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2" r:id="rId1"/>
    <p:sldMasterId id="2147483994" r:id="rId2"/>
  </p:sldMasterIdLst>
  <p:sldIdLst>
    <p:sldId id="256" r:id="rId3"/>
    <p:sldId id="260" r:id="rId4"/>
    <p:sldId id="258" r:id="rId5"/>
    <p:sldId id="261" r:id="rId6"/>
    <p:sldId id="262" r:id="rId7"/>
    <p:sldId id="264" r:id="rId8"/>
    <p:sldId id="265" r:id="rId9"/>
    <p:sldId id="267" r:id="rId10"/>
    <p:sldId id="268" r:id="rId11"/>
    <p:sldId id="269" r:id="rId12"/>
    <p:sldId id="270" r:id="rId13"/>
    <p:sldId id="271" r:id="rId14"/>
    <p:sldId id="272" r:id="rId15"/>
    <p:sldId id="273" r:id="rId16"/>
    <p:sldId id="274" r:id="rId17"/>
  </p:sldIdLst>
  <p:sldSz cx="10691813" cy="6858000"/>
  <p:notesSz cx="6858000"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81" d="100"/>
          <a:sy n="81" d="100"/>
        </p:scale>
        <p:origin x="-630" y="204"/>
      </p:cViewPr>
      <p:guideLst>
        <p:guide orient="horz" pos="2160"/>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36477" y="1122363"/>
            <a:ext cx="8018860" cy="2387600"/>
          </a:xfrm>
        </p:spPr>
        <p:txBody>
          <a:bodyPr anchor="b"/>
          <a:lstStyle>
            <a:lvl1pPr algn="ctr">
              <a:defRPr sz="5262"/>
            </a:lvl1pPr>
          </a:lstStyle>
          <a:p>
            <a:r>
              <a:rPr lang="tr-TR" smtClean="0"/>
              <a:t>Asıl başlık stili için tıklatın</a:t>
            </a:r>
            <a:endParaRPr lang="en-US" dirty="0"/>
          </a:p>
        </p:txBody>
      </p:sp>
      <p:sp>
        <p:nvSpPr>
          <p:cNvPr id="3" name="Subtitle 2"/>
          <p:cNvSpPr>
            <a:spLocks noGrp="1"/>
          </p:cNvSpPr>
          <p:nvPr>
            <p:ph type="subTitle" idx="1"/>
          </p:nvPr>
        </p:nvSpPr>
        <p:spPr>
          <a:xfrm>
            <a:off x="1336477" y="3602038"/>
            <a:ext cx="8018860" cy="1655762"/>
          </a:xfrm>
        </p:spPr>
        <p:txBody>
          <a:bodyPr/>
          <a:lstStyle>
            <a:lvl1pPr marL="0" indent="0" algn="ctr">
              <a:buNone/>
              <a:defRPr sz="2105"/>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D06DE85E-D9ED-4BD3-B93A-FEBB02327D00}" type="datetimeFigureOut">
              <a:rPr lang="tr-TR" smtClean="0"/>
              <a:pPr/>
              <a:t>12.05.2020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437E64-06FD-4918-AE87-89664F1D7848}" type="slidenum">
              <a:rPr lang="tr-TR" smtClean="0"/>
              <a:pPr/>
              <a:t>‹#›</a:t>
            </a:fld>
            <a:endParaRPr lang="tr-TR"/>
          </a:p>
        </p:txBody>
      </p:sp>
    </p:spTree>
    <p:extLst>
      <p:ext uri="{BB962C8B-B14F-4D97-AF65-F5344CB8AC3E}">
        <p14:creationId xmlns:p14="http://schemas.microsoft.com/office/powerpoint/2010/main" val="76204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06DE85E-D9ED-4BD3-B93A-FEBB02327D00}" type="datetimeFigureOut">
              <a:rPr lang="tr-TR" smtClean="0"/>
              <a:pPr/>
              <a:t>12.05.2020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437E64-06FD-4918-AE87-89664F1D7848}" type="slidenum">
              <a:rPr lang="tr-TR" smtClean="0"/>
              <a:pPr/>
              <a:t>‹#›</a:t>
            </a:fld>
            <a:endParaRPr lang="tr-TR"/>
          </a:p>
        </p:txBody>
      </p:sp>
    </p:spTree>
    <p:extLst>
      <p:ext uri="{BB962C8B-B14F-4D97-AF65-F5344CB8AC3E}">
        <p14:creationId xmlns:p14="http://schemas.microsoft.com/office/powerpoint/2010/main" val="228293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365125"/>
            <a:ext cx="2305422"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735062" y="365125"/>
            <a:ext cx="6782619"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06DE85E-D9ED-4BD3-B93A-FEBB02327D00}" type="datetimeFigureOut">
              <a:rPr lang="tr-TR" smtClean="0"/>
              <a:pPr/>
              <a:t>12.05.2020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437E64-06FD-4918-AE87-89664F1D7848}" type="slidenum">
              <a:rPr lang="tr-TR" smtClean="0"/>
              <a:pPr/>
              <a:t>‹#›</a:t>
            </a:fld>
            <a:endParaRPr lang="tr-TR"/>
          </a:p>
        </p:txBody>
      </p:sp>
    </p:spTree>
    <p:extLst>
      <p:ext uri="{BB962C8B-B14F-4D97-AF65-F5344CB8AC3E}">
        <p14:creationId xmlns:p14="http://schemas.microsoft.com/office/powerpoint/2010/main" val="407784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Rectangle 7"/>
          <p:cNvSpPr/>
          <p:nvPr/>
        </p:nvSpPr>
        <p:spPr>
          <a:xfrm>
            <a:off x="-6001" y="3887812"/>
            <a:ext cx="1069503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001" y="2059012"/>
            <a:ext cx="1069503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16981" y="2166365"/>
            <a:ext cx="9863197" cy="1739347"/>
          </a:xfrm>
        </p:spPr>
        <p:txBody>
          <a:bodyPr tIns="45720" bIns="45720" anchor="ctr">
            <a:normAutofit/>
          </a:bodyPr>
          <a:lstStyle>
            <a:lvl1pPr algn="ctr">
              <a:lnSpc>
                <a:spcPct val="80000"/>
              </a:lnSpc>
              <a:defRPr sz="5262" spc="132" baseline="0">
                <a:solidFill>
                  <a:schemeClr val="bg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304716" y="3913632"/>
            <a:ext cx="10090399" cy="457200"/>
          </a:xfrm>
        </p:spPr>
        <p:txBody>
          <a:bodyPr>
            <a:normAutofit/>
          </a:bodyPr>
          <a:lstStyle>
            <a:lvl1pPr marL="0" indent="0" algn="ctr">
              <a:spcBef>
                <a:spcPts val="0"/>
              </a:spcBef>
              <a:spcAft>
                <a:spcPts val="0"/>
              </a:spcAft>
              <a:buNone/>
              <a:defRPr sz="1754">
                <a:solidFill>
                  <a:srgbClr val="FFFFFF"/>
                </a:solidFill>
              </a:defRPr>
            </a:lvl1pPr>
            <a:lvl2pPr marL="400964" indent="0" algn="ctr">
              <a:buNone/>
              <a:defRPr sz="1754"/>
            </a:lvl2pPr>
            <a:lvl3pPr marL="801929" indent="0" algn="ctr">
              <a:buNone/>
              <a:defRPr sz="1754"/>
            </a:lvl3pPr>
            <a:lvl4pPr marL="1202893" indent="0" algn="ctr">
              <a:buNone/>
              <a:defRPr sz="1754"/>
            </a:lvl4pPr>
            <a:lvl5pPr marL="1603858" indent="0" algn="ctr">
              <a:buNone/>
              <a:defRPr sz="1754"/>
            </a:lvl5pPr>
            <a:lvl6pPr marL="2004822" indent="0" algn="ctr">
              <a:buNone/>
              <a:defRPr sz="1754"/>
            </a:lvl6pPr>
            <a:lvl7pPr marL="2405786" indent="0" algn="ctr">
              <a:buNone/>
              <a:defRPr sz="1754"/>
            </a:lvl7pPr>
            <a:lvl8pPr marL="2806751" indent="0" algn="ctr">
              <a:buNone/>
              <a:defRPr sz="1754"/>
            </a:lvl8pPr>
            <a:lvl9pPr marL="3207715" indent="0" algn="ctr">
              <a:buNone/>
              <a:defRPr sz="1754"/>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D06DE85E-D9ED-4BD3-B93A-FEBB02327D00}" type="datetimeFigureOut">
              <a:rPr lang="tr-TR" smtClean="0"/>
              <a:pPr/>
              <a:t>12.05.2020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437E64-06FD-4918-AE87-89664F1D7848}" type="slidenum">
              <a:rPr lang="tr-TR" smtClean="0"/>
              <a:pPr/>
              <a:t>‹#›</a:t>
            </a:fld>
            <a:endParaRPr lang="tr-TR"/>
          </a:p>
        </p:txBody>
      </p:sp>
    </p:spTree>
    <p:extLst>
      <p:ext uri="{BB962C8B-B14F-4D97-AF65-F5344CB8AC3E}">
        <p14:creationId xmlns:p14="http://schemas.microsoft.com/office/powerpoint/2010/main" val="263437595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06DE85E-D9ED-4BD3-B93A-FEBB02327D00}" type="datetimeFigureOut">
              <a:rPr lang="tr-TR" smtClean="0"/>
              <a:pPr/>
              <a:t>12.05.2020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437E64-06FD-4918-AE87-89664F1D7848}" type="slidenum">
              <a:rPr lang="tr-TR" smtClean="0"/>
              <a:pPr/>
              <a:t>‹#›</a:t>
            </a:fld>
            <a:endParaRPr lang="tr-TR"/>
          </a:p>
        </p:txBody>
      </p:sp>
    </p:spTree>
    <p:extLst>
      <p:ext uri="{BB962C8B-B14F-4D97-AF65-F5344CB8AC3E}">
        <p14:creationId xmlns:p14="http://schemas.microsoft.com/office/powerpoint/2010/main" val="2136186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1"/>
      </p:bgRef>
    </p:bg>
    <p:spTree>
      <p:nvGrpSpPr>
        <p:cNvPr id="1" name=""/>
        <p:cNvGrpSpPr/>
        <p:nvPr/>
      </p:nvGrpSpPr>
      <p:grpSpPr>
        <a:xfrm>
          <a:off x="0" y="0"/>
          <a:ext cx="0" cy="0"/>
          <a:chOff x="0" y="0"/>
          <a:chExt cx="0" cy="0"/>
        </a:xfrm>
      </p:grpSpPr>
      <p:sp>
        <p:nvSpPr>
          <p:cNvPr id="7" name="Rectangle 6"/>
          <p:cNvSpPr/>
          <p:nvPr/>
        </p:nvSpPr>
        <p:spPr>
          <a:xfrm>
            <a:off x="-6001" y="2059012"/>
            <a:ext cx="1069503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001" y="3887812"/>
            <a:ext cx="1069503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16981" y="2167128"/>
            <a:ext cx="9863197" cy="1737360"/>
          </a:xfrm>
        </p:spPr>
        <p:txBody>
          <a:bodyPr anchor="ctr">
            <a:noAutofit/>
          </a:bodyPr>
          <a:lstStyle>
            <a:lvl1pPr algn="ctr">
              <a:lnSpc>
                <a:spcPct val="80000"/>
              </a:lnSpc>
              <a:defRPr sz="5262" b="0" spc="132" baseline="0">
                <a:solidFill>
                  <a:schemeClr val="bg1"/>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304716" y="3913212"/>
            <a:ext cx="10087726" cy="457200"/>
          </a:xfrm>
        </p:spPr>
        <p:txBody>
          <a:bodyPr anchor="t">
            <a:normAutofit/>
          </a:bodyPr>
          <a:lstStyle>
            <a:lvl1pPr marL="0" indent="0" algn="ctr">
              <a:buNone/>
              <a:defRPr sz="1754">
                <a:solidFill>
                  <a:srgbClr val="FFFFFF"/>
                </a:solidFill>
              </a:defRPr>
            </a:lvl1pPr>
            <a:lvl2pPr marL="400964" indent="0">
              <a:buNone/>
              <a:defRPr sz="1579">
                <a:solidFill>
                  <a:schemeClr val="tx1">
                    <a:tint val="75000"/>
                  </a:schemeClr>
                </a:solidFill>
              </a:defRPr>
            </a:lvl2pPr>
            <a:lvl3pPr marL="801929" indent="0">
              <a:buNone/>
              <a:defRPr sz="1403">
                <a:solidFill>
                  <a:schemeClr val="tx1">
                    <a:tint val="75000"/>
                  </a:schemeClr>
                </a:solidFill>
              </a:defRPr>
            </a:lvl3pPr>
            <a:lvl4pPr marL="1202893" indent="0">
              <a:buNone/>
              <a:defRPr sz="1228">
                <a:solidFill>
                  <a:schemeClr val="tx1">
                    <a:tint val="75000"/>
                  </a:schemeClr>
                </a:solidFill>
              </a:defRPr>
            </a:lvl4pPr>
            <a:lvl5pPr marL="1603858" indent="0">
              <a:buNone/>
              <a:defRPr sz="1228">
                <a:solidFill>
                  <a:schemeClr val="tx1">
                    <a:tint val="75000"/>
                  </a:schemeClr>
                </a:solidFill>
              </a:defRPr>
            </a:lvl5pPr>
            <a:lvl6pPr marL="2004822" indent="0">
              <a:buNone/>
              <a:defRPr sz="1228">
                <a:solidFill>
                  <a:schemeClr val="tx1">
                    <a:tint val="75000"/>
                  </a:schemeClr>
                </a:solidFill>
              </a:defRPr>
            </a:lvl6pPr>
            <a:lvl7pPr marL="2405786" indent="0">
              <a:buNone/>
              <a:defRPr sz="1228">
                <a:solidFill>
                  <a:schemeClr val="tx1">
                    <a:tint val="75000"/>
                  </a:schemeClr>
                </a:solidFill>
              </a:defRPr>
            </a:lvl7pPr>
            <a:lvl8pPr marL="2806751" indent="0">
              <a:buNone/>
              <a:defRPr sz="1228">
                <a:solidFill>
                  <a:schemeClr val="tx1">
                    <a:tint val="75000"/>
                  </a:schemeClr>
                </a:solidFill>
              </a:defRPr>
            </a:lvl8pPr>
            <a:lvl9pPr marL="3207715" indent="0">
              <a:buNone/>
              <a:defRPr sz="1228">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lvl1pPr>
              <a:defRPr>
                <a:solidFill>
                  <a:schemeClr val="tx2"/>
                </a:solidFill>
              </a:defRPr>
            </a:lvl1pPr>
          </a:lstStyle>
          <a:p>
            <a:fld id="{D06DE85E-D9ED-4BD3-B93A-FEBB02327D00}" type="datetimeFigureOut">
              <a:rPr lang="tr-TR" smtClean="0"/>
              <a:pPr/>
              <a:t>12.05.2020</a:t>
            </a:fld>
            <a:endParaRPr lang="tr-T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4437E64-06FD-4918-AE87-89664F1D7848}" type="slidenum">
              <a:rPr lang="tr-TR" smtClean="0"/>
              <a:pPr/>
              <a:t>‹#›</a:t>
            </a:fld>
            <a:endParaRPr lang="tr-TR"/>
          </a:p>
        </p:txBody>
      </p:sp>
    </p:spTree>
    <p:extLst>
      <p:ext uri="{BB962C8B-B14F-4D97-AF65-F5344CB8AC3E}">
        <p14:creationId xmlns:p14="http://schemas.microsoft.com/office/powerpoint/2010/main" val="340457041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57030" y="2011680"/>
            <a:ext cx="4169807" cy="4206240"/>
          </a:xfrm>
        </p:spPr>
        <p:txBody>
          <a:bodyPr/>
          <a:lstStyle>
            <a:lvl1pPr>
              <a:defRPr sz="1929"/>
            </a:lvl1pPr>
            <a:lvl2pPr>
              <a:defRPr sz="1754"/>
            </a:lvl2pPr>
            <a:lvl3pPr>
              <a:defRPr sz="1579"/>
            </a:lvl3pPr>
            <a:lvl4pPr>
              <a:defRPr sz="1403"/>
            </a:lvl4pPr>
            <a:lvl5pPr>
              <a:defRPr sz="1403"/>
            </a:lvl5pPr>
            <a:lvl6pPr>
              <a:defRPr sz="1403"/>
            </a:lvl6pPr>
            <a:lvl7pPr>
              <a:defRPr sz="1403"/>
            </a:lvl7pPr>
            <a:lvl8pPr>
              <a:defRPr sz="1403"/>
            </a:lvl8pPr>
            <a:lvl9pPr>
              <a:defRPr sz="1403"/>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463761" y="2011680"/>
            <a:ext cx="4169807" cy="4206240"/>
          </a:xfrm>
        </p:spPr>
        <p:txBody>
          <a:bodyPr/>
          <a:lstStyle>
            <a:lvl1pPr>
              <a:defRPr sz="1929"/>
            </a:lvl1pPr>
            <a:lvl2pPr>
              <a:defRPr sz="1754"/>
            </a:lvl2pPr>
            <a:lvl3pPr>
              <a:defRPr sz="1579"/>
            </a:lvl3pPr>
            <a:lvl4pPr>
              <a:defRPr sz="1403"/>
            </a:lvl4pPr>
            <a:lvl5pPr>
              <a:defRPr sz="1403"/>
            </a:lvl5pPr>
            <a:lvl6pPr>
              <a:defRPr sz="1403"/>
            </a:lvl6pPr>
            <a:lvl7pPr>
              <a:defRPr sz="1403"/>
            </a:lvl7pPr>
            <a:lvl8pPr>
              <a:defRPr sz="1403"/>
            </a:lvl8pPr>
            <a:lvl9pPr>
              <a:defRPr sz="1403"/>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06DE85E-D9ED-4BD3-B93A-FEBB02327D00}" type="datetimeFigureOut">
              <a:rPr lang="tr-TR" smtClean="0"/>
              <a:pPr/>
              <a:t>12.05.2020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437E64-06FD-4918-AE87-89664F1D7848}" type="slidenum">
              <a:rPr lang="tr-TR" smtClean="0"/>
              <a:pPr/>
              <a:t>‹#›</a:t>
            </a:fld>
            <a:endParaRPr lang="tr-TR"/>
          </a:p>
        </p:txBody>
      </p:sp>
    </p:spTree>
    <p:extLst>
      <p:ext uri="{BB962C8B-B14F-4D97-AF65-F5344CB8AC3E}">
        <p14:creationId xmlns:p14="http://schemas.microsoft.com/office/powerpoint/2010/main" val="3585236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58490" y="1913470"/>
            <a:ext cx="4169807" cy="743094"/>
          </a:xfrm>
        </p:spPr>
        <p:txBody>
          <a:bodyPr anchor="ctr">
            <a:normAutofit/>
          </a:bodyPr>
          <a:lstStyle>
            <a:lvl1pPr marL="0" indent="0">
              <a:buNone/>
              <a:defRPr sz="1842"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tr-TR" smtClean="0"/>
              <a:t>Asıl metin stillerini düzenle</a:t>
            </a:r>
          </a:p>
        </p:txBody>
      </p:sp>
      <p:sp>
        <p:nvSpPr>
          <p:cNvPr id="4" name="Content Placeholder 3"/>
          <p:cNvSpPr>
            <a:spLocks noGrp="1"/>
          </p:cNvSpPr>
          <p:nvPr>
            <p:ph sz="half" idx="2"/>
          </p:nvPr>
        </p:nvSpPr>
        <p:spPr>
          <a:xfrm>
            <a:off x="1058490" y="2656566"/>
            <a:ext cx="4169807" cy="3566160"/>
          </a:xfrm>
        </p:spPr>
        <p:txBody>
          <a:bodyPr/>
          <a:lstStyle>
            <a:lvl1pPr>
              <a:defRPr sz="1929"/>
            </a:lvl1pPr>
            <a:lvl2pPr>
              <a:defRPr sz="1754"/>
            </a:lvl2pPr>
            <a:lvl3pPr>
              <a:defRPr sz="1579"/>
            </a:lvl3pPr>
            <a:lvl4pPr>
              <a:defRPr sz="1403"/>
            </a:lvl4pPr>
            <a:lvl5pPr>
              <a:defRPr sz="1403"/>
            </a:lvl5pPr>
            <a:lvl6pPr>
              <a:defRPr sz="1403"/>
            </a:lvl6pPr>
            <a:lvl7pPr>
              <a:defRPr sz="1403"/>
            </a:lvl7pPr>
            <a:lvl8pPr>
              <a:defRPr sz="1403"/>
            </a:lvl8pPr>
            <a:lvl9pPr>
              <a:defRPr sz="1403"/>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464497" y="1913470"/>
            <a:ext cx="4169807" cy="743094"/>
          </a:xfrm>
        </p:spPr>
        <p:txBody>
          <a:bodyPr anchor="ctr">
            <a:normAutofit/>
          </a:bodyPr>
          <a:lstStyle>
            <a:lvl1pPr marL="0" indent="0">
              <a:buNone/>
              <a:defRPr sz="1842"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tr-TR" smtClean="0"/>
              <a:t>Asıl metin stillerini düzenle</a:t>
            </a:r>
          </a:p>
        </p:txBody>
      </p:sp>
      <p:sp>
        <p:nvSpPr>
          <p:cNvPr id="6" name="Content Placeholder 5"/>
          <p:cNvSpPr>
            <a:spLocks noGrp="1"/>
          </p:cNvSpPr>
          <p:nvPr>
            <p:ph sz="quarter" idx="4"/>
          </p:nvPr>
        </p:nvSpPr>
        <p:spPr>
          <a:xfrm>
            <a:off x="5464497" y="2656564"/>
            <a:ext cx="4169807" cy="3566160"/>
          </a:xfrm>
        </p:spPr>
        <p:txBody>
          <a:bodyPr/>
          <a:lstStyle>
            <a:lvl1pPr>
              <a:defRPr sz="1929"/>
            </a:lvl1pPr>
            <a:lvl2pPr>
              <a:defRPr sz="1754"/>
            </a:lvl2pPr>
            <a:lvl3pPr>
              <a:defRPr sz="1579"/>
            </a:lvl3pPr>
            <a:lvl4pPr>
              <a:defRPr sz="1403"/>
            </a:lvl4pPr>
            <a:lvl5pPr>
              <a:defRPr sz="1403"/>
            </a:lvl5pPr>
            <a:lvl6pPr>
              <a:defRPr sz="1403"/>
            </a:lvl6pPr>
            <a:lvl7pPr>
              <a:defRPr sz="1403"/>
            </a:lvl7pPr>
            <a:lvl8pPr>
              <a:defRPr sz="1403"/>
            </a:lvl8pPr>
            <a:lvl9pPr>
              <a:defRPr sz="1403"/>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06DE85E-D9ED-4BD3-B93A-FEBB02327D00}" type="datetimeFigureOut">
              <a:rPr lang="tr-TR" smtClean="0"/>
              <a:pPr/>
              <a:t>12.05.2020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4437E64-06FD-4918-AE87-89664F1D7848}" type="slidenum">
              <a:rPr lang="tr-TR" smtClean="0"/>
              <a:pPr/>
              <a:t>‹#›</a:t>
            </a:fld>
            <a:endParaRPr lang="tr-TR"/>
          </a:p>
        </p:txBody>
      </p:sp>
    </p:spTree>
    <p:extLst>
      <p:ext uri="{BB962C8B-B14F-4D97-AF65-F5344CB8AC3E}">
        <p14:creationId xmlns:p14="http://schemas.microsoft.com/office/powerpoint/2010/main" val="952887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06DE85E-D9ED-4BD3-B93A-FEBB02327D00}" type="datetimeFigureOut">
              <a:rPr lang="tr-TR" smtClean="0"/>
              <a:pPr/>
              <a:t>12.05.2020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4437E64-06FD-4918-AE87-89664F1D7848}" type="slidenum">
              <a:rPr lang="tr-TR" smtClean="0"/>
              <a:pPr/>
              <a:t>‹#›</a:t>
            </a:fld>
            <a:endParaRPr lang="tr-TR"/>
          </a:p>
        </p:txBody>
      </p:sp>
    </p:spTree>
    <p:extLst>
      <p:ext uri="{BB962C8B-B14F-4D97-AF65-F5344CB8AC3E}">
        <p14:creationId xmlns:p14="http://schemas.microsoft.com/office/powerpoint/2010/main" val="428375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6DE85E-D9ED-4BD3-B93A-FEBB02327D00}" type="datetimeFigureOut">
              <a:rPr lang="tr-TR" smtClean="0"/>
              <a:pPr/>
              <a:t>12.05.2020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4437E64-06FD-4918-AE87-89664F1D7848}" type="slidenum">
              <a:rPr lang="tr-TR" smtClean="0"/>
              <a:pPr/>
              <a:t>‹#›</a:t>
            </a:fld>
            <a:endParaRPr lang="tr-TR"/>
          </a:p>
        </p:txBody>
      </p:sp>
    </p:spTree>
    <p:extLst>
      <p:ext uri="{BB962C8B-B14F-4D97-AF65-F5344CB8AC3E}">
        <p14:creationId xmlns:p14="http://schemas.microsoft.com/office/powerpoint/2010/main" val="124665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058490" y="2120054"/>
            <a:ext cx="5372636" cy="4114800"/>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30608" y="2147487"/>
            <a:ext cx="2806601" cy="3432319"/>
          </a:xfrm>
        </p:spPr>
        <p:txBody>
          <a:bodyPr>
            <a:normAutofit/>
          </a:bodyPr>
          <a:lstStyle>
            <a:lvl1pPr marL="0" indent="0">
              <a:lnSpc>
                <a:spcPct val="95000"/>
              </a:lnSpc>
              <a:buNone/>
              <a:defRPr sz="1579"/>
            </a:lvl1pPr>
            <a:lvl2pPr marL="400964" indent="0">
              <a:buNone/>
              <a:defRPr sz="1052"/>
            </a:lvl2pPr>
            <a:lvl3pPr marL="801929" indent="0">
              <a:buNone/>
              <a:defRPr sz="877"/>
            </a:lvl3pPr>
            <a:lvl4pPr marL="1202893" indent="0">
              <a:buNone/>
              <a:defRPr sz="789"/>
            </a:lvl4pPr>
            <a:lvl5pPr marL="1603858" indent="0">
              <a:buNone/>
              <a:defRPr sz="789"/>
            </a:lvl5pPr>
            <a:lvl6pPr marL="2004822" indent="0">
              <a:buNone/>
              <a:defRPr sz="789"/>
            </a:lvl6pPr>
            <a:lvl7pPr marL="2405786" indent="0">
              <a:buNone/>
              <a:defRPr sz="789"/>
            </a:lvl7pPr>
            <a:lvl8pPr marL="2806751" indent="0">
              <a:buNone/>
              <a:defRPr sz="789"/>
            </a:lvl8pPr>
            <a:lvl9pPr marL="3207715" indent="0">
              <a:buNone/>
              <a:defRPr sz="789"/>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06DE85E-D9ED-4BD3-B93A-FEBB02327D00}" type="datetimeFigureOut">
              <a:rPr lang="tr-TR" smtClean="0"/>
              <a:pPr/>
              <a:t>12.05.2020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437E64-06FD-4918-AE87-89664F1D7848}" type="slidenum">
              <a:rPr lang="tr-TR" smtClean="0"/>
              <a:pPr/>
              <a:t>‹#›</a:t>
            </a:fld>
            <a:endParaRPr lang="tr-TR"/>
          </a:p>
        </p:txBody>
      </p:sp>
    </p:spTree>
    <p:extLst>
      <p:ext uri="{BB962C8B-B14F-4D97-AF65-F5344CB8AC3E}">
        <p14:creationId xmlns:p14="http://schemas.microsoft.com/office/powerpoint/2010/main" val="3022639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06DE85E-D9ED-4BD3-B93A-FEBB02327D00}" type="datetimeFigureOut">
              <a:rPr lang="tr-TR" smtClean="0"/>
              <a:pPr/>
              <a:t>12.05.2020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437E64-06FD-4918-AE87-89664F1D7848}" type="slidenum">
              <a:rPr lang="tr-TR" smtClean="0"/>
              <a:pPr/>
              <a:t>‹#›</a:t>
            </a:fld>
            <a:endParaRPr lang="tr-TR"/>
          </a:p>
        </p:txBody>
      </p:sp>
    </p:spTree>
    <p:extLst>
      <p:ext uri="{BB962C8B-B14F-4D97-AF65-F5344CB8AC3E}">
        <p14:creationId xmlns:p14="http://schemas.microsoft.com/office/powerpoint/2010/main" val="3522557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22640" y="2211494"/>
            <a:ext cx="5372636" cy="3931920"/>
          </a:xfrm>
          <a:solidFill>
            <a:schemeClr val="tx2">
              <a:lumMod val="60000"/>
              <a:lumOff val="40000"/>
            </a:schemeClr>
          </a:solidFill>
        </p:spPr>
        <p:txBody>
          <a:bodyPr tIns="365760" anchor="t"/>
          <a:lstStyle>
            <a:lvl1pPr marL="0" indent="0" algn="ctr">
              <a:buNone/>
              <a:defRPr sz="2806">
                <a:solidFill>
                  <a:schemeClr val="tx1">
                    <a:lumMod val="50000"/>
                  </a:schemeClr>
                </a:solidFill>
              </a:defRPr>
            </a:lvl1pPr>
            <a:lvl2pPr marL="400964" indent="0">
              <a:buNone/>
              <a:defRPr sz="2456"/>
            </a:lvl2pPr>
            <a:lvl3pPr marL="801929" indent="0">
              <a:buNone/>
              <a:defRPr sz="2105"/>
            </a:lvl3pPr>
            <a:lvl4pPr marL="1202893" indent="0">
              <a:buNone/>
              <a:defRPr sz="1754"/>
            </a:lvl4pPr>
            <a:lvl5pPr marL="1603858" indent="0">
              <a:buNone/>
              <a:defRPr sz="1754"/>
            </a:lvl5pPr>
            <a:lvl6pPr marL="2004822" indent="0">
              <a:buNone/>
              <a:defRPr sz="1754"/>
            </a:lvl6pPr>
            <a:lvl7pPr marL="2405786" indent="0">
              <a:buNone/>
              <a:defRPr sz="1754"/>
            </a:lvl7pPr>
            <a:lvl8pPr marL="2806751" indent="0">
              <a:buNone/>
              <a:defRPr sz="1754"/>
            </a:lvl8pPr>
            <a:lvl9pPr marL="3207715" indent="0">
              <a:buNone/>
              <a:defRPr sz="1754"/>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32068" y="2150621"/>
            <a:ext cx="2806601" cy="3429000"/>
          </a:xfrm>
        </p:spPr>
        <p:txBody>
          <a:bodyPr>
            <a:normAutofit/>
          </a:bodyPr>
          <a:lstStyle>
            <a:lvl1pPr marL="0" indent="0">
              <a:lnSpc>
                <a:spcPct val="95000"/>
              </a:lnSpc>
              <a:buNone/>
              <a:defRPr sz="1579"/>
            </a:lvl1pPr>
            <a:lvl2pPr marL="400964" indent="0">
              <a:buNone/>
              <a:defRPr sz="1052"/>
            </a:lvl2pPr>
            <a:lvl3pPr marL="801929" indent="0">
              <a:buNone/>
              <a:defRPr sz="877"/>
            </a:lvl3pPr>
            <a:lvl4pPr marL="1202893" indent="0">
              <a:buNone/>
              <a:defRPr sz="789"/>
            </a:lvl4pPr>
            <a:lvl5pPr marL="1603858" indent="0">
              <a:buNone/>
              <a:defRPr sz="789"/>
            </a:lvl5pPr>
            <a:lvl6pPr marL="2004822" indent="0">
              <a:buNone/>
              <a:defRPr sz="789"/>
            </a:lvl6pPr>
            <a:lvl7pPr marL="2405786" indent="0">
              <a:buNone/>
              <a:defRPr sz="789"/>
            </a:lvl7pPr>
            <a:lvl8pPr marL="2806751" indent="0">
              <a:buNone/>
              <a:defRPr sz="789"/>
            </a:lvl8pPr>
            <a:lvl9pPr marL="3207715" indent="0">
              <a:buNone/>
              <a:defRPr sz="789"/>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06DE85E-D9ED-4BD3-B93A-FEBB02327D00}" type="datetimeFigureOut">
              <a:rPr lang="tr-TR" smtClean="0"/>
              <a:pPr/>
              <a:t>12.05.2020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437E64-06FD-4918-AE87-89664F1D7848}" type="slidenum">
              <a:rPr lang="tr-TR" smtClean="0"/>
              <a:pPr/>
              <a:t>‹#›</a:t>
            </a:fld>
            <a:endParaRPr lang="tr-TR"/>
          </a:p>
        </p:txBody>
      </p:sp>
    </p:spTree>
    <p:extLst>
      <p:ext uri="{BB962C8B-B14F-4D97-AF65-F5344CB8AC3E}">
        <p14:creationId xmlns:p14="http://schemas.microsoft.com/office/powerpoint/2010/main" val="2933348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06DE85E-D9ED-4BD3-B93A-FEBB02327D00}" type="datetimeFigureOut">
              <a:rPr lang="tr-TR" smtClean="0"/>
              <a:pPr/>
              <a:t>12.05.2020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437E64-06FD-4918-AE87-89664F1D7848}" type="slidenum">
              <a:rPr lang="tr-TR" smtClean="0"/>
              <a:pPr/>
              <a:t>‹#›</a:t>
            </a:fld>
            <a:endParaRPr lang="tr-TR"/>
          </a:p>
        </p:txBody>
      </p:sp>
    </p:spTree>
    <p:extLst>
      <p:ext uri="{BB962C8B-B14F-4D97-AF65-F5344CB8AC3E}">
        <p14:creationId xmlns:p14="http://schemas.microsoft.com/office/powerpoint/2010/main" val="431382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7909514" y="0"/>
            <a:ext cx="240565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033438" y="274638"/>
            <a:ext cx="2106775" cy="58975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735062" y="274638"/>
            <a:ext cx="6992203" cy="5897562"/>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735062" y="6422855"/>
            <a:ext cx="2405654" cy="365125"/>
          </a:xfrm>
        </p:spPr>
        <p:txBody>
          <a:bodyPr/>
          <a:lstStyle/>
          <a:p>
            <a:fld id="{D06DE85E-D9ED-4BD3-B93A-FEBB02327D00}" type="datetimeFigureOut">
              <a:rPr lang="tr-TR" smtClean="0"/>
              <a:pPr/>
              <a:t>12.05.2020</a:t>
            </a:fld>
            <a:endParaRPr lang="tr-TR"/>
          </a:p>
        </p:txBody>
      </p:sp>
      <p:sp>
        <p:nvSpPr>
          <p:cNvPr id="5" name="Footer Placeholder 4"/>
          <p:cNvSpPr>
            <a:spLocks noGrp="1"/>
          </p:cNvSpPr>
          <p:nvPr>
            <p:ph type="ftr" sz="quarter" idx="11"/>
          </p:nvPr>
        </p:nvSpPr>
        <p:spPr>
          <a:xfrm>
            <a:off x="3311494" y="6422855"/>
            <a:ext cx="3753069" cy="365125"/>
          </a:xfrm>
        </p:spPr>
        <p:txBody>
          <a:bodyPr/>
          <a:lstStyle/>
          <a:p>
            <a:endParaRPr lang="tr-TR"/>
          </a:p>
        </p:txBody>
      </p:sp>
      <p:sp>
        <p:nvSpPr>
          <p:cNvPr id="6" name="Slide Number Placeholder 5"/>
          <p:cNvSpPr>
            <a:spLocks noGrp="1"/>
          </p:cNvSpPr>
          <p:nvPr>
            <p:ph type="sldNum" sz="quarter" idx="12"/>
          </p:nvPr>
        </p:nvSpPr>
        <p:spPr>
          <a:xfrm>
            <a:off x="7079686" y="6422855"/>
            <a:ext cx="771507" cy="365125"/>
          </a:xfrm>
        </p:spPr>
        <p:txBody>
          <a:bodyPr/>
          <a:lstStyle/>
          <a:p>
            <a:fld id="{74437E64-06FD-4918-AE87-89664F1D7848}" type="slidenum">
              <a:rPr lang="tr-TR" smtClean="0"/>
              <a:pPr/>
              <a:t>‹#›</a:t>
            </a:fld>
            <a:endParaRPr lang="tr-TR"/>
          </a:p>
        </p:txBody>
      </p:sp>
    </p:spTree>
    <p:extLst>
      <p:ext uri="{BB962C8B-B14F-4D97-AF65-F5344CB8AC3E}">
        <p14:creationId xmlns:p14="http://schemas.microsoft.com/office/powerpoint/2010/main" val="188729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9493" y="1709739"/>
            <a:ext cx="9221689" cy="2852737"/>
          </a:xfrm>
        </p:spPr>
        <p:txBody>
          <a:bodyPr anchor="b"/>
          <a:lstStyle>
            <a:lvl1pPr>
              <a:defRPr sz="5262"/>
            </a:lvl1pPr>
          </a:lstStyle>
          <a:p>
            <a:r>
              <a:rPr lang="tr-TR" smtClean="0"/>
              <a:t>Asıl başlık stili için tıklatın</a:t>
            </a:r>
            <a:endParaRPr lang="en-US" dirty="0"/>
          </a:p>
        </p:txBody>
      </p:sp>
      <p:sp>
        <p:nvSpPr>
          <p:cNvPr id="3" name="Text Placeholder 2"/>
          <p:cNvSpPr>
            <a:spLocks noGrp="1"/>
          </p:cNvSpPr>
          <p:nvPr>
            <p:ph type="body" idx="1"/>
          </p:nvPr>
        </p:nvSpPr>
        <p:spPr>
          <a:xfrm>
            <a:off x="729493" y="4589464"/>
            <a:ext cx="9221689" cy="1500187"/>
          </a:xfrm>
        </p:spPr>
        <p:txBody>
          <a:bodyPr/>
          <a:lstStyle>
            <a:lvl1pPr marL="0" indent="0">
              <a:buNone/>
              <a:defRPr sz="2105">
                <a:solidFill>
                  <a:schemeClr val="tx1">
                    <a:tint val="75000"/>
                  </a:schemeClr>
                </a:solidFill>
              </a:defRPr>
            </a:lvl1pPr>
            <a:lvl2pPr marL="400964" indent="0">
              <a:buNone/>
              <a:defRPr sz="1754">
                <a:solidFill>
                  <a:schemeClr val="tx1">
                    <a:tint val="75000"/>
                  </a:schemeClr>
                </a:solidFill>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06DE85E-D9ED-4BD3-B93A-FEBB02327D00}" type="datetimeFigureOut">
              <a:rPr lang="tr-TR" smtClean="0"/>
              <a:pPr/>
              <a:t>12.05.2020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437E64-06FD-4918-AE87-89664F1D7848}" type="slidenum">
              <a:rPr lang="tr-TR" smtClean="0"/>
              <a:pPr/>
              <a:t>‹#›</a:t>
            </a:fld>
            <a:endParaRPr lang="tr-TR"/>
          </a:p>
        </p:txBody>
      </p:sp>
    </p:spTree>
    <p:extLst>
      <p:ext uri="{BB962C8B-B14F-4D97-AF65-F5344CB8AC3E}">
        <p14:creationId xmlns:p14="http://schemas.microsoft.com/office/powerpoint/2010/main" val="3770524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735062" y="1825625"/>
            <a:ext cx="4544021"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412730" y="1825625"/>
            <a:ext cx="4544021"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06DE85E-D9ED-4BD3-B93A-FEBB02327D00}" type="datetimeFigureOut">
              <a:rPr lang="tr-TR" smtClean="0"/>
              <a:pPr/>
              <a:t>12.05.2020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437E64-06FD-4918-AE87-89664F1D7848}" type="slidenum">
              <a:rPr lang="tr-TR" smtClean="0"/>
              <a:pPr/>
              <a:t>‹#›</a:t>
            </a:fld>
            <a:endParaRPr lang="tr-TR"/>
          </a:p>
        </p:txBody>
      </p:sp>
    </p:spTree>
    <p:extLst>
      <p:ext uri="{BB962C8B-B14F-4D97-AF65-F5344CB8AC3E}">
        <p14:creationId xmlns:p14="http://schemas.microsoft.com/office/powerpoint/2010/main" val="2623000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736455" y="365126"/>
            <a:ext cx="9221689"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736455" y="1681163"/>
            <a:ext cx="4523138" cy="823912"/>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tr-TR" smtClean="0"/>
              <a:t>Asıl metin stillerini düzenle</a:t>
            </a:r>
          </a:p>
        </p:txBody>
      </p:sp>
      <p:sp>
        <p:nvSpPr>
          <p:cNvPr id="4" name="Content Placeholder 3"/>
          <p:cNvSpPr>
            <a:spLocks noGrp="1"/>
          </p:cNvSpPr>
          <p:nvPr>
            <p:ph sz="half" idx="2"/>
          </p:nvPr>
        </p:nvSpPr>
        <p:spPr>
          <a:xfrm>
            <a:off x="736455" y="2505075"/>
            <a:ext cx="452313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412730" y="1681163"/>
            <a:ext cx="4545413" cy="823912"/>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tr-TR" smtClean="0"/>
              <a:t>Asıl metin stillerini düzenle</a:t>
            </a:r>
          </a:p>
        </p:txBody>
      </p:sp>
      <p:sp>
        <p:nvSpPr>
          <p:cNvPr id="6" name="Content Placeholder 5"/>
          <p:cNvSpPr>
            <a:spLocks noGrp="1"/>
          </p:cNvSpPr>
          <p:nvPr>
            <p:ph sz="quarter" idx="4"/>
          </p:nvPr>
        </p:nvSpPr>
        <p:spPr>
          <a:xfrm>
            <a:off x="5412730" y="2505075"/>
            <a:ext cx="4545413"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06DE85E-D9ED-4BD3-B93A-FEBB02327D00}" type="datetimeFigureOut">
              <a:rPr lang="tr-TR" smtClean="0"/>
              <a:pPr/>
              <a:t>12.05.2020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4437E64-06FD-4918-AE87-89664F1D7848}" type="slidenum">
              <a:rPr lang="tr-TR" smtClean="0"/>
              <a:pPr/>
              <a:t>‹#›</a:t>
            </a:fld>
            <a:endParaRPr lang="tr-TR"/>
          </a:p>
        </p:txBody>
      </p:sp>
    </p:spTree>
    <p:extLst>
      <p:ext uri="{BB962C8B-B14F-4D97-AF65-F5344CB8AC3E}">
        <p14:creationId xmlns:p14="http://schemas.microsoft.com/office/powerpoint/2010/main" val="113446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06DE85E-D9ED-4BD3-B93A-FEBB02327D00}" type="datetimeFigureOut">
              <a:rPr lang="tr-TR" smtClean="0"/>
              <a:pPr/>
              <a:t>12.05.2020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4437E64-06FD-4918-AE87-89664F1D7848}" type="slidenum">
              <a:rPr lang="tr-TR" smtClean="0"/>
              <a:pPr/>
              <a:t>‹#›</a:t>
            </a:fld>
            <a:endParaRPr lang="tr-TR"/>
          </a:p>
        </p:txBody>
      </p:sp>
    </p:spTree>
    <p:extLst>
      <p:ext uri="{BB962C8B-B14F-4D97-AF65-F5344CB8AC3E}">
        <p14:creationId xmlns:p14="http://schemas.microsoft.com/office/powerpoint/2010/main" val="3086699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6DE85E-D9ED-4BD3-B93A-FEBB02327D00}" type="datetimeFigureOut">
              <a:rPr lang="tr-TR" smtClean="0"/>
              <a:pPr/>
              <a:t>12.05.2020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4437E64-06FD-4918-AE87-89664F1D7848}" type="slidenum">
              <a:rPr lang="tr-TR" smtClean="0"/>
              <a:pPr/>
              <a:t>‹#›</a:t>
            </a:fld>
            <a:endParaRPr lang="tr-TR"/>
          </a:p>
        </p:txBody>
      </p:sp>
    </p:spTree>
    <p:extLst>
      <p:ext uri="{BB962C8B-B14F-4D97-AF65-F5344CB8AC3E}">
        <p14:creationId xmlns:p14="http://schemas.microsoft.com/office/powerpoint/2010/main" val="2116482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36455" y="457200"/>
            <a:ext cx="3448388" cy="1600200"/>
          </a:xfrm>
        </p:spPr>
        <p:txBody>
          <a:bodyPr anchor="b"/>
          <a:lstStyle>
            <a:lvl1pPr>
              <a:defRPr sz="2806"/>
            </a:lvl1pPr>
          </a:lstStyle>
          <a:p>
            <a:r>
              <a:rPr lang="tr-TR" smtClean="0"/>
              <a:t>Asıl başlık stili için tıklatın</a:t>
            </a:r>
            <a:endParaRPr lang="en-US" dirty="0"/>
          </a:p>
        </p:txBody>
      </p:sp>
      <p:sp>
        <p:nvSpPr>
          <p:cNvPr id="3" name="Content Placeholder 2"/>
          <p:cNvSpPr>
            <a:spLocks noGrp="1"/>
          </p:cNvSpPr>
          <p:nvPr>
            <p:ph idx="1"/>
          </p:nvPr>
        </p:nvSpPr>
        <p:spPr>
          <a:xfrm>
            <a:off x="4545413" y="987426"/>
            <a:ext cx="5412730" cy="4873625"/>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36455" y="2057400"/>
            <a:ext cx="3448388" cy="3811588"/>
          </a:xfrm>
        </p:spPr>
        <p:txBody>
          <a:bodyPr/>
          <a:lstStyle>
            <a:lvl1pPr marL="0" indent="0">
              <a:buNone/>
              <a:defRPr sz="1403"/>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06DE85E-D9ED-4BD3-B93A-FEBB02327D00}" type="datetimeFigureOut">
              <a:rPr lang="tr-TR" smtClean="0"/>
              <a:pPr/>
              <a:t>12.05.2020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437E64-06FD-4918-AE87-89664F1D7848}" type="slidenum">
              <a:rPr lang="tr-TR" smtClean="0"/>
              <a:pPr/>
              <a:t>‹#›</a:t>
            </a:fld>
            <a:endParaRPr lang="tr-TR"/>
          </a:p>
        </p:txBody>
      </p:sp>
    </p:spTree>
    <p:extLst>
      <p:ext uri="{BB962C8B-B14F-4D97-AF65-F5344CB8AC3E}">
        <p14:creationId xmlns:p14="http://schemas.microsoft.com/office/powerpoint/2010/main" val="3610418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36455" y="457200"/>
            <a:ext cx="3448388" cy="1600200"/>
          </a:xfrm>
        </p:spPr>
        <p:txBody>
          <a:bodyPr anchor="b"/>
          <a:lstStyle>
            <a:lvl1pPr>
              <a:defRPr sz="2806"/>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545413" y="987426"/>
            <a:ext cx="5412730" cy="4873625"/>
          </a:xfrm>
        </p:spPr>
        <p:txBody>
          <a:bodyPr anchor="t"/>
          <a:lstStyle>
            <a:lvl1pPr marL="0" indent="0">
              <a:buNone/>
              <a:defRPr sz="2806"/>
            </a:lvl1pPr>
            <a:lvl2pPr marL="400964" indent="0">
              <a:buNone/>
              <a:defRPr sz="2456"/>
            </a:lvl2pPr>
            <a:lvl3pPr marL="801929" indent="0">
              <a:buNone/>
              <a:defRPr sz="2105"/>
            </a:lvl3pPr>
            <a:lvl4pPr marL="1202893" indent="0">
              <a:buNone/>
              <a:defRPr sz="1754"/>
            </a:lvl4pPr>
            <a:lvl5pPr marL="1603858" indent="0">
              <a:buNone/>
              <a:defRPr sz="1754"/>
            </a:lvl5pPr>
            <a:lvl6pPr marL="2004822" indent="0">
              <a:buNone/>
              <a:defRPr sz="1754"/>
            </a:lvl6pPr>
            <a:lvl7pPr marL="2405786" indent="0">
              <a:buNone/>
              <a:defRPr sz="1754"/>
            </a:lvl7pPr>
            <a:lvl8pPr marL="2806751" indent="0">
              <a:buNone/>
              <a:defRPr sz="1754"/>
            </a:lvl8pPr>
            <a:lvl9pPr marL="3207715" indent="0">
              <a:buNone/>
              <a:defRPr sz="1754"/>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36455" y="2057400"/>
            <a:ext cx="3448388" cy="3811588"/>
          </a:xfrm>
        </p:spPr>
        <p:txBody>
          <a:bodyPr/>
          <a:lstStyle>
            <a:lvl1pPr marL="0" indent="0">
              <a:buNone/>
              <a:defRPr sz="1403"/>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06DE85E-D9ED-4BD3-B93A-FEBB02327D00}" type="datetimeFigureOut">
              <a:rPr lang="tr-TR" smtClean="0"/>
              <a:pPr/>
              <a:t>12.05.2020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437E64-06FD-4918-AE87-89664F1D7848}" type="slidenum">
              <a:rPr lang="tr-TR" smtClean="0"/>
              <a:pPr/>
              <a:t>‹#›</a:t>
            </a:fld>
            <a:endParaRPr lang="tr-TR"/>
          </a:p>
        </p:txBody>
      </p:sp>
    </p:spTree>
    <p:extLst>
      <p:ext uri="{BB962C8B-B14F-4D97-AF65-F5344CB8AC3E}">
        <p14:creationId xmlns:p14="http://schemas.microsoft.com/office/powerpoint/2010/main" val="1850299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365126"/>
            <a:ext cx="9221689"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35062" y="1825625"/>
            <a:ext cx="9221689"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35062" y="6356351"/>
            <a:ext cx="2405658" cy="365125"/>
          </a:xfrm>
          <a:prstGeom prst="rect">
            <a:avLst/>
          </a:prstGeom>
        </p:spPr>
        <p:txBody>
          <a:bodyPr vert="horz" lIns="91440" tIns="45720" rIns="91440" bIns="45720" rtlCol="0" anchor="ctr"/>
          <a:lstStyle>
            <a:lvl1pPr algn="l">
              <a:defRPr sz="1052">
                <a:solidFill>
                  <a:schemeClr val="tx1">
                    <a:tint val="75000"/>
                  </a:schemeClr>
                </a:solidFill>
              </a:defRPr>
            </a:lvl1pPr>
          </a:lstStyle>
          <a:p>
            <a:fld id="{D06DE85E-D9ED-4BD3-B93A-FEBB02327D00}" type="datetimeFigureOut">
              <a:rPr lang="tr-TR" smtClean="0"/>
              <a:pPr/>
              <a:t>12.05.2020</a:t>
            </a:fld>
            <a:endParaRPr lang="tr-TR"/>
          </a:p>
        </p:txBody>
      </p:sp>
      <p:sp>
        <p:nvSpPr>
          <p:cNvPr id="5" name="Footer Placeholder 4"/>
          <p:cNvSpPr>
            <a:spLocks noGrp="1"/>
          </p:cNvSpPr>
          <p:nvPr>
            <p:ph type="ftr" sz="quarter" idx="3"/>
          </p:nvPr>
        </p:nvSpPr>
        <p:spPr>
          <a:xfrm>
            <a:off x="3541663" y="6356351"/>
            <a:ext cx="3608487" cy="365125"/>
          </a:xfrm>
          <a:prstGeom prst="rect">
            <a:avLst/>
          </a:prstGeom>
        </p:spPr>
        <p:txBody>
          <a:bodyPr vert="horz" lIns="91440" tIns="45720" rIns="91440" bIns="45720" rtlCol="0" anchor="ctr"/>
          <a:lstStyle>
            <a:lvl1pPr algn="ctr">
              <a:defRPr sz="1052">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7551093" y="6356351"/>
            <a:ext cx="2405658" cy="365125"/>
          </a:xfrm>
          <a:prstGeom prst="rect">
            <a:avLst/>
          </a:prstGeom>
        </p:spPr>
        <p:txBody>
          <a:bodyPr vert="horz" lIns="91440" tIns="45720" rIns="91440" bIns="45720" rtlCol="0" anchor="ctr"/>
          <a:lstStyle>
            <a:lvl1pPr algn="r">
              <a:defRPr sz="1052">
                <a:solidFill>
                  <a:schemeClr val="tx1">
                    <a:tint val="75000"/>
                  </a:schemeClr>
                </a:solidFill>
              </a:defRPr>
            </a:lvl1pPr>
          </a:lstStyle>
          <a:p>
            <a:fld id="{74437E64-06FD-4918-AE87-89664F1D7848}" type="slidenum">
              <a:rPr lang="tr-TR" smtClean="0"/>
              <a:pPr/>
              <a:t>‹#›</a:t>
            </a:fld>
            <a:endParaRPr lang="tr-TR"/>
          </a:p>
        </p:txBody>
      </p:sp>
    </p:spTree>
    <p:extLst>
      <p:ext uri="{BB962C8B-B14F-4D97-AF65-F5344CB8AC3E}">
        <p14:creationId xmlns:p14="http://schemas.microsoft.com/office/powerpoint/2010/main" val="688790647"/>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xStyles>
    <p:titleStyle>
      <a:lvl1pPr algn="l" defTabSz="801929" rtl="0" eaLnBrk="1" latinLnBrk="0" hangingPunct="1">
        <a:lnSpc>
          <a:spcPct val="90000"/>
        </a:lnSpc>
        <a:spcBef>
          <a:spcPct val="0"/>
        </a:spcBef>
        <a:buNone/>
        <a:defRPr sz="3859" kern="1200">
          <a:solidFill>
            <a:schemeClr val="tx1"/>
          </a:solidFill>
          <a:latin typeface="+mj-lt"/>
          <a:ea typeface="+mj-ea"/>
          <a:cs typeface="+mj-cs"/>
        </a:defRPr>
      </a:lvl1pPr>
    </p:titleStyle>
    <p:bodyStyle>
      <a:lvl1pPr marL="200482" indent="-200482" algn="l" defTabSz="801929"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en-US"/>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24" y="176109"/>
            <a:ext cx="10689140"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54904" y="284176"/>
            <a:ext cx="8580180" cy="150876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54904" y="2011680"/>
            <a:ext cx="8580180" cy="420624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54331" y="6422855"/>
            <a:ext cx="2631643" cy="365125"/>
          </a:xfrm>
          <a:prstGeom prst="rect">
            <a:avLst/>
          </a:prstGeom>
        </p:spPr>
        <p:txBody>
          <a:bodyPr vert="horz" lIns="91440" tIns="45720" rIns="45720" bIns="45720" rtlCol="0" anchor="ctr"/>
          <a:lstStyle>
            <a:lvl1pPr algn="l">
              <a:defRPr sz="921">
                <a:solidFill>
                  <a:schemeClr val="tx1"/>
                </a:solidFill>
              </a:defRPr>
            </a:lvl1pPr>
          </a:lstStyle>
          <a:p>
            <a:fld id="{D06DE85E-D9ED-4BD3-B93A-FEBB02327D00}" type="datetimeFigureOut">
              <a:rPr lang="tr-TR" smtClean="0"/>
              <a:pPr/>
              <a:t>12.05.2020</a:t>
            </a:fld>
            <a:endParaRPr lang="tr-TR"/>
          </a:p>
        </p:txBody>
      </p:sp>
      <p:sp>
        <p:nvSpPr>
          <p:cNvPr id="5" name="Footer Placeholder 4"/>
          <p:cNvSpPr>
            <a:spLocks noGrp="1"/>
          </p:cNvSpPr>
          <p:nvPr>
            <p:ph type="ftr" sz="quarter" idx="3"/>
          </p:nvPr>
        </p:nvSpPr>
        <p:spPr>
          <a:xfrm>
            <a:off x="4907843" y="6422855"/>
            <a:ext cx="4423738" cy="365125"/>
          </a:xfrm>
          <a:prstGeom prst="rect">
            <a:avLst/>
          </a:prstGeom>
        </p:spPr>
        <p:txBody>
          <a:bodyPr vert="horz" lIns="91440" tIns="45720" rIns="91440" bIns="45720" rtlCol="0" anchor="ctr"/>
          <a:lstStyle>
            <a:lvl1pPr algn="r">
              <a:defRPr sz="921">
                <a:solidFill>
                  <a:schemeClr val="tx1"/>
                </a:solidFill>
              </a:defRPr>
            </a:lvl1pPr>
          </a:lstStyle>
          <a:p>
            <a:endParaRPr lang="tr-TR"/>
          </a:p>
        </p:txBody>
      </p:sp>
      <p:sp>
        <p:nvSpPr>
          <p:cNvPr id="6" name="Slide Number Placeholder 5"/>
          <p:cNvSpPr>
            <a:spLocks noGrp="1"/>
          </p:cNvSpPr>
          <p:nvPr>
            <p:ph type="sldNum" sz="quarter" idx="4"/>
          </p:nvPr>
        </p:nvSpPr>
        <p:spPr>
          <a:xfrm>
            <a:off x="9347380" y="6422855"/>
            <a:ext cx="829829" cy="365125"/>
          </a:xfrm>
          <a:prstGeom prst="rect">
            <a:avLst/>
          </a:prstGeom>
        </p:spPr>
        <p:txBody>
          <a:bodyPr vert="horz" lIns="45720" tIns="45720" rIns="91440" bIns="45720" rtlCol="0" anchor="ctr"/>
          <a:lstStyle>
            <a:lvl1pPr algn="l">
              <a:defRPr sz="1052" b="0">
                <a:solidFill>
                  <a:schemeClr val="tx1"/>
                </a:solidFill>
              </a:defRPr>
            </a:lvl1pPr>
          </a:lstStyle>
          <a:p>
            <a:fld id="{74437E64-06FD-4918-AE87-89664F1D7848}" type="slidenum">
              <a:rPr lang="tr-TR" smtClean="0"/>
              <a:pPr/>
              <a:t>‹#›</a:t>
            </a:fld>
            <a:endParaRPr lang="tr-TR"/>
          </a:p>
        </p:txBody>
      </p:sp>
    </p:spTree>
    <p:extLst>
      <p:ext uri="{BB962C8B-B14F-4D97-AF65-F5344CB8AC3E}">
        <p14:creationId xmlns:p14="http://schemas.microsoft.com/office/powerpoint/2010/main" val="651853834"/>
      </p:ext>
    </p:extLst>
  </p:cSld>
  <p:clrMap bg1="dk1" tx1="lt1" bg2="dk2" tx2="lt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Lst>
  <p:txStyles>
    <p:titleStyle>
      <a:lvl1pPr algn="l" defTabSz="801929" rtl="0" eaLnBrk="1" latinLnBrk="0" hangingPunct="1">
        <a:lnSpc>
          <a:spcPct val="85000"/>
        </a:lnSpc>
        <a:spcBef>
          <a:spcPct val="0"/>
        </a:spcBef>
        <a:buNone/>
        <a:defRPr sz="3508" kern="1200" cap="all" baseline="0">
          <a:solidFill>
            <a:schemeClr val="bg2"/>
          </a:solidFill>
          <a:latin typeface="+mj-lt"/>
          <a:ea typeface="+mj-ea"/>
          <a:cs typeface="+mj-cs"/>
        </a:defRPr>
      </a:lvl1pPr>
    </p:titleStyle>
    <p:bodyStyle>
      <a:lvl1pPr marL="160386" indent="-160386" algn="l" defTabSz="801929" rtl="0" eaLnBrk="1" latinLnBrk="0" hangingPunct="1">
        <a:lnSpc>
          <a:spcPct val="90000"/>
        </a:lnSpc>
        <a:spcBef>
          <a:spcPts val="1052"/>
        </a:spcBef>
        <a:spcAft>
          <a:spcPts val="175"/>
        </a:spcAft>
        <a:buClr>
          <a:schemeClr val="tx1"/>
        </a:buClr>
        <a:buFont typeface="Wingdings" pitchFamily="2" charset="2"/>
        <a:buChar char=""/>
        <a:defRPr sz="1929" kern="1200">
          <a:solidFill>
            <a:schemeClr val="tx1"/>
          </a:solidFill>
          <a:latin typeface="+mn-lt"/>
          <a:ea typeface="+mn-ea"/>
          <a:cs typeface="+mn-cs"/>
        </a:defRPr>
      </a:lvl1pPr>
      <a:lvl2pPr marL="360868" indent="-160386" algn="l" defTabSz="801929" rtl="0" eaLnBrk="1" latinLnBrk="0" hangingPunct="1">
        <a:lnSpc>
          <a:spcPct val="90000"/>
        </a:lnSpc>
        <a:spcBef>
          <a:spcPts val="175"/>
        </a:spcBef>
        <a:spcAft>
          <a:spcPts val="351"/>
        </a:spcAft>
        <a:buClr>
          <a:schemeClr val="tx1"/>
        </a:buClr>
        <a:buFont typeface="Wingdings" pitchFamily="2" charset="2"/>
        <a:buChar char=""/>
        <a:defRPr sz="1754" kern="1200">
          <a:solidFill>
            <a:schemeClr val="tx1"/>
          </a:solidFill>
          <a:latin typeface="+mn-lt"/>
          <a:ea typeface="+mn-ea"/>
          <a:cs typeface="+mn-cs"/>
        </a:defRPr>
      </a:lvl2pPr>
      <a:lvl3pPr marL="561350" indent="-160386" algn="l" defTabSz="801929" rtl="0" eaLnBrk="1" latinLnBrk="0" hangingPunct="1">
        <a:lnSpc>
          <a:spcPct val="90000"/>
        </a:lnSpc>
        <a:spcBef>
          <a:spcPts val="175"/>
        </a:spcBef>
        <a:spcAft>
          <a:spcPts val="351"/>
        </a:spcAft>
        <a:buClr>
          <a:schemeClr val="tx1"/>
        </a:buClr>
        <a:buFont typeface="Wingdings" pitchFamily="2" charset="2"/>
        <a:buChar char=""/>
        <a:defRPr sz="1579" kern="1200">
          <a:solidFill>
            <a:schemeClr val="tx1"/>
          </a:solidFill>
          <a:latin typeface="+mn-lt"/>
          <a:ea typeface="+mn-ea"/>
          <a:cs typeface="+mn-cs"/>
        </a:defRPr>
      </a:lvl3pPr>
      <a:lvl4pPr marL="761832" indent="-160386" algn="l" defTabSz="801929" rtl="0" eaLnBrk="1" latinLnBrk="0" hangingPunct="1">
        <a:lnSpc>
          <a:spcPct val="90000"/>
        </a:lnSpc>
        <a:spcBef>
          <a:spcPts val="175"/>
        </a:spcBef>
        <a:spcAft>
          <a:spcPts val="351"/>
        </a:spcAft>
        <a:buClr>
          <a:schemeClr val="tx1"/>
        </a:buClr>
        <a:buFont typeface="Wingdings" pitchFamily="2" charset="2"/>
        <a:buChar char=""/>
        <a:defRPr sz="1403" kern="1200">
          <a:solidFill>
            <a:schemeClr val="tx1"/>
          </a:solidFill>
          <a:latin typeface="+mn-lt"/>
          <a:ea typeface="+mn-ea"/>
          <a:cs typeface="+mn-cs"/>
        </a:defRPr>
      </a:lvl4pPr>
      <a:lvl5pPr marL="962315" indent="-160386" algn="l" defTabSz="801929" rtl="0" eaLnBrk="1" latinLnBrk="0" hangingPunct="1">
        <a:lnSpc>
          <a:spcPct val="90000"/>
        </a:lnSpc>
        <a:spcBef>
          <a:spcPts val="175"/>
        </a:spcBef>
        <a:spcAft>
          <a:spcPts val="351"/>
        </a:spcAft>
        <a:buClr>
          <a:schemeClr val="tx1"/>
        </a:buClr>
        <a:buFont typeface="Wingdings" pitchFamily="2" charset="2"/>
        <a:buChar char=""/>
        <a:defRPr sz="1403" kern="1200">
          <a:solidFill>
            <a:schemeClr val="tx1"/>
          </a:solidFill>
          <a:latin typeface="+mn-lt"/>
          <a:ea typeface="+mn-ea"/>
          <a:cs typeface="+mn-cs"/>
        </a:defRPr>
      </a:lvl5pPr>
      <a:lvl6pPr marL="1126594" indent="-200482" algn="l" defTabSz="801929" rtl="0" eaLnBrk="1" latinLnBrk="0" hangingPunct="1">
        <a:lnSpc>
          <a:spcPct val="90000"/>
        </a:lnSpc>
        <a:spcBef>
          <a:spcPts val="175"/>
        </a:spcBef>
        <a:spcAft>
          <a:spcPts val="351"/>
        </a:spcAft>
        <a:buClr>
          <a:schemeClr val="tx1"/>
        </a:buClr>
        <a:buFont typeface="Wingdings" pitchFamily="2" charset="2"/>
        <a:buChar char=""/>
        <a:defRPr sz="1403" kern="1200">
          <a:solidFill>
            <a:schemeClr val="tx1"/>
          </a:solidFill>
          <a:latin typeface="+mn-lt"/>
          <a:ea typeface="+mn-ea"/>
          <a:cs typeface="+mn-cs"/>
        </a:defRPr>
      </a:lvl6pPr>
      <a:lvl7pPr marL="1290769" indent="-200482" algn="l" defTabSz="801929" rtl="0" eaLnBrk="1" latinLnBrk="0" hangingPunct="1">
        <a:lnSpc>
          <a:spcPct val="90000"/>
        </a:lnSpc>
        <a:spcBef>
          <a:spcPts val="175"/>
        </a:spcBef>
        <a:spcAft>
          <a:spcPts val="351"/>
        </a:spcAft>
        <a:buClr>
          <a:schemeClr val="tx1"/>
        </a:buClr>
        <a:buFont typeface="Wingdings" pitchFamily="2" charset="2"/>
        <a:buChar char=""/>
        <a:defRPr sz="1403" kern="1200">
          <a:solidFill>
            <a:schemeClr val="tx1"/>
          </a:solidFill>
          <a:latin typeface="+mn-lt"/>
          <a:ea typeface="+mn-ea"/>
          <a:cs typeface="+mn-cs"/>
        </a:defRPr>
      </a:lvl7pPr>
      <a:lvl8pPr marL="1428633" indent="-200482" algn="l" defTabSz="801929" rtl="0" eaLnBrk="1" latinLnBrk="0" hangingPunct="1">
        <a:lnSpc>
          <a:spcPct val="90000"/>
        </a:lnSpc>
        <a:spcBef>
          <a:spcPts val="175"/>
        </a:spcBef>
        <a:spcAft>
          <a:spcPts val="351"/>
        </a:spcAft>
        <a:buClr>
          <a:schemeClr val="tx1"/>
        </a:buClr>
        <a:buFont typeface="Wingdings" pitchFamily="2" charset="2"/>
        <a:buChar char=""/>
        <a:defRPr sz="1403" kern="1200">
          <a:solidFill>
            <a:schemeClr val="tx1"/>
          </a:solidFill>
          <a:latin typeface="+mn-lt"/>
          <a:ea typeface="+mn-ea"/>
          <a:cs typeface="+mn-cs"/>
        </a:defRPr>
      </a:lvl8pPr>
      <a:lvl9pPr marL="1584037" indent="-200482" algn="l" defTabSz="801929" rtl="0" eaLnBrk="1" latinLnBrk="0" hangingPunct="1">
        <a:lnSpc>
          <a:spcPct val="90000"/>
        </a:lnSpc>
        <a:spcBef>
          <a:spcPts val="175"/>
        </a:spcBef>
        <a:spcAft>
          <a:spcPts val="351"/>
        </a:spcAft>
        <a:buClr>
          <a:schemeClr val="tx1"/>
        </a:buClr>
        <a:buFont typeface="Wingdings" pitchFamily="2" charset="2"/>
        <a:buChar char=""/>
        <a:defRPr sz="1403" kern="1200">
          <a:solidFill>
            <a:schemeClr val="tx1"/>
          </a:solidFill>
          <a:latin typeface="+mn-lt"/>
          <a:ea typeface="+mn-ea"/>
          <a:cs typeface="+mn-cs"/>
        </a:defRPr>
      </a:lvl9pPr>
    </p:bodyStyle>
    <p:otherStyle>
      <a:defPPr>
        <a:defRPr lang="en-US"/>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18000"/>
            <a:ext cx="10692000" cy="6876000"/>
          </a:xfrm>
          <a:prstGeom prst="rect">
            <a:avLst/>
          </a:prstGeom>
        </p:spPr>
      </p:pic>
      <p:sp>
        <p:nvSpPr>
          <p:cNvPr id="2" name="Unvan 1"/>
          <p:cNvSpPr>
            <a:spLocks noGrp="1"/>
          </p:cNvSpPr>
          <p:nvPr>
            <p:ph type="ctrTitle"/>
          </p:nvPr>
        </p:nvSpPr>
        <p:spPr>
          <a:xfrm>
            <a:off x="0" y="2078182"/>
            <a:ext cx="10691812" cy="2183686"/>
          </a:xfrm>
        </p:spPr>
        <p:txBody>
          <a:bodyPr>
            <a:noAutofit/>
          </a:bodyPr>
          <a:lstStyle/>
          <a:p>
            <a:r>
              <a:rPr lang="sv-SE" sz="2800" b="1" dirty="0">
                <a:cs typeface="Arial" panose="020B0604020202020204" pitchFamily="34" charset="0"/>
              </a:rPr>
              <a:t>TİB 515 Klasik Hadis Metinleri </a:t>
            </a:r>
            <a:r>
              <a:rPr lang="sv-SE" sz="2800" b="1" dirty="0" smtClean="0">
                <a:cs typeface="Arial" panose="020B0604020202020204" pitchFamily="34" charset="0"/>
              </a:rPr>
              <a:t>II</a:t>
            </a:r>
            <a:r>
              <a:rPr lang="tr-TR" sz="2800" b="1" dirty="0" smtClean="0">
                <a:cs typeface="Arial" panose="020B0604020202020204" pitchFamily="34" charset="0"/>
              </a:rPr>
              <a:t/>
            </a:r>
            <a:br>
              <a:rPr lang="tr-TR" sz="2800" b="1" dirty="0" smtClean="0">
                <a:cs typeface="Arial" panose="020B0604020202020204" pitchFamily="34" charset="0"/>
              </a:rPr>
            </a:br>
            <a:r>
              <a:rPr lang="tr-TR" sz="2800" b="1" dirty="0" smtClean="0">
                <a:cs typeface="Arial" panose="020B0604020202020204" pitchFamily="34" charset="0"/>
              </a:rPr>
              <a:t>hafta 6</a:t>
            </a:r>
            <a:r>
              <a:rPr lang="tr-TR" sz="2800" b="1" dirty="0" smtClean="0">
                <a:cs typeface="Arial" panose="020B0604020202020204" pitchFamily="34" charset="0"/>
              </a:rPr>
              <a:t/>
            </a:r>
            <a:br>
              <a:rPr lang="tr-TR" sz="2800" b="1" dirty="0" smtClean="0">
                <a:cs typeface="Arial" panose="020B0604020202020204" pitchFamily="34" charset="0"/>
              </a:rPr>
            </a:br>
            <a:r>
              <a:rPr lang="tr-TR" sz="2800" b="1" dirty="0" smtClean="0">
                <a:cs typeface="Arial" panose="020B0604020202020204" pitchFamily="34" charset="0"/>
              </a:rPr>
              <a:t>ÖĞR. GÖR. </a:t>
            </a:r>
            <a:r>
              <a:rPr lang="tr-TR" sz="2800" b="1" dirty="0" smtClean="0">
                <a:cs typeface="Arial" panose="020B0604020202020204" pitchFamily="34" charset="0"/>
              </a:rPr>
              <a:t>M. ALİ ÇALGAN</a:t>
            </a:r>
            <a:r>
              <a:rPr lang="tr-TR" sz="2800" b="1" dirty="0">
                <a:cs typeface="Arial" panose="020B0604020202020204" pitchFamily="34" charset="0"/>
              </a:rPr>
              <a:t/>
            </a:r>
            <a:br>
              <a:rPr lang="tr-TR" sz="2800" b="1" dirty="0">
                <a:cs typeface="Arial" panose="020B0604020202020204" pitchFamily="34" charset="0"/>
              </a:rPr>
            </a:br>
            <a:endParaRPr lang="tr-TR" sz="2800" b="1" dirty="0">
              <a:cs typeface="Arial" panose="020B0604020202020204" pitchFamily="34" charset="0"/>
            </a:endParaRPr>
          </a:p>
        </p:txBody>
      </p:sp>
      <p:sp>
        <p:nvSpPr>
          <p:cNvPr id="6" name="Metin kutusu 5"/>
          <p:cNvSpPr txBox="1"/>
          <p:nvPr/>
        </p:nvSpPr>
        <p:spPr>
          <a:xfrm>
            <a:off x="399011" y="3870038"/>
            <a:ext cx="9277004" cy="400110"/>
          </a:xfrm>
          <a:prstGeom prst="rect">
            <a:avLst/>
          </a:prstGeom>
          <a:noFill/>
        </p:spPr>
        <p:txBody>
          <a:bodyPr wrap="square" rtlCol="0">
            <a:spAutoFit/>
          </a:bodyPr>
          <a:lstStyle/>
          <a:p>
            <a:pPr algn="ctr"/>
            <a:r>
              <a:rPr lang="tr-TR" sz="2000" b="1" i="1" dirty="0" smtClean="0">
                <a:solidFill>
                  <a:schemeClr val="accent3">
                    <a:lumMod val="20000"/>
                    <a:lumOff val="80000"/>
                  </a:schemeClr>
                </a:solidFill>
              </a:rPr>
              <a:t>Sünen-i </a:t>
            </a:r>
            <a:r>
              <a:rPr lang="tr-TR" sz="2000" b="1" i="1" dirty="0" err="1" smtClean="0">
                <a:solidFill>
                  <a:schemeClr val="accent3">
                    <a:lumMod val="20000"/>
                    <a:lumOff val="80000"/>
                  </a:schemeClr>
                </a:solidFill>
              </a:rPr>
              <a:t>Tirmizî</a:t>
            </a:r>
            <a:r>
              <a:rPr lang="tr-TR" sz="2000" b="1" i="1" dirty="0" smtClean="0">
                <a:solidFill>
                  <a:schemeClr val="accent3">
                    <a:lumMod val="20000"/>
                    <a:lumOff val="80000"/>
                  </a:schemeClr>
                </a:solidFill>
              </a:rPr>
              <a:t> </a:t>
            </a:r>
            <a:r>
              <a:rPr lang="tr-TR" sz="2000" b="1" i="1" dirty="0" err="1" smtClean="0">
                <a:solidFill>
                  <a:schemeClr val="accent3">
                    <a:lumMod val="20000"/>
                    <a:lumOff val="80000"/>
                  </a:schemeClr>
                </a:solidFill>
              </a:rPr>
              <a:t>Kitâbu’l-İmân</a:t>
            </a:r>
            <a:endParaRPr lang="tr-TR" sz="2000" b="1" dirty="0">
              <a:solidFill>
                <a:schemeClr val="accent3">
                  <a:lumMod val="20000"/>
                  <a:lumOff val="80000"/>
                </a:schemeClr>
              </a:solidFill>
            </a:endParaRPr>
          </a:p>
        </p:txBody>
      </p:sp>
      <p:sp>
        <p:nvSpPr>
          <p:cNvPr id="5" name="Altbilgi Yer Tutucusu 1"/>
          <p:cNvSpPr>
            <a:spLocks noGrp="1"/>
          </p:cNvSpPr>
          <p:nvPr>
            <p:ph type="ftr" sz="quarter" idx="11"/>
            <p:custDataLst>
              <p:tags r:id="rId1"/>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28528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741685"/>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ar-EG" sz="2800" b="1" dirty="0">
                <a:solidFill>
                  <a:srgbClr val="800000"/>
                </a:solidFill>
                <a:latin typeface="Traditional Arabic"/>
                <a:cs typeface="Traditional Arabic"/>
              </a:rPr>
              <a:t>4 - بَابُ مَا جَاءَ فِي وَصْفِ جِبْرِيلَ لِلنَّبِيِّ صَلَّى اللَّهُ عَلَيْهِ وَسَلَّمَ الإِيمَانَ </a:t>
            </a:r>
            <a:r>
              <a:rPr lang="ar-EG" sz="2800" b="1" dirty="0" smtClean="0">
                <a:solidFill>
                  <a:srgbClr val="800000"/>
                </a:solidFill>
                <a:latin typeface="Traditional Arabic"/>
                <a:cs typeface="Traditional Arabic"/>
              </a:rPr>
              <a:t>وَالإِسْلاَمَ</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70339" y="1884520"/>
            <a:ext cx="10246151" cy="5386090"/>
          </a:xfrm>
          <a:prstGeom prst="rect">
            <a:avLst/>
          </a:prstGeom>
          <a:noFill/>
        </p:spPr>
        <p:txBody>
          <a:bodyPr wrap="square" rtlCol="0">
            <a:spAutoFit/>
          </a:bodyPr>
          <a:lstStyle/>
          <a:p>
            <a:pPr algn="r" rtl="1"/>
            <a:r>
              <a:rPr lang="ar-EG" b="1" dirty="0">
                <a:solidFill>
                  <a:srgbClr val="FF0000"/>
                </a:solidFill>
                <a:latin typeface="Traditional Arabic"/>
                <a:cs typeface="Traditional Arabic"/>
              </a:rPr>
              <a:t>2610 - </a:t>
            </a:r>
            <a:r>
              <a:rPr lang="ar-EG" sz="3400" dirty="0">
                <a:solidFill>
                  <a:srgbClr val="000000"/>
                </a:solidFill>
                <a:latin typeface="Traditional Arabic"/>
                <a:cs typeface="Traditional Arabic"/>
              </a:rPr>
              <a:t>حَدَّثَنَا أَبُو عَمَّارٍ الحُسَيْنُ بْنُ حُرَيْثٍ الخُزَاعِيُّ، قَالَ: أَخْبَرَنَا وَكِيعٌ، عَنْ كَهْمَسِ بْنِ الحَسَنِ، عَنْ عَبْدِ اللهِ بْنِ بُرَيْدَةَ، عَنْ يَحْيَى بْنِ </a:t>
            </a:r>
            <a:r>
              <a:rPr lang="ar-EG" sz="3400" dirty="0" smtClean="0">
                <a:solidFill>
                  <a:srgbClr val="000000"/>
                </a:solidFill>
                <a:latin typeface="Traditional Arabic"/>
                <a:cs typeface="Traditional Arabic"/>
              </a:rPr>
              <a:t>يَعْمَرَ</a:t>
            </a:r>
            <a:r>
              <a:rPr lang="ar-EG" sz="3400" dirty="0">
                <a:solidFill>
                  <a:srgbClr val="000000"/>
                </a:solidFill>
                <a:latin typeface="Traditional Arabic"/>
                <a:cs typeface="Traditional Arabic"/>
              </a:rPr>
              <a:t>، قَالَ: أَوَّلُ مَنْ تَكَلَّمَ فِي القَدَرِ مَعْبَدٌ الجُهَنِيُّ، قَالَ: فَخَرَجْتُ أَنَا وَحُمَيْدُ بْنُ عَبْدِ الرَّحْمَنِ الحِمْيَرِيُّ حَتَّى أَتَيْنَا الْمَدِينَةَ، فَقُلْنَا: لَوْ لَقِينَا رَجُلاً مِنْ أَصْحَابِ النَّبِيِّ صَلَّى اللَّهُ عَلَيْهِ وَسَلَّمَ فَسَأَلْنَاهُ عَمَّا أَحْدَثَ هَؤُلاَءِ القَوْمُ، قَالَ: فَلَقِينَاهُ يَعْنِي عَبْدَ اللهِ بْنَ عُمَرَ، وَهُوَ خَارِجٌ مِنَ الْمَسْجِدِ قَالَ: فَاكْتَنَفْتُهُ أَنَا وَصَاحِبِي قَالَ: فَظَنَنْتُ أَنَّ صَاحِبِي سَيَكِلُ الكَلاَمَ إِلَيَّ، فَقُلْتُ: يَا أَبَا عَبْدِ الرَّحْمَنِ إِنَّ قَوْمًا يَقْرَءُونَ القُرْآنَ وَيَتَقَفَّرُونَ العِلْمَ، وَيَزْعُمُونَ أَنْ لاَ قَدَرَ وَأَنَّ الأَمْرَ أُنُفٌ، قَالَ: فَإِذَا لَقِيتَ أُولَئِكَ فَأَخْبِرْهُمْ أَنِّي مِنْهُمْ بَرِيءٌ وَأَنَّهُمْ مِنِّي بُرَآءُ، وَالَّذِي يَحْلِفُ بِهِ عَبْدُ اللهِ لَوْ أَنَّ أَحَدَهُمْ أَنْفَقَ مِثْلَ أُحُدٍ ذَهَبًا مَا قُبِلَ ذَلِكَ مِنْهُ حَتَّى يُؤْمِنَ بِالقَدَرِ خَيْرِهِ وَشَرِّهِ،</a:t>
            </a:r>
            <a:r>
              <a:rPr lang="tr-TR" dirty="0" smtClean="0">
                <a:latin typeface="Arial" panose="020B0604020202020204" pitchFamily="34" charset="0"/>
                <a:cs typeface="Arial" panose="020B0604020202020204" pitchFamily="34" charset="0"/>
              </a:rPr>
              <a:t/>
            </a:r>
            <a:br>
              <a:rPr lang="tr-TR" dirty="0" smtClean="0">
                <a:latin typeface="Arial" panose="020B0604020202020204" pitchFamily="34" charset="0"/>
                <a:cs typeface="Arial" panose="020B0604020202020204" pitchFamily="34" charset="0"/>
              </a:rPr>
            </a:br>
            <a:r>
              <a:rPr lang="tr-TR" sz="2000" dirty="0" smtClean="0"/>
              <a:t/>
            </a:r>
            <a:br>
              <a:rPr lang="tr-TR" sz="2000" dirty="0" smtClean="0"/>
            </a:br>
            <a:endParaRPr lang="tr-TR" dirty="0"/>
          </a:p>
        </p:txBody>
      </p:sp>
    </p:spTree>
    <p:extLst>
      <p:ext uri="{BB962C8B-B14F-4D97-AF65-F5344CB8AC3E}">
        <p14:creationId xmlns:p14="http://schemas.microsoft.com/office/powerpoint/2010/main" val="686689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741685"/>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ar-EG" sz="2800" b="1" dirty="0">
                <a:solidFill>
                  <a:srgbClr val="800000"/>
                </a:solidFill>
                <a:latin typeface="Traditional Arabic"/>
                <a:cs typeface="Traditional Arabic"/>
              </a:rPr>
              <a:t>4 - بَابُ مَا جَاءَ فِي وَصْفِ جِبْرِيلَ لِلنَّبِيِّ صَلَّى اللَّهُ عَلَيْهِ وَسَلَّمَ الإِيمَانَ </a:t>
            </a:r>
            <a:r>
              <a:rPr lang="ar-EG" sz="2800" b="1" dirty="0" smtClean="0">
                <a:solidFill>
                  <a:srgbClr val="800000"/>
                </a:solidFill>
                <a:latin typeface="Traditional Arabic"/>
                <a:cs typeface="Traditional Arabic"/>
              </a:rPr>
              <a:t>وَالإِسْلاَمَ</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127805" y="2376888"/>
            <a:ext cx="10246151" cy="3416320"/>
          </a:xfrm>
          <a:prstGeom prst="rect">
            <a:avLst/>
          </a:prstGeom>
          <a:noFill/>
        </p:spPr>
        <p:txBody>
          <a:bodyPr wrap="square" rtlCol="0">
            <a:spAutoFit/>
          </a:bodyPr>
          <a:lstStyle/>
          <a:p>
            <a:pPr algn="r" rtl="1"/>
            <a:r>
              <a:rPr lang="ar-EG" b="1" dirty="0">
                <a:solidFill>
                  <a:srgbClr val="000000"/>
                </a:solidFill>
                <a:latin typeface="Traditional Arabic"/>
                <a:cs typeface="Traditional Arabic"/>
              </a:rPr>
              <a:t> </a:t>
            </a:r>
            <a:r>
              <a:rPr lang="ar-EG" sz="3600" dirty="0">
                <a:solidFill>
                  <a:srgbClr val="000000"/>
                </a:solidFill>
                <a:latin typeface="Traditional Arabic"/>
                <a:cs typeface="Traditional Arabic"/>
              </a:rPr>
              <a:t>قَالَ: ثُمَّ أَنْشَأَ يُحَدِّثُ فَقَالَ: قَالَ عُمَرُ بْنُ الخَطَّابِ: كُنَّا عِنْدَ رَسُولِ اللهِ صَلَّى اللَّهُ عَلَيْهِ وَسَلَّمَ، فَجَاءَ رَجُلٌ شَدِيدُ بَيَاضِ الثِّيَابِ شَدِيدُ سَوَادِ الشَّعَرِ، لاَ يُرَى عَلَيْهِ أَثَرُ السَّفَرِ وَلاَ يَعْرِفُهُ مِنَّا أَحَدٌ حَتَّى أَتَى النَّبِيَّ صَلَّى اللَّهُ عَلَيْهِ وَسَلَّمَ فَأَلْزَقَ رُكْبَتَهُ بِرُكْبَتِهِ ثُمَّ قَالَ: يَا مُحَمَّدُ مَا الإِيمَانُ؟ قَالَ: </a:t>
            </a:r>
            <a:r>
              <a:rPr lang="ar-EG" sz="3600" b="1" dirty="0">
                <a:solidFill>
                  <a:srgbClr val="000000"/>
                </a:solidFill>
                <a:latin typeface="Traditional Arabic"/>
                <a:cs typeface="Traditional Arabic"/>
              </a:rPr>
              <a:t>أَنْ تُؤْمِنَ بِاللَّهِ وَمَلاَئِكَتِهِ وَكُتُبِهِ وَرُسُلِهِ وَاليَوْمِ الآخِرِ، وَالقَدَرِ خَيْرِهِ وَشَرِّهِ</a:t>
            </a:r>
            <a:r>
              <a:rPr lang="ar-EG" sz="3600" dirty="0" smtClean="0">
                <a:solidFill>
                  <a:srgbClr val="000000"/>
                </a:solidFill>
                <a:latin typeface="Traditional Arabic"/>
                <a:cs typeface="Traditional Arabic"/>
              </a:rPr>
              <a:t>،</a:t>
            </a:r>
            <a:r>
              <a:rPr lang="tr-TR" sz="3600" dirty="0" smtClean="0">
                <a:solidFill>
                  <a:srgbClr val="000000"/>
                </a:solidFill>
                <a:latin typeface="Traditional Arabic"/>
                <a:cs typeface="Traditional Arabic"/>
              </a:rPr>
              <a:t> </a:t>
            </a:r>
            <a:r>
              <a:rPr lang="ar-EG" sz="3600" dirty="0">
                <a:solidFill>
                  <a:srgbClr val="000000"/>
                </a:solidFill>
                <a:latin typeface="Traditional Arabic"/>
                <a:cs typeface="Traditional Arabic"/>
              </a:rPr>
              <a:t>قَالَ: فَمَا الإِسْلاَمُ؟ قَالَ: </a:t>
            </a:r>
            <a:r>
              <a:rPr lang="ar-EG" sz="3600" b="1" dirty="0">
                <a:solidFill>
                  <a:srgbClr val="000000"/>
                </a:solidFill>
                <a:latin typeface="Traditional Arabic"/>
                <a:cs typeface="Traditional Arabic"/>
              </a:rPr>
              <a:t>شَهَادَةُ أَنْ لاَ إِلَهَ إِلاَّ اللَّهُ وَأَنَّ مُحَمَّدًا عَبْدُهُ وَرَسُولُهُ، وَإِقَامُ الصَّلاَةِ، وَإِيتَاءُ الزَّكَاةِ، وَحَجُّ البَيْتِ وَصَوْمُ </a:t>
            </a:r>
            <a:r>
              <a:rPr lang="ar-EG" sz="3600" b="1" dirty="0" smtClean="0">
                <a:solidFill>
                  <a:srgbClr val="000000"/>
                </a:solidFill>
                <a:latin typeface="Traditional Arabic"/>
                <a:cs typeface="Traditional Arabic"/>
              </a:rPr>
              <a:t>رَمَضَانَ</a:t>
            </a:r>
            <a:endParaRPr lang="ar-EG" sz="3600" b="1" dirty="0">
              <a:solidFill>
                <a:prstClr val="black"/>
              </a:solidFill>
              <a:latin typeface="Traditional Arabic"/>
              <a:cs typeface="Traditional Arabic"/>
            </a:endParaRPr>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340999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741685"/>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ar-EG" sz="2800" b="1" dirty="0">
                <a:solidFill>
                  <a:srgbClr val="800000"/>
                </a:solidFill>
                <a:latin typeface="Traditional Arabic"/>
                <a:cs typeface="Traditional Arabic"/>
              </a:rPr>
              <a:t>4 - بَابُ مَا جَاءَ فِي وَصْفِ جِبْرِيلَ لِلنَّبِيِّ صَلَّى اللَّهُ عَلَيْهِ وَسَلَّمَ الإِيمَانَ </a:t>
            </a:r>
            <a:r>
              <a:rPr lang="ar-EG" sz="2800" b="1" dirty="0" smtClean="0">
                <a:solidFill>
                  <a:srgbClr val="800000"/>
                </a:solidFill>
                <a:latin typeface="Traditional Arabic"/>
                <a:cs typeface="Traditional Arabic"/>
              </a:rPr>
              <a:t>وَالإِسْلاَمَ</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222829" y="2494119"/>
            <a:ext cx="10246151" cy="3416320"/>
          </a:xfrm>
          <a:prstGeom prst="rect">
            <a:avLst/>
          </a:prstGeom>
          <a:noFill/>
        </p:spPr>
        <p:txBody>
          <a:bodyPr wrap="square" rtlCol="0">
            <a:spAutoFit/>
          </a:bodyPr>
          <a:lstStyle/>
          <a:p>
            <a:pPr algn="r" rtl="1"/>
            <a:r>
              <a:rPr lang="ar-EG" sz="3600" dirty="0" smtClean="0">
                <a:solidFill>
                  <a:srgbClr val="000000"/>
                </a:solidFill>
                <a:latin typeface="Traditional Arabic"/>
                <a:cs typeface="Traditional Arabic"/>
              </a:rPr>
              <a:t>. </a:t>
            </a:r>
            <a:r>
              <a:rPr lang="ar-EG" sz="3600" dirty="0">
                <a:solidFill>
                  <a:srgbClr val="000000"/>
                </a:solidFill>
                <a:latin typeface="Traditional Arabic"/>
                <a:cs typeface="Traditional Arabic"/>
              </a:rPr>
              <a:t>قَالَ: فَمَا الإِحْسَانُ؟ قَالَ: </a:t>
            </a:r>
            <a:r>
              <a:rPr lang="ar-EG" sz="3600" b="1" dirty="0">
                <a:solidFill>
                  <a:srgbClr val="000000"/>
                </a:solidFill>
                <a:latin typeface="Traditional Arabic"/>
                <a:cs typeface="Traditional Arabic"/>
              </a:rPr>
              <a:t>أَنْ تَعْبُدَ اللَّهَ كَأَنَّكَ تَرَاهُ، فَإِنَّكَ إِنْ لَمْ تَكُنْ تَرَاهُ، فَإِنَّهُ يَرَاكَ</a:t>
            </a:r>
            <a:r>
              <a:rPr lang="ar-EG" sz="3600" dirty="0">
                <a:solidFill>
                  <a:srgbClr val="000000"/>
                </a:solidFill>
                <a:latin typeface="Traditional Arabic"/>
                <a:cs typeface="Traditional Arabic"/>
              </a:rPr>
              <a:t>. قَالَ: فِي كُلِّ ذَلِكَ يَقُولُ لَهُ: صَدَقْتَ، قَالَ: فَتَعَجَّبْنَا مِنْهُ يَسْأَلُهُ وَيُصَدِّقُهُ، قَالَ: فَمَتَى السَّاعَةُ؟ قَالَ: </a:t>
            </a:r>
            <a:r>
              <a:rPr lang="ar-EG" sz="3600" b="1" dirty="0">
                <a:solidFill>
                  <a:srgbClr val="000000"/>
                </a:solidFill>
                <a:latin typeface="Traditional Arabic"/>
                <a:cs typeface="Traditional Arabic"/>
              </a:rPr>
              <a:t>مَا الْمَسْئُولُ عَنْهَا بِأَعْلَمَ مِنَ السَّائِلِ</a:t>
            </a:r>
            <a:r>
              <a:rPr lang="ar-EG" sz="3600" dirty="0">
                <a:solidFill>
                  <a:srgbClr val="000000"/>
                </a:solidFill>
                <a:latin typeface="Traditional Arabic"/>
                <a:cs typeface="Traditional Arabic"/>
              </a:rPr>
              <a:t>، قَالَ: فَمَا أَمَارَتُهَا؟ قَالَ: </a:t>
            </a:r>
            <a:r>
              <a:rPr lang="ar-EG" sz="3600" b="1" dirty="0">
                <a:solidFill>
                  <a:srgbClr val="000000"/>
                </a:solidFill>
                <a:latin typeface="Traditional Arabic"/>
                <a:cs typeface="Traditional Arabic"/>
              </a:rPr>
              <a:t>أَنْ تَلِدَ الأَمَةُ رَبَّتَهَا، وَأَنْ تَرَى الحُفَاةَ العُرَاةَ العَالَةَ رِعَاءَ الشَّاءِ يَتَطَاوَلُونَ فِي الْبُنْيَانِ </a:t>
            </a:r>
            <a:r>
              <a:rPr lang="ar-EG" sz="3600" dirty="0">
                <a:solidFill>
                  <a:srgbClr val="000000"/>
                </a:solidFill>
                <a:latin typeface="Traditional Arabic"/>
                <a:cs typeface="Traditional Arabic"/>
              </a:rPr>
              <a:t>قَالَ عُمَرُ: فَلَقِيَنِي النَّبِيُّ صَلَّى اللَّهُ عَلَيْهِ وَسَلَّمَ بَعْدَ ذَلِكَ بِثَلاَثٍ، فَقَالَ</a:t>
            </a:r>
            <a:r>
              <a:rPr lang="ar-EG" sz="3600" b="1" dirty="0">
                <a:solidFill>
                  <a:srgbClr val="000000"/>
                </a:solidFill>
                <a:latin typeface="Traditional Arabic"/>
                <a:cs typeface="Traditional Arabic"/>
              </a:rPr>
              <a:t>: يَا عُمَرُ هَلْ تَدْرِي مَنِ السَّائِلُ؟ ذَاكَ جِبْرِيلُ أَتَاكُمْ يُعَلِّمُكُمْ أَمْرَ دِينِكُمْ.</a:t>
            </a:r>
            <a:endParaRPr lang="ar-EG" sz="3600" b="1" dirty="0">
              <a:solidFill>
                <a:prstClr val="black"/>
              </a:solidFill>
              <a:latin typeface="Traditional Arabic"/>
              <a:cs typeface="Traditional Arabic"/>
            </a:endParaRPr>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3553072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741685"/>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ar-EG" sz="2800" b="1" dirty="0">
                <a:solidFill>
                  <a:srgbClr val="800000"/>
                </a:solidFill>
                <a:latin typeface="Traditional Arabic"/>
                <a:cs typeface="Traditional Arabic"/>
              </a:rPr>
              <a:t>5 - بَابُ مَا جَاءَ فِي إِضَافَةِ الفَرَائِضِ إِلَى الإِيمَانِ</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222828" y="2283104"/>
            <a:ext cx="10246151" cy="3416320"/>
          </a:xfrm>
          <a:prstGeom prst="rect">
            <a:avLst/>
          </a:prstGeom>
          <a:noFill/>
        </p:spPr>
        <p:txBody>
          <a:bodyPr wrap="square" rtlCol="0">
            <a:spAutoFit/>
          </a:bodyPr>
          <a:lstStyle/>
          <a:p>
            <a:pPr algn="r" rtl="1"/>
            <a:r>
              <a:rPr lang="ar-EG" b="1" dirty="0">
                <a:solidFill>
                  <a:srgbClr val="FF0000"/>
                </a:solidFill>
                <a:latin typeface="Traditional Arabic"/>
                <a:cs typeface="Traditional Arabic"/>
              </a:rPr>
              <a:t>2611</a:t>
            </a:r>
            <a:r>
              <a:rPr lang="ar-EG" sz="3600" b="1" dirty="0">
                <a:solidFill>
                  <a:srgbClr val="FF0000"/>
                </a:solidFill>
                <a:latin typeface="Traditional Arabic"/>
                <a:cs typeface="Traditional Arabic"/>
              </a:rPr>
              <a:t> - </a:t>
            </a:r>
            <a:r>
              <a:rPr lang="ar-EG" sz="3600" dirty="0">
                <a:solidFill>
                  <a:srgbClr val="000000"/>
                </a:solidFill>
                <a:latin typeface="Traditional Arabic"/>
                <a:cs typeface="Traditional Arabic"/>
              </a:rPr>
              <a:t>حَدَّثَنَا قُتَيْبَةُ، قَالَ: حَدَّثَنَا عَبَّادُ بْنُ عَبَّادٍ الْمُهَلَّبِيُّ، عَنْ أَبِي جَمْرَةَ، عَنِ ابْنِ عَبَّاسٍ، قَالَ قَدِمَ وَفْدُ عَبْدِ القَيْسِ عَلَى رَسُولِ اللهِ صَلَّى اللَّهُ عَلَيْهِ وَسَلَّمَ فَقَالُوا: إِنَّا هَذَا الحَيَّ مِنْ رَبِيعَةَ وَلَسْنَا نَصِلُ إِلَيْكَ إِلاَّ فِي أَشْهُرِ الحَرَامِ، فَمُرْنَا بِشَيْءٍ نَأْخُذُهُ عَنْكَ وَنَدْعُو إِلَيْهِ مَنْ وَرَاءَنَا، فَقَالَ: </a:t>
            </a:r>
            <a:r>
              <a:rPr lang="ar-EG" sz="3600" b="1" dirty="0">
                <a:solidFill>
                  <a:srgbClr val="000000"/>
                </a:solidFill>
                <a:latin typeface="Traditional Arabic"/>
                <a:cs typeface="Traditional Arabic"/>
              </a:rPr>
              <a:t>آمُرُكُمْ بِأَرْبَعٍ، الْإِيمَانِ بِاللَّهِ، ثُمَّ فَسَّرَهَا لَهُمْ، شَهَادَةُ أَنْ لاَ إِلَهَ إِلاَّ اللَّهُ وَأَنِّي رَسُولُ اللهِ، وَإِقَامِ الصَّلاَةِ، وَإِيتَاءِ الزَّكَاةِ، وَأَنْ تُؤَدُّوا خُمْسَ مَا غَنِمْتُمْ</a:t>
            </a:r>
            <a:r>
              <a:rPr lang="ar-EG" sz="3600" dirty="0">
                <a:solidFill>
                  <a:srgbClr val="000000"/>
                </a:solidFill>
                <a:latin typeface="Traditional Arabic"/>
                <a:cs typeface="Traditional Arabic"/>
              </a:rPr>
              <a:t>.</a:t>
            </a:r>
          </a:p>
          <a:p>
            <a:pPr algn="r" rtl="1"/>
            <a:r>
              <a:rPr lang="ar-EG" sz="3600" dirty="0" smtClean="0">
                <a:solidFill>
                  <a:srgbClr val="000000"/>
                </a:solidFill>
                <a:latin typeface="Traditional Arabic"/>
                <a:cs typeface="Traditional Arabic"/>
              </a:rPr>
              <a:t>هَذَا </a:t>
            </a:r>
            <a:r>
              <a:rPr lang="ar-EG" sz="3600" dirty="0">
                <a:solidFill>
                  <a:srgbClr val="000000"/>
                </a:solidFill>
                <a:latin typeface="Traditional Arabic"/>
                <a:cs typeface="Traditional Arabic"/>
              </a:rPr>
              <a:t>حَدِيثٌ حَسَنٌ صَحِيحٌ</a:t>
            </a:r>
            <a:endParaRPr lang="ar-EG" sz="3600" dirty="0">
              <a:solidFill>
                <a:prstClr val="black"/>
              </a:solidFill>
              <a:latin typeface="Traditional Arabic"/>
              <a:cs typeface="Traditional Arabic"/>
            </a:endParaRPr>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4103195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741685"/>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ar-EG" sz="2800" b="1" dirty="0">
                <a:solidFill>
                  <a:srgbClr val="800000"/>
                </a:solidFill>
                <a:latin typeface="Traditional Arabic"/>
                <a:cs typeface="Traditional Arabic"/>
              </a:rPr>
              <a:t>6 - بَابُ مَا جَاءَ فِي اسْتِكْمَالِ الإِيمَانِ وَزِيَادَتِهِ </a:t>
            </a:r>
            <a:r>
              <a:rPr lang="ar-EG" sz="2800" b="1" dirty="0" smtClean="0">
                <a:solidFill>
                  <a:srgbClr val="800000"/>
                </a:solidFill>
                <a:latin typeface="Traditional Arabic"/>
                <a:cs typeface="Traditional Arabic"/>
              </a:rPr>
              <a:t>وَنُقْصَانِهِ</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222828" y="2283104"/>
            <a:ext cx="10246151" cy="3416320"/>
          </a:xfrm>
          <a:prstGeom prst="rect">
            <a:avLst/>
          </a:prstGeom>
          <a:noFill/>
        </p:spPr>
        <p:txBody>
          <a:bodyPr wrap="square" rtlCol="0">
            <a:spAutoFit/>
          </a:bodyPr>
          <a:lstStyle/>
          <a:p>
            <a:pPr algn="r" rtl="1"/>
            <a:r>
              <a:rPr lang="ar-EG" b="1" dirty="0">
                <a:solidFill>
                  <a:srgbClr val="FF0000"/>
                </a:solidFill>
                <a:latin typeface="Traditional Arabic"/>
                <a:cs typeface="Traditional Arabic"/>
              </a:rPr>
              <a:t>2612 - </a:t>
            </a:r>
            <a:r>
              <a:rPr lang="ar-EG" sz="3600" dirty="0">
                <a:solidFill>
                  <a:srgbClr val="000000"/>
                </a:solidFill>
                <a:latin typeface="Traditional Arabic"/>
                <a:cs typeface="Traditional Arabic"/>
              </a:rPr>
              <a:t>حَدَّثَنَا أَحْمَدُ بْنُ مَنِيعٍ البَغْدَادِيُّ، قَالَ: حَدَّثَنَا إِسْمَاعِيلُ ابْنُ عُلَيَّةَ، قَالَ: حَدَّثَنَا خَالِدٌ الحَذَّاءُ، عَنْ أَبِي قِلاَبَةَ، عَنْ عَائِشَةَ، قَالَتْ: قَالَ رَسُولُ اللهِ صَلَّى اللَّهُ عَلَيْهِ وَسَلَّمَ: </a:t>
            </a:r>
            <a:r>
              <a:rPr lang="ar-EG" sz="3600" b="1" dirty="0">
                <a:solidFill>
                  <a:srgbClr val="000000"/>
                </a:solidFill>
                <a:latin typeface="Traditional Arabic"/>
                <a:cs typeface="Traditional Arabic"/>
              </a:rPr>
              <a:t>إِنَّ مِنْ أَكْمَلِ الْمُؤْمِنِينَ إِيمَانًا أَحْسَنُهُمْ خُلُقًا وَأَلْطَفُهُمْ بِأَهْلِهِ</a:t>
            </a:r>
            <a:r>
              <a:rPr lang="ar-EG" sz="3600" b="1" dirty="0" smtClean="0">
                <a:solidFill>
                  <a:srgbClr val="000000"/>
                </a:solidFill>
                <a:latin typeface="Traditional Arabic"/>
                <a:cs typeface="Traditional Arabic"/>
              </a:rPr>
              <a:t>.</a:t>
            </a:r>
            <a:endParaRPr lang="tr-TR" sz="3600" b="1" dirty="0" smtClean="0">
              <a:solidFill>
                <a:srgbClr val="000000"/>
              </a:solidFill>
              <a:latin typeface="Traditional Arabic"/>
              <a:cs typeface="Traditional Arabic"/>
            </a:endParaRPr>
          </a:p>
          <a:p>
            <a:pPr algn="r" rtl="1"/>
            <a:endParaRPr lang="ar-EG" sz="3600" dirty="0">
              <a:solidFill>
                <a:srgbClr val="000000"/>
              </a:solidFill>
              <a:latin typeface="Traditional Arabic"/>
              <a:cs typeface="Traditional Arabic"/>
            </a:endParaRPr>
          </a:p>
          <a:p>
            <a:pPr algn="r" rtl="1"/>
            <a:r>
              <a:rPr lang="ar-EG" sz="3600" dirty="0">
                <a:solidFill>
                  <a:srgbClr val="000000"/>
                </a:solidFill>
                <a:latin typeface="Traditional Arabic"/>
                <a:cs typeface="Traditional Arabic"/>
              </a:rPr>
              <a:t>وَفِي البَابِ عَنْ أَبِي هُرَيْرَةَ، وَأَنَسِ بْنِ مَالِكٍ</a:t>
            </a:r>
            <a:r>
              <a:rPr lang="ar-EG" sz="3600" dirty="0" smtClean="0">
                <a:solidFill>
                  <a:srgbClr val="000000"/>
                </a:solidFill>
                <a:latin typeface="Traditional Arabic"/>
                <a:cs typeface="Traditional Arabic"/>
              </a:rPr>
              <a:t>.</a:t>
            </a:r>
            <a:endParaRPr lang="tr-TR" sz="3600" dirty="0" smtClean="0">
              <a:solidFill>
                <a:srgbClr val="000000"/>
              </a:solidFill>
              <a:latin typeface="Traditional Arabic"/>
              <a:cs typeface="Traditional Arabic"/>
            </a:endParaRPr>
          </a:p>
          <a:p>
            <a:pPr algn="r" rtl="1"/>
            <a:r>
              <a:rPr lang="ar-EG" sz="3600" dirty="0" smtClean="0">
                <a:solidFill>
                  <a:srgbClr val="000000"/>
                </a:solidFill>
                <a:latin typeface="Traditional Arabic"/>
                <a:cs typeface="Traditional Arabic"/>
              </a:rPr>
              <a:t>هَذَا </a:t>
            </a:r>
            <a:r>
              <a:rPr lang="ar-EG" sz="3600" dirty="0">
                <a:solidFill>
                  <a:srgbClr val="000000"/>
                </a:solidFill>
                <a:latin typeface="Traditional Arabic"/>
                <a:cs typeface="Traditional Arabic"/>
              </a:rPr>
              <a:t>حَدِيثٌ حَسَنٌ وَلاَ نَعْرِفُ لأَبِي قِلاَبَةَ سَمَاعًا مِنْ عَائِشَةَ.</a:t>
            </a:r>
            <a:endParaRPr lang="ar-EG" sz="3600" dirty="0">
              <a:solidFill>
                <a:prstClr val="black"/>
              </a:solidFill>
              <a:latin typeface="Traditional Arabic"/>
              <a:cs typeface="Traditional Arabic"/>
            </a:endParaRPr>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238109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741685"/>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ar-EG" sz="2800" b="1" dirty="0">
                <a:solidFill>
                  <a:srgbClr val="800000"/>
                </a:solidFill>
                <a:latin typeface="Traditional Arabic"/>
                <a:cs typeface="Traditional Arabic"/>
              </a:rPr>
              <a:t>6 - بَابُ مَا جَاءَ فِي اسْتِكْمَالِ الإِيمَانِ وَزِيَادَتِهِ </a:t>
            </a:r>
            <a:r>
              <a:rPr lang="ar-EG" sz="2800" b="1" dirty="0" smtClean="0">
                <a:solidFill>
                  <a:srgbClr val="800000"/>
                </a:solidFill>
                <a:latin typeface="Traditional Arabic"/>
                <a:cs typeface="Traditional Arabic"/>
              </a:rPr>
              <a:t>وَنُقْصَانِهِ</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222828" y="2283104"/>
            <a:ext cx="10246151" cy="3416320"/>
          </a:xfrm>
          <a:prstGeom prst="rect">
            <a:avLst/>
          </a:prstGeom>
          <a:noFill/>
        </p:spPr>
        <p:txBody>
          <a:bodyPr wrap="square" rtlCol="0">
            <a:spAutoFit/>
          </a:bodyPr>
          <a:lstStyle/>
          <a:p>
            <a:pPr algn="r" rtl="1"/>
            <a:r>
              <a:rPr lang="ar-EG" b="1" dirty="0">
                <a:solidFill>
                  <a:srgbClr val="FF0000"/>
                </a:solidFill>
                <a:latin typeface="Traditional Arabic"/>
                <a:cs typeface="Traditional Arabic"/>
              </a:rPr>
              <a:t>2612 - </a:t>
            </a:r>
            <a:r>
              <a:rPr lang="ar-EG" sz="3600" dirty="0">
                <a:solidFill>
                  <a:srgbClr val="000000"/>
                </a:solidFill>
                <a:latin typeface="Traditional Arabic"/>
                <a:cs typeface="Traditional Arabic"/>
              </a:rPr>
              <a:t>حَدَّثَنَا أَحْمَدُ بْنُ مَنِيعٍ البَغْدَادِيُّ، قَالَ: حَدَّثَنَا إِسْمَاعِيلُ ابْنُ عُلَيَّةَ، قَالَ: حَدَّثَنَا خَالِدٌ الحَذَّاءُ، عَنْ أَبِي قِلاَبَةَ، عَنْ عَائِشَةَ، قَالَتْ: قَالَ رَسُولُ اللهِ صَلَّى اللَّهُ عَلَيْهِ وَسَلَّمَ: </a:t>
            </a:r>
            <a:r>
              <a:rPr lang="ar-EG" sz="3600" b="1" dirty="0">
                <a:solidFill>
                  <a:srgbClr val="000000"/>
                </a:solidFill>
                <a:latin typeface="Traditional Arabic"/>
                <a:cs typeface="Traditional Arabic"/>
              </a:rPr>
              <a:t>إِنَّ مِنْ أَكْمَلِ الْمُؤْمِنِينَ إِيمَانًا أَحْسَنُهُمْ خُلُقًا وَأَلْطَفُهُمْ بِأَهْلِهِ</a:t>
            </a:r>
            <a:r>
              <a:rPr lang="ar-EG" sz="3600" b="1" dirty="0" smtClean="0">
                <a:solidFill>
                  <a:srgbClr val="000000"/>
                </a:solidFill>
                <a:latin typeface="Traditional Arabic"/>
                <a:cs typeface="Traditional Arabic"/>
              </a:rPr>
              <a:t>.</a:t>
            </a:r>
            <a:endParaRPr lang="tr-TR" sz="3600" b="1" dirty="0" smtClean="0">
              <a:solidFill>
                <a:srgbClr val="000000"/>
              </a:solidFill>
              <a:latin typeface="Traditional Arabic"/>
              <a:cs typeface="Traditional Arabic"/>
            </a:endParaRPr>
          </a:p>
          <a:p>
            <a:pPr algn="r" rtl="1"/>
            <a:endParaRPr lang="ar-EG" sz="3600" dirty="0">
              <a:solidFill>
                <a:srgbClr val="000000"/>
              </a:solidFill>
              <a:latin typeface="Traditional Arabic"/>
              <a:cs typeface="Traditional Arabic"/>
            </a:endParaRPr>
          </a:p>
          <a:p>
            <a:pPr algn="r" rtl="1"/>
            <a:r>
              <a:rPr lang="ar-EG" sz="3600" dirty="0">
                <a:solidFill>
                  <a:srgbClr val="000000"/>
                </a:solidFill>
                <a:latin typeface="Traditional Arabic"/>
                <a:cs typeface="Traditional Arabic"/>
              </a:rPr>
              <a:t>وَفِي البَابِ عَنْ أَبِي هُرَيْرَةَ، وَأَنَسِ بْنِ مَالِكٍ</a:t>
            </a:r>
            <a:r>
              <a:rPr lang="ar-EG" sz="3600" dirty="0" smtClean="0">
                <a:solidFill>
                  <a:srgbClr val="000000"/>
                </a:solidFill>
                <a:latin typeface="Traditional Arabic"/>
                <a:cs typeface="Traditional Arabic"/>
              </a:rPr>
              <a:t>.</a:t>
            </a:r>
            <a:endParaRPr lang="tr-TR" sz="3600" dirty="0" smtClean="0">
              <a:solidFill>
                <a:srgbClr val="000000"/>
              </a:solidFill>
              <a:latin typeface="Traditional Arabic"/>
              <a:cs typeface="Traditional Arabic"/>
            </a:endParaRPr>
          </a:p>
          <a:p>
            <a:pPr algn="r" rtl="1"/>
            <a:r>
              <a:rPr lang="ar-EG" sz="3600" dirty="0" smtClean="0">
                <a:solidFill>
                  <a:srgbClr val="000000"/>
                </a:solidFill>
                <a:latin typeface="Traditional Arabic"/>
                <a:cs typeface="Traditional Arabic"/>
              </a:rPr>
              <a:t>هَذَا </a:t>
            </a:r>
            <a:r>
              <a:rPr lang="ar-EG" sz="3600" dirty="0">
                <a:solidFill>
                  <a:srgbClr val="000000"/>
                </a:solidFill>
                <a:latin typeface="Traditional Arabic"/>
                <a:cs typeface="Traditional Arabic"/>
              </a:rPr>
              <a:t>حَدِيثٌ حَسَنٌ وَلاَ نَعْرِفُ لأَبِي قِلاَبَةَ سَمَاعًا مِنْ عَائِشَةَ.</a:t>
            </a:r>
            <a:endParaRPr lang="ar-EG" sz="3600" dirty="0">
              <a:solidFill>
                <a:prstClr val="black"/>
              </a:solidFill>
              <a:latin typeface="Traditional Arabic"/>
              <a:cs typeface="Traditional Arabic"/>
            </a:endParaRPr>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3090171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TEMEL İSLAMÎ KAYNAKLARI OKUMANIN ÖNEMİ</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4" y="2318273"/>
            <a:ext cx="9725891" cy="3342582"/>
          </a:xfrm>
          <a:prstGeom prst="rect">
            <a:avLst/>
          </a:prstGeom>
          <a:noFill/>
        </p:spPr>
        <p:txBody>
          <a:bodyPr wrap="square" rtlCol="0">
            <a:spAutoFit/>
          </a:bodyPr>
          <a:lstStyle/>
          <a:p>
            <a:pPr algn="just">
              <a:lnSpc>
                <a:spcPct val="150000"/>
              </a:lnSpc>
              <a:spcBef>
                <a:spcPts val="600"/>
              </a:spcBef>
              <a:spcAft>
                <a:spcPts val="600"/>
              </a:spcAft>
            </a:pPr>
            <a:r>
              <a:rPr lang="tr-TR" sz="2000" dirty="0" smtClean="0">
                <a:latin typeface="Arial" panose="020B0604020202020204" pitchFamily="34" charset="0"/>
                <a:cs typeface="Arial" panose="020B0604020202020204" pitchFamily="34" charset="0"/>
              </a:rPr>
              <a:t>Temel </a:t>
            </a:r>
            <a:r>
              <a:rPr lang="tr-TR" sz="2000" dirty="0" err="1" smtClean="0">
                <a:latin typeface="Arial" panose="020B0604020202020204" pitchFamily="34" charset="0"/>
                <a:cs typeface="Arial" panose="020B0604020202020204" pitchFamily="34" charset="0"/>
              </a:rPr>
              <a:t>islamî</a:t>
            </a:r>
            <a:r>
              <a:rPr lang="tr-TR" sz="2000" dirty="0" smtClean="0">
                <a:latin typeface="Arial" panose="020B0604020202020204" pitchFamily="34" charset="0"/>
                <a:cs typeface="Arial" panose="020B0604020202020204" pitchFamily="34" charset="0"/>
              </a:rPr>
              <a:t> kaynakları aslından ve bir bütün halinde okumak </a:t>
            </a:r>
            <a:r>
              <a:rPr lang="tr-TR" sz="2000" dirty="0" err="1" smtClean="0">
                <a:latin typeface="Arial" panose="020B0604020202020204" pitchFamily="34" charset="0"/>
                <a:cs typeface="Arial" panose="020B0604020202020204" pitchFamily="34" charset="0"/>
              </a:rPr>
              <a:t>islamî</a:t>
            </a:r>
            <a:r>
              <a:rPr lang="tr-TR" sz="2000" dirty="0" smtClean="0">
                <a:latin typeface="Arial" panose="020B0604020202020204" pitchFamily="34" charset="0"/>
                <a:cs typeface="Arial" panose="020B0604020202020204" pitchFamily="34" charset="0"/>
              </a:rPr>
              <a:t> ilim talebesi için oldukça önemli bir ihtiyaç olup medreselerde esas olarak bu metot uygulanırdı. Böylece temel kaynaklara vakıf olmak ve o ilmin meselelerini, ıstılahlarını ve inceliklerini öğrenmek mümkün olur. Arapça dilini iyice kavramak açısından da temel kaynakların öğrenciye çok faydası bulunmaktadır.</a:t>
            </a:r>
          </a:p>
          <a:p>
            <a:pPr algn="just">
              <a:lnSpc>
                <a:spcPct val="150000"/>
              </a:lnSpc>
              <a:spcBef>
                <a:spcPts val="600"/>
              </a:spcBef>
              <a:spcAft>
                <a:spcPts val="600"/>
              </a:spcAft>
            </a:pPr>
            <a:r>
              <a:rPr lang="tr-TR" dirty="0" smtClean="0">
                <a:latin typeface="Arial" panose="020B0604020202020204" pitchFamily="34" charset="0"/>
                <a:cs typeface="Arial" panose="020B0604020202020204" pitchFamily="34" charset="0"/>
              </a:rPr>
              <a:t> </a:t>
            </a:r>
            <a:r>
              <a:rPr lang="tr-TR" sz="2000" dirty="0"/>
              <a:t/>
            </a:r>
            <a:br>
              <a:rPr lang="tr-TR" sz="2000" dirty="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1665958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565840"/>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İMAM TİRMİZÎ VE SÜNENİ</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229135" y="1726351"/>
            <a:ext cx="6605419" cy="6001643"/>
          </a:xfrm>
          <a:prstGeom prst="rect">
            <a:avLst/>
          </a:prstGeom>
          <a:noFill/>
        </p:spPr>
        <p:txBody>
          <a:bodyPr wrap="square" rtlCol="0">
            <a:spAutoFit/>
          </a:bodyPr>
          <a:lstStyle/>
          <a:p>
            <a:pPr algn="just">
              <a:lnSpc>
                <a:spcPct val="150000"/>
              </a:lnSpc>
            </a:pPr>
            <a:r>
              <a:rPr lang="tr-TR" sz="2000" dirty="0">
                <a:latin typeface="Arial" pitchFamily="34" charset="0"/>
                <a:cs typeface="Arial" pitchFamily="34" charset="0"/>
              </a:rPr>
              <a:t>Muhtemelen 209 (824) yılında bugün Özbekistan sınırları içinde bulunan </a:t>
            </a:r>
            <a:r>
              <a:rPr lang="tr-TR" sz="2000" dirty="0" err="1">
                <a:latin typeface="Arial" pitchFamily="34" charset="0"/>
                <a:cs typeface="Arial" pitchFamily="34" charset="0"/>
              </a:rPr>
              <a:t>Tirmiz’de</a:t>
            </a:r>
            <a:r>
              <a:rPr lang="tr-TR" sz="2000" dirty="0">
                <a:latin typeface="Arial" pitchFamily="34" charset="0"/>
                <a:cs typeface="Arial" pitchFamily="34" charset="0"/>
              </a:rPr>
              <a:t> </a:t>
            </a:r>
            <a:r>
              <a:rPr lang="tr-TR" sz="2000" dirty="0" smtClean="0">
                <a:latin typeface="Arial" pitchFamily="34" charset="0"/>
                <a:cs typeface="Arial" pitchFamily="34" charset="0"/>
              </a:rPr>
              <a:t>doğmuş, 279 senesinde ise </a:t>
            </a:r>
            <a:r>
              <a:rPr lang="tr-TR" sz="2000" dirty="0">
                <a:latin typeface="Arial" pitchFamily="34" charset="0"/>
                <a:cs typeface="Arial" pitchFamily="34" charset="0"/>
              </a:rPr>
              <a:t>vefat etmiştir. </a:t>
            </a:r>
            <a:r>
              <a:rPr lang="tr-TR" sz="2000" dirty="0" err="1">
                <a:latin typeface="Arial" pitchFamily="34" charset="0"/>
                <a:cs typeface="Arial" pitchFamily="34" charset="0"/>
              </a:rPr>
              <a:t>Buhârî</a:t>
            </a:r>
            <a:r>
              <a:rPr lang="tr-TR" sz="2000" dirty="0">
                <a:latin typeface="Arial" pitchFamily="34" charset="0"/>
                <a:cs typeface="Arial" pitchFamily="34" charset="0"/>
              </a:rPr>
              <a:t>, Müslim ve </a:t>
            </a:r>
            <a:r>
              <a:rPr lang="tr-TR" sz="2000" dirty="0" err="1">
                <a:latin typeface="Arial" pitchFamily="34" charset="0"/>
                <a:cs typeface="Arial" pitchFamily="34" charset="0"/>
              </a:rPr>
              <a:t>Ebû</a:t>
            </a:r>
            <a:r>
              <a:rPr lang="tr-TR" sz="2000" dirty="0">
                <a:latin typeface="Arial" pitchFamily="34" charset="0"/>
                <a:cs typeface="Arial" pitchFamily="34" charset="0"/>
              </a:rPr>
              <a:t> Davud gibi öteki </a:t>
            </a:r>
            <a:r>
              <a:rPr lang="tr-TR" sz="2000" dirty="0" err="1" smtClean="0">
                <a:latin typeface="Arial" pitchFamily="34" charset="0"/>
                <a:cs typeface="Arial" pitchFamily="34" charset="0"/>
              </a:rPr>
              <a:t>kütüb</a:t>
            </a:r>
            <a:r>
              <a:rPr lang="tr-TR" sz="2000" dirty="0" smtClean="0">
                <a:latin typeface="Arial" pitchFamily="34" charset="0"/>
                <a:cs typeface="Arial" pitchFamily="34" charset="0"/>
              </a:rPr>
              <a:t>-i sitte müellifleriyle görüşmüştür. </a:t>
            </a:r>
          </a:p>
          <a:p>
            <a:pPr algn="just">
              <a:lnSpc>
                <a:spcPct val="150000"/>
              </a:lnSpc>
            </a:pPr>
            <a:r>
              <a:rPr lang="tr-TR" sz="2000" dirty="0" err="1" smtClean="0">
                <a:latin typeface="Arial" pitchFamily="34" charset="0"/>
                <a:cs typeface="Arial" pitchFamily="34" charset="0"/>
              </a:rPr>
              <a:t>Tirmizî</a:t>
            </a:r>
            <a:r>
              <a:rPr lang="tr-TR" sz="2000" dirty="0" smtClean="0">
                <a:latin typeface="Arial" pitchFamily="34" charset="0"/>
                <a:cs typeface="Arial" pitchFamily="34" charset="0"/>
              </a:rPr>
              <a:t>, Sünen kitabı </a:t>
            </a:r>
            <a:r>
              <a:rPr lang="tr-TR" sz="2000" dirty="0">
                <a:latin typeface="Arial" pitchFamily="34" charset="0"/>
                <a:cs typeface="Arial" pitchFamily="34" charset="0"/>
              </a:rPr>
              <a:t>hakkında «Kimin evinde bu </a:t>
            </a:r>
            <a:r>
              <a:rPr lang="tr-TR" sz="2000" dirty="0" smtClean="0">
                <a:latin typeface="Arial" pitchFamily="34" charset="0"/>
                <a:cs typeface="Arial" pitchFamily="34" charset="0"/>
              </a:rPr>
              <a:t>kitap </a:t>
            </a:r>
            <a:r>
              <a:rPr lang="tr-TR" sz="2000" dirty="0">
                <a:latin typeface="Arial" pitchFamily="34" charset="0"/>
                <a:cs typeface="Arial" pitchFamily="34" charset="0"/>
              </a:rPr>
              <a:t>bulunursa orada konuş­makta olan Peygamber var </a:t>
            </a:r>
            <a:r>
              <a:rPr lang="tr-TR" sz="2000" dirty="0" smtClean="0">
                <a:latin typeface="Arial" pitchFamily="34" charset="0"/>
                <a:cs typeface="Arial" pitchFamily="34" charset="0"/>
              </a:rPr>
              <a:t>demektir» demiştir. Bu kitabı tüm dinî konuları kapsayan bir </a:t>
            </a:r>
            <a:r>
              <a:rPr lang="tr-TR" sz="2000" dirty="0">
                <a:latin typeface="Arial" pitchFamily="34" charset="0"/>
                <a:cs typeface="Arial" pitchFamily="34" charset="0"/>
              </a:rPr>
              <a:t>câmi tarzında olup el-</a:t>
            </a:r>
            <a:r>
              <a:rPr lang="tr-TR" sz="2000" dirty="0" err="1">
                <a:latin typeface="Arial" pitchFamily="34" charset="0"/>
                <a:cs typeface="Arial" pitchFamily="34" charset="0"/>
              </a:rPr>
              <a:t>Câmiʿu’ṣ</a:t>
            </a:r>
            <a:r>
              <a:rPr lang="tr-TR" sz="2000" dirty="0">
                <a:latin typeface="Arial" pitchFamily="34" charset="0"/>
                <a:cs typeface="Arial" pitchFamily="34" charset="0"/>
              </a:rPr>
              <a:t>- </a:t>
            </a:r>
            <a:r>
              <a:rPr lang="tr-TR" sz="2000" dirty="0" err="1" smtClean="0">
                <a:latin typeface="Arial" pitchFamily="34" charset="0"/>
                <a:cs typeface="Arial" pitchFamily="34" charset="0"/>
              </a:rPr>
              <a:t>ṣaḥîḥ</a:t>
            </a:r>
            <a:r>
              <a:rPr lang="tr-TR" sz="2000" dirty="0" smtClean="0">
                <a:latin typeface="Arial" pitchFamily="34" charset="0"/>
                <a:cs typeface="Arial" pitchFamily="34" charset="0"/>
              </a:rPr>
              <a:t> ismiyle de bilinir ve 46 adet kitap ismi verilen bölümde toplam yaklaşık 4000 hadisi içerir. </a:t>
            </a:r>
          </a:p>
          <a:p>
            <a:pPr algn="just">
              <a:lnSpc>
                <a:spcPct val="150000"/>
              </a:lnSpc>
            </a:pPr>
            <a:r>
              <a:rPr lang="tr-TR" dirty="0">
                <a:latin typeface="Arial" panose="020B0604020202020204" pitchFamily="34" charset="0"/>
                <a:cs typeface="Arial" panose="020B0604020202020204" pitchFamily="34" charset="0"/>
              </a:rPr>
              <a:t/>
            </a:r>
            <a:br>
              <a:rPr lang="tr-TR" dirty="0">
                <a:latin typeface="Arial" panose="020B0604020202020204" pitchFamily="34" charset="0"/>
                <a:cs typeface="Arial" panose="020B0604020202020204" pitchFamily="34" charset="0"/>
              </a:rPr>
            </a:br>
            <a:r>
              <a:rPr lang="tr-TR" sz="2000" dirty="0"/>
              <a:t/>
            </a:r>
            <a:br>
              <a:rPr lang="tr-TR" sz="2000" dirty="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7971" y="1688123"/>
            <a:ext cx="2996514" cy="4272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4114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TİRMİZÎ’NİN KİTABINDAKİ METODU</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4" y="2224489"/>
            <a:ext cx="9725891" cy="4247317"/>
          </a:xfrm>
          <a:prstGeom prst="rect">
            <a:avLst/>
          </a:prstGeom>
          <a:noFill/>
        </p:spPr>
        <p:txBody>
          <a:bodyPr wrap="square" rtlCol="0">
            <a:spAutoFit/>
          </a:bodyPr>
          <a:lstStyle/>
          <a:p>
            <a:pPr algn="just">
              <a:lnSpc>
                <a:spcPct val="150000"/>
              </a:lnSpc>
            </a:pPr>
            <a:r>
              <a:rPr lang="tr-TR" dirty="0" err="1">
                <a:latin typeface="Arial" pitchFamily="34" charset="0"/>
                <a:cs typeface="Arial" pitchFamily="34" charset="0"/>
              </a:rPr>
              <a:t>Tirmizî</a:t>
            </a:r>
            <a:r>
              <a:rPr lang="tr-TR" dirty="0">
                <a:latin typeface="Arial" pitchFamily="34" charset="0"/>
                <a:cs typeface="Arial" pitchFamily="34" charset="0"/>
              </a:rPr>
              <a:t>, bâb başlığı altında bir veya bir kaç hadisi verdikten sonra, sırasıy­la şu işlemleri yapar:</a:t>
            </a:r>
          </a:p>
          <a:p>
            <a:pPr algn="just">
              <a:lnSpc>
                <a:spcPct val="150000"/>
              </a:lnSpc>
              <a:buFont typeface="+mj-lt"/>
              <a:buAutoNum type="arabicPeriod"/>
            </a:pPr>
            <a:r>
              <a:rPr lang="tr-TR" dirty="0" smtClean="0">
                <a:latin typeface="Arial" pitchFamily="34" charset="0"/>
                <a:cs typeface="Arial" pitchFamily="34" charset="0"/>
              </a:rPr>
              <a:t> </a:t>
            </a:r>
            <a:r>
              <a:rPr lang="tr-TR" dirty="0">
                <a:latin typeface="Arial" pitchFamily="34" charset="0"/>
                <a:cs typeface="Arial" pitchFamily="34" charset="0"/>
              </a:rPr>
              <a:t>Hadisin sıhhat </a:t>
            </a:r>
            <a:r>
              <a:rPr lang="tr-TR" dirty="0" smtClean="0">
                <a:latin typeface="Arial" pitchFamily="34" charset="0"/>
                <a:cs typeface="Arial" pitchFamily="34" charset="0"/>
              </a:rPr>
              <a:t>durumunu </a:t>
            </a:r>
            <a:r>
              <a:rPr lang="tr-TR" dirty="0">
                <a:latin typeface="Arial" pitchFamily="34" charset="0"/>
                <a:cs typeface="Arial" pitchFamily="34" charset="0"/>
              </a:rPr>
              <a:t>(</a:t>
            </a:r>
            <a:r>
              <a:rPr lang="tr-TR" dirty="0" err="1">
                <a:latin typeface="Arial" pitchFamily="34" charset="0"/>
                <a:cs typeface="Arial" pitchFamily="34" charset="0"/>
              </a:rPr>
              <a:t>Hasen</a:t>
            </a:r>
            <a:r>
              <a:rPr lang="tr-TR" dirty="0">
                <a:latin typeface="Arial" pitchFamily="34" charset="0"/>
                <a:cs typeface="Arial" pitchFamily="34" charset="0"/>
              </a:rPr>
              <a:t>, sahih, zayıf, </a:t>
            </a:r>
            <a:r>
              <a:rPr lang="tr-TR" dirty="0" err="1">
                <a:latin typeface="Arial" pitchFamily="34" charset="0"/>
                <a:cs typeface="Arial" pitchFamily="34" charset="0"/>
              </a:rPr>
              <a:t>garib</a:t>
            </a:r>
            <a:r>
              <a:rPr lang="tr-TR" dirty="0">
                <a:latin typeface="Arial" pitchFamily="34" charset="0"/>
                <a:cs typeface="Arial" pitchFamily="34" charset="0"/>
              </a:rPr>
              <a:t> olduğunu) mutlaka açıklar.</a:t>
            </a:r>
          </a:p>
          <a:p>
            <a:pPr algn="just">
              <a:lnSpc>
                <a:spcPct val="150000"/>
              </a:lnSpc>
              <a:buFont typeface="+mj-lt"/>
              <a:buAutoNum type="arabicPeriod"/>
            </a:pPr>
            <a:r>
              <a:rPr lang="tr-TR" dirty="0" smtClean="0">
                <a:latin typeface="Arial" pitchFamily="34" charset="0"/>
                <a:cs typeface="Arial" pitchFamily="34" charset="0"/>
              </a:rPr>
              <a:t> </a:t>
            </a:r>
            <a:r>
              <a:rPr lang="tr-TR" dirty="0" err="1">
                <a:latin typeface="Arial" pitchFamily="34" charset="0"/>
                <a:cs typeface="Arial" pitchFamily="34" charset="0"/>
              </a:rPr>
              <a:t>Râvilerin</a:t>
            </a:r>
            <a:r>
              <a:rPr lang="tr-TR" dirty="0">
                <a:latin typeface="Arial" pitchFamily="34" charset="0"/>
                <a:cs typeface="Arial" pitchFamily="34" charset="0"/>
              </a:rPr>
              <a:t> durumunu, varsa, </a:t>
            </a:r>
            <a:r>
              <a:rPr lang="tr-TR" dirty="0" err="1">
                <a:latin typeface="Arial" pitchFamily="34" charset="0"/>
                <a:cs typeface="Arial" pitchFamily="34" charset="0"/>
              </a:rPr>
              <a:t>seneddeki</a:t>
            </a:r>
            <a:r>
              <a:rPr lang="tr-TR" dirty="0">
                <a:latin typeface="Arial" pitchFamily="34" charset="0"/>
                <a:cs typeface="Arial" pitchFamily="34" charset="0"/>
              </a:rPr>
              <a:t> illeti </a:t>
            </a:r>
            <a:r>
              <a:rPr lang="tr-TR" dirty="0" err="1">
                <a:latin typeface="Arial" pitchFamily="34" charset="0"/>
                <a:cs typeface="Arial" pitchFamily="34" charset="0"/>
              </a:rPr>
              <a:t>beyân</a:t>
            </a:r>
            <a:r>
              <a:rPr lang="tr-TR" dirty="0">
                <a:latin typeface="Arial" pitchFamily="34" charset="0"/>
                <a:cs typeface="Arial" pitchFamily="34" charset="0"/>
              </a:rPr>
              <a:t> eder.</a:t>
            </a:r>
          </a:p>
          <a:p>
            <a:pPr algn="just">
              <a:lnSpc>
                <a:spcPct val="150000"/>
              </a:lnSpc>
              <a:buFont typeface="+mj-lt"/>
              <a:buAutoNum type="arabicPeriod"/>
            </a:pPr>
            <a:r>
              <a:rPr lang="tr-TR" dirty="0" smtClean="0">
                <a:latin typeface="Arial" pitchFamily="34" charset="0"/>
                <a:cs typeface="Arial" pitchFamily="34" charset="0"/>
              </a:rPr>
              <a:t> </a:t>
            </a:r>
            <a:r>
              <a:rPr lang="tr-TR" dirty="0">
                <a:latin typeface="Arial" pitchFamily="34" charset="0"/>
                <a:cs typeface="Arial" pitchFamily="34" charset="0"/>
              </a:rPr>
              <a:t>Hadisin -varsa- diğer tariklerini verir.</a:t>
            </a:r>
          </a:p>
          <a:p>
            <a:pPr algn="just">
              <a:lnSpc>
                <a:spcPct val="150000"/>
              </a:lnSpc>
              <a:buFont typeface="+mj-lt"/>
              <a:buAutoNum type="arabicPeriod"/>
            </a:pPr>
            <a:r>
              <a:rPr lang="tr-TR" dirty="0" smtClean="0">
                <a:latin typeface="Arial" pitchFamily="34" charset="0"/>
                <a:cs typeface="Arial" pitchFamily="34" charset="0"/>
              </a:rPr>
              <a:t> </a:t>
            </a:r>
            <a:r>
              <a:rPr lang="tr-TR" dirty="0">
                <a:latin typeface="Arial" pitchFamily="34" charset="0"/>
                <a:cs typeface="Arial" pitchFamily="34" charset="0"/>
              </a:rPr>
              <a:t>Konuyla ilgili, diğer </a:t>
            </a:r>
            <a:r>
              <a:rPr lang="tr-TR" dirty="0" err="1">
                <a:latin typeface="Arial" pitchFamily="34" charset="0"/>
                <a:cs typeface="Arial" pitchFamily="34" charset="0"/>
              </a:rPr>
              <a:t>sahâbîlerden</a:t>
            </a:r>
            <a:r>
              <a:rPr lang="tr-TR" dirty="0">
                <a:latin typeface="Arial" pitchFamily="34" charset="0"/>
                <a:cs typeface="Arial" pitchFamily="34" charset="0"/>
              </a:rPr>
              <a:t> yapılmış rivayetler varsa, onlara da «ve </a:t>
            </a:r>
            <a:r>
              <a:rPr lang="tr-TR" dirty="0" err="1">
                <a:latin typeface="Arial" pitchFamily="34" charset="0"/>
                <a:cs typeface="Arial" pitchFamily="34" charset="0"/>
              </a:rPr>
              <a:t>fi'l-bâbi</a:t>
            </a:r>
            <a:r>
              <a:rPr lang="tr-TR" dirty="0">
                <a:latin typeface="Arial" pitchFamily="34" charset="0"/>
                <a:cs typeface="Arial" pitchFamily="34" charset="0"/>
              </a:rPr>
              <a:t> an </a:t>
            </a:r>
            <a:r>
              <a:rPr lang="tr-TR" dirty="0" err="1">
                <a:latin typeface="Arial" pitchFamily="34" charset="0"/>
                <a:cs typeface="Arial" pitchFamily="34" charset="0"/>
              </a:rPr>
              <a:t>fülânin</a:t>
            </a:r>
            <a:r>
              <a:rPr lang="tr-TR" dirty="0">
                <a:latin typeface="Arial" pitchFamily="34" charset="0"/>
                <a:cs typeface="Arial" pitchFamily="34" charset="0"/>
              </a:rPr>
              <a:t> </a:t>
            </a:r>
            <a:r>
              <a:rPr lang="tr-TR" dirty="0" smtClean="0">
                <a:latin typeface="Arial" pitchFamily="34" charset="0"/>
                <a:cs typeface="Arial" pitchFamily="34" charset="0"/>
              </a:rPr>
              <a:t>ve </a:t>
            </a:r>
            <a:r>
              <a:rPr lang="tr-TR" dirty="0" err="1" smtClean="0">
                <a:latin typeface="Arial" pitchFamily="34" charset="0"/>
                <a:cs typeface="Arial" pitchFamily="34" charset="0"/>
              </a:rPr>
              <a:t>fulân</a:t>
            </a:r>
            <a:r>
              <a:rPr lang="tr-TR" dirty="0">
                <a:latin typeface="Arial" pitchFamily="34" charset="0"/>
                <a:cs typeface="Arial" pitchFamily="34" charset="0"/>
              </a:rPr>
              <a:t>...» diyerek, </a:t>
            </a:r>
            <a:r>
              <a:rPr lang="tr-TR" dirty="0" err="1">
                <a:latin typeface="Arial" pitchFamily="34" charset="0"/>
                <a:cs typeface="Arial" pitchFamily="34" charset="0"/>
              </a:rPr>
              <a:t>sahabî</a:t>
            </a:r>
            <a:r>
              <a:rPr lang="tr-TR" dirty="0">
                <a:latin typeface="Arial" pitchFamily="34" charset="0"/>
                <a:cs typeface="Arial" pitchFamily="34" charset="0"/>
              </a:rPr>
              <a:t> isimlerini vermek suretiyle işaret eder.</a:t>
            </a:r>
          </a:p>
          <a:p>
            <a:pPr algn="just">
              <a:lnSpc>
                <a:spcPct val="150000"/>
              </a:lnSpc>
              <a:buFont typeface="+mj-lt"/>
              <a:buAutoNum type="arabicPeriod"/>
            </a:pPr>
            <a:r>
              <a:rPr lang="tr-TR" dirty="0" smtClean="0">
                <a:latin typeface="Arial" pitchFamily="34" charset="0"/>
                <a:cs typeface="Arial" pitchFamily="34" charset="0"/>
              </a:rPr>
              <a:t> </a:t>
            </a:r>
            <a:r>
              <a:rPr lang="tr-TR" dirty="0">
                <a:latin typeface="Arial" pitchFamily="34" charset="0"/>
                <a:cs typeface="Arial" pitchFamily="34" charset="0"/>
              </a:rPr>
              <a:t>O konuda </a:t>
            </a:r>
            <a:r>
              <a:rPr lang="tr-TR" dirty="0" err="1" smtClean="0">
                <a:latin typeface="Arial" pitchFamily="34" charset="0"/>
                <a:cs typeface="Arial" pitchFamily="34" charset="0"/>
              </a:rPr>
              <a:t>fukahanın</a:t>
            </a:r>
            <a:r>
              <a:rPr lang="tr-TR" dirty="0" smtClean="0">
                <a:latin typeface="Arial" pitchFamily="34" charset="0"/>
                <a:cs typeface="Arial" pitchFamily="34" charset="0"/>
              </a:rPr>
              <a:t> </a:t>
            </a:r>
            <a:r>
              <a:rPr lang="tr-TR" dirty="0">
                <a:latin typeface="Arial" pitchFamily="34" charset="0"/>
                <a:cs typeface="Arial" pitchFamily="34" charset="0"/>
              </a:rPr>
              <a:t>görüşlerini, hadisle nasıl </a:t>
            </a:r>
            <a:r>
              <a:rPr lang="tr-TR" dirty="0" err="1">
                <a:latin typeface="Arial" pitchFamily="34" charset="0"/>
                <a:cs typeface="Arial" pitchFamily="34" charset="0"/>
              </a:rPr>
              <a:t>ihticac</a:t>
            </a:r>
            <a:r>
              <a:rPr lang="tr-TR" dirty="0">
                <a:latin typeface="Arial" pitchFamily="34" charset="0"/>
                <a:cs typeface="Arial" pitchFamily="34" charset="0"/>
              </a:rPr>
              <a:t> ettiklerini, </a:t>
            </a:r>
            <a:r>
              <a:rPr lang="tr-TR" dirty="0" err="1">
                <a:latin typeface="Arial" pitchFamily="34" charset="0"/>
                <a:cs typeface="Arial" pitchFamily="34" charset="0"/>
              </a:rPr>
              <a:t>ulemâ</a:t>
            </a:r>
            <a:r>
              <a:rPr lang="tr-TR" dirty="0">
                <a:latin typeface="Arial" pitchFamily="34" charset="0"/>
                <a:cs typeface="Arial" pitchFamily="34" charset="0"/>
              </a:rPr>
              <a:t> arasında ittifak mı, </a:t>
            </a:r>
            <a:r>
              <a:rPr lang="tr-TR" dirty="0" smtClean="0">
                <a:latin typeface="Arial" pitchFamily="34" charset="0"/>
                <a:cs typeface="Arial" pitchFamily="34" charset="0"/>
              </a:rPr>
              <a:t>ihtilâf mı </a:t>
            </a:r>
            <a:r>
              <a:rPr lang="tr-TR" dirty="0">
                <a:latin typeface="Arial" pitchFamily="34" charset="0"/>
                <a:cs typeface="Arial" pitchFamily="34" charset="0"/>
              </a:rPr>
              <a:t>bulunduğunu anlatır. </a:t>
            </a:r>
            <a:r>
              <a:rPr lang="tr-TR" dirty="0" err="1">
                <a:latin typeface="Arial" pitchFamily="34" charset="0"/>
                <a:cs typeface="Arial" pitchFamily="34" charset="0"/>
              </a:rPr>
              <a:t>İcma</a:t>
            </a:r>
            <a:r>
              <a:rPr lang="tr-TR" dirty="0">
                <a:latin typeface="Arial" pitchFamily="34" charset="0"/>
                <a:cs typeface="Arial" pitchFamily="34" charset="0"/>
              </a:rPr>
              <a:t> varsa, mutlaka işa­ret eder. Bazen de uygulamanın hangi yönde olduğunu </a:t>
            </a:r>
            <a:r>
              <a:rPr lang="tr-TR" dirty="0" smtClean="0">
                <a:latin typeface="Arial" pitchFamily="34" charset="0"/>
                <a:cs typeface="Arial" pitchFamily="34" charset="0"/>
              </a:rPr>
              <a:t>gösterir</a:t>
            </a:r>
            <a:r>
              <a:rPr lang="tr-TR" dirty="0" smtClean="0"/>
              <a:t>.</a:t>
            </a:r>
          </a:p>
          <a:p>
            <a:pPr algn="just">
              <a:lnSpc>
                <a:spcPct val="150000"/>
              </a:lnSpc>
            </a:pPr>
            <a:r>
              <a:rPr lang="tr-TR" dirty="0" err="1">
                <a:latin typeface="Arial" pitchFamily="34" charset="0"/>
                <a:cs typeface="Arial" pitchFamily="34" charset="0"/>
              </a:rPr>
              <a:t>Tirmizî'ye</a:t>
            </a:r>
            <a:r>
              <a:rPr lang="tr-TR" dirty="0">
                <a:latin typeface="Arial" pitchFamily="34" charset="0"/>
                <a:cs typeface="Arial" pitchFamily="34" charset="0"/>
              </a:rPr>
              <a:t> ait görüşler, Cami' de «Kale </a:t>
            </a:r>
            <a:r>
              <a:rPr lang="tr-TR" dirty="0" err="1">
                <a:latin typeface="Arial" pitchFamily="34" charset="0"/>
                <a:cs typeface="Arial" pitchFamily="34" charset="0"/>
              </a:rPr>
              <a:t>Ebû</a:t>
            </a:r>
            <a:r>
              <a:rPr lang="tr-TR" dirty="0">
                <a:latin typeface="Arial" pitchFamily="34" charset="0"/>
                <a:cs typeface="Arial" pitchFamily="34" charset="0"/>
              </a:rPr>
              <a:t> </a:t>
            </a:r>
            <a:r>
              <a:rPr lang="tr-TR" dirty="0" err="1">
                <a:latin typeface="Arial" pitchFamily="34" charset="0"/>
                <a:cs typeface="Arial" pitchFamily="34" charset="0"/>
              </a:rPr>
              <a:t>İsâ</a:t>
            </a:r>
            <a:r>
              <a:rPr lang="tr-TR" dirty="0">
                <a:latin typeface="Arial" pitchFamily="34" charset="0"/>
                <a:cs typeface="Arial" pitchFamily="34" charset="0"/>
              </a:rPr>
              <a:t> » girişiyle verilmiş bulun­maktadır.</a:t>
            </a:r>
            <a:endParaRPr lang="tr-TR" dirty="0" smtClean="0">
              <a:latin typeface="Arial" pitchFamily="34" charset="0"/>
              <a:cs typeface="Arial" pitchFamily="34" charset="0"/>
            </a:endParaRPr>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3598858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KİTÂBÛ’L-</a:t>
            </a:r>
            <a:r>
              <a:rPr lang="tr-TR" sz="2800" b="1" dirty="0" err="1" smtClean="0">
                <a:solidFill>
                  <a:schemeClr val="accent1">
                    <a:lumMod val="75000"/>
                  </a:schemeClr>
                </a:solidFill>
                <a:latin typeface="Corbel" panose="020B0503020204020204" pitchFamily="34" charset="0"/>
                <a:ea typeface="Tahoma" pitchFamily="34" charset="0"/>
                <a:cs typeface="Tahoma" pitchFamily="34" charset="0"/>
              </a:rPr>
              <a:t>iMÂN</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4" y="2681689"/>
            <a:ext cx="9725891" cy="2045175"/>
          </a:xfrm>
          <a:prstGeom prst="rect">
            <a:avLst/>
          </a:prstGeom>
          <a:noFill/>
        </p:spPr>
        <p:txBody>
          <a:bodyPr wrap="square" rtlCol="0">
            <a:spAutoFit/>
          </a:bodyPr>
          <a:lstStyle/>
          <a:p>
            <a:pPr algn="just">
              <a:lnSpc>
                <a:spcPct val="150000"/>
              </a:lnSpc>
              <a:spcBef>
                <a:spcPts val="600"/>
              </a:spcBef>
              <a:spcAft>
                <a:spcPts val="600"/>
              </a:spcAft>
            </a:pPr>
            <a:r>
              <a:rPr lang="tr-TR" sz="2000" dirty="0" err="1" smtClean="0">
                <a:latin typeface="Arial" panose="020B0604020202020204" pitchFamily="34" charset="0"/>
                <a:cs typeface="Arial" panose="020B0604020202020204" pitchFamily="34" charset="0"/>
              </a:rPr>
              <a:t>Tirmizî’nin</a:t>
            </a:r>
            <a:r>
              <a:rPr lang="tr-TR" sz="2000" dirty="0" smtClean="0">
                <a:latin typeface="Arial" panose="020B0604020202020204" pitchFamily="34" charset="0"/>
                <a:cs typeface="Arial" panose="020B0604020202020204" pitchFamily="34" charset="0"/>
              </a:rPr>
              <a:t> Süneninin </a:t>
            </a:r>
            <a:r>
              <a:rPr lang="tr-TR" sz="2000" dirty="0" err="1" smtClean="0">
                <a:latin typeface="Arial" panose="020B0604020202020204" pitchFamily="34" charset="0"/>
                <a:cs typeface="Arial" panose="020B0604020202020204" pitchFamily="34" charset="0"/>
              </a:rPr>
              <a:t>İmân</a:t>
            </a:r>
            <a:r>
              <a:rPr lang="tr-TR" sz="2000" dirty="0" smtClean="0">
                <a:latin typeface="Arial" panose="020B0604020202020204" pitchFamily="34" charset="0"/>
                <a:cs typeface="Arial" panose="020B0604020202020204" pitchFamily="34" charset="0"/>
              </a:rPr>
              <a:t> kitabı 17 </a:t>
            </a:r>
            <a:r>
              <a:rPr lang="tr-TR" sz="2000" dirty="0" err="1" smtClean="0">
                <a:latin typeface="Arial" panose="020B0604020202020204" pitchFamily="34" charset="0"/>
                <a:cs typeface="Arial" panose="020B0604020202020204" pitchFamily="34" charset="0"/>
              </a:rPr>
              <a:t>bab</a:t>
            </a:r>
            <a:r>
              <a:rPr lang="tr-TR" sz="2000" dirty="0" smtClean="0">
                <a:latin typeface="Arial" panose="020B0604020202020204" pitchFamily="34" charset="0"/>
                <a:cs typeface="Arial" panose="020B0604020202020204" pitchFamily="34" charset="0"/>
              </a:rPr>
              <a:t> içinde toplam 39 hadisten oluşmaktadır. </a:t>
            </a:r>
          </a:p>
          <a:p>
            <a:pPr algn="just">
              <a:lnSpc>
                <a:spcPct val="150000"/>
              </a:lnSpc>
              <a:spcBef>
                <a:spcPts val="600"/>
              </a:spcBef>
              <a:spcAft>
                <a:spcPts val="600"/>
              </a:spcAft>
            </a:pPr>
            <a:r>
              <a:rPr lang="tr-TR" sz="2000" dirty="0">
                <a:latin typeface="Arial" panose="020B0604020202020204" pitchFamily="34" charset="0"/>
                <a:cs typeface="Arial" panose="020B0604020202020204" pitchFamily="34" charset="0"/>
              </a:rPr>
              <a:t/>
            </a:r>
            <a:br>
              <a:rPr lang="tr-TR" sz="2000" dirty="0">
                <a:latin typeface="Arial" panose="020B0604020202020204" pitchFamily="34" charset="0"/>
                <a:cs typeface="Arial" panose="020B0604020202020204" pitchFamily="34" charset="0"/>
              </a:rPr>
            </a:br>
            <a:r>
              <a:rPr lang="tr-TR" sz="2000" dirty="0"/>
              <a:t/>
            </a:r>
            <a:br>
              <a:rPr lang="tr-TR" sz="2000" dirty="0"/>
            </a:br>
            <a:endParaRPr lang="tr-TR" sz="2000"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3598858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ar-EG" sz="2800" b="1" dirty="0">
                <a:solidFill>
                  <a:srgbClr val="800000"/>
                </a:solidFill>
                <a:latin typeface="Traditional Arabic"/>
                <a:cs typeface="Traditional Arabic"/>
              </a:rPr>
              <a:t>1 - بَابُ مَا جَاءَ أُمِرْتُ أَنْ أُقَاتِلَ النَّاسَ حَتَّى يَقُولُوا لاَ إِلَهَ إِلاَّ اللَّهُ</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4" y="2318273"/>
            <a:ext cx="9725891" cy="4001095"/>
          </a:xfrm>
          <a:prstGeom prst="rect">
            <a:avLst/>
          </a:prstGeom>
          <a:noFill/>
        </p:spPr>
        <p:txBody>
          <a:bodyPr wrap="square" rtlCol="0">
            <a:spAutoFit/>
          </a:bodyPr>
          <a:lstStyle/>
          <a:p>
            <a:pPr algn="r" rtl="1"/>
            <a:r>
              <a:rPr lang="ar-EG" b="1" dirty="0">
                <a:solidFill>
                  <a:srgbClr val="FF0000"/>
                </a:solidFill>
                <a:latin typeface="Traditional Arabic"/>
                <a:cs typeface="Traditional Arabic"/>
              </a:rPr>
              <a:t>2606 -</a:t>
            </a:r>
            <a:r>
              <a:rPr lang="ar-EG" sz="3600" b="1" dirty="0">
                <a:solidFill>
                  <a:srgbClr val="FF0000"/>
                </a:solidFill>
                <a:latin typeface="Traditional Arabic"/>
                <a:cs typeface="Traditional Arabic"/>
              </a:rPr>
              <a:t> </a:t>
            </a:r>
            <a:r>
              <a:rPr lang="ar-EG" sz="3600" dirty="0">
                <a:solidFill>
                  <a:srgbClr val="000000"/>
                </a:solidFill>
                <a:latin typeface="Traditional Arabic"/>
                <a:cs typeface="Traditional Arabic"/>
              </a:rPr>
              <a:t>حَدَّثَنَا هَنَّادٌ، قَالَ: حَدَّثَنَا أَبُو مُعَاوِيَةَ، عَنِ الأَعْمَشِ، عَنْ أَبِي صَالِحٍ، عَنْ أَبِي هُرَيْرَةَ، قَالَ: قَالَ رَسُولُ اللهِ صَلَّى اللَّهُ عَلَيْهِ وَسَلَّمَ: </a:t>
            </a:r>
            <a:r>
              <a:rPr lang="ar-EG" sz="3600" b="1" dirty="0">
                <a:solidFill>
                  <a:srgbClr val="000000"/>
                </a:solidFill>
                <a:latin typeface="Traditional Arabic"/>
                <a:cs typeface="Traditional Arabic"/>
              </a:rPr>
              <a:t>أُمِرْتُ أَنْ أُقَاتِلَ النَّاسَ حَتَّى يَقُولُوا: لاَ إِلَهَ إِلاَّ اللَّهُ، فَإِذَا قَالُوهَا عَصَمُوا مِنِّي دِمَاءَهُمْ وَأَمْوَالَهُمْ إِلاَّ بِحَقِّهَا وَحِسَابُهُمْ عَلَى اللَّهِ.</a:t>
            </a:r>
          </a:p>
          <a:p>
            <a:pPr algn="r" rtl="1"/>
            <a:r>
              <a:rPr lang="ar-EG" sz="3600" dirty="0">
                <a:solidFill>
                  <a:srgbClr val="000000"/>
                </a:solidFill>
                <a:latin typeface="Traditional Arabic"/>
                <a:cs typeface="Traditional Arabic"/>
              </a:rPr>
              <a:t>وَفِي الْبَابِ عَنْ جَابِرٍ، وَسَعْدٍ، وَابْنِ عُمَرَ.</a:t>
            </a:r>
          </a:p>
          <a:p>
            <a:pPr algn="r" rtl="1"/>
            <a:r>
              <a:rPr lang="ar-EG" sz="3600" dirty="0">
                <a:solidFill>
                  <a:srgbClr val="000000"/>
                </a:solidFill>
                <a:latin typeface="Traditional Arabic"/>
                <a:cs typeface="Traditional Arabic"/>
              </a:rPr>
              <a:t>هَذَا حَدِيثٌ حَسَنٌ صَحِيحٌ.</a:t>
            </a:r>
            <a:r>
              <a:rPr lang="tr-TR" dirty="0" smtClean="0">
                <a:latin typeface="Arial" panose="020B0604020202020204" pitchFamily="34" charset="0"/>
                <a:cs typeface="Arial" panose="020B0604020202020204" pitchFamily="34" charset="0"/>
              </a:rPr>
              <a:t/>
            </a:r>
            <a:br>
              <a:rPr lang="tr-TR" dirty="0" smtClean="0">
                <a:latin typeface="Arial" panose="020B0604020202020204" pitchFamily="34" charset="0"/>
                <a:cs typeface="Arial" panose="020B0604020202020204" pitchFamily="34" charset="0"/>
              </a:rPr>
            </a:br>
            <a:r>
              <a:rPr lang="tr-TR" sz="2000" dirty="0" smtClean="0"/>
              <a:t/>
            </a:r>
            <a:br>
              <a:rPr lang="tr-TR" sz="2000" dirty="0" smtClean="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3641139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741685"/>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ar-EG" sz="2800" b="1" dirty="0">
                <a:solidFill>
                  <a:srgbClr val="800000"/>
                </a:solidFill>
                <a:latin typeface="Traditional Arabic"/>
                <a:cs typeface="Traditional Arabic"/>
              </a:rPr>
              <a:t>1 - بَابُ مَا جَاءَ أُمِرْتُ أَنْ أُقَاتِلَ النَّاسَ حَتَّى يَقُولُوا لاَ إِلَهَ إِلاَّ اللَّهُ</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164123" y="2048642"/>
            <a:ext cx="10246151" cy="5386090"/>
          </a:xfrm>
          <a:prstGeom prst="rect">
            <a:avLst/>
          </a:prstGeom>
          <a:noFill/>
        </p:spPr>
        <p:txBody>
          <a:bodyPr wrap="square" rtlCol="0">
            <a:spAutoFit/>
          </a:bodyPr>
          <a:lstStyle/>
          <a:p>
            <a:pPr algn="r" rtl="1"/>
            <a:r>
              <a:rPr lang="ar-EG" b="1" dirty="0">
                <a:solidFill>
                  <a:srgbClr val="FF0000"/>
                </a:solidFill>
                <a:latin typeface="Traditional Arabic"/>
                <a:cs typeface="Traditional Arabic"/>
              </a:rPr>
              <a:t>2607 </a:t>
            </a:r>
            <a:r>
              <a:rPr lang="ar-EG" sz="3400" b="1" dirty="0">
                <a:solidFill>
                  <a:srgbClr val="FF0000"/>
                </a:solidFill>
                <a:latin typeface="Traditional Arabic"/>
                <a:cs typeface="Traditional Arabic"/>
              </a:rPr>
              <a:t>- </a:t>
            </a:r>
            <a:r>
              <a:rPr lang="ar-EG" sz="3400" dirty="0">
                <a:solidFill>
                  <a:srgbClr val="000000"/>
                </a:solidFill>
                <a:latin typeface="Traditional Arabic"/>
                <a:cs typeface="Traditional Arabic"/>
              </a:rPr>
              <a:t>حَدَّثَنَا قُتَيْبَةُ، قَالَ: حَدَّثَنَا اللَّيْثُ، عَنْ عُقَيْلٍ، عَنِ الزُّهْرِيِّ قَالَ: أَخْبَرَنِي عُبَيْدُ اللهِ بْنُ عَبْدِ اللهِ بْنِ عُتْبَةَ بْنِ مَسْعُودٍ، عَنْ أَبِي هُرَيْرَةَ، قَالَ: لَمَّا تُوُفِّيَ رَسُولُ اللهِ صَلَّى اللَّهُ عَلَيْهِ وَسَلَّمَ، وَاسْتُخْلِفَ أَبُو بَكْرٍ بَعْدَهُ كَفَرَ مَنْ كَفَرَ مِنَ العَرَبِ فَقَالَ عُمَرُ بْنُ الخَطَّابِ، لأَبِي بَكْرٍ: كَيْفَ تُقَاتِلُ النَّاسَ، وَقَدْ قَالَ رَسُولُ اللهِ صَلَّى اللَّهُ عَلَيْهِ وَسَلَّمَ: </a:t>
            </a:r>
            <a:r>
              <a:rPr lang="ar-EG" sz="3400" b="1" dirty="0">
                <a:solidFill>
                  <a:srgbClr val="000000"/>
                </a:solidFill>
                <a:latin typeface="Traditional Arabic"/>
                <a:cs typeface="Traditional Arabic"/>
              </a:rPr>
              <a:t>أُمِرْتُ أَنْ أُقَاتِلَ النَّاسَ حَتَّى يَقُولُوا: لاَ إِلَهَ إِلاَّ اللَّهُ، وَمَنْ قَالَ: لاَ إِلَهَ إِلاَّ اللَّهُ عَصَمَ مِنِّي مَالَهُ وَنَفْسَهُ إِلاَّ بِحَقِّهِ وَحِسَابُهُ عَلَى اللهِ </a:t>
            </a:r>
            <a:r>
              <a:rPr lang="ar-EG" sz="3400" dirty="0">
                <a:solidFill>
                  <a:srgbClr val="000000"/>
                </a:solidFill>
                <a:latin typeface="Traditional Arabic"/>
                <a:cs typeface="Traditional Arabic"/>
              </a:rPr>
              <a:t>فَقَالَ أَبُو بَكْرٍ: وَاللَّهِ لَأُقَاتِلَنَّ مَنْ فَرَّقَ بَيْنَ الزَّكَاةِ وَالصَّلاَةِ، وَإِنَّ الزَّكَاةَ حَقُّ الْمَالِ، وَاللَّهِ لَوْ مَنَعُونِي عِقَالاً كَانُوا يُؤَدُّونَهُ إِلَى رَسُولِ اللهِ صَلَّى اللَّهُ عَلَيْهِ وَسَلَّمَ لَقَاتَلْتُهُمْ عَلَى مَنْعِهِ فَقَالَ عُمَرُ بْنُ الخَطَّابِ: فَوَاللَّهِ مَا هُوَ إِلاَّ أَنْ رَأَيْتُ أَنَّ اللَّهَ قَدْ شَرَحَ صَدْرَ أَبِي بَكْرٍ لِلْقِتَالِ فَعَرَفْتُ أَنَّهُ الحَقُّ.</a:t>
            </a:r>
            <a:r>
              <a:rPr lang="tr-TR" dirty="0" smtClean="0">
                <a:latin typeface="Arial" panose="020B0604020202020204" pitchFamily="34" charset="0"/>
                <a:cs typeface="Arial" panose="020B0604020202020204" pitchFamily="34" charset="0"/>
              </a:rPr>
              <a:t/>
            </a:r>
            <a:br>
              <a:rPr lang="tr-TR" dirty="0" smtClean="0">
                <a:latin typeface="Arial" panose="020B0604020202020204" pitchFamily="34" charset="0"/>
                <a:cs typeface="Arial" panose="020B0604020202020204" pitchFamily="34" charset="0"/>
              </a:rPr>
            </a:br>
            <a:r>
              <a:rPr lang="tr-TR" sz="2000" dirty="0" smtClean="0"/>
              <a:t/>
            </a:r>
            <a:br>
              <a:rPr lang="tr-TR" sz="2000" dirty="0" smtClean="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2783354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741685"/>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ar-EG" sz="2800" b="1" dirty="0">
                <a:solidFill>
                  <a:srgbClr val="800000"/>
                </a:solidFill>
                <a:latin typeface="Traditional Arabic"/>
                <a:cs typeface="Traditional Arabic"/>
              </a:rPr>
              <a:t>2 - بَابُ مَا جَاءَ فِي قَوْلِ النَّبِيِّ صَلَّى اللَّهُ عَلَيْهِ وَسَلَّمَ: أُمِرْتُ بِقِتَالِهِمْ حَتَّى يَقُولُوا لاَ إِلَهَ إِلاَّ اللَّهُ وَيُقِيمُوا الصَّلاَةَ</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164123" y="2048642"/>
            <a:ext cx="10246151" cy="5109091"/>
          </a:xfrm>
          <a:prstGeom prst="rect">
            <a:avLst/>
          </a:prstGeom>
          <a:noFill/>
        </p:spPr>
        <p:txBody>
          <a:bodyPr wrap="square" rtlCol="0">
            <a:spAutoFit/>
          </a:bodyPr>
          <a:lstStyle/>
          <a:p>
            <a:pPr algn="r" rtl="1"/>
            <a:r>
              <a:rPr lang="ar-EG" b="1" dirty="0">
                <a:solidFill>
                  <a:srgbClr val="FF0000"/>
                </a:solidFill>
                <a:latin typeface="Traditional Arabic"/>
                <a:cs typeface="Traditional Arabic"/>
              </a:rPr>
              <a:t>2608 - </a:t>
            </a:r>
            <a:r>
              <a:rPr lang="ar-EG" sz="3600" dirty="0">
                <a:solidFill>
                  <a:srgbClr val="000000"/>
                </a:solidFill>
                <a:latin typeface="Traditional Arabic"/>
                <a:cs typeface="Traditional Arabic"/>
              </a:rPr>
              <a:t>حَدَّثَنَا سَعِيدُ بْنُ يَعْقُوبَ الطَّالِقَانِيُّ، قَالَ: حَدَّثَنَا ابْنُ الْمُبَارَكِ، قَالَ: أَخْبَرَنَا حُمَيْدٌ الطَّوِيلُ، عَنْ أَنَسِ بْنِ مَالِكٍ، قَالَ: قَالَ رَسُولُ اللهِ صَلَّى اللَّهُ عَلَيْهِ وَسَلَّمَ: </a:t>
            </a:r>
            <a:r>
              <a:rPr lang="ar-EG" sz="3600" b="1" dirty="0">
                <a:solidFill>
                  <a:srgbClr val="000000"/>
                </a:solidFill>
                <a:latin typeface="Traditional Arabic"/>
                <a:cs typeface="Traditional Arabic"/>
              </a:rPr>
              <a:t>أُمِرْتُ أَنْ أُقَاتِلَ النَّاسَ حَتَّى يَشْهَدُوا أَنْ لاَ إِلَهَ إِلاَّ اللَّهُ وَأَنَّ مُحَمَّدًا عَبْدُهُ وَرَسُولُهُ، وَأَنْ يَسْتَقْبِلُوا قِبْلَتَنَا وَيَأْكُلُوا ذَبِيحَتَنَا، وَأَنْ يُصَلُّوا صَلاَتَنَا، فَإِذَا فَعَلُوا ذَلِكَ حُرِّمَتْ عَلَيْنَا دِمَاؤُهُمْ وَأَمْوَالُهُمْ إِلاَّ بِحَقِّهَا، لَهُمْ مَا لِلْمُسْلِمِينَ وَعَلَيْهِمْ مَا عَلَى الْمُسْلِمِينَ</a:t>
            </a:r>
            <a:r>
              <a:rPr lang="ar-EG" sz="3600" b="1" dirty="0" smtClean="0">
                <a:solidFill>
                  <a:srgbClr val="000000"/>
                </a:solidFill>
                <a:latin typeface="Traditional Arabic"/>
                <a:cs typeface="Traditional Arabic"/>
              </a:rPr>
              <a:t>.</a:t>
            </a:r>
            <a:endParaRPr lang="tr-TR" sz="3600" b="1" dirty="0" smtClean="0">
              <a:solidFill>
                <a:srgbClr val="000000"/>
              </a:solidFill>
              <a:latin typeface="Traditional Arabic"/>
              <a:cs typeface="Traditional Arabic"/>
            </a:endParaRPr>
          </a:p>
          <a:p>
            <a:pPr algn="r" rtl="1"/>
            <a:r>
              <a:rPr lang="ar-EG" sz="3600" dirty="0">
                <a:solidFill>
                  <a:srgbClr val="000000"/>
                </a:solidFill>
                <a:latin typeface="Traditional Arabic"/>
                <a:cs typeface="Traditional Arabic"/>
              </a:rPr>
              <a:t>وَفِي البَابِ عَنْ مُعَاذِ بْنِ جَبَلٍ، وَأَبِي هُرَيْرَةَ.</a:t>
            </a:r>
          </a:p>
          <a:p>
            <a:pPr algn="r" rtl="1"/>
            <a:r>
              <a:rPr lang="ar-EG" sz="3600" dirty="0">
                <a:solidFill>
                  <a:srgbClr val="000000"/>
                </a:solidFill>
                <a:latin typeface="Traditional Arabic"/>
                <a:cs typeface="Traditional Arabic"/>
              </a:rPr>
              <a:t>هَذَا حَدِيثٌ حَسَنٌ صَحِيحٌ غَرِيبٌ مِنْ هَذَا الوَجْهِ وَقَدْ رَوَاهُ يَحْيَى بْنُ أَيُّوبَ، عَنْ حُمَيْدٍ، عَنْ أَنَسٍ، نَحْوَ هَذَا.</a:t>
            </a:r>
            <a:r>
              <a:rPr lang="tr-TR" dirty="0" smtClean="0">
                <a:latin typeface="Arial" panose="020B0604020202020204" pitchFamily="34" charset="0"/>
                <a:cs typeface="Arial" panose="020B0604020202020204" pitchFamily="34" charset="0"/>
              </a:rPr>
              <a:t/>
            </a:r>
            <a:br>
              <a:rPr lang="tr-TR" dirty="0" smtClean="0">
                <a:latin typeface="Arial" panose="020B0604020202020204" pitchFamily="34" charset="0"/>
                <a:cs typeface="Arial" panose="020B0604020202020204" pitchFamily="34" charset="0"/>
              </a:rPr>
            </a:br>
            <a:r>
              <a:rPr lang="tr-TR" sz="2000" dirty="0" smtClean="0"/>
              <a:t/>
            </a:r>
            <a:br>
              <a:rPr lang="tr-TR" sz="2000" dirty="0" smtClean="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2516404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741685"/>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ar-EG" sz="2800" b="1" dirty="0">
                <a:solidFill>
                  <a:srgbClr val="800000"/>
                </a:solidFill>
                <a:latin typeface="Traditional Arabic"/>
                <a:cs typeface="Traditional Arabic"/>
              </a:rPr>
              <a:t>3 - بَابُ مَا جَاءَ بُنِيَ الإِسْلاَمُ عَلَى خَمْسٍ</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164123" y="2048642"/>
            <a:ext cx="10246151" cy="4555093"/>
          </a:xfrm>
          <a:prstGeom prst="rect">
            <a:avLst/>
          </a:prstGeom>
          <a:noFill/>
        </p:spPr>
        <p:txBody>
          <a:bodyPr wrap="square" rtlCol="0">
            <a:spAutoFit/>
          </a:bodyPr>
          <a:lstStyle/>
          <a:p>
            <a:pPr algn="r" rtl="1"/>
            <a:r>
              <a:rPr lang="tr-TR" b="1" dirty="0" smtClean="0">
                <a:solidFill>
                  <a:srgbClr val="FF0000"/>
                </a:solidFill>
                <a:latin typeface="Traditional Arabic"/>
                <a:cs typeface="Traditional Arabic"/>
              </a:rPr>
              <a:t>2609</a:t>
            </a:r>
            <a:r>
              <a:rPr lang="ar-EG" b="1" dirty="0" smtClean="0">
                <a:solidFill>
                  <a:srgbClr val="FF0000"/>
                </a:solidFill>
                <a:latin typeface="Traditional Arabic"/>
                <a:cs typeface="Traditional Arabic"/>
              </a:rPr>
              <a:t>- </a:t>
            </a:r>
            <a:r>
              <a:rPr lang="ar-EG" sz="3600" b="1" dirty="0" smtClean="0">
                <a:solidFill>
                  <a:srgbClr val="FF0000"/>
                </a:solidFill>
                <a:latin typeface="Traditional Arabic"/>
                <a:cs typeface="Traditional Arabic"/>
              </a:rPr>
              <a:t> </a:t>
            </a:r>
            <a:r>
              <a:rPr lang="ar-EG" sz="3600" dirty="0">
                <a:solidFill>
                  <a:srgbClr val="000000"/>
                </a:solidFill>
                <a:latin typeface="Traditional Arabic"/>
                <a:cs typeface="Traditional Arabic"/>
              </a:rPr>
              <a:t>حَدَّثَنَا ابْنُ أَبِي عُمَرَ، قَالَ: حَدَّثَنَا سُفْيَانُ بْنُ عُيَيْنَةَ، عَنْ سُعَيْرِ بْنِ الخِمْسِ التَّمِيمِيِّ، عَنْ حَبيِبِ بْنِ أَبِي ثَابِتٍ، عَنِ ابْنِ عُمَرَ، قَالَ: قَالَ رَسُولُ اللهِ صَلَّى اللَّهُ عَلَيْهِ وَسَلَّمَ: </a:t>
            </a:r>
            <a:r>
              <a:rPr lang="ar-EG" sz="3600" b="1" dirty="0">
                <a:solidFill>
                  <a:srgbClr val="000000"/>
                </a:solidFill>
                <a:latin typeface="Traditional Arabic"/>
                <a:cs typeface="Traditional Arabic"/>
              </a:rPr>
              <a:t>بُنِيَ الإِسْلاَمُ عَلَى خَمْسٍ، شَهَادَةِ أَنْ لاَ إِلَهَ إِلاَّ اللَّهُ وَأَنَّ مُحَمَّدًا رَسُولُ اللهِ، وَإِقَامِ الصَّلاَةِ، وَإِيتَاءِ الزَّكَاةِ، وَصَوْمِ رَمَضَانَ، وَحَجِّ البَيْتِ</a:t>
            </a:r>
            <a:r>
              <a:rPr lang="ar-EG" sz="3600" dirty="0">
                <a:solidFill>
                  <a:srgbClr val="000000"/>
                </a:solidFill>
                <a:latin typeface="Traditional Arabic"/>
                <a:cs typeface="Traditional Arabic"/>
              </a:rPr>
              <a:t>.</a:t>
            </a:r>
          </a:p>
          <a:p>
            <a:pPr algn="r" rtl="1"/>
            <a:r>
              <a:rPr lang="ar-EG" sz="3600" dirty="0">
                <a:solidFill>
                  <a:srgbClr val="000000"/>
                </a:solidFill>
                <a:latin typeface="Traditional Arabic"/>
                <a:cs typeface="Traditional Arabic"/>
              </a:rPr>
              <a:t>وَفِي البَابِ عَنْ جَرِيرِ بْنِ عَبْدِ اللَّهِ</a:t>
            </a:r>
            <a:r>
              <a:rPr lang="ar-EG" sz="3600" dirty="0" smtClean="0">
                <a:solidFill>
                  <a:srgbClr val="000000"/>
                </a:solidFill>
                <a:latin typeface="Traditional Arabic"/>
                <a:cs typeface="Traditional Arabic"/>
              </a:rPr>
              <a:t>.</a:t>
            </a:r>
            <a:endParaRPr lang="tr-TR" sz="3600" dirty="0" smtClean="0">
              <a:solidFill>
                <a:srgbClr val="000000"/>
              </a:solidFill>
              <a:latin typeface="Traditional Arabic"/>
              <a:cs typeface="Traditional Arabic"/>
            </a:endParaRPr>
          </a:p>
          <a:p>
            <a:pPr algn="r" rtl="1"/>
            <a:r>
              <a:rPr lang="ar-EG" sz="3600" dirty="0">
                <a:solidFill>
                  <a:srgbClr val="000000"/>
                </a:solidFill>
                <a:latin typeface="Traditional Arabic"/>
                <a:cs typeface="Traditional Arabic"/>
              </a:rPr>
              <a:t>هَذَا حَدِيثٌ حَسَنٌ صَحِيحٌ، وَقَدْ رُوِيَ مِنْ غَيْرِ وَجْهٍ عَنِ ابْنِ عُمَرَ، عَنِ النَّبِيِّ صَلَّى اللَّهُ عَلَيْهِ وَسَلَّمَ نَحْوَ هَذَا، وَسُعَيْرُ بْنُ الخِمْسِ ثِقَةٌ عِنْدَ أَهْلِ الحَدِيثِ.</a:t>
            </a:r>
            <a:r>
              <a:rPr lang="tr-TR" dirty="0" smtClean="0">
                <a:latin typeface="Arial" panose="020B0604020202020204" pitchFamily="34" charset="0"/>
                <a:cs typeface="Arial" panose="020B0604020202020204" pitchFamily="34" charset="0"/>
              </a:rPr>
              <a:t/>
            </a:r>
            <a:br>
              <a:rPr lang="tr-TR" dirty="0" smtClean="0">
                <a:latin typeface="Arial" panose="020B0604020202020204" pitchFamily="34" charset="0"/>
                <a:cs typeface="Arial" panose="020B0604020202020204" pitchFamily="34" charset="0"/>
              </a:rPr>
            </a:br>
            <a:r>
              <a:rPr lang="tr-TR" sz="2000" dirty="0" smtClean="0"/>
              <a:t/>
            </a:r>
            <a:br>
              <a:rPr lang="tr-TR" sz="2000" dirty="0" smtClean="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35369478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Şeritli">
  <a:themeElements>
    <a:clrScheme name="Mavi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Şeritli">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Şeritli">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Banded" id="{98DFF888-2449-4D28-977C-6306C017633E}" vid="{B7CF026C-957E-4F4E-893C-D02C23AB6317}"/>
    </a:ext>
  </a:extLst>
</a:theme>
</file>

<file path=docProps/app.xml><?xml version="1.0" encoding="utf-8"?>
<Properties xmlns="http://schemas.openxmlformats.org/officeDocument/2006/extended-properties" xmlns:vt="http://schemas.openxmlformats.org/officeDocument/2006/docPropsVTypes">
  <Template>Facet</Template>
  <TotalTime>643</TotalTime>
  <Words>1596</Words>
  <Application>Microsoft Office PowerPoint</Application>
  <PresentationFormat>Özel</PresentationFormat>
  <Paragraphs>67</Paragraphs>
  <Slides>15</Slides>
  <Notes>0</Notes>
  <HiddenSlides>0</HiddenSlides>
  <MMClips>0</MMClips>
  <ScaleCrop>false</ScaleCrop>
  <HeadingPairs>
    <vt:vector size="4" baseType="variant">
      <vt:variant>
        <vt:lpstr>Tema</vt:lpstr>
      </vt:variant>
      <vt:variant>
        <vt:i4>2</vt:i4>
      </vt:variant>
      <vt:variant>
        <vt:lpstr>Slayt Başlıkları</vt:lpstr>
      </vt:variant>
      <vt:variant>
        <vt:i4>15</vt:i4>
      </vt:variant>
    </vt:vector>
  </HeadingPairs>
  <TitlesOfParts>
    <vt:vector size="17" baseType="lpstr">
      <vt:lpstr>Office Teması</vt:lpstr>
      <vt:lpstr>Şeritli</vt:lpstr>
      <vt:lpstr>TİB 515 Klasik Hadis Metinleri II hafta 6 ÖĞR. GÖR. M. ALİ ÇALGAN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Adıyaman Üniversitesi  Enformatik Bölüm Başkanlığı  Uzaktan Eğitim  Bilgisayar Teknolojileri Dersi</dc:title>
  <dc:creator>Ferdi DOĞAN</dc:creator>
  <cp:lastModifiedBy>pc</cp:lastModifiedBy>
  <cp:revision>86</cp:revision>
  <dcterms:created xsi:type="dcterms:W3CDTF">2019-09-14T09:59:13Z</dcterms:created>
  <dcterms:modified xsi:type="dcterms:W3CDTF">2020-05-12T15:47:46Z</dcterms:modified>
</cp:coreProperties>
</file>