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57"/>
  </p:notesMasterIdLst>
  <p:sldIdLst>
    <p:sldId id="256" r:id="rId2"/>
    <p:sldId id="301" r:id="rId3"/>
    <p:sldId id="308" r:id="rId4"/>
    <p:sldId id="315" r:id="rId5"/>
    <p:sldId id="318" r:id="rId6"/>
    <p:sldId id="319" r:id="rId7"/>
    <p:sldId id="314" r:id="rId8"/>
    <p:sldId id="317" r:id="rId9"/>
    <p:sldId id="316" r:id="rId10"/>
    <p:sldId id="320" r:id="rId11"/>
    <p:sldId id="321" r:id="rId12"/>
    <p:sldId id="322" r:id="rId13"/>
    <p:sldId id="323" r:id="rId14"/>
    <p:sldId id="324" r:id="rId15"/>
    <p:sldId id="313" r:id="rId16"/>
    <p:sldId id="325" r:id="rId17"/>
    <p:sldId id="331" r:id="rId18"/>
    <p:sldId id="326" r:id="rId19"/>
    <p:sldId id="327" r:id="rId20"/>
    <p:sldId id="329" r:id="rId21"/>
    <p:sldId id="333" r:id="rId22"/>
    <p:sldId id="334" r:id="rId23"/>
    <p:sldId id="335" r:id="rId24"/>
    <p:sldId id="336" r:id="rId25"/>
    <p:sldId id="365" r:id="rId26"/>
    <p:sldId id="347" r:id="rId27"/>
    <p:sldId id="363" r:id="rId28"/>
    <p:sldId id="364" r:id="rId29"/>
    <p:sldId id="337" r:id="rId30"/>
    <p:sldId id="338" r:id="rId31"/>
    <p:sldId id="339" r:id="rId32"/>
    <p:sldId id="344" r:id="rId33"/>
    <p:sldId id="340" r:id="rId34"/>
    <p:sldId id="341" r:id="rId35"/>
    <p:sldId id="343" r:id="rId36"/>
    <p:sldId id="342" r:id="rId37"/>
    <p:sldId id="345" r:id="rId38"/>
    <p:sldId id="332" r:id="rId39"/>
    <p:sldId id="348" r:id="rId40"/>
    <p:sldId id="349" r:id="rId41"/>
    <p:sldId id="350" r:id="rId42"/>
    <p:sldId id="351" r:id="rId43"/>
    <p:sldId id="352" r:id="rId44"/>
    <p:sldId id="353" r:id="rId45"/>
    <p:sldId id="354" r:id="rId46"/>
    <p:sldId id="355" r:id="rId47"/>
    <p:sldId id="328" r:id="rId48"/>
    <p:sldId id="330" r:id="rId49"/>
    <p:sldId id="356" r:id="rId50"/>
    <p:sldId id="357" r:id="rId51"/>
    <p:sldId id="358" r:id="rId52"/>
    <p:sldId id="359" r:id="rId53"/>
    <p:sldId id="360" r:id="rId54"/>
    <p:sldId id="361" r:id="rId55"/>
    <p:sldId id="362" r:id="rId5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7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1C5003-4080-4E60-9685-B0F80FC78414}"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tr-TR"/>
        </a:p>
      </dgm:t>
    </dgm:pt>
    <dgm:pt modelId="{6A695306-E41E-40E9-A402-BC0ABC04016A}">
      <dgm:prSet phldrT="[Metin]" custT="1"/>
      <dgm:spPr/>
      <dgm:t>
        <a:bodyPr/>
        <a:lstStyle/>
        <a:p>
          <a:r>
            <a:rPr lang="tr-TR" sz="2000" dirty="0" smtClean="0"/>
            <a:t>Anlam</a:t>
          </a:r>
          <a:endParaRPr lang="tr-TR" sz="2000" dirty="0"/>
        </a:p>
      </dgm:t>
    </dgm:pt>
    <dgm:pt modelId="{F416A858-287C-4B66-80A7-AEC6A92D8FFC}" type="parTrans" cxnId="{400BBDF1-8A21-42E8-9B60-9E5356968678}">
      <dgm:prSet/>
      <dgm:spPr/>
      <dgm:t>
        <a:bodyPr/>
        <a:lstStyle/>
        <a:p>
          <a:endParaRPr lang="tr-TR"/>
        </a:p>
      </dgm:t>
    </dgm:pt>
    <dgm:pt modelId="{55E7D227-FD2C-43CC-8478-F77EA77A1218}" type="sibTrans" cxnId="{400BBDF1-8A21-42E8-9B60-9E5356968678}">
      <dgm:prSet/>
      <dgm:spPr/>
      <dgm:t>
        <a:bodyPr/>
        <a:lstStyle/>
        <a:p>
          <a:endParaRPr lang="tr-TR"/>
        </a:p>
      </dgm:t>
    </dgm:pt>
    <dgm:pt modelId="{2DD27490-9EB5-47DF-BC08-313603164AC0}">
      <dgm:prSet phldrT="[Metin]" custT="1"/>
      <dgm:spPr/>
      <dgm:t>
        <a:bodyPr/>
        <a:lstStyle/>
        <a:p>
          <a:r>
            <a:rPr lang="tr-TR" sz="2000" dirty="0" smtClean="0"/>
            <a:t>Kimlik</a:t>
          </a:r>
          <a:endParaRPr lang="tr-TR" sz="2000" dirty="0"/>
        </a:p>
      </dgm:t>
    </dgm:pt>
    <dgm:pt modelId="{E845E772-7C43-4D04-B7BE-03740EEE966D}" type="parTrans" cxnId="{1D6529AD-E84B-4CEC-85D3-071BAC431CDE}">
      <dgm:prSet/>
      <dgm:spPr/>
      <dgm:t>
        <a:bodyPr/>
        <a:lstStyle/>
        <a:p>
          <a:endParaRPr lang="tr-TR"/>
        </a:p>
      </dgm:t>
    </dgm:pt>
    <dgm:pt modelId="{1983D758-4FD9-4FC1-91BD-C79F3B9044D2}" type="sibTrans" cxnId="{1D6529AD-E84B-4CEC-85D3-071BAC431CDE}">
      <dgm:prSet/>
      <dgm:spPr/>
      <dgm:t>
        <a:bodyPr/>
        <a:lstStyle/>
        <a:p>
          <a:endParaRPr lang="tr-TR"/>
        </a:p>
      </dgm:t>
    </dgm:pt>
    <dgm:pt modelId="{AB19860A-E919-44F4-9E2D-5BD5FAAE41E3}">
      <dgm:prSet phldrT="[Metin]" custT="1"/>
      <dgm:spPr/>
      <dgm:t>
        <a:bodyPr/>
        <a:lstStyle/>
        <a:p>
          <a:r>
            <a:rPr lang="tr-TR" sz="2000" dirty="0" smtClean="0"/>
            <a:t>Güven</a:t>
          </a:r>
          <a:endParaRPr lang="tr-TR" sz="2000" dirty="0"/>
        </a:p>
      </dgm:t>
    </dgm:pt>
    <dgm:pt modelId="{5722CB36-E402-4ED0-9DC4-DDB4621A6C63}" type="parTrans" cxnId="{0FEB86CF-DAD9-4142-B371-E6A7A821A37C}">
      <dgm:prSet/>
      <dgm:spPr/>
      <dgm:t>
        <a:bodyPr/>
        <a:lstStyle/>
        <a:p>
          <a:endParaRPr lang="tr-TR"/>
        </a:p>
      </dgm:t>
    </dgm:pt>
    <dgm:pt modelId="{CD915DCE-8F3D-4F6A-A357-2E5C46065994}" type="sibTrans" cxnId="{0FEB86CF-DAD9-4142-B371-E6A7A821A37C}">
      <dgm:prSet/>
      <dgm:spPr/>
      <dgm:t>
        <a:bodyPr/>
        <a:lstStyle/>
        <a:p>
          <a:endParaRPr lang="tr-TR"/>
        </a:p>
      </dgm:t>
    </dgm:pt>
    <dgm:pt modelId="{6A455440-CA2A-432B-A7F0-D019E94D3F14}">
      <dgm:prSet phldrT="[Metin]" custT="1"/>
      <dgm:spPr/>
      <dgm:t>
        <a:bodyPr/>
        <a:lstStyle/>
        <a:p>
          <a:r>
            <a:rPr lang="tr-TR" sz="2000" dirty="0" smtClean="0"/>
            <a:t>Ümit</a:t>
          </a:r>
          <a:endParaRPr lang="tr-TR" sz="2000" dirty="0"/>
        </a:p>
      </dgm:t>
    </dgm:pt>
    <dgm:pt modelId="{B28A3B71-7CE3-4C71-A3A8-4DB1A05F7F2E}" type="parTrans" cxnId="{4CBF8910-818D-406D-8F3B-C6F545862BCA}">
      <dgm:prSet/>
      <dgm:spPr/>
      <dgm:t>
        <a:bodyPr/>
        <a:lstStyle/>
        <a:p>
          <a:endParaRPr lang="tr-TR"/>
        </a:p>
      </dgm:t>
    </dgm:pt>
    <dgm:pt modelId="{99C193DB-4FB5-4FE4-BC87-AD5FA07783ED}" type="sibTrans" cxnId="{4CBF8910-818D-406D-8F3B-C6F545862BCA}">
      <dgm:prSet/>
      <dgm:spPr/>
      <dgm:t>
        <a:bodyPr/>
        <a:lstStyle/>
        <a:p>
          <a:endParaRPr lang="tr-TR"/>
        </a:p>
      </dgm:t>
    </dgm:pt>
    <dgm:pt modelId="{D0FAA2CA-F08A-46E5-876F-4CB24AAE177B}">
      <dgm:prSet phldrT="[Metin]" custT="1"/>
      <dgm:spPr/>
      <dgm:t>
        <a:bodyPr/>
        <a:lstStyle/>
        <a:p>
          <a:r>
            <a:rPr lang="tr-TR" sz="2000" dirty="0" smtClean="0"/>
            <a:t>Sevgi</a:t>
          </a:r>
          <a:endParaRPr lang="tr-TR" sz="2000" dirty="0"/>
        </a:p>
      </dgm:t>
    </dgm:pt>
    <dgm:pt modelId="{6F8D5267-C628-4FBA-AD43-ACADA60ECB57}" type="parTrans" cxnId="{CDB3AF03-D98C-4BA2-8D2D-E1EC7E111A46}">
      <dgm:prSet/>
      <dgm:spPr/>
      <dgm:t>
        <a:bodyPr/>
        <a:lstStyle/>
        <a:p>
          <a:endParaRPr lang="tr-TR"/>
        </a:p>
      </dgm:t>
    </dgm:pt>
    <dgm:pt modelId="{B72D7836-C61C-4191-A3DB-3238FC6B0CBA}" type="sibTrans" cxnId="{CDB3AF03-D98C-4BA2-8D2D-E1EC7E111A46}">
      <dgm:prSet/>
      <dgm:spPr/>
      <dgm:t>
        <a:bodyPr/>
        <a:lstStyle/>
        <a:p>
          <a:endParaRPr lang="tr-TR"/>
        </a:p>
      </dgm:t>
    </dgm:pt>
    <dgm:pt modelId="{50FC1D98-62DA-49E2-948D-A9517EE65E2A}">
      <dgm:prSet phldrT="[Metin]" custT="1"/>
      <dgm:spPr/>
      <dgm:t>
        <a:bodyPr/>
        <a:lstStyle/>
        <a:p>
          <a:r>
            <a:rPr lang="tr-TR" sz="2000" dirty="0" smtClean="0"/>
            <a:t>Denge</a:t>
          </a:r>
          <a:endParaRPr lang="tr-TR" sz="2000" dirty="0"/>
        </a:p>
      </dgm:t>
    </dgm:pt>
    <dgm:pt modelId="{EC93BCAE-B85C-4E1E-8C02-61DD8C993449}" type="parTrans" cxnId="{D999DD82-E711-422E-BD6A-4A060A49E6FE}">
      <dgm:prSet/>
      <dgm:spPr/>
      <dgm:t>
        <a:bodyPr/>
        <a:lstStyle/>
        <a:p>
          <a:endParaRPr lang="tr-TR"/>
        </a:p>
      </dgm:t>
    </dgm:pt>
    <dgm:pt modelId="{432DB4A0-D07B-4DBD-9AB6-57A740482D6D}" type="sibTrans" cxnId="{D999DD82-E711-422E-BD6A-4A060A49E6FE}">
      <dgm:prSet/>
      <dgm:spPr/>
      <dgm:t>
        <a:bodyPr/>
        <a:lstStyle/>
        <a:p>
          <a:endParaRPr lang="tr-TR"/>
        </a:p>
      </dgm:t>
    </dgm:pt>
    <dgm:pt modelId="{711750F9-0B57-489F-8DDB-27286893A446}">
      <dgm:prSet phldrT="[Metin]" custT="1"/>
      <dgm:spPr/>
      <dgm:t>
        <a:bodyPr/>
        <a:lstStyle/>
        <a:p>
          <a:r>
            <a:rPr lang="tr-TR" sz="2000" dirty="0" smtClean="0"/>
            <a:t>İstikrar</a:t>
          </a:r>
          <a:endParaRPr lang="tr-TR" sz="2000" dirty="0"/>
        </a:p>
      </dgm:t>
    </dgm:pt>
    <dgm:pt modelId="{02F97451-D1AA-423C-8AD5-3E44D4CB6A6A}" type="parTrans" cxnId="{CE122C5B-D2A5-424F-8CAE-80E79C142E3B}">
      <dgm:prSet/>
      <dgm:spPr/>
      <dgm:t>
        <a:bodyPr/>
        <a:lstStyle/>
        <a:p>
          <a:endParaRPr lang="tr-TR"/>
        </a:p>
      </dgm:t>
    </dgm:pt>
    <dgm:pt modelId="{C047791D-3803-4285-A01F-5DC6370BFB31}" type="sibTrans" cxnId="{CE122C5B-D2A5-424F-8CAE-80E79C142E3B}">
      <dgm:prSet/>
      <dgm:spPr/>
      <dgm:t>
        <a:bodyPr/>
        <a:lstStyle/>
        <a:p>
          <a:endParaRPr lang="tr-TR"/>
        </a:p>
      </dgm:t>
    </dgm:pt>
    <dgm:pt modelId="{36890C4B-76AD-4A0A-ADBB-81C8B6E64443}">
      <dgm:prSet phldrT="[Metin]" custT="1"/>
      <dgm:spPr/>
      <dgm:t>
        <a:bodyPr/>
        <a:lstStyle/>
        <a:p>
          <a:r>
            <a:rPr lang="tr-TR" sz="2000" dirty="0" smtClean="0"/>
            <a:t>İyimserlik</a:t>
          </a:r>
          <a:endParaRPr lang="tr-TR" sz="2000" dirty="0"/>
        </a:p>
      </dgm:t>
    </dgm:pt>
    <dgm:pt modelId="{B8C5891A-5FF2-4DF0-8704-CEBE7DE2A206}" type="parTrans" cxnId="{CB77C31C-2FE9-47A9-B17C-145BC7A5F3C1}">
      <dgm:prSet/>
      <dgm:spPr/>
      <dgm:t>
        <a:bodyPr/>
        <a:lstStyle/>
        <a:p>
          <a:endParaRPr lang="tr-TR"/>
        </a:p>
      </dgm:t>
    </dgm:pt>
    <dgm:pt modelId="{AD9A6154-EBEF-4DCE-973B-552D93962942}" type="sibTrans" cxnId="{CB77C31C-2FE9-47A9-B17C-145BC7A5F3C1}">
      <dgm:prSet/>
      <dgm:spPr/>
      <dgm:t>
        <a:bodyPr/>
        <a:lstStyle/>
        <a:p>
          <a:endParaRPr lang="tr-TR"/>
        </a:p>
      </dgm:t>
    </dgm:pt>
    <dgm:pt modelId="{0B2EB93D-6632-4896-855A-79119C47855A}">
      <dgm:prSet phldrT="[Metin]" custT="1"/>
      <dgm:spPr/>
      <dgm:t>
        <a:bodyPr/>
        <a:lstStyle/>
        <a:p>
          <a:r>
            <a:rPr lang="tr-TR" sz="2000" dirty="0" smtClean="0"/>
            <a:t>Huzur</a:t>
          </a:r>
          <a:endParaRPr lang="tr-TR" sz="2000" dirty="0"/>
        </a:p>
      </dgm:t>
    </dgm:pt>
    <dgm:pt modelId="{0D639BA8-8479-44F0-AA62-EAD190847BAF}" type="parTrans" cxnId="{A4C13CAB-3C93-4700-B82A-91CDD9142A4C}">
      <dgm:prSet/>
      <dgm:spPr/>
      <dgm:t>
        <a:bodyPr/>
        <a:lstStyle/>
        <a:p>
          <a:endParaRPr lang="tr-TR"/>
        </a:p>
      </dgm:t>
    </dgm:pt>
    <dgm:pt modelId="{153E6E4B-35AD-4A37-BDAC-87D7EC4E5D4E}" type="sibTrans" cxnId="{A4C13CAB-3C93-4700-B82A-91CDD9142A4C}">
      <dgm:prSet/>
      <dgm:spPr/>
      <dgm:t>
        <a:bodyPr/>
        <a:lstStyle/>
        <a:p>
          <a:endParaRPr lang="tr-TR"/>
        </a:p>
      </dgm:t>
    </dgm:pt>
    <dgm:pt modelId="{D4175FED-5470-4E15-8C32-D00FD22F0830}">
      <dgm:prSet phldrT="[Metin]" custT="1"/>
      <dgm:spPr/>
      <dgm:t>
        <a:bodyPr/>
        <a:lstStyle/>
        <a:p>
          <a:r>
            <a:rPr lang="tr-TR" sz="2000" dirty="0" smtClean="0"/>
            <a:t>Sosyal Bütünlük</a:t>
          </a:r>
          <a:endParaRPr lang="tr-TR" sz="2000" dirty="0"/>
        </a:p>
      </dgm:t>
    </dgm:pt>
    <dgm:pt modelId="{4F1655E8-B807-4A73-975A-A4C0DB25D5E6}" type="parTrans" cxnId="{540804FE-EF23-4F02-96C9-A8123B5E39D4}">
      <dgm:prSet/>
      <dgm:spPr/>
      <dgm:t>
        <a:bodyPr/>
        <a:lstStyle/>
        <a:p>
          <a:endParaRPr lang="tr-TR"/>
        </a:p>
      </dgm:t>
    </dgm:pt>
    <dgm:pt modelId="{4F0FEEFE-4FAD-4417-89D6-ABBFAD4A6412}" type="sibTrans" cxnId="{540804FE-EF23-4F02-96C9-A8123B5E39D4}">
      <dgm:prSet/>
      <dgm:spPr/>
      <dgm:t>
        <a:bodyPr/>
        <a:lstStyle/>
        <a:p>
          <a:endParaRPr lang="tr-TR"/>
        </a:p>
      </dgm:t>
    </dgm:pt>
    <dgm:pt modelId="{D0A9743B-FC8D-4B6A-A2DA-65B7B9078B11}" type="pres">
      <dgm:prSet presAssocID="{021C5003-4080-4E60-9685-B0F80FC78414}" presName="cycle" presStyleCnt="0">
        <dgm:presLayoutVars>
          <dgm:dir/>
          <dgm:resizeHandles val="exact"/>
        </dgm:presLayoutVars>
      </dgm:prSet>
      <dgm:spPr/>
    </dgm:pt>
    <dgm:pt modelId="{25B00672-8E3A-4265-9CE3-51E1110486F9}" type="pres">
      <dgm:prSet presAssocID="{6A695306-E41E-40E9-A402-BC0ABC04016A}" presName="node" presStyleLbl="node1" presStyleIdx="0" presStyleCnt="10" custScaleX="138803">
        <dgm:presLayoutVars>
          <dgm:bulletEnabled val="1"/>
        </dgm:presLayoutVars>
      </dgm:prSet>
      <dgm:spPr/>
    </dgm:pt>
    <dgm:pt modelId="{8E606500-A6C8-4D1F-BD12-3BB6B2191299}" type="pres">
      <dgm:prSet presAssocID="{6A695306-E41E-40E9-A402-BC0ABC04016A}" presName="spNode" presStyleCnt="0"/>
      <dgm:spPr/>
    </dgm:pt>
    <dgm:pt modelId="{D6FB4C19-298B-4BD3-AADB-5C93FB86FD96}" type="pres">
      <dgm:prSet presAssocID="{55E7D227-FD2C-43CC-8478-F77EA77A1218}" presName="sibTrans" presStyleLbl="sibTrans1D1" presStyleIdx="0" presStyleCnt="10"/>
      <dgm:spPr/>
    </dgm:pt>
    <dgm:pt modelId="{79D19F4A-AE65-4FE3-81C7-4E7BA782671B}" type="pres">
      <dgm:prSet presAssocID="{2DD27490-9EB5-47DF-BC08-313603164AC0}" presName="node" presStyleLbl="node1" presStyleIdx="1" presStyleCnt="10">
        <dgm:presLayoutVars>
          <dgm:bulletEnabled val="1"/>
        </dgm:presLayoutVars>
      </dgm:prSet>
      <dgm:spPr/>
    </dgm:pt>
    <dgm:pt modelId="{5BECD77B-84C0-410B-8D1A-BF8EB8F0C103}" type="pres">
      <dgm:prSet presAssocID="{2DD27490-9EB5-47DF-BC08-313603164AC0}" presName="spNode" presStyleCnt="0"/>
      <dgm:spPr/>
    </dgm:pt>
    <dgm:pt modelId="{61300E8B-91BA-4223-9028-F2B7B1891351}" type="pres">
      <dgm:prSet presAssocID="{1983D758-4FD9-4FC1-91BD-C79F3B9044D2}" presName="sibTrans" presStyleLbl="sibTrans1D1" presStyleIdx="1" presStyleCnt="10"/>
      <dgm:spPr/>
    </dgm:pt>
    <dgm:pt modelId="{91DC06A2-7B90-4463-985F-0194730D0BF6}" type="pres">
      <dgm:prSet presAssocID="{D4175FED-5470-4E15-8C32-D00FD22F0830}" presName="node" presStyleLbl="node1" presStyleIdx="2" presStyleCnt="10" custScaleX="150452" custScaleY="178434">
        <dgm:presLayoutVars>
          <dgm:bulletEnabled val="1"/>
        </dgm:presLayoutVars>
      </dgm:prSet>
      <dgm:spPr/>
      <dgm:t>
        <a:bodyPr/>
        <a:lstStyle/>
        <a:p>
          <a:endParaRPr lang="tr-TR"/>
        </a:p>
      </dgm:t>
    </dgm:pt>
    <dgm:pt modelId="{2AC47F00-D7FF-47F4-A7C7-B5E7F085FC94}" type="pres">
      <dgm:prSet presAssocID="{D4175FED-5470-4E15-8C32-D00FD22F0830}" presName="spNode" presStyleCnt="0"/>
      <dgm:spPr/>
    </dgm:pt>
    <dgm:pt modelId="{01AB1B09-9EBD-4922-A694-0EF85B5ECB25}" type="pres">
      <dgm:prSet presAssocID="{4F0FEEFE-4FAD-4417-89D6-ABBFAD4A6412}" presName="sibTrans" presStyleLbl="sibTrans1D1" presStyleIdx="2" presStyleCnt="10"/>
      <dgm:spPr/>
    </dgm:pt>
    <dgm:pt modelId="{211876D5-1CAD-40DF-850D-03C26219EB55}" type="pres">
      <dgm:prSet presAssocID="{50FC1D98-62DA-49E2-948D-A9517EE65E2A}" presName="node" presStyleLbl="node1" presStyleIdx="3" presStyleCnt="10" custScaleX="117234">
        <dgm:presLayoutVars>
          <dgm:bulletEnabled val="1"/>
        </dgm:presLayoutVars>
      </dgm:prSet>
      <dgm:spPr/>
      <dgm:t>
        <a:bodyPr/>
        <a:lstStyle/>
        <a:p>
          <a:endParaRPr lang="tr-TR"/>
        </a:p>
      </dgm:t>
    </dgm:pt>
    <dgm:pt modelId="{CF96F079-DD31-4A55-BF55-3D6DB27031AD}" type="pres">
      <dgm:prSet presAssocID="{50FC1D98-62DA-49E2-948D-A9517EE65E2A}" presName="spNode" presStyleCnt="0"/>
      <dgm:spPr/>
    </dgm:pt>
    <dgm:pt modelId="{B63AF809-4BEE-457D-9F30-005DD113D234}" type="pres">
      <dgm:prSet presAssocID="{432DB4A0-D07B-4DBD-9AB6-57A740482D6D}" presName="sibTrans" presStyleLbl="sibTrans1D1" presStyleIdx="3" presStyleCnt="10"/>
      <dgm:spPr/>
    </dgm:pt>
    <dgm:pt modelId="{7C9C4C82-995D-4A4B-B2B9-6121FB267399}" type="pres">
      <dgm:prSet presAssocID="{711750F9-0B57-489F-8DDB-27286893A446}" presName="node" presStyleLbl="node1" presStyleIdx="4" presStyleCnt="10">
        <dgm:presLayoutVars>
          <dgm:bulletEnabled val="1"/>
        </dgm:presLayoutVars>
      </dgm:prSet>
      <dgm:spPr/>
    </dgm:pt>
    <dgm:pt modelId="{90A3DC1E-4F33-4896-9CB6-26FC2DBA3D46}" type="pres">
      <dgm:prSet presAssocID="{711750F9-0B57-489F-8DDB-27286893A446}" presName="spNode" presStyleCnt="0"/>
      <dgm:spPr/>
    </dgm:pt>
    <dgm:pt modelId="{EF72762B-96B5-4EC0-B9D2-775FDF8FF16C}" type="pres">
      <dgm:prSet presAssocID="{C047791D-3803-4285-A01F-5DC6370BFB31}" presName="sibTrans" presStyleLbl="sibTrans1D1" presStyleIdx="4" presStyleCnt="10"/>
      <dgm:spPr/>
    </dgm:pt>
    <dgm:pt modelId="{C68450C2-44FA-4008-A508-93711435B45E}" type="pres">
      <dgm:prSet presAssocID="{36890C4B-76AD-4A0A-ADBB-81C8B6E64443}" presName="node" presStyleLbl="node1" presStyleIdx="5" presStyleCnt="10" custScaleX="164029">
        <dgm:presLayoutVars>
          <dgm:bulletEnabled val="1"/>
        </dgm:presLayoutVars>
      </dgm:prSet>
      <dgm:spPr/>
    </dgm:pt>
    <dgm:pt modelId="{AD1C7ED1-D8BA-4E18-90FE-43C43771FB09}" type="pres">
      <dgm:prSet presAssocID="{36890C4B-76AD-4A0A-ADBB-81C8B6E64443}" presName="spNode" presStyleCnt="0"/>
      <dgm:spPr/>
    </dgm:pt>
    <dgm:pt modelId="{BC559CCF-ACB5-4571-A673-98CF5242B5E5}" type="pres">
      <dgm:prSet presAssocID="{AD9A6154-EBEF-4DCE-973B-552D93962942}" presName="sibTrans" presStyleLbl="sibTrans1D1" presStyleIdx="5" presStyleCnt="10"/>
      <dgm:spPr/>
    </dgm:pt>
    <dgm:pt modelId="{0A0A95BF-B230-4C7D-B829-41E50D0F83F7}" type="pres">
      <dgm:prSet presAssocID="{0B2EB93D-6632-4896-855A-79119C47855A}" presName="node" presStyleLbl="node1" presStyleIdx="6" presStyleCnt="10">
        <dgm:presLayoutVars>
          <dgm:bulletEnabled val="1"/>
        </dgm:presLayoutVars>
      </dgm:prSet>
      <dgm:spPr/>
    </dgm:pt>
    <dgm:pt modelId="{C6F220C6-BE71-4851-A699-D32E3C8E81D0}" type="pres">
      <dgm:prSet presAssocID="{0B2EB93D-6632-4896-855A-79119C47855A}" presName="spNode" presStyleCnt="0"/>
      <dgm:spPr/>
    </dgm:pt>
    <dgm:pt modelId="{6F08E52B-6126-4FD4-922E-D129D63B6097}" type="pres">
      <dgm:prSet presAssocID="{153E6E4B-35AD-4A37-BDAC-87D7EC4E5D4E}" presName="sibTrans" presStyleLbl="sibTrans1D1" presStyleIdx="6" presStyleCnt="10"/>
      <dgm:spPr/>
    </dgm:pt>
    <dgm:pt modelId="{4825735C-78D4-4857-801C-E589D89C5601}" type="pres">
      <dgm:prSet presAssocID="{AB19860A-E919-44F4-9E2D-5BD5FAAE41E3}" presName="node" presStyleLbl="node1" presStyleIdx="7" presStyleCnt="10" custScaleX="123159">
        <dgm:presLayoutVars>
          <dgm:bulletEnabled val="1"/>
        </dgm:presLayoutVars>
      </dgm:prSet>
      <dgm:spPr/>
      <dgm:t>
        <a:bodyPr/>
        <a:lstStyle/>
        <a:p>
          <a:endParaRPr lang="tr-TR"/>
        </a:p>
      </dgm:t>
    </dgm:pt>
    <dgm:pt modelId="{545E37FC-F933-4F99-9C42-BA4FB34C8C4F}" type="pres">
      <dgm:prSet presAssocID="{AB19860A-E919-44F4-9E2D-5BD5FAAE41E3}" presName="spNode" presStyleCnt="0"/>
      <dgm:spPr/>
    </dgm:pt>
    <dgm:pt modelId="{B8752B95-FD62-4B2F-9D60-5503A6BD7D84}" type="pres">
      <dgm:prSet presAssocID="{CD915DCE-8F3D-4F6A-A357-2E5C46065994}" presName="sibTrans" presStyleLbl="sibTrans1D1" presStyleIdx="7" presStyleCnt="10"/>
      <dgm:spPr/>
    </dgm:pt>
    <dgm:pt modelId="{49F1129B-C301-4D90-B94A-FD64B56A3730}" type="pres">
      <dgm:prSet presAssocID="{6A455440-CA2A-432B-A7F0-D019E94D3F14}" presName="node" presStyleLbl="node1" presStyleIdx="8" presStyleCnt="10">
        <dgm:presLayoutVars>
          <dgm:bulletEnabled val="1"/>
        </dgm:presLayoutVars>
      </dgm:prSet>
      <dgm:spPr/>
    </dgm:pt>
    <dgm:pt modelId="{E9AC7EF3-5464-4984-A12F-1A9B8D398912}" type="pres">
      <dgm:prSet presAssocID="{6A455440-CA2A-432B-A7F0-D019E94D3F14}" presName="spNode" presStyleCnt="0"/>
      <dgm:spPr/>
    </dgm:pt>
    <dgm:pt modelId="{2F40DC6C-DA66-4A7B-A71B-A07F49144AC7}" type="pres">
      <dgm:prSet presAssocID="{99C193DB-4FB5-4FE4-BC87-AD5FA07783ED}" presName="sibTrans" presStyleLbl="sibTrans1D1" presStyleIdx="8" presStyleCnt="10"/>
      <dgm:spPr/>
    </dgm:pt>
    <dgm:pt modelId="{C4961F37-4C8B-45AE-ADAF-4EAE6FAC7705}" type="pres">
      <dgm:prSet presAssocID="{D0FAA2CA-F08A-46E5-876F-4CB24AAE177B}" presName="node" presStyleLbl="node1" presStyleIdx="9" presStyleCnt="10">
        <dgm:presLayoutVars>
          <dgm:bulletEnabled val="1"/>
        </dgm:presLayoutVars>
      </dgm:prSet>
      <dgm:spPr/>
      <dgm:t>
        <a:bodyPr/>
        <a:lstStyle/>
        <a:p>
          <a:endParaRPr lang="tr-TR"/>
        </a:p>
      </dgm:t>
    </dgm:pt>
    <dgm:pt modelId="{748FA7ED-C0C2-4AA6-9508-C17B1830010F}" type="pres">
      <dgm:prSet presAssocID="{D0FAA2CA-F08A-46E5-876F-4CB24AAE177B}" presName="spNode" presStyleCnt="0"/>
      <dgm:spPr/>
    </dgm:pt>
    <dgm:pt modelId="{EFD28AA9-F666-43E4-B444-54ADD01607FE}" type="pres">
      <dgm:prSet presAssocID="{B72D7836-C61C-4191-A3DB-3238FC6B0CBA}" presName="sibTrans" presStyleLbl="sibTrans1D1" presStyleIdx="9" presStyleCnt="10"/>
      <dgm:spPr/>
    </dgm:pt>
  </dgm:ptLst>
  <dgm:cxnLst>
    <dgm:cxn modelId="{4CBF8910-818D-406D-8F3B-C6F545862BCA}" srcId="{021C5003-4080-4E60-9685-B0F80FC78414}" destId="{6A455440-CA2A-432B-A7F0-D019E94D3F14}" srcOrd="8" destOrd="0" parTransId="{B28A3B71-7CE3-4C71-A3A8-4DB1A05F7F2E}" sibTransId="{99C193DB-4FB5-4FE4-BC87-AD5FA07783ED}"/>
    <dgm:cxn modelId="{CDB3AF03-D98C-4BA2-8D2D-E1EC7E111A46}" srcId="{021C5003-4080-4E60-9685-B0F80FC78414}" destId="{D0FAA2CA-F08A-46E5-876F-4CB24AAE177B}" srcOrd="9" destOrd="0" parTransId="{6F8D5267-C628-4FBA-AD43-ACADA60ECB57}" sibTransId="{B72D7836-C61C-4191-A3DB-3238FC6B0CBA}"/>
    <dgm:cxn modelId="{400BBDF1-8A21-42E8-9B60-9E5356968678}" srcId="{021C5003-4080-4E60-9685-B0F80FC78414}" destId="{6A695306-E41E-40E9-A402-BC0ABC04016A}" srcOrd="0" destOrd="0" parTransId="{F416A858-287C-4B66-80A7-AEC6A92D8FFC}" sibTransId="{55E7D227-FD2C-43CC-8478-F77EA77A1218}"/>
    <dgm:cxn modelId="{1CEE37FA-7548-48B4-BB97-D95E12A21FD9}" type="presOf" srcId="{C047791D-3803-4285-A01F-5DC6370BFB31}" destId="{EF72762B-96B5-4EC0-B9D2-775FDF8FF16C}" srcOrd="0" destOrd="0" presId="urn:microsoft.com/office/officeart/2005/8/layout/cycle6"/>
    <dgm:cxn modelId="{CB77C31C-2FE9-47A9-B17C-145BC7A5F3C1}" srcId="{021C5003-4080-4E60-9685-B0F80FC78414}" destId="{36890C4B-76AD-4A0A-ADBB-81C8B6E64443}" srcOrd="5" destOrd="0" parTransId="{B8C5891A-5FF2-4DF0-8704-CEBE7DE2A206}" sibTransId="{AD9A6154-EBEF-4DCE-973B-552D93962942}"/>
    <dgm:cxn modelId="{8AC69549-7AD7-4F2A-91D5-452EA5CE5768}" type="presOf" srcId="{153E6E4B-35AD-4A37-BDAC-87D7EC4E5D4E}" destId="{6F08E52B-6126-4FD4-922E-D129D63B6097}" srcOrd="0" destOrd="0" presId="urn:microsoft.com/office/officeart/2005/8/layout/cycle6"/>
    <dgm:cxn modelId="{E04AFBB0-FBB8-4EA2-B56D-F03D046376EB}" type="presOf" srcId="{6A455440-CA2A-432B-A7F0-D019E94D3F14}" destId="{49F1129B-C301-4D90-B94A-FD64B56A3730}" srcOrd="0" destOrd="0" presId="urn:microsoft.com/office/officeart/2005/8/layout/cycle6"/>
    <dgm:cxn modelId="{F638D0F2-786E-4000-B3A9-8A091F4301D3}" type="presOf" srcId="{2DD27490-9EB5-47DF-BC08-313603164AC0}" destId="{79D19F4A-AE65-4FE3-81C7-4E7BA782671B}" srcOrd="0" destOrd="0" presId="urn:microsoft.com/office/officeart/2005/8/layout/cycle6"/>
    <dgm:cxn modelId="{475DB55A-2B7C-4FF5-A09A-A8E0730384C4}" type="presOf" srcId="{CD915DCE-8F3D-4F6A-A357-2E5C46065994}" destId="{B8752B95-FD62-4B2F-9D60-5503A6BD7D84}" srcOrd="0" destOrd="0" presId="urn:microsoft.com/office/officeart/2005/8/layout/cycle6"/>
    <dgm:cxn modelId="{2199269D-30B7-40FB-9436-2D2658470641}" type="presOf" srcId="{D0FAA2CA-F08A-46E5-876F-4CB24AAE177B}" destId="{C4961F37-4C8B-45AE-ADAF-4EAE6FAC7705}" srcOrd="0" destOrd="0" presId="urn:microsoft.com/office/officeart/2005/8/layout/cycle6"/>
    <dgm:cxn modelId="{540804FE-EF23-4F02-96C9-A8123B5E39D4}" srcId="{021C5003-4080-4E60-9685-B0F80FC78414}" destId="{D4175FED-5470-4E15-8C32-D00FD22F0830}" srcOrd="2" destOrd="0" parTransId="{4F1655E8-B807-4A73-975A-A4C0DB25D5E6}" sibTransId="{4F0FEEFE-4FAD-4417-89D6-ABBFAD4A6412}"/>
    <dgm:cxn modelId="{A4C13CAB-3C93-4700-B82A-91CDD9142A4C}" srcId="{021C5003-4080-4E60-9685-B0F80FC78414}" destId="{0B2EB93D-6632-4896-855A-79119C47855A}" srcOrd="6" destOrd="0" parTransId="{0D639BA8-8479-44F0-AA62-EAD190847BAF}" sibTransId="{153E6E4B-35AD-4A37-BDAC-87D7EC4E5D4E}"/>
    <dgm:cxn modelId="{A3949857-B831-46C6-8FBF-6B5BB964F975}" type="presOf" srcId="{B72D7836-C61C-4191-A3DB-3238FC6B0CBA}" destId="{EFD28AA9-F666-43E4-B444-54ADD01607FE}" srcOrd="0" destOrd="0" presId="urn:microsoft.com/office/officeart/2005/8/layout/cycle6"/>
    <dgm:cxn modelId="{5E558084-9C50-4C3E-BD0B-EB35091F2BDB}" type="presOf" srcId="{AB19860A-E919-44F4-9E2D-5BD5FAAE41E3}" destId="{4825735C-78D4-4857-801C-E589D89C5601}" srcOrd="0" destOrd="0" presId="urn:microsoft.com/office/officeart/2005/8/layout/cycle6"/>
    <dgm:cxn modelId="{FD7AE731-1418-4BD0-9166-6FE62B5CF63A}" type="presOf" srcId="{55E7D227-FD2C-43CC-8478-F77EA77A1218}" destId="{D6FB4C19-298B-4BD3-AADB-5C93FB86FD96}" srcOrd="0" destOrd="0" presId="urn:microsoft.com/office/officeart/2005/8/layout/cycle6"/>
    <dgm:cxn modelId="{57D5BDD5-83FD-49D2-81D7-27B60E79F9DB}" type="presOf" srcId="{0B2EB93D-6632-4896-855A-79119C47855A}" destId="{0A0A95BF-B230-4C7D-B829-41E50D0F83F7}" srcOrd="0" destOrd="0" presId="urn:microsoft.com/office/officeart/2005/8/layout/cycle6"/>
    <dgm:cxn modelId="{2C208B89-C311-4BCD-8D90-24038C3EA47C}" type="presOf" srcId="{AD9A6154-EBEF-4DCE-973B-552D93962942}" destId="{BC559CCF-ACB5-4571-A673-98CF5242B5E5}" srcOrd="0" destOrd="0" presId="urn:microsoft.com/office/officeart/2005/8/layout/cycle6"/>
    <dgm:cxn modelId="{5C4C5BDB-89C1-4C71-A5FF-E7502C710239}" type="presOf" srcId="{432DB4A0-D07B-4DBD-9AB6-57A740482D6D}" destId="{B63AF809-4BEE-457D-9F30-005DD113D234}" srcOrd="0" destOrd="0" presId="urn:microsoft.com/office/officeart/2005/8/layout/cycle6"/>
    <dgm:cxn modelId="{D999DD82-E711-422E-BD6A-4A060A49E6FE}" srcId="{021C5003-4080-4E60-9685-B0F80FC78414}" destId="{50FC1D98-62DA-49E2-948D-A9517EE65E2A}" srcOrd="3" destOrd="0" parTransId="{EC93BCAE-B85C-4E1E-8C02-61DD8C993449}" sibTransId="{432DB4A0-D07B-4DBD-9AB6-57A740482D6D}"/>
    <dgm:cxn modelId="{CE122C5B-D2A5-424F-8CAE-80E79C142E3B}" srcId="{021C5003-4080-4E60-9685-B0F80FC78414}" destId="{711750F9-0B57-489F-8DDB-27286893A446}" srcOrd="4" destOrd="0" parTransId="{02F97451-D1AA-423C-8AD5-3E44D4CB6A6A}" sibTransId="{C047791D-3803-4285-A01F-5DC6370BFB31}"/>
    <dgm:cxn modelId="{DBB8F854-68E7-4CDE-8D8A-D84350744D6E}" type="presOf" srcId="{D4175FED-5470-4E15-8C32-D00FD22F0830}" destId="{91DC06A2-7B90-4463-985F-0194730D0BF6}" srcOrd="0" destOrd="0" presId="urn:microsoft.com/office/officeart/2005/8/layout/cycle6"/>
    <dgm:cxn modelId="{8E18D0D1-EE0F-4F28-A2BC-CD6F8F691212}" type="presOf" srcId="{021C5003-4080-4E60-9685-B0F80FC78414}" destId="{D0A9743B-FC8D-4B6A-A2DA-65B7B9078B11}" srcOrd="0" destOrd="0" presId="urn:microsoft.com/office/officeart/2005/8/layout/cycle6"/>
    <dgm:cxn modelId="{825133C6-9532-4032-BDC3-6AFBD53C47AB}" type="presOf" srcId="{711750F9-0B57-489F-8DDB-27286893A446}" destId="{7C9C4C82-995D-4A4B-B2B9-6121FB267399}" srcOrd="0" destOrd="0" presId="urn:microsoft.com/office/officeart/2005/8/layout/cycle6"/>
    <dgm:cxn modelId="{1D6529AD-E84B-4CEC-85D3-071BAC431CDE}" srcId="{021C5003-4080-4E60-9685-B0F80FC78414}" destId="{2DD27490-9EB5-47DF-BC08-313603164AC0}" srcOrd="1" destOrd="0" parTransId="{E845E772-7C43-4D04-B7BE-03740EEE966D}" sibTransId="{1983D758-4FD9-4FC1-91BD-C79F3B9044D2}"/>
    <dgm:cxn modelId="{889BD349-C190-4EEC-80B8-6A35826F013C}" type="presOf" srcId="{6A695306-E41E-40E9-A402-BC0ABC04016A}" destId="{25B00672-8E3A-4265-9CE3-51E1110486F9}" srcOrd="0" destOrd="0" presId="urn:microsoft.com/office/officeart/2005/8/layout/cycle6"/>
    <dgm:cxn modelId="{F1D65661-A951-4691-AF5A-CF7EB113D947}" type="presOf" srcId="{36890C4B-76AD-4A0A-ADBB-81C8B6E64443}" destId="{C68450C2-44FA-4008-A508-93711435B45E}" srcOrd="0" destOrd="0" presId="urn:microsoft.com/office/officeart/2005/8/layout/cycle6"/>
    <dgm:cxn modelId="{2D956081-532A-4531-83FA-F9A9EC91E635}" type="presOf" srcId="{99C193DB-4FB5-4FE4-BC87-AD5FA07783ED}" destId="{2F40DC6C-DA66-4A7B-A71B-A07F49144AC7}" srcOrd="0" destOrd="0" presId="urn:microsoft.com/office/officeart/2005/8/layout/cycle6"/>
    <dgm:cxn modelId="{857D78F6-7FB3-4D21-AF9F-2EC7D7865355}" type="presOf" srcId="{4F0FEEFE-4FAD-4417-89D6-ABBFAD4A6412}" destId="{01AB1B09-9EBD-4922-A694-0EF85B5ECB25}" srcOrd="0" destOrd="0" presId="urn:microsoft.com/office/officeart/2005/8/layout/cycle6"/>
    <dgm:cxn modelId="{6032315A-E15D-4A98-AC80-7F0261C3F296}" type="presOf" srcId="{1983D758-4FD9-4FC1-91BD-C79F3B9044D2}" destId="{61300E8B-91BA-4223-9028-F2B7B1891351}" srcOrd="0" destOrd="0" presId="urn:microsoft.com/office/officeart/2005/8/layout/cycle6"/>
    <dgm:cxn modelId="{B2498211-04DB-44E2-9F36-350C2DA3186D}" type="presOf" srcId="{50FC1D98-62DA-49E2-948D-A9517EE65E2A}" destId="{211876D5-1CAD-40DF-850D-03C26219EB55}" srcOrd="0" destOrd="0" presId="urn:microsoft.com/office/officeart/2005/8/layout/cycle6"/>
    <dgm:cxn modelId="{0FEB86CF-DAD9-4142-B371-E6A7A821A37C}" srcId="{021C5003-4080-4E60-9685-B0F80FC78414}" destId="{AB19860A-E919-44F4-9E2D-5BD5FAAE41E3}" srcOrd="7" destOrd="0" parTransId="{5722CB36-E402-4ED0-9DC4-DDB4621A6C63}" sibTransId="{CD915DCE-8F3D-4F6A-A357-2E5C46065994}"/>
    <dgm:cxn modelId="{41A827D2-8C04-4BDB-91D4-7F0AE71873B3}" type="presParOf" srcId="{D0A9743B-FC8D-4B6A-A2DA-65B7B9078B11}" destId="{25B00672-8E3A-4265-9CE3-51E1110486F9}" srcOrd="0" destOrd="0" presId="urn:microsoft.com/office/officeart/2005/8/layout/cycle6"/>
    <dgm:cxn modelId="{D9DAB286-C7A2-4A55-A79B-B98378E522B5}" type="presParOf" srcId="{D0A9743B-FC8D-4B6A-A2DA-65B7B9078B11}" destId="{8E606500-A6C8-4D1F-BD12-3BB6B2191299}" srcOrd="1" destOrd="0" presId="urn:microsoft.com/office/officeart/2005/8/layout/cycle6"/>
    <dgm:cxn modelId="{DE764E9E-C317-4493-907D-0D74ED411D1E}" type="presParOf" srcId="{D0A9743B-FC8D-4B6A-A2DA-65B7B9078B11}" destId="{D6FB4C19-298B-4BD3-AADB-5C93FB86FD96}" srcOrd="2" destOrd="0" presId="urn:microsoft.com/office/officeart/2005/8/layout/cycle6"/>
    <dgm:cxn modelId="{794913E6-1C07-4B2A-A394-245B97E59A81}" type="presParOf" srcId="{D0A9743B-FC8D-4B6A-A2DA-65B7B9078B11}" destId="{79D19F4A-AE65-4FE3-81C7-4E7BA782671B}" srcOrd="3" destOrd="0" presId="urn:microsoft.com/office/officeart/2005/8/layout/cycle6"/>
    <dgm:cxn modelId="{6E019553-D3CF-4369-A435-354D96B2DAA8}" type="presParOf" srcId="{D0A9743B-FC8D-4B6A-A2DA-65B7B9078B11}" destId="{5BECD77B-84C0-410B-8D1A-BF8EB8F0C103}" srcOrd="4" destOrd="0" presId="urn:microsoft.com/office/officeart/2005/8/layout/cycle6"/>
    <dgm:cxn modelId="{0094909E-0F10-43F7-9AB4-A3740B306890}" type="presParOf" srcId="{D0A9743B-FC8D-4B6A-A2DA-65B7B9078B11}" destId="{61300E8B-91BA-4223-9028-F2B7B1891351}" srcOrd="5" destOrd="0" presId="urn:microsoft.com/office/officeart/2005/8/layout/cycle6"/>
    <dgm:cxn modelId="{51AA5EDA-4C03-4C0F-A499-77E681382842}" type="presParOf" srcId="{D0A9743B-FC8D-4B6A-A2DA-65B7B9078B11}" destId="{91DC06A2-7B90-4463-985F-0194730D0BF6}" srcOrd="6" destOrd="0" presId="urn:microsoft.com/office/officeart/2005/8/layout/cycle6"/>
    <dgm:cxn modelId="{0420C796-86C2-4EAE-88F0-02CBDA28677C}" type="presParOf" srcId="{D0A9743B-FC8D-4B6A-A2DA-65B7B9078B11}" destId="{2AC47F00-D7FF-47F4-A7C7-B5E7F085FC94}" srcOrd="7" destOrd="0" presId="urn:microsoft.com/office/officeart/2005/8/layout/cycle6"/>
    <dgm:cxn modelId="{D2477059-D677-46C0-A4A3-078448F2E0D0}" type="presParOf" srcId="{D0A9743B-FC8D-4B6A-A2DA-65B7B9078B11}" destId="{01AB1B09-9EBD-4922-A694-0EF85B5ECB25}" srcOrd="8" destOrd="0" presId="urn:microsoft.com/office/officeart/2005/8/layout/cycle6"/>
    <dgm:cxn modelId="{B434BA99-66A3-44FC-9F0D-56C2DABD8B55}" type="presParOf" srcId="{D0A9743B-FC8D-4B6A-A2DA-65B7B9078B11}" destId="{211876D5-1CAD-40DF-850D-03C26219EB55}" srcOrd="9" destOrd="0" presId="urn:microsoft.com/office/officeart/2005/8/layout/cycle6"/>
    <dgm:cxn modelId="{C3D71018-B494-41F2-B365-DBADD7F27FD2}" type="presParOf" srcId="{D0A9743B-FC8D-4B6A-A2DA-65B7B9078B11}" destId="{CF96F079-DD31-4A55-BF55-3D6DB27031AD}" srcOrd="10" destOrd="0" presId="urn:microsoft.com/office/officeart/2005/8/layout/cycle6"/>
    <dgm:cxn modelId="{C790C5C5-2CDB-4CF4-A86C-6F4513B94BEB}" type="presParOf" srcId="{D0A9743B-FC8D-4B6A-A2DA-65B7B9078B11}" destId="{B63AF809-4BEE-457D-9F30-005DD113D234}" srcOrd="11" destOrd="0" presId="urn:microsoft.com/office/officeart/2005/8/layout/cycle6"/>
    <dgm:cxn modelId="{72ABD24E-2EBB-4C08-B1D8-ACC8439BFBFD}" type="presParOf" srcId="{D0A9743B-FC8D-4B6A-A2DA-65B7B9078B11}" destId="{7C9C4C82-995D-4A4B-B2B9-6121FB267399}" srcOrd="12" destOrd="0" presId="urn:microsoft.com/office/officeart/2005/8/layout/cycle6"/>
    <dgm:cxn modelId="{177952B5-ECAC-41A8-919D-1DF3CD7DDEC5}" type="presParOf" srcId="{D0A9743B-FC8D-4B6A-A2DA-65B7B9078B11}" destId="{90A3DC1E-4F33-4896-9CB6-26FC2DBA3D46}" srcOrd="13" destOrd="0" presId="urn:microsoft.com/office/officeart/2005/8/layout/cycle6"/>
    <dgm:cxn modelId="{1B842D39-E951-4732-907E-43A4EA9CED03}" type="presParOf" srcId="{D0A9743B-FC8D-4B6A-A2DA-65B7B9078B11}" destId="{EF72762B-96B5-4EC0-B9D2-775FDF8FF16C}" srcOrd="14" destOrd="0" presId="urn:microsoft.com/office/officeart/2005/8/layout/cycle6"/>
    <dgm:cxn modelId="{25C794F1-EA84-4310-AB6C-028636654BBA}" type="presParOf" srcId="{D0A9743B-FC8D-4B6A-A2DA-65B7B9078B11}" destId="{C68450C2-44FA-4008-A508-93711435B45E}" srcOrd="15" destOrd="0" presId="urn:microsoft.com/office/officeart/2005/8/layout/cycle6"/>
    <dgm:cxn modelId="{3BD47A09-7CEB-4996-8192-1771857DB84D}" type="presParOf" srcId="{D0A9743B-FC8D-4B6A-A2DA-65B7B9078B11}" destId="{AD1C7ED1-D8BA-4E18-90FE-43C43771FB09}" srcOrd="16" destOrd="0" presId="urn:microsoft.com/office/officeart/2005/8/layout/cycle6"/>
    <dgm:cxn modelId="{35204845-889F-4011-B14D-E9A93D9CEA14}" type="presParOf" srcId="{D0A9743B-FC8D-4B6A-A2DA-65B7B9078B11}" destId="{BC559CCF-ACB5-4571-A673-98CF5242B5E5}" srcOrd="17" destOrd="0" presId="urn:microsoft.com/office/officeart/2005/8/layout/cycle6"/>
    <dgm:cxn modelId="{B6CEA7FC-F676-465D-BB9C-7444A39D5BAD}" type="presParOf" srcId="{D0A9743B-FC8D-4B6A-A2DA-65B7B9078B11}" destId="{0A0A95BF-B230-4C7D-B829-41E50D0F83F7}" srcOrd="18" destOrd="0" presId="urn:microsoft.com/office/officeart/2005/8/layout/cycle6"/>
    <dgm:cxn modelId="{6F4FF71A-03C2-4369-952B-DCD31F0BB294}" type="presParOf" srcId="{D0A9743B-FC8D-4B6A-A2DA-65B7B9078B11}" destId="{C6F220C6-BE71-4851-A699-D32E3C8E81D0}" srcOrd="19" destOrd="0" presId="urn:microsoft.com/office/officeart/2005/8/layout/cycle6"/>
    <dgm:cxn modelId="{8F37FC6E-8DE1-4A1F-9C4A-33F30665A5EC}" type="presParOf" srcId="{D0A9743B-FC8D-4B6A-A2DA-65B7B9078B11}" destId="{6F08E52B-6126-4FD4-922E-D129D63B6097}" srcOrd="20" destOrd="0" presId="urn:microsoft.com/office/officeart/2005/8/layout/cycle6"/>
    <dgm:cxn modelId="{D834188D-4207-47DB-95C0-888B5366D9B3}" type="presParOf" srcId="{D0A9743B-FC8D-4B6A-A2DA-65B7B9078B11}" destId="{4825735C-78D4-4857-801C-E589D89C5601}" srcOrd="21" destOrd="0" presId="urn:microsoft.com/office/officeart/2005/8/layout/cycle6"/>
    <dgm:cxn modelId="{6B3B8130-0A9B-483C-9721-AF06B3B3B6D8}" type="presParOf" srcId="{D0A9743B-FC8D-4B6A-A2DA-65B7B9078B11}" destId="{545E37FC-F933-4F99-9C42-BA4FB34C8C4F}" srcOrd="22" destOrd="0" presId="urn:microsoft.com/office/officeart/2005/8/layout/cycle6"/>
    <dgm:cxn modelId="{094950E5-DAED-4A37-B981-1DA21E4FA199}" type="presParOf" srcId="{D0A9743B-FC8D-4B6A-A2DA-65B7B9078B11}" destId="{B8752B95-FD62-4B2F-9D60-5503A6BD7D84}" srcOrd="23" destOrd="0" presId="urn:microsoft.com/office/officeart/2005/8/layout/cycle6"/>
    <dgm:cxn modelId="{7BA9CC66-564C-4886-ABBA-23D39F902F45}" type="presParOf" srcId="{D0A9743B-FC8D-4B6A-A2DA-65B7B9078B11}" destId="{49F1129B-C301-4D90-B94A-FD64B56A3730}" srcOrd="24" destOrd="0" presId="urn:microsoft.com/office/officeart/2005/8/layout/cycle6"/>
    <dgm:cxn modelId="{7A69C17A-F093-435C-B23B-40321A1AA493}" type="presParOf" srcId="{D0A9743B-FC8D-4B6A-A2DA-65B7B9078B11}" destId="{E9AC7EF3-5464-4984-A12F-1A9B8D398912}" srcOrd="25" destOrd="0" presId="urn:microsoft.com/office/officeart/2005/8/layout/cycle6"/>
    <dgm:cxn modelId="{670F2DB8-D012-4454-BE86-575606028339}" type="presParOf" srcId="{D0A9743B-FC8D-4B6A-A2DA-65B7B9078B11}" destId="{2F40DC6C-DA66-4A7B-A71B-A07F49144AC7}" srcOrd="26" destOrd="0" presId="urn:microsoft.com/office/officeart/2005/8/layout/cycle6"/>
    <dgm:cxn modelId="{90BE9844-729F-431D-AF4B-5D9D9508AF4F}" type="presParOf" srcId="{D0A9743B-FC8D-4B6A-A2DA-65B7B9078B11}" destId="{C4961F37-4C8B-45AE-ADAF-4EAE6FAC7705}" srcOrd="27" destOrd="0" presId="urn:microsoft.com/office/officeart/2005/8/layout/cycle6"/>
    <dgm:cxn modelId="{BDEDF65B-B087-46A2-8229-6304B7FA355D}" type="presParOf" srcId="{D0A9743B-FC8D-4B6A-A2DA-65B7B9078B11}" destId="{748FA7ED-C0C2-4AA6-9508-C17B1830010F}" srcOrd="28" destOrd="0" presId="urn:microsoft.com/office/officeart/2005/8/layout/cycle6"/>
    <dgm:cxn modelId="{04AB6A3C-5F9E-466F-985B-2A21B0CF0172}" type="presParOf" srcId="{D0A9743B-FC8D-4B6A-A2DA-65B7B9078B11}" destId="{EFD28AA9-F666-43E4-B444-54ADD01607FE}" srcOrd="29"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B00672-8E3A-4265-9CE3-51E1110486F9}">
      <dsp:nvSpPr>
        <dsp:cNvPr id="0" name=""/>
        <dsp:cNvSpPr/>
      </dsp:nvSpPr>
      <dsp:spPr>
        <a:xfrm>
          <a:off x="3101096" y="2656"/>
          <a:ext cx="1368153" cy="64069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t>Anlam</a:t>
          </a:r>
          <a:endParaRPr lang="tr-TR" sz="2000" kern="1200" dirty="0"/>
        </a:p>
      </dsp:txBody>
      <dsp:txXfrm>
        <a:off x="3132372" y="33932"/>
        <a:ext cx="1305601" cy="578139"/>
      </dsp:txXfrm>
    </dsp:sp>
    <dsp:sp modelId="{D6FB4C19-298B-4BD3-AADB-5C93FB86FD96}">
      <dsp:nvSpPr>
        <dsp:cNvPr id="0" name=""/>
        <dsp:cNvSpPr/>
      </dsp:nvSpPr>
      <dsp:spPr>
        <a:xfrm>
          <a:off x="1119842" y="323002"/>
          <a:ext cx="5330659" cy="5330659"/>
        </a:xfrm>
        <a:custGeom>
          <a:avLst/>
          <a:gdLst/>
          <a:ahLst/>
          <a:cxnLst/>
          <a:rect l="0" t="0" r="0" b="0"/>
          <a:pathLst>
            <a:path>
              <a:moveTo>
                <a:pt x="3353397" y="90345"/>
              </a:moveTo>
              <a:arcTo wR="2665329" hR="2665329" stAng="17097635" swAng="52253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9D19F4A-AE65-4FE3-81C7-4E7BA782671B}">
      <dsp:nvSpPr>
        <dsp:cNvPr id="0" name=""/>
        <dsp:cNvSpPr/>
      </dsp:nvSpPr>
      <dsp:spPr>
        <a:xfrm>
          <a:off x="4858974" y="511688"/>
          <a:ext cx="985679" cy="64069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t>Kimlik</a:t>
          </a:r>
          <a:endParaRPr lang="tr-TR" sz="2000" kern="1200" dirty="0"/>
        </a:p>
      </dsp:txBody>
      <dsp:txXfrm>
        <a:off x="4890250" y="542964"/>
        <a:ext cx="923127" cy="578139"/>
      </dsp:txXfrm>
    </dsp:sp>
    <dsp:sp modelId="{61300E8B-91BA-4223-9028-F2B7B1891351}">
      <dsp:nvSpPr>
        <dsp:cNvPr id="0" name=""/>
        <dsp:cNvSpPr/>
      </dsp:nvSpPr>
      <dsp:spPr>
        <a:xfrm>
          <a:off x="1119842" y="323002"/>
          <a:ext cx="5330659" cy="5330659"/>
        </a:xfrm>
        <a:custGeom>
          <a:avLst/>
          <a:gdLst/>
          <a:ahLst/>
          <a:cxnLst/>
          <a:rect l="0" t="0" r="0" b="0"/>
          <a:pathLst>
            <a:path>
              <a:moveTo>
                <a:pt x="4601321" y="833412"/>
              </a:moveTo>
              <a:arcTo wR="2665329" hR="2665329" stAng="18994930" swAng="703955"/>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1DC06A2-7B90-4463-985F-0194730D0BF6}">
      <dsp:nvSpPr>
        <dsp:cNvPr id="0" name=""/>
        <dsp:cNvSpPr/>
      </dsp:nvSpPr>
      <dsp:spPr>
        <a:xfrm>
          <a:off x="5578564" y="1593093"/>
          <a:ext cx="1482975" cy="114321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t>Sosyal Bütünlük</a:t>
          </a:r>
          <a:endParaRPr lang="tr-TR" sz="2000" kern="1200" dirty="0"/>
        </a:p>
      </dsp:txBody>
      <dsp:txXfrm>
        <a:off x="5634371" y="1648900"/>
        <a:ext cx="1371361" cy="1031598"/>
      </dsp:txXfrm>
    </dsp:sp>
    <dsp:sp modelId="{01AB1B09-9EBD-4922-A694-0EF85B5ECB25}">
      <dsp:nvSpPr>
        <dsp:cNvPr id="0" name=""/>
        <dsp:cNvSpPr/>
      </dsp:nvSpPr>
      <dsp:spPr>
        <a:xfrm>
          <a:off x="1119842" y="323002"/>
          <a:ext cx="5330659" cy="5330659"/>
        </a:xfrm>
        <a:custGeom>
          <a:avLst/>
          <a:gdLst/>
          <a:ahLst/>
          <a:cxnLst/>
          <a:rect l="0" t="0" r="0" b="0"/>
          <a:pathLst>
            <a:path>
              <a:moveTo>
                <a:pt x="5319422" y="2420832"/>
              </a:moveTo>
              <a:arcTo wR="2665329" hR="2665329" stAng="21284203" swAng="95910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11876D5-1CAD-40DF-850D-03C26219EB55}">
      <dsp:nvSpPr>
        <dsp:cNvPr id="0" name=""/>
        <dsp:cNvSpPr/>
      </dsp:nvSpPr>
      <dsp:spPr>
        <a:xfrm>
          <a:off x="5742276" y="3491618"/>
          <a:ext cx="1155551" cy="64069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t>Denge</a:t>
          </a:r>
          <a:endParaRPr lang="tr-TR" sz="2000" kern="1200" dirty="0"/>
        </a:p>
      </dsp:txBody>
      <dsp:txXfrm>
        <a:off x="5773552" y="3522894"/>
        <a:ext cx="1092999" cy="578139"/>
      </dsp:txXfrm>
    </dsp:sp>
    <dsp:sp modelId="{B63AF809-4BEE-457D-9F30-005DD113D234}">
      <dsp:nvSpPr>
        <dsp:cNvPr id="0" name=""/>
        <dsp:cNvSpPr/>
      </dsp:nvSpPr>
      <dsp:spPr>
        <a:xfrm>
          <a:off x="1119842" y="323002"/>
          <a:ext cx="5330659" cy="5330659"/>
        </a:xfrm>
        <a:custGeom>
          <a:avLst/>
          <a:gdLst/>
          <a:ahLst/>
          <a:cxnLst/>
          <a:rect l="0" t="0" r="0" b="0"/>
          <a:pathLst>
            <a:path>
              <a:moveTo>
                <a:pt x="5069057" y="3816884"/>
              </a:moveTo>
              <a:arcTo wR="2665329" hR="2665329" stAng="1535861" swAng="1065552"/>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C9C4C82-995D-4A4B-B2B9-6121FB267399}">
      <dsp:nvSpPr>
        <dsp:cNvPr id="0" name=""/>
        <dsp:cNvSpPr/>
      </dsp:nvSpPr>
      <dsp:spPr>
        <a:xfrm>
          <a:off x="4858974" y="4824283"/>
          <a:ext cx="985679" cy="64069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t>İstikrar</a:t>
          </a:r>
          <a:endParaRPr lang="tr-TR" sz="2000" kern="1200" dirty="0"/>
        </a:p>
      </dsp:txBody>
      <dsp:txXfrm>
        <a:off x="4890250" y="4855559"/>
        <a:ext cx="923127" cy="578139"/>
      </dsp:txXfrm>
    </dsp:sp>
    <dsp:sp modelId="{EF72762B-96B5-4EC0-B9D2-775FDF8FF16C}">
      <dsp:nvSpPr>
        <dsp:cNvPr id="0" name=""/>
        <dsp:cNvSpPr/>
      </dsp:nvSpPr>
      <dsp:spPr>
        <a:xfrm>
          <a:off x="1119842" y="323002"/>
          <a:ext cx="5330659" cy="5330659"/>
        </a:xfrm>
        <a:custGeom>
          <a:avLst/>
          <a:gdLst/>
          <a:ahLst/>
          <a:cxnLst/>
          <a:rect l="0" t="0" r="0" b="0"/>
          <a:pathLst>
            <a:path>
              <a:moveTo>
                <a:pt x="3736534" y="5105925"/>
              </a:moveTo>
              <a:arcTo wR="2665329" hR="2665329" stAng="3978168" swAng="35881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68450C2-44FA-4008-A508-93711435B45E}">
      <dsp:nvSpPr>
        <dsp:cNvPr id="0" name=""/>
        <dsp:cNvSpPr/>
      </dsp:nvSpPr>
      <dsp:spPr>
        <a:xfrm>
          <a:off x="2976772" y="5333316"/>
          <a:ext cx="1616800" cy="64069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t>İyimserlik</a:t>
          </a:r>
          <a:endParaRPr lang="tr-TR" sz="2000" kern="1200" dirty="0"/>
        </a:p>
      </dsp:txBody>
      <dsp:txXfrm>
        <a:off x="3008048" y="5364592"/>
        <a:ext cx="1554248" cy="578139"/>
      </dsp:txXfrm>
    </dsp:sp>
    <dsp:sp modelId="{BC559CCF-ACB5-4571-A673-98CF5242B5E5}">
      <dsp:nvSpPr>
        <dsp:cNvPr id="0" name=""/>
        <dsp:cNvSpPr/>
      </dsp:nvSpPr>
      <dsp:spPr>
        <a:xfrm>
          <a:off x="1119842" y="323002"/>
          <a:ext cx="5330659" cy="5330659"/>
        </a:xfrm>
        <a:custGeom>
          <a:avLst/>
          <a:gdLst/>
          <a:ahLst/>
          <a:cxnLst/>
          <a:rect l="0" t="0" r="0" b="0"/>
          <a:pathLst>
            <a:path>
              <a:moveTo>
                <a:pt x="1854226" y="5204245"/>
              </a:moveTo>
              <a:arcTo wR="2665329" hR="2665329" stAng="6463022" swAng="35881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A0A95BF-B230-4C7D-B829-41E50D0F83F7}">
      <dsp:nvSpPr>
        <dsp:cNvPr id="0" name=""/>
        <dsp:cNvSpPr/>
      </dsp:nvSpPr>
      <dsp:spPr>
        <a:xfrm>
          <a:off x="1725691" y="4824283"/>
          <a:ext cx="985679" cy="64069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t>Huzur</a:t>
          </a:r>
          <a:endParaRPr lang="tr-TR" sz="2000" kern="1200" dirty="0"/>
        </a:p>
      </dsp:txBody>
      <dsp:txXfrm>
        <a:off x="1756967" y="4855559"/>
        <a:ext cx="923127" cy="578139"/>
      </dsp:txXfrm>
    </dsp:sp>
    <dsp:sp modelId="{6F08E52B-6126-4FD4-922E-D129D63B6097}">
      <dsp:nvSpPr>
        <dsp:cNvPr id="0" name=""/>
        <dsp:cNvSpPr/>
      </dsp:nvSpPr>
      <dsp:spPr>
        <a:xfrm>
          <a:off x="1119842" y="323002"/>
          <a:ext cx="5330659" cy="5330659"/>
        </a:xfrm>
        <a:custGeom>
          <a:avLst/>
          <a:gdLst/>
          <a:ahLst/>
          <a:cxnLst/>
          <a:rect l="0" t="0" r="0" b="0"/>
          <a:pathLst>
            <a:path>
              <a:moveTo>
                <a:pt x="727391" y="4495186"/>
              </a:moveTo>
              <a:arcTo wR="2665329" hR="2665329" stAng="8198587" swAng="1065552"/>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825735C-78D4-4857-801C-E589D89C5601}">
      <dsp:nvSpPr>
        <dsp:cNvPr id="0" name=""/>
        <dsp:cNvSpPr/>
      </dsp:nvSpPr>
      <dsp:spPr>
        <a:xfrm>
          <a:off x="643316" y="3491618"/>
          <a:ext cx="1213953" cy="64069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t>Güven</a:t>
          </a:r>
          <a:endParaRPr lang="tr-TR" sz="2000" kern="1200" dirty="0"/>
        </a:p>
      </dsp:txBody>
      <dsp:txXfrm>
        <a:off x="674592" y="3522894"/>
        <a:ext cx="1151401" cy="578139"/>
      </dsp:txXfrm>
    </dsp:sp>
    <dsp:sp modelId="{B8752B95-FD62-4B2F-9D60-5503A6BD7D84}">
      <dsp:nvSpPr>
        <dsp:cNvPr id="0" name=""/>
        <dsp:cNvSpPr/>
      </dsp:nvSpPr>
      <dsp:spPr>
        <a:xfrm>
          <a:off x="1119842" y="323002"/>
          <a:ext cx="5330659" cy="5330659"/>
        </a:xfrm>
        <a:custGeom>
          <a:avLst/>
          <a:gdLst/>
          <a:ahLst/>
          <a:cxnLst/>
          <a:rect l="0" t="0" r="0" b="0"/>
          <a:pathLst>
            <a:path>
              <a:moveTo>
                <a:pt x="46066" y="3158728"/>
              </a:moveTo>
              <a:arcTo wR="2665329" hR="2665329" stAng="10159922" swAng="1280155"/>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9F1129B-C301-4D90-B94A-FD64B56A3730}">
      <dsp:nvSpPr>
        <dsp:cNvPr id="0" name=""/>
        <dsp:cNvSpPr/>
      </dsp:nvSpPr>
      <dsp:spPr>
        <a:xfrm>
          <a:off x="757453" y="1844353"/>
          <a:ext cx="985679" cy="64069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t>Ümit</a:t>
          </a:r>
          <a:endParaRPr lang="tr-TR" sz="2000" kern="1200" dirty="0"/>
        </a:p>
      </dsp:txBody>
      <dsp:txXfrm>
        <a:off x="788729" y="1875629"/>
        <a:ext cx="923127" cy="578139"/>
      </dsp:txXfrm>
    </dsp:sp>
    <dsp:sp modelId="{2F40DC6C-DA66-4A7B-A71B-A07F49144AC7}">
      <dsp:nvSpPr>
        <dsp:cNvPr id="0" name=""/>
        <dsp:cNvSpPr/>
      </dsp:nvSpPr>
      <dsp:spPr>
        <a:xfrm>
          <a:off x="1119842" y="323002"/>
          <a:ext cx="5330659" cy="5330659"/>
        </a:xfrm>
        <a:custGeom>
          <a:avLst/>
          <a:gdLst/>
          <a:ahLst/>
          <a:cxnLst/>
          <a:rect l="0" t="0" r="0" b="0"/>
          <a:pathLst>
            <a:path>
              <a:moveTo>
                <a:pt x="261602" y="1513775"/>
              </a:moveTo>
              <a:arcTo wR="2665329" hR="2665329" stAng="12335861" swAng="1065552"/>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4961F37-4C8B-45AE-ADAF-4EAE6FAC7705}">
      <dsp:nvSpPr>
        <dsp:cNvPr id="0" name=""/>
        <dsp:cNvSpPr/>
      </dsp:nvSpPr>
      <dsp:spPr>
        <a:xfrm>
          <a:off x="1725691" y="511688"/>
          <a:ext cx="985679" cy="64069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t>Sevgi</a:t>
          </a:r>
          <a:endParaRPr lang="tr-TR" sz="2000" kern="1200" dirty="0"/>
        </a:p>
      </dsp:txBody>
      <dsp:txXfrm>
        <a:off x="1756967" y="542964"/>
        <a:ext cx="923127" cy="578139"/>
      </dsp:txXfrm>
    </dsp:sp>
    <dsp:sp modelId="{EFD28AA9-F666-43E4-B444-54ADD01607FE}">
      <dsp:nvSpPr>
        <dsp:cNvPr id="0" name=""/>
        <dsp:cNvSpPr/>
      </dsp:nvSpPr>
      <dsp:spPr>
        <a:xfrm>
          <a:off x="1119842" y="323002"/>
          <a:ext cx="5330659" cy="5330659"/>
        </a:xfrm>
        <a:custGeom>
          <a:avLst/>
          <a:gdLst/>
          <a:ahLst/>
          <a:cxnLst/>
          <a:rect l="0" t="0" r="0" b="0"/>
          <a:pathLst>
            <a:path>
              <a:moveTo>
                <a:pt x="1595309" y="224215"/>
              </a:moveTo>
              <a:arcTo wR="2665329" hR="2665329" stAng="14779835" swAng="52253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5E0D70-4B4E-46ED-832E-12D09638B2A1}" type="datetimeFigureOut">
              <a:rPr lang="tr-TR" smtClean="0"/>
              <a:t>06.03.2020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C6AF3F-FF2A-4C70-B0BE-29248B3FD2E2}" type="slidenum">
              <a:rPr lang="tr-TR" smtClean="0"/>
              <a:t>‹#›</a:t>
            </a:fld>
            <a:endParaRPr lang="tr-TR"/>
          </a:p>
        </p:txBody>
      </p:sp>
    </p:spTree>
    <p:extLst>
      <p:ext uri="{BB962C8B-B14F-4D97-AF65-F5344CB8AC3E}">
        <p14:creationId xmlns:p14="http://schemas.microsoft.com/office/powerpoint/2010/main" val="2834885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kern="1200" dirty="0" err="1" smtClean="0">
                <a:solidFill>
                  <a:schemeClr val="tx1"/>
                </a:solidFill>
                <a:effectLst/>
                <a:latin typeface="+mn-lt"/>
                <a:ea typeface="+mn-ea"/>
                <a:cs typeface="+mn-cs"/>
              </a:rPr>
              <a:t>Kur’ân</a:t>
            </a:r>
            <a:r>
              <a:rPr lang="tr-TR" sz="1200" kern="1200" dirty="0" smtClean="0">
                <a:solidFill>
                  <a:schemeClr val="tx1"/>
                </a:solidFill>
                <a:effectLst/>
                <a:latin typeface="+mn-lt"/>
                <a:ea typeface="+mn-ea"/>
                <a:cs typeface="+mn-cs"/>
              </a:rPr>
              <a:t>-ı Kerîm insanın bilemediği ancak merak ettiği geçmiş ve geleceğe dair soruları cevaplayan, </a:t>
            </a:r>
            <a:r>
              <a:rPr lang="tr-TR" sz="1200" kern="1200" dirty="0" err="1" smtClean="0">
                <a:solidFill>
                  <a:schemeClr val="tx1"/>
                </a:solidFill>
                <a:effectLst/>
                <a:latin typeface="+mn-lt"/>
                <a:ea typeface="+mn-ea"/>
                <a:cs typeface="+mn-cs"/>
              </a:rPr>
              <a:t>Rabb’ini</a:t>
            </a:r>
            <a:r>
              <a:rPr lang="tr-TR" sz="1200" kern="1200" dirty="0" smtClean="0">
                <a:solidFill>
                  <a:schemeClr val="tx1"/>
                </a:solidFill>
                <a:effectLst/>
                <a:latin typeface="+mn-lt"/>
                <a:ea typeface="+mn-ea"/>
                <a:cs typeface="+mn-cs"/>
              </a:rPr>
              <a:t> tanıtan, insanın yaratılış gayesini, özelliklerini açıklayan, onu doğruya ve huzura yönlendiren rehber bir kitaptır. Bu yönleriyle </a:t>
            </a:r>
            <a:r>
              <a:rPr lang="tr-TR" sz="1200" kern="1200" dirty="0" err="1" smtClean="0">
                <a:solidFill>
                  <a:schemeClr val="tx1"/>
                </a:solidFill>
                <a:effectLst/>
                <a:latin typeface="+mn-lt"/>
                <a:ea typeface="+mn-ea"/>
                <a:cs typeface="+mn-cs"/>
              </a:rPr>
              <a:t>Kur’ân</a:t>
            </a:r>
            <a:r>
              <a:rPr lang="tr-TR" sz="1200" kern="1200" dirty="0" smtClean="0">
                <a:solidFill>
                  <a:schemeClr val="tx1"/>
                </a:solidFill>
                <a:effectLst/>
                <a:latin typeface="+mn-lt"/>
                <a:ea typeface="+mn-ea"/>
                <a:cs typeface="+mn-cs"/>
              </a:rPr>
              <a:t> insana huzur, güven ve ümit aşılar. </a:t>
            </a:r>
            <a:endParaRPr lang="tr-TR" dirty="0"/>
          </a:p>
        </p:txBody>
      </p:sp>
      <p:sp>
        <p:nvSpPr>
          <p:cNvPr id="4" name="Slayt Numarası Yer Tutucusu 3"/>
          <p:cNvSpPr>
            <a:spLocks noGrp="1"/>
          </p:cNvSpPr>
          <p:nvPr>
            <p:ph type="sldNum" sz="quarter" idx="10"/>
          </p:nvPr>
        </p:nvSpPr>
        <p:spPr/>
        <p:txBody>
          <a:bodyPr/>
          <a:lstStyle/>
          <a:p>
            <a:fld id="{D2C6AF3F-FF2A-4C70-B0BE-29248B3FD2E2}" type="slidenum">
              <a:rPr lang="tr-TR" smtClean="0"/>
              <a:t>29</a:t>
            </a:fld>
            <a:endParaRPr lang="tr-TR"/>
          </a:p>
        </p:txBody>
      </p:sp>
    </p:spTree>
    <p:extLst>
      <p:ext uri="{BB962C8B-B14F-4D97-AF65-F5344CB8AC3E}">
        <p14:creationId xmlns:p14="http://schemas.microsoft.com/office/powerpoint/2010/main" val="2543037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tr-TR" smtClean="0"/>
              <a:t>Asıl başlık stili için tıklatın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266799B5-2D17-4913-91A1-72C62CE05C9E}" type="datetimeFigureOut">
              <a:rPr lang="tr-TR" smtClean="0"/>
              <a:t>06.03.2020</a:t>
            </a:fld>
            <a:endParaRPr lang="tr-T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tr-T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705B0085-E975-48D6-8B2C-934B3E5F9CEB}" type="slidenum">
              <a:rPr lang="tr-TR" smtClean="0"/>
              <a:t>‹#›</a:t>
            </a:fld>
            <a:endParaRPr lang="tr-T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266799B5-2D17-4913-91A1-72C62CE05C9E}" type="datetimeFigureOut">
              <a:rPr lang="tr-TR" smtClean="0"/>
              <a:t>06.03.2020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05B0085-E975-48D6-8B2C-934B3E5F9CEB}"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tr-TR" smtClean="0"/>
              <a:t>Asıl başlık stili için tıklatın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266799B5-2D17-4913-91A1-72C62CE05C9E}" type="datetimeFigureOut">
              <a:rPr lang="tr-TR" smtClean="0"/>
              <a:t>06.03.2020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05B0085-E975-48D6-8B2C-934B3E5F9CEB}"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66799B5-2D17-4913-91A1-72C62CE05C9E}" type="datetimeFigureOut">
              <a:rPr lang="tr-TR" smtClean="0"/>
              <a:t>06.03.2020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05B0085-E975-48D6-8B2C-934B3E5F9CEB}"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66799B5-2D17-4913-91A1-72C62CE05C9E}" type="datetimeFigureOut">
              <a:rPr lang="tr-TR" smtClean="0"/>
              <a:t>06.03.2020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05B0085-E975-48D6-8B2C-934B3E5F9CEB}"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266799B5-2D17-4913-91A1-72C62CE05C9E}" type="datetimeFigureOut">
              <a:rPr lang="tr-TR" smtClean="0"/>
              <a:t>06.03.2020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05B0085-E975-48D6-8B2C-934B3E5F9CEB}" type="slidenum">
              <a:rPr lang="tr-TR" smtClean="0"/>
              <a:t>‹#›</a:t>
            </a:fld>
            <a:endParaRPr lang="tr-TR"/>
          </a:p>
        </p:txBody>
      </p:sp>
      <p:sp>
        <p:nvSpPr>
          <p:cNvPr id="9" name="Content Placeholder 8"/>
          <p:cNvSpPr>
            <a:spLocks noGrp="1"/>
          </p:cNvSpPr>
          <p:nvPr>
            <p:ph sz="quarter" idx="13"/>
          </p:nvPr>
        </p:nvSpPr>
        <p:spPr>
          <a:xfrm>
            <a:off x="1042416" y="2313432"/>
            <a:ext cx="3419856" cy="349300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66799B5-2D17-4913-91A1-72C62CE05C9E}" type="datetimeFigureOut">
              <a:rPr lang="tr-TR" smtClean="0"/>
              <a:t>06.03.2020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05B0085-E975-48D6-8B2C-934B3E5F9CEB}"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266799B5-2D17-4913-91A1-72C62CE05C9E}" type="datetimeFigureOut">
              <a:rPr lang="tr-TR" smtClean="0"/>
              <a:t>06.03.2020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05B0085-E975-48D6-8B2C-934B3E5F9CEB}"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6799B5-2D17-4913-91A1-72C62CE05C9E}" type="datetimeFigureOut">
              <a:rPr lang="tr-TR" smtClean="0"/>
              <a:t>06.03.2020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05B0085-E975-48D6-8B2C-934B3E5F9CEB}"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66799B5-2D17-4913-91A1-72C62CE05C9E}" type="datetimeFigureOut">
              <a:rPr lang="tr-TR" smtClean="0"/>
              <a:t>06.03.2020</a:t>
            </a:fld>
            <a:endParaRPr lang="tr-TR"/>
          </a:p>
        </p:txBody>
      </p:sp>
      <p:sp>
        <p:nvSpPr>
          <p:cNvPr id="7" name="Slide Number Placeholder 6"/>
          <p:cNvSpPr>
            <a:spLocks noGrp="1"/>
          </p:cNvSpPr>
          <p:nvPr>
            <p:ph type="sldNum" sz="quarter" idx="12"/>
          </p:nvPr>
        </p:nvSpPr>
        <p:spPr/>
        <p:txBody>
          <a:bodyPr/>
          <a:lstStyle/>
          <a:p>
            <a:fld id="{705B0085-E975-48D6-8B2C-934B3E5F9CEB}" type="slidenum">
              <a:rPr lang="tr-TR" smtClean="0"/>
              <a:t>‹#›</a:t>
            </a:fld>
            <a:endParaRPr lang="tr-T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tr-T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tr-TR" smtClean="0"/>
              <a:t>Asıl başlık stili için tıklatın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66799B5-2D17-4913-91A1-72C62CE05C9E}" type="datetimeFigureOut">
              <a:rPr lang="tr-TR" smtClean="0"/>
              <a:t>06.03.2020</a:t>
            </a:fld>
            <a:endParaRPr lang="tr-T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tr-TR"/>
          </a:p>
        </p:txBody>
      </p:sp>
      <p:sp>
        <p:nvSpPr>
          <p:cNvPr id="7" name="Slide Number Placeholder 6"/>
          <p:cNvSpPr>
            <a:spLocks noGrp="1"/>
          </p:cNvSpPr>
          <p:nvPr>
            <p:ph type="sldNum" sz="quarter" idx="12"/>
          </p:nvPr>
        </p:nvSpPr>
        <p:spPr/>
        <p:txBody>
          <a:bodyPr/>
          <a:lstStyle/>
          <a:p>
            <a:fld id="{705B0085-E975-48D6-8B2C-934B3E5F9CEB}"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266799B5-2D17-4913-91A1-72C62CE05C9E}" type="datetimeFigureOut">
              <a:rPr lang="tr-TR" smtClean="0"/>
              <a:t>06.03.2020</a:t>
            </a:fld>
            <a:endParaRPr lang="tr-T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tr-T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705B0085-E975-48D6-8B2C-934B3E5F9CEB}"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who.int/news-room/fact-sheets/detail/depressio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24.com.tr/haber/turkiyede-8-milyon-kisi-antidepresan-kullaniyor-nufusun-44u-depresyonda,398032"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4572000" y="2204864"/>
            <a:ext cx="3600401" cy="3960440"/>
          </a:xfrm>
        </p:spPr>
        <p:txBody>
          <a:bodyPr>
            <a:normAutofit fontScale="90000"/>
          </a:bodyPr>
          <a:lstStyle/>
          <a:p>
            <a:r>
              <a:rPr lang="tr-TR" sz="3300" dirty="0" smtClean="0"/>
              <a:t>ASRIN PROBLEMİ STRES VE DİNİMİZİN HUZUR FORMÜLLERİ, İNANCIN İNSANA KAZANDIRDIKLARI ADYÜ 2020</a:t>
            </a:r>
            <a:r>
              <a:rPr lang="tr-TR" dirty="0" smtClean="0"/>
              <a:t/>
            </a:r>
            <a:br>
              <a:rPr lang="tr-TR" dirty="0" smtClean="0"/>
            </a:br>
            <a:endParaRPr lang="tr-TR" dirty="0"/>
          </a:p>
        </p:txBody>
      </p:sp>
    </p:spTree>
    <p:extLst>
      <p:ext uri="{BB962C8B-B14F-4D97-AF65-F5344CB8AC3E}">
        <p14:creationId xmlns:p14="http://schemas.microsoft.com/office/powerpoint/2010/main" val="2001220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Depresyon Verileri</a:t>
            </a:r>
            <a:endParaRPr lang="tr-TR" dirty="0"/>
          </a:p>
        </p:txBody>
      </p:sp>
      <p:sp>
        <p:nvSpPr>
          <p:cNvPr id="3" name="İçerik Yer Tutucusu 2"/>
          <p:cNvSpPr>
            <a:spLocks noGrp="1"/>
          </p:cNvSpPr>
          <p:nvPr>
            <p:ph idx="1"/>
          </p:nvPr>
        </p:nvSpPr>
        <p:spPr/>
        <p:txBody>
          <a:bodyPr/>
          <a:lstStyle/>
          <a:p>
            <a:r>
              <a:rPr lang="tr-TR" dirty="0"/>
              <a:t>Dünya Sağlık Örgütü verilerine göre </a:t>
            </a:r>
            <a:r>
              <a:rPr lang="tr-TR" b="1" dirty="0"/>
              <a:t>dünyada 264 milyon insanda depresyon </a:t>
            </a:r>
            <a:r>
              <a:rPr lang="tr-TR" dirty="0"/>
              <a:t>vardır. </a:t>
            </a:r>
            <a:r>
              <a:rPr lang="tr-TR" u="sng" dirty="0"/>
              <a:t>Depresyon kötüleştiğinde intihara yol açabilmektedir</a:t>
            </a:r>
            <a:r>
              <a:rPr lang="tr-TR" dirty="0"/>
              <a:t>. Her sene </a:t>
            </a:r>
            <a:r>
              <a:rPr lang="tr-TR" b="1" dirty="0"/>
              <a:t>dünyada 800 bine yakın kişi intihar</a:t>
            </a:r>
            <a:r>
              <a:rPr lang="tr-TR" dirty="0"/>
              <a:t> </a:t>
            </a:r>
            <a:r>
              <a:rPr lang="tr-TR" dirty="0" smtClean="0"/>
              <a:t>etmektedir.</a:t>
            </a:r>
          </a:p>
          <a:p>
            <a:r>
              <a:rPr lang="tr-TR" u="sng" dirty="0">
                <a:hlinkClick r:id="rId2"/>
              </a:rPr>
              <a:t>https://www.who.int/news-room/fact-sheets/detail/depression</a:t>
            </a:r>
            <a:endParaRPr lang="tr-TR" dirty="0"/>
          </a:p>
        </p:txBody>
      </p:sp>
    </p:spTree>
    <p:extLst>
      <p:ext uri="{BB962C8B-B14F-4D97-AF65-F5344CB8AC3E}">
        <p14:creationId xmlns:p14="http://schemas.microsoft.com/office/powerpoint/2010/main" val="37326425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Türkiye’de depresyon</a:t>
            </a:r>
            <a:endParaRPr lang="tr-TR" dirty="0"/>
          </a:p>
        </p:txBody>
      </p:sp>
      <p:sp>
        <p:nvSpPr>
          <p:cNvPr id="3" name="İçerik Yer Tutucusu 2"/>
          <p:cNvSpPr>
            <a:spLocks noGrp="1"/>
          </p:cNvSpPr>
          <p:nvPr>
            <p:ph idx="1"/>
          </p:nvPr>
        </p:nvSpPr>
        <p:spPr>
          <a:xfrm>
            <a:off x="1043492" y="2323652"/>
            <a:ext cx="7056900" cy="4057676"/>
          </a:xfrm>
        </p:spPr>
        <p:txBody>
          <a:bodyPr>
            <a:normAutofit/>
          </a:bodyPr>
          <a:lstStyle/>
          <a:p>
            <a:r>
              <a:rPr lang="tr-TR" dirty="0"/>
              <a:t>Dünya Sağlık Örgütünün </a:t>
            </a:r>
            <a:r>
              <a:rPr lang="tr-TR" dirty="0" smtClean="0"/>
              <a:t>2017’de yayınladığı rapora göre, Türkiye’de nüfusun </a:t>
            </a:r>
            <a:r>
              <a:rPr lang="tr-TR" dirty="0"/>
              <a:t>yüzde </a:t>
            </a:r>
            <a:r>
              <a:rPr lang="tr-TR" dirty="0" smtClean="0"/>
              <a:t>4,4'ü, </a:t>
            </a:r>
            <a:r>
              <a:rPr lang="tr-TR" dirty="0"/>
              <a:t>yani 3 milyon 260 bin 677 </a:t>
            </a:r>
            <a:r>
              <a:rPr lang="tr-TR" dirty="0" smtClean="0"/>
              <a:t>kişi depresyonda.</a:t>
            </a:r>
          </a:p>
          <a:p>
            <a:r>
              <a:rPr lang="tr-TR" dirty="0"/>
              <a:t> </a:t>
            </a:r>
            <a:r>
              <a:rPr lang="tr-TR" dirty="0" smtClean="0"/>
              <a:t>Raporda «Depresyon </a:t>
            </a:r>
            <a:r>
              <a:rPr lang="tr-TR" dirty="0"/>
              <a:t>ve diğer ruh sağlığı sorunları dünya genelinde artış eğiliminde</a:t>
            </a:r>
            <a:r>
              <a:rPr lang="tr-TR" dirty="0" smtClean="0"/>
              <a:t>.» </a:t>
            </a:r>
            <a:r>
              <a:rPr lang="tr-TR" dirty="0"/>
              <a:t>ifadesi </a:t>
            </a:r>
            <a:r>
              <a:rPr lang="tr-TR" dirty="0" smtClean="0"/>
              <a:t>kullanılmakta.</a:t>
            </a:r>
          </a:p>
          <a:p>
            <a:r>
              <a:rPr lang="tr-TR" dirty="0"/>
              <a:t>Türkiye'de 8 milyon </a:t>
            </a:r>
            <a:r>
              <a:rPr lang="tr-TR" dirty="0" smtClean="0"/>
              <a:t>kişi </a:t>
            </a:r>
            <a:r>
              <a:rPr lang="tr-TR" dirty="0" err="1"/>
              <a:t>antidepresan</a:t>
            </a:r>
            <a:r>
              <a:rPr lang="tr-TR" dirty="0"/>
              <a:t> </a:t>
            </a:r>
            <a:r>
              <a:rPr lang="tr-TR" dirty="0" smtClean="0"/>
              <a:t>kullanmakta.</a:t>
            </a:r>
          </a:p>
          <a:p>
            <a:pPr marL="68580" indent="0">
              <a:buNone/>
            </a:pPr>
            <a:r>
              <a:rPr lang="tr-TR" sz="1900" dirty="0">
                <a:hlinkClick r:id="rId2"/>
              </a:rPr>
              <a:t>https://t24.com.tr/haber/turkiyede-8-milyon-kisi-antidepresan-kullaniyor-nufusun-44u-depresyonda,398032</a:t>
            </a:r>
            <a:endParaRPr lang="tr-TR" sz="1900" dirty="0"/>
          </a:p>
        </p:txBody>
      </p:sp>
    </p:spTree>
    <p:extLst>
      <p:ext uri="{BB962C8B-B14F-4D97-AF65-F5344CB8AC3E}">
        <p14:creationId xmlns:p14="http://schemas.microsoft.com/office/powerpoint/2010/main" val="41309692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71361" y="692696"/>
            <a:ext cx="7024744" cy="1143000"/>
          </a:xfrm>
        </p:spPr>
        <p:txBody>
          <a:bodyPr/>
          <a:lstStyle/>
          <a:p>
            <a:r>
              <a:rPr lang="tr-TR" dirty="0" smtClean="0"/>
              <a:t>Türkiye’de İntihar Vakaları</a:t>
            </a:r>
            <a:endParaRPr lang="tr-TR" dirty="0"/>
          </a:p>
        </p:txBody>
      </p:sp>
      <p:pic>
        <p:nvPicPr>
          <p:cNvPr id="4" name="Resim 3" descr="C:\Users\pc\Desktop\HADIS MAKALELER VE TEZ\İSLAM VE YORUM 4 STRES HUZUR\indir.png"/>
          <p:cNvPicPr/>
          <p:nvPr/>
        </p:nvPicPr>
        <p:blipFill>
          <a:blip r:embed="rId2">
            <a:extLst>
              <a:ext uri="{28A0092B-C50C-407E-A947-70E740481C1C}">
                <a14:useLocalDpi xmlns:a14="http://schemas.microsoft.com/office/drawing/2010/main" val="0"/>
              </a:ext>
            </a:extLst>
          </a:blip>
          <a:srcRect/>
          <a:stretch>
            <a:fillRect/>
          </a:stretch>
        </p:blipFill>
        <p:spPr bwMode="auto">
          <a:xfrm>
            <a:off x="899592" y="2348880"/>
            <a:ext cx="6912768" cy="3744415"/>
          </a:xfrm>
          <a:prstGeom prst="rect">
            <a:avLst/>
          </a:prstGeom>
          <a:noFill/>
          <a:ln>
            <a:noFill/>
          </a:ln>
        </p:spPr>
      </p:pic>
    </p:spTree>
    <p:extLst>
      <p:ext uri="{BB962C8B-B14F-4D97-AF65-F5344CB8AC3E}">
        <p14:creationId xmlns:p14="http://schemas.microsoft.com/office/powerpoint/2010/main" val="32920132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71600" y="692696"/>
            <a:ext cx="7416824" cy="792088"/>
          </a:xfrm>
        </p:spPr>
        <p:txBody>
          <a:bodyPr>
            <a:normAutofit/>
          </a:bodyPr>
          <a:lstStyle/>
          <a:p>
            <a:r>
              <a:rPr lang="tr-TR" sz="2800" dirty="0" smtClean="0"/>
              <a:t>Türkiye’de İntihar Vakaları: Sebepler</a:t>
            </a:r>
            <a:endParaRPr lang="tr-TR" sz="2800" dirty="0"/>
          </a:p>
        </p:txBody>
      </p:sp>
      <p:pic>
        <p:nvPicPr>
          <p:cNvPr id="4" name="Resim 3" descr="https://i.sozcu.com.tr/wp-content/uploads/2019/10/05/ekran-resmi-2019-10-05-12.57.16.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1412776"/>
            <a:ext cx="7776864" cy="4860701"/>
          </a:xfrm>
          <a:prstGeom prst="rect">
            <a:avLst/>
          </a:prstGeom>
          <a:noFill/>
          <a:ln>
            <a:noFill/>
          </a:ln>
        </p:spPr>
      </p:pic>
    </p:spTree>
    <p:extLst>
      <p:ext uri="{BB962C8B-B14F-4D97-AF65-F5344CB8AC3E}">
        <p14:creationId xmlns:p14="http://schemas.microsoft.com/office/powerpoint/2010/main" val="35778072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Türkiye’de İntihar Vakaları</a:t>
            </a:r>
          </a:p>
        </p:txBody>
      </p:sp>
      <p:sp>
        <p:nvSpPr>
          <p:cNvPr id="3" name="İçerik Yer Tutucusu 2"/>
          <p:cNvSpPr>
            <a:spLocks noGrp="1"/>
          </p:cNvSpPr>
          <p:nvPr>
            <p:ph idx="1"/>
          </p:nvPr>
        </p:nvSpPr>
        <p:spPr/>
        <p:txBody>
          <a:bodyPr/>
          <a:lstStyle/>
          <a:p>
            <a:r>
              <a:rPr lang="tr-TR" dirty="0" smtClean="0"/>
              <a:t>TÜİK verilerine göre, ülkemizde </a:t>
            </a:r>
            <a:r>
              <a:rPr lang="tr-TR" dirty="0"/>
              <a:t>2002-2018 arasındaki </a:t>
            </a:r>
            <a:r>
              <a:rPr lang="tr-TR" b="1" dirty="0"/>
              <a:t>17 senede 50 bin 378 kişi intihar </a:t>
            </a:r>
            <a:r>
              <a:rPr lang="tr-TR" dirty="0"/>
              <a:t>etti</a:t>
            </a:r>
            <a:r>
              <a:rPr lang="tr-TR" dirty="0" smtClean="0"/>
              <a:t>.</a:t>
            </a:r>
            <a:r>
              <a:rPr lang="tr-TR" dirty="0"/>
              <a:t> </a:t>
            </a:r>
            <a:r>
              <a:rPr lang="tr-TR" dirty="0" smtClean="0"/>
              <a:t>Bu sayının 10 </a:t>
            </a:r>
            <a:r>
              <a:rPr lang="tr-TR" dirty="0"/>
              <a:t>bin 887'i </a:t>
            </a:r>
            <a:r>
              <a:rPr lang="tr-TR" b="1" dirty="0"/>
              <a:t>hastalık</a:t>
            </a:r>
            <a:r>
              <a:rPr lang="tr-TR" dirty="0"/>
              <a:t>, 5 bin 318'i </a:t>
            </a:r>
            <a:r>
              <a:rPr lang="tr-TR" b="1" dirty="0"/>
              <a:t>aile içi sorunlar</a:t>
            </a:r>
            <a:r>
              <a:rPr lang="tr-TR" dirty="0"/>
              <a:t>, 4 bin 481'i </a:t>
            </a:r>
            <a:r>
              <a:rPr lang="tr-TR" b="1" dirty="0"/>
              <a:t>geçim </a:t>
            </a:r>
            <a:r>
              <a:rPr lang="tr-TR" b="1" dirty="0" smtClean="0"/>
              <a:t>sıkıntısı </a:t>
            </a:r>
            <a:r>
              <a:rPr lang="tr-TR" dirty="0" smtClean="0"/>
              <a:t>sebebiyle olan vakalar.</a:t>
            </a:r>
            <a:r>
              <a:rPr lang="tr-TR" dirty="0"/>
              <a:t> 21 bin 256 kişinin neden intihar ettiği </a:t>
            </a:r>
            <a:r>
              <a:rPr lang="tr-TR" b="1" dirty="0"/>
              <a:t>bilinmiyor</a:t>
            </a:r>
            <a:r>
              <a:rPr lang="tr-TR" dirty="0" smtClean="0"/>
              <a:t>.</a:t>
            </a:r>
          </a:p>
          <a:p>
            <a:r>
              <a:rPr lang="tr-TR" i="1" dirty="0" smtClean="0"/>
              <a:t>Hayata bakış </a:t>
            </a:r>
            <a:r>
              <a:rPr lang="tr-TR" dirty="0" smtClean="0"/>
              <a:t>(iç faktörler) ve </a:t>
            </a:r>
            <a:r>
              <a:rPr lang="tr-TR" i="1" dirty="0" smtClean="0"/>
              <a:t>insan ilişkileri </a:t>
            </a:r>
            <a:r>
              <a:rPr lang="tr-TR" dirty="0" smtClean="0"/>
              <a:t>(dış faktörler) başlıca sebepler.</a:t>
            </a:r>
            <a:endParaRPr lang="tr-TR" dirty="0"/>
          </a:p>
        </p:txBody>
      </p:sp>
    </p:spTree>
    <p:extLst>
      <p:ext uri="{BB962C8B-B14F-4D97-AF65-F5344CB8AC3E}">
        <p14:creationId xmlns:p14="http://schemas.microsoft.com/office/powerpoint/2010/main" val="41805726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DİNİMİZİN HUZUR FORMÜLLERİ</a:t>
            </a:r>
            <a:endParaRPr lang="tr-TR" b="1" dirty="0"/>
          </a:p>
        </p:txBody>
      </p:sp>
    </p:spTree>
    <p:extLst>
      <p:ext uri="{BB962C8B-B14F-4D97-AF65-F5344CB8AC3E}">
        <p14:creationId xmlns:p14="http://schemas.microsoft.com/office/powerpoint/2010/main" val="3122985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Gönül Huzuru Bir Nimettir</a:t>
            </a:r>
            <a:endParaRPr lang="tr-TR" dirty="0"/>
          </a:p>
        </p:txBody>
      </p:sp>
      <p:sp>
        <p:nvSpPr>
          <p:cNvPr id="3" name="İçerik Yer Tutucusu 2"/>
          <p:cNvSpPr>
            <a:spLocks noGrp="1"/>
          </p:cNvSpPr>
          <p:nvPr>
            <p:ph idx="1"/>
          </p:nvPr>
        </p:nvSpPr>
        <p:spPr/>
        <p:txBody>
          <a:bodyPr>
            <a:noAutofit/>
          </a:bodyPr>
          <a:lstStyle/>
          <a:p>
            <a:r>
              <a:rPr lang="tr-TR" sz="3200" b="1" i="1" dirty="0" smtClean="0"/>
              <a:t> «Gönül </a:t>
            </a:r>
            <a:r>
              <a:rPr lang="tr-TR" sz="3200" b="1" i="1" dirty="0"/>
              <a:t>huzuru</a:t>
            </a:r>
            <a:r>
              <a:rPr lang="tr-TR" sz="3200" i="1" dirty="0"/>
              <a:t> da (gerçek) nimetlerdendir</a:t>
            </a:r>
            <a:r>
              <a:rPr lang="tr-TR" sz="3200" dirty="0" smtClean="0"/>
              <a:t>.» </a:t>
            </a:r>
            <a:r>
              <a:rPr lang="tr-TR" dirty="0" smtClean="0"/>
              <a:t>(</a:t>
            </a:r>
            <a:r>
              <a:rPr lang="tr-TR" dirty="0" err="1" smtClean="0"/>
              <a:t>İbn</a:t>
            </a:r>
            <a:r>
              <a:rPr lang="tr-TR" dirty="0" smtClean="0"/>
              <a:t> </a:t>
            </a:r>
            <a:r>
              <a:rPr lang="tr-TR" dirty="0" err="1"/>
              <a:t>Mâce</a:t>
            </a:r>
            <a:r>
              <a:rPr lang="tr-TR" dirty="0"/>
              <a:t>, “</a:t>
            </a:r>
            <a:r>
              <a:rPr lang="tr-TR" dirty="0" err="1"/>
              <a:t>Ticâret</a:t>
            </a:r>
            <a:r>
              <a:rPr lang="tr-TR" dirty="0"/>
              <a:t>”, </a:t>
            </a:r>
            <a:r>
              <a:rPr lang="tr-TR" dirty="0" smtClean="0"/>
              <a:t>1)</a:t>
            </a:r>
          </a:p>
          <a:p>
            <a:endParaRPr lang="tr-TR" sz="3200" dirty="0" smtClean="0"/>
          </a:p>
          <a:p>
            <a:r>
              <a:rPr lang="tr-TR" sz="3200" dirty="0" smtClean="0"/>
              <a:t> </a:t>
            </a:r>
            <a:r>
              <a:rPr lang="tr-TR" sz="3200" dirty="0" err="1" smtClean="0"/>
              <a:t>Resulullah</a:t>
            </a:r>
            <a:r>
              <a:rPr lang="tr-TR" sz="3200" dirty="0" smtClean="0"/>
              <a:t> (sav) </a:t>
            </a:r>
            <a:r>
              <a:rPr lang="tr-TR" sz="3200" dirty="0"/>
              <a:t>gam ve kederden Allah’a </a:t>
            </a:r>
            <a:r>
              <a:rPr lang="tr-TR" sz="3200" dirty="0" smtClean="0"/>
              <a:t>sığınmıştır. </a:t>
            </a:r>
            <a:r>
              <a:rPr lang="tr-TR" dirty="0" smtClean="0"/>
              <a:t>(</a:t>
            </a:r>
            <a:r>
              <a:rPr lang="tr-TR" dirty="0" err="1" smtClean="0"/>
              <a:t>Nesâî</a:t>
            </a:r>
            <a:r>
              <a:rPr lang="tr-TR" dirty="0"/>
              <a:t>, “</a:t>
            </a:r>
            <a:r>
              <a:rPr lang="tr-TR" dirty="0" err="1"/>
              <a:t>İstiâze</a:t>
            </a:r>
            <a:r>
              <a:rPr lang="tr-TR" dirty="0"/>
              <a:t>”, </a:t>
            </a:r>
            <a:r>
              <a:rPr lang="tr-TR" dirty="0" smtClean="0"/>
              <a:t>25)</a:t>
            </a:r>
            <a:endParaRPr lang="tr-TR" dirty="0"/>
          </a:p>
        </p:txBody>
      </p:sp>
    </p:spTree>
    <p:extLst>
      <p:ext uri="{BB962C8B-B14F-4D97-AF65-F5344CB8AC3E}">
        <p14:creationId xmlns:p14="http://schemas.microsoft.com/office/powerpoint/2010/main" val="20298802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Dindarlık-huzur ilişkisi</a:t>
            </a:r>
          </a:p>
        </p:txBody>
      </p:sp>
      <p:sp>
        <p:nvSpPr>
          <p:cNvPr id="3" name="İçerik Yer Tutucusu 2"/>
          <p:cNvSpPr>
            <a:spLocks noGrp="1"/>
          </p:cNvSpPr>
          <p:nvPr>
            <p:ph idx="1"/>
          </p:nvPr>
        </p:nvSpPr>
        <p:spPr/>
        <p:txBody>
          <a:bodyPr>
            <a:normAutofit lnSpcReduction="10000"/>
          </a:bodyPr>
          <a:lstStyle/>
          <a:p>
            <a:r>
              <a:rPr lang="tr-TR" dirty="0"/>
              <a:t>Konu ile ilgili yapılan pek çok ampirik araştırma dindarlığın stresi azalttığı tezini desteklemektedir. </a:t>
            </a:r>
            <a:endParaRPr lang="tr-TR" dirty="0" smtClean="0"/>
          </a:p>
          <a:p>
            <a:endParaRPr lang="tr-TR" dirty="0"/>
          </a:p>
          <a:p>
            <a:r>
              <a:rPr lang="tr-TR" dirty="0" smtClean="0"/>
              <a:t>Ör. </a:t>
            </a:r>
            <a:r>
              <a:rPr lang="tr-TR" dirty="0"/>
              <a:t>Yüksel, Büşra Nur. “Dindarlık Algısının Stresle Başa Çıkma Yöntemleri ile İlişkisi: İlahiyat Fakültesi Örneği”. </a:t>
            </a:r>
            <a:r>
              <a:rPr lang="tr-TR" i="1" dirty="0"/>
              <a:t>Düzce Üniversitesi İlahiyat Fakültesi Dergisi</a:t>
            </a:r>
            <a:r>
              <a:rPr lang="tr-TR" dirty="0"/>
              <a:t> 3/1 (2019), 68-84.</a:t>
            </a:r>
          </a:p>
          <a:p>
            <a:endParaRPr lang="tr-TR" dirty="0"/>
          </a:p>
        </p:txBody>
      </p:sp>
    </p:spTree>
    <p:extLst>
      <p:ext uri="{BB962C8B-B14F-4D97-AF65-F5344CB8AC3E}">
        <p14:creationId xmlns:p14="http://schemas.microsoft.com/office/powerpoint/2010/main" val="10169468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Dindarlık-huzur </a:t>
            </a:r>
            <a:r>
              <a:rPr lang="tr-TR" dirty="0"/>
              <a:t>ilişkisi</a:t>
            </a:r>
          </a:p>
        </p:txBody>
      </p:sp>
      <p:sp>
        <p:nvSpPr>
          <p:cNvPr id="3" name="İçerik Yer Tutucusu 2"/>
          <p:cNvSpPr>
            <a:spLocks noGrp="1"/>
          </p:cNvSpPr>
          <p:nvPr>
            <p:ph idx="1"/>
          </p:nvPr>
        </p:nvSpPr>
        <p:spPr/>
        <p:txBody>
          <a:bodyPr>
            <a:normAutofit fontScale="92500" lnSpcReduction="20000"/>
          </a:bodyPr>
          <a:lstStyle/>
          <a:p>
            <a:endParaRPr lang="tr-TR" sz="3600" dirty="0" smtClean="0"/>
          </a:p>
          <a:p>
            <a:r>
              <a:rPr lang="tr-TR" sz="3600" dirty="0" smtClean="0"/>
              <a:t> </a:t>
            </a:r>
            <a:r>
              <a:rPr lang="tr-TR" sz="3600" dirty="0" err="1" smtClean="0"/>
              <a:t>Cenâb</a:t>
            </a:r>
            <a:r>
              <a:rPr lang="tr-TR" sz="3600" dirty="0" smtClean="0"/>
              <a:t>-ı </a:t>
            </a:r>
            <a:r>
              <a:rPr lang="tr-TR" sz="3600" dirty="0"/>
              <a:t>Hak ile </a:t>
            </a:r>
            <a:r>
              <a:rPr lang="tr-TR" sz="3600" dirty="0" smtClean="0"/>
              <a:t>güçlü bir ilişkinin </a:t>
            </a:r>
            <a:r>
              <a:rPr lang="tr-TR" sz="3600" dirty="0"/>
              <a:t>huzura kavuşmadaki etkisi </a:t>
            </a:r>
            <a:endParaRPr lang="tr-TR" sz="3600" dirty="0" smtClean="0"/>
          </a:p>
          <a:p>
            <a:pPr marL="68580" indent="0">
              <a:buNone/>
            </a:pPr>
            <a:endParaRPr lang="tr-TR" sz="3600" dirty="0" smtClean="0"/>
          </a:p>
          <a:p>
            <a:r>
              <a:rPr lang="tr-TR" sz="3600" dirty="0" smtClean="0"/>
              <a:t> İnsanlarla </a:t>
            </a:r>
            <a:r>
              <a:rPr lang="tr-TR" sz="3600" dirty="0"/>
              <a:t>iyi ilişkilerin huzura kavuşmadaki etkisi </a:t>
            </a:r>
          </a:p>
        </p:txBody>
      </p:sp>
    </p:spTree>
    <p:extLst>
      <p:ext uri="{BB962C8B-B14F-4D97-AF65-F5344CB8AC3E}">
        <p14:creationId xmlns:p14="http://schemas.microsoft.com/office/powerpoint/2010/main" val="17187114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58645" y="2204865"/>
            <a:ext cx="6637468" cy="2058040"/>
          </a:xfrm>
        </p:spPr>
        <p:txBody>
          <a:bodyPr>
            <a:normAutofit/>
          </a:bodyPr>
          <a:lstStyle/>
          <a:p>
            <a:r>
              <a:rPr lang="tr-TR" b="1" dirty="0" err="1"/>
              <a:t>Cenâb</a:t>
            </a:r>
            <a:r>
              <a:rPr lang="tr-TR" b="1" dirty="0"/>
              <a:t>-ı Hak ile güçlü bir ilişkinin huzura kavuşmadaki etkisi</a:t>
            </a:r>
          </a:p>
        </p:txBody>
      </p:sp>
    </p:spTree>
    <p:extLst>
      <p:ext uri="{BB962C8B-B14F-4D97-AF65-F5344CB8AC3E}">
        <p14:creationId xmlns:p14="http://schemas.microsoft.com/office/powerpoint/2010/main" val="15198966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43492" y="1412776"/>
            <a:ext cx="6777317" cy="4176464"/>
          </a:xfrm>
        </p:spPr>
        <p:txBody>
          <a:bodyPr>
            <a:noAutofit/>
          </a:bodyPr>
          <a:lstStyle/>
          <a:p>
            <a:r>
              <a:rPr lang="tr-TR" sz="3600" b="1" dirty="0"/>
              <a:t>ASRIN PROBLEMİ STRES </a:t>
            </a:r>
            <a:endParaRPr lang="tr-TR" sz="3600" b="1" dirty="0" smtClean="0"/>
          </a:p>
          <a:p>
            <a:r>
              <a:rPr lang="tr-TR" sz="3600" b="1" dirty="0" smtClean="0"/>
              <a:t>DİNİMİZİN </a:t>
            </a:r>
            <a:r>
              <a:rPr lang="tr-TR" sz="3600" b="1" dirty="0"/>
              <a:t>HUZUR FORMÜLLERİ</a:t>
            </a:r>
          </a:p>
        </p:txBody>
      </p:sp>
    </p:spTree>
    <p:extLst>
      <p:ext uri="{BB962C8B-B14F-4D97-AF65-F5344CB8AC3E}">
        <p14:creationId xmlns:p14="http://schemas.microsoft.com/office/powerpoint/2010/main" val="37644429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490" y="1027664"/>
            <a:ext cx="7488950" cy="1177200"/>
          </a:xfrm>
        </p:spPr>
        <p:txBody>
          <a:bodyPr>
            <a:normAutofit fontScale="90000"/>
          </a:bodyPr>
          <a:lstStyle/>
          <a:p>
            <a:r>
              <a:rPr lang="tr-TR" dirty="0" smtClean="0"/>
              <a:t>İnsanın İçindeki İnanma Duygusu</a:t>
            </a:r>
            <a:endParaRPr lang="tr-TR" dirty="0"/>
          </a:p>
        </p:txBody>
      </p:sp>
      <p:sp>
        <p:nvSpPr>
          <p:cNvPr id="3" name="İçerik Yer Tutucusu 2"/>
          <p:cNvSpPr>
            <a:spLocks noGrp="1"/>
          </p:cNvSpPr>
          <p:nvPr>
            <p:ph idx="1"/>
          </p:nvPr>
        </p:nvSpPr>
        <p:spPr/>
        <p:txBody>
          <a:bodyPr>
            <a:normAutofit fontScale="85000" lnSpcReduction="20000"/>
          </a:bodyPr>
          <a:lstStyle/>
          <a:p>
            <a:endParaRPr lang="tr-TR" sz="3600" dirty="0" smtClean="0"/>
          </a:p>
          <a:p>
            <a:r>
              <a:rPr lang="tr-TR" sz="3600" dirty="0" smtClean="0"/>
              <a:t> </a:t>
            </a:r>
            <a:r>
              <a:rPr lang="tr-TR" sz="3600" dirty="0"/>
              <a:t>“O halde sen </a:t>
            </a:r>
            <a:r>
              <a:rPr lang="tr-TR" sz="3600" dirty="0" err="1"/>
              <a:t>hanîf</a:t>
            </a:r>
            <a:r>
              <a:rPr lang="tr-TR" sz="3600" dirty="0"/>
              <a:t> olarak bütün varlığınla dine, Allah insanları hangi fıtrat üzere yaratmışsa ona yönel! Allah’ın yaratmasında değişme olmaz. İşte doğru din budur; fakat insanların çoğu bilmezler.” er-</a:t>
            </a:r>
            <a:r>
              <a:rPr lang="tr-TR" sz="3600" dirty="0" err="1"/>
              <a:t>Rûm</a:t>
            </a:r>
            <a:r>
              <a:rPr lang="tr-TR" sz="3600" dirty="0"/>
              <a:t> 30/30.</a:t>
            </a:r>
          </a:p>
        </p:txBody>
      </p:sp>
    </p:spTree>
    <p:extLst>
      <p:ext uri="{BB962C8B-B14F-4D97-AF65-F5344CB8AC3E}">
        <p14:creationId xmlns:p14="http://schemas.microsoft.com/office/powerpoint/2010/main" val="19643403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490" y="1027664"/>
            <a:ext cx="7488950" cy="1143000"/>
          </a:xfrm>
        </p:spPr>
        <p:txBody>
          <a:bodyPr>
            <a:normAutofit fontScale="90000"/>
          </a:bodyPr>
          <a:lstStyle/>
          <a:p>
            <a:r>
              <a:rPr lang="tr-TR" dirty="0"/>
              <a:t>İnsanın İçindeki İnanma Duygusu</a:t>
            </a:r>
          </a:p>
        </p:txBody>
      </p:sp>
      <p:sp>
        <p:nvSpPr>
          <p:cNvPr id="3" name="İçerik Yer Tutucusu 2"/>
          <p:cNvSpPr>
            <a:spLocks noGrp="1"/>
          </p:cNvSpPr>
          <p:nvPr>
            <p:ph idx="1"/>
          </p:nvPr>
        </p:nvSpPr>
        <p:spPr/>
        <p:txBody>
          <a:bodyPr>
            <a:normAutofit/>
          </a:bodyPr>
          <a:lstStyle/>
          <a:p>
            <a:r>
              <a:rPr lang="tr-TR" sz="2800" dirty="0"/>
              <a:t>İ</a:t>
            </a:r>
            <a:r>
              <a:rPr lang="tr-TR" sz="2800" dirty="0" smtClean="0"/>
              <a:t>nsanın </a:t>
            </a:r>
            <a:r>
              <a:rPr lang="tr-TR" sz="2800" dirty="0"/>
              <a:t>içinde bir </a:t>
            </a:r>
            <a:r>
              <a:rPr lang="tr-TR" sz="2800" dirty="0" err="1"/>
              <a:t>Yaratıcı’ya</a:t>
            </a:r>
            <a:r>
              <a:rPr lang="tr-TR" sz="2800" dirty="0"/>
              <a:t> yönelme, O’na inanma, O’ndan yardım isteme duygusu zaten vardır. Ancak çevre şartları sebebiyle inanmayan, dindarlığa yönelmeyen bir insan bu güçlü ve fıtrî duyguyu tatmin edemediği için bir manevî boşluk hissedecektir. </a:t>
            </a:r>
          </a:p>
        </p:txBody>
      </p:sp>
    </p:spTree>
    <p:extLst>
      <p:ext uri="{BB962C8B-B14F-4D97-AF65-F5344CB8AC3E}">
        <p14:creationId xmlns:p14="http://schemas.microsoft.com/office/powerpoint/2010/main" val="33867081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İnancın Verdiği Huzur</a:t>
            </a:r>
            <a:endParaRPr lang="tr-TR" dirty="0"/>
          </a:p>
        </p:txBody>
      </p:sp>
      <p:sp>
        <p:nvSpPr>
          <p:cNvPr id="3" name="İçerik Yer Tutucusu 2"/>
          <p:cNvSpPr>
            <a:spLocks noGrp="1"/>
          </p:cNvSpPr>
          <p:nvPr>
            <p:ph idx="1"/>
          </p:nvPr>
        </p:nvSpPr>
        <p:spPr/>
        <p:txBody>
          <a:bodyPr/>
          <a:lstStyle/>
          <a:p>
            <a:r>
              <a:rPr lang="tr-TR" sz="2800" dirty="0"/>
              <a:t>“Allah’ım! Kendimi sana teslim ettim. İşimi sana havale ettim. Azabından korkup, sevabını umarak sırtımı sana dayadım. Sen'den (azabından) korunmanın ve güvende olmanın tek yolu, ancak sana (rahmetine) sığınmaktır.” </a:t>
            </a:r>
            <a:r>
              <a:rPr lang="tr-TR" sz="2800" dirty="0" smtClean="0"/>
              <a:t>(</a:t>
            </a:r>
            <a:r>
              <a:rPr lang="tr-TR" sz="2800" dirty="0" err="1" smtClean="0"/>
              <a:t>Buhârî</a:t>
            </a:r>
            <a:r>
              <a:rPr lang="tr-TR" sz="2800" dirty="0"/>
              <a:t>, “</a:t>
            </a:r>
            <a:r>
              <a:rPr lang="tr-TR" sz="2800" dirty="0" err="1"/>
              <a:t>Deavât</a:t>
            </a:r>
            <a:r>
              <a:rPr lang="tr-TR" sz="2800" dirty="0"/>
              <a:t>”, </a:t>
            </a:r>
            <a:r>
              <a:rPr lang="tr-TR" sz="2800" dirty="0" smtClean="0"/>
              <a:t>6)</a:t>
            </a:r>
            <a:endParaRPr lang="tr-TR" sz="2800" dirty="0"/>
          </a:p>
          <a:p>
            <a:endParaRPr lang="tr-TR" dirty="0"/>
          </a:p>
        </p:txBody>
      </p:sp>
    </p:spTree>
    <p:extLst>
      <p:ext uri="{BB962C8B-B14F-4D97-AF65-F5344CB8AC3E}">
        <p14:creationId xmlns:p14="http://schemas.microsoft.com/office/powerpoint/2010/main" val="17869472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Gönlün İnançla Genişlemesi</a:t>
            </a:r>
            <a:endParaRPr lang="tr-TR" dirty="0"/>
          </a:p>
        </p:txBody>
      </p:sp>
      <p:sp>
        <p:nvSpPr>
          <p:cNvPr id="3" name="İçerik Yer Tutucusu 2"/>
          <p:cNvSpPr>
            <a:spLocks noGrp="1"/>
          </p:cNvSpPr>
          <p:nvPr>
            <p:ph idx="1"/>
          </p:nvPr>
        </p:nvSpPr>
        <p:spPr/>
        <p:txBody>
          <a:bodyPr>
            <a:normAutofit/>
          </a:bodyPr>
          <a:lstStyle/>
          <a:p>
            <a:r>
              <a:rPr lang="tr-TR" sz="2800" dirty="0"/>
              <a:t>“Allah kimin gönlünü İslâm’a </a:t>
            </a:r>
            <a:r>
              <a:rPr lang="tr-TR" sz="2800" dirty="0" smtClean="0"/>
              <a:t>açmışsa (</a:t>
            </a:r>
            <a:r>
              <a:rPr lang="tr-TR" sz="2800" dirty="0" err="1" smtClean="0"/>
              <a:t>İslamla</a:t>
            </a:r>
            <a:r>
              <a:rPr lang="tr-TR" sz="2800" dirty="0" smtClean="0"/>
              <a:t> genişletmişse) </a:t>
            </a:r>
            <a:r>
              <a:rPr lang="tr-TR" sz="2800" dirty="0"/>
              <a:t>o, Rabbinden gelen bir aydınlık içinde olmaz mı</a:t>
            </a:r>
            <a:r>
              <a:rPr lang="tr-TR" sz="2800" dirty="0" smtClean="0"/>
              <a:t>? (ez-</a:t>
            </a:r>
            <a:r>
              <a:rPr lang="tr-TR" sz="2800" dirty="0" err="1" smtClean="0"/>
              <a:t>Zümer</a:t>
            </a:r>
            <a:r>
              <a:rPr lang="tr-TR" sz="2800" dirty="0" smtClean="0"/>
              <a:t> 39/22)</a:t>
            </a:r>
            <a:endParaRPr lang="tr-TR" sz="2800" dirty="0"/>
          </a:p>
        </p:txBody>
      </p:sp>
    </p:spTree>
    <p:extLst>
      <p:ext uri="{BB962C8B-B14F-4D97-AF65-F5344CB8AC3E}">
        <p14:creationId xmlns:p14="http://schemas.microsoft.com/office/powerpoint/2010/main" val="14091780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Allah Teâlâ’yı Anmak</a:t>
            </a:r>
            <a:endParaRPr lang="tr-TR" dirty="0"/>
          </a:p>
        </p:txBody>
      </p:sp>
      <p:sp>
        <p:nvSpPr>
          <p:cNvPr id="3" name="İçerik Yer Tutucusu 2"/>
          <p:cNvSpPr>
            <a:spLocks noGrp="1"/>
          </p:cNvSpPr>
          <p:nvPr>
            <p:ph idx="1"/>
          </p:nvPr>
        </p:nvSpPr>
        <p:spPr>
          <a:xfrm>
            <a:off x="1043492" y="2323652"/>
            <a:ext cx="7344932" cy="3985668"/>
          </a:xfrm>
        </p:spPr>
        <p:txBody>
          <a:bodyPr>
            <a:noAutofit/>
          </a:bodyPr>
          <a:lstStyle/>
          <a:p>
            <a:r>
              <a:rPr lang="tr-TR" sz="2800" dirty="0"/>
              <a:t>“Bilesiniz ki gönüller ancak Allah’ı zikrederek huzura kavuşur.” Er-</a:t>
            </a:r>
            <a:r>
              <a:rPr lang="tr-TR" sz="2800" dirty="0" err="1"/>
              <a:t>Ra’d</a:t>
            </a:r>
            <a:r>
              <a:rPr lang="tr-TR" sz="2800" dirty="0"/>
              <a:t> 13/28</a:t>
            </a:r>
            <a:r>
              <a:rPr lang="tr-TR" sz="2800" dirty="0" smtClean="0"/>
              <a:t>.</a:t>
            </a:r>
          </a:p>
          <a:p>
            <a:pPr marL="68580" indent="0">
              <a:buNone/>
            </a:pPr>
            <a:endParaRPr lang="tr-TR" sz="2800" dirty="0"/>
          </a:p>
          <a:p>
            <a:r>
              <a:rPr lang="tr-TR" sz="2800" dirty="0"/>
              <a:t>Allah’ı anmak insanın içindeki sonsuzluk arzusunu dindirir, gücünün yetmediği emelleri karşısında hissettiği acizliği teskin eder, kişiye ümit ve manevî güç </a:t>
            </a:r>
            <a:r>
              <a:rPr lang="tr-TR" sz="2800" dirty="0" smtClean="0"/>
              <a:t>aşılar.</a:t>
            </a:r>
            <a:endParaRPr lang="tr-TR" sz="2800" dirty="0"/>
          </a:p>
        </p:txBody>
      </p:sp>
    </p:spTree>
    <p:extLst>
      <p:ext uri="{BB962C8B-B14F-4D97-AF65-F5344CB8AC3E}">
        <p14:creationId xmlns:p14="http://schemas.microsoft.com/office/powerpoint/2010/main" val="6096716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083604142"/>
              </p:ext>
            </p:extLst>
          </p:nvPr>
        </p:nvGraphicFramePr>
        <p:xfrm>
          <a:off x="611560" y="404664"/>
          <a:ext cx="7704856" cy="59766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Başlık 1"/>
          <p:cNvSpPr>
            <a:spLocks noGrp="1"/>
          </p:cNvSpPr>
          <p:nvPr>
            <p:ph type="title"/>
          </p:nvPr>
        </p:nvSpPr>
        <p:spPr>
          <a:xfrm>
            <a:off x="2915816" y="2132856"/>
            <a:ext cx="3096344" cy="1584176"/>
          </a:xfrm>
        </p:spPr>
        <p:txBody>
          <a:bodyPr>
            <a:normAutofit/>
          </a:bodyPr>
          <a:lstStyle/>
          <a:p>
            <a:pPr algn="ctr"/>
            <a:r>
              <a:rPr lang="tr-TR" sz="3200" dirty="0" smtClean="0"/>
              <a:t>İnancın </a:t>
            </a:r>
            <a:r>
              <a:rPr lang="tr-TR" sz="3200" dirty="0" smtClean="0"/>
              <a:t>kazandırdıkları</a:t>
            </a:r>
            <a:endParaRPr lang="tr-TR" sz="3200" dirty="0"/>
          </a:p>
        </p:txBody>
      </p:sp>
    </p:spTree>
    <p:extLst>
      <p:ext uri="{BB962C8B-B14F-4D97-AF65-F5344CB8AC3E}">
        <p14:creationId xmlns:p14="http://schemas.microsoft.com/office/powerpoint/2010/main" val="24812705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764704"/>
            <a:ext cx="7024744" cy="685880"/>
          </a:xfrm>
        </p:spPr>
        <p:txBody>
          <a:bodyPr>
            <a:normAutofit/>
          </a:bodyPr>
          <a:lstStyle/>
          <a:p>
            <a:r>
              <a:rPr lang="tr-TR" sz="3200" dirty="0" smtClean="0"/>
              <a:t>İnancın faydaları</a:t>
            </a:r>
            <a:endParaRPr lang="tr-TR" sz="3200" dirty="0"/>
          </a:p>
        </p:txBody>
      </p:sp>
      <p:sp>
        <p:nvSpPr>
          <p:cNvPr id="3" name="İçerik Yer Tutucusu 2"/>
          <p:cNvSpPr>
            <a:spLocks noGrp="1"/>
          </p:cNvSpPr>
          <p:nvPr>
            <p:ph idx="1"/>
          </p:nvPr>
        </p:nvSpPr>
        <p:spPr>
          <a:xfrm>
            <a:off x="827584" y="1556792"/>
            <a:ext cx="7704856" cy="4896544"/>
          </a:xfrm>
        </p:spPr>
        <p:txBody>
          <a:bodyPr>
            <a:normAutofit lnSpcReduction="10000"/>
          </a:bodyPr>
          <a:lstStyle/>
          <a:p>
            <a:r>
              <a:rPr lang="tr-TR" sz="2800" dirty="0" smtClean="0"/>
              <a:t>İnsanın hayatı ve kainatı anlamlandırmasını, kim olduğunu, boşuna yaratılmadığını, varlık gayesini anlamasını sağlar</a:t>
            </a:r>
            <a:r>
              <a:rPr lang="tr-TR" sz="2800" dirty="0"/>
              <a:t>.</a:t>
            </a:r>
            <a:endParaRPr lang="tr-TR" sz="2800" dirty="0" smtClean="0"/>
          </a:p>
          <a:p>
            <a:r>
              <a:rPr lang="tr-TR" sz="2800" dirty="0" smtClean="0"/>
              <a:t>İnsana korkularına karşı güven ve geleceğe dair ümit verir, kudreti sonsuz bir Varlığa güvenmek, insanın acizlik ve çaresizlik hissini giderir.</a:t>
            </a:r>
          </a:p>
          <a:p>
            <a:r>
              <a:rPr lang="tr-TR" sz="2800" dirty="0"/>
              <a:t>Hayatın zorluklarıyla baş etmede yardımcı </a:t>
            </a:r>
            <a:r>
              <a:rPr lang="tr-TR" sz="2800" dirty="0" smtClean="0"/>
              <a:t>olur, başa gelen iyi/kötü olaylara daha dengeli tepkiler vermesini sağlar.</a:t>
            </a:r>
            <a:endParaRPr lang="tr-TR" sz="2800" dirty="0"/>
          </a:p>
        </p:txBody>
      </p:sp>
    </p:spTree>
    <p:extLst>
      <p:ext uri="{BB962C8B-B14F-4D97-AF65-F5344CB8AC3E}">
        <p14:creationId xmlns:p14="http://schemas.microsoft.com/office/powerpoint/2010/main" val="14183695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764704"/>
            <a:ext cx="7024744" cy="685880"/>
          </a:xfrm>
        </p:spPr>
        <p:txBody>
          <a:bodyPr>
            <a:normAutofit/>
          </a:bodyPr>
          <a:lstStyle/>
          <a:p>
            <a:r>
              <a:rPr lang="tr-TR" sz="3200" dirty="0" smtClean="0"/>
              <a:t>İnancın faydaları</a:t>
            </a:r>
            <a:endParaRPr lang="tr-TR" sz="3200" dirty="0"/>
          </a:p>
        </p:txBody>
      </p:sp>
      <p:sp>
        <p:nvSpPr>
          <p:cNvPr id="3" name="İçerik Yer Tutucusu 2"/>
          <p:cNvSpPr>
            <a:spLocks noGrp="1"/>
          </p:cNvSpPr>
          <p:nvPr>
            <p:ph idx="1"/>
          </p:nvPr>
        </p:nvSpPr>
        <p:spPr>
          <a:xfrm>
            <a:off x="827584" y="1556792"/>
            <a:ext cx="7560840" cy="4608512"/>
          </a:xfrm>
        </p:spPr>
        <p:txBody>
          <a:bodyPr>
            <a:normAutofit/>
          </a:bodyPr>
          <a:lstStyle/>
          <a:p>
            <a:r>
              <a:rPr lang="tr-TR" sz="2800" dirty="0" smtClean="0"/>
              <a:t>İçindeki, fıtrî inanç ihtiyacını tatmin eder.</a:t>
            </a:r>
          </a:p>
          <a:p>
            <a:r>
              <a:rPr lang="tr-TR" sz="2800" dirty="0" smtClean="0"/>
              <a:t>Toplumu birleştirir, insan ilişkilerini iyileştirir, kişiyi yalnızlık duygusundan kurtarır. </a:t>
            </a:r>
          </a:p>
          <a:p>
            <a:r>
              <a:rPr lang="tr-TR" sz="2800" dirty="0" smtClean="0"/>
              <a:t>Kainatın başıboş, hadiselerin tesadüfî olmadığının, </a:t>
            </a:r>
            <a:r>
              <a:rPr lang="tr-TR" sz="2800" dirty="0" err="1" smtClean="0"/>
              <a:t>herşeyin</a:t>
            </a:r>
            <a:r>
              <a:rPr lang="tr-TR" sz="2800" dirty="0" smtClean="0"/>
              <a:t> garanti altında olduğunun bilinmesi insana güven hissi kazandırır. Sürekli değişen bir kainatta değişmez, mutlak ve ölümsüz bir Varlığa dayanmak kişiye istikrar hissi verir. </a:t>
            </a:r>
          </a:p>
          <a:p>
            <a:endParaRPr lang="tr-TR" sz="2800" dirty="0"/>
          </a:p>
        </p:txBody>
      </p:sp>
    </p:spTree>
    <p:extLst>
      <p:ext uri="{BB962C8B-B14F-4D97-AF65-F5344CB8AC3E}">
        <p14:creationId xmlns:p14="http://schemas.microsoft.com/office/powerpoint/2010/main" val="41762118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764704"/>
            <a:ext cx="7024744" cy="685880"/>
          </a:xfrm>
        </p:spPr>
        <p:txBody>
          <a:bodyPr>
            <a:normAutofit/>
          </a:bodyPr>
          <a:lstStyle/>
          <a:p>
            <a:r>
              <a:rPr lang="tr-TR" sz="3200" dirty="0" smtClean="0"/>
              <a:t>İnancın faydaları</a:t>
            </a:r>
            <a:endParaRPr lang="tr-TR" sz="3200" dirty="0"/>
          </a:p>
        </p:txBody>
      </p:sp>
      <p:sp>
        <p:nvSpPr>
          <p:cNvPr id="3" name="İçerik Yer Tutucusu 2"/>
          <p:cNvSpPr>
            <a:spLocks noGrp="1"/>
          </p:cNvSpPr>
          <p:nvPr>
            <p:ph idx="1"/>
          </p:nvPr>
        </p:nvSpPr>
        <p:spPr>
          <a:xfrm>
            <a:off x="827584" y="1556792"/>
            <a:ext cx="7560840" cy="4608512"/>
          </a:xfrm>
        </p:spPr>
        <p:txBody>
          <a:bodyPr>
            <a:normAutofit/>
          </a:bodyPr>
          <a:lstStyle/>
          <a:p>
            <a:r>
              <a:rPr lang="tr-TR" sz="2800" dirty="0"/>
              <a:t>Kendisini çok seven ve merhameti sonsuz bir </a:t>
            </a:r>
            <a:r>
              <a:rPr lang="tr-TR" sz="2800" dirty="0" err="1"/>
              <a:t>Rabbi’nin</a:t>
            </a:r>
            <a:r>
              <a:rPr lang="tr-TR" sz="2800" dirty="0"/>
              <a:t> olduğunu bilmesi insanı mutlu eder. Diğer varlıklara da sevgiyle yaklaşır. </a:t>
            </a:r>
            <a:endParaRPr lang="tr-TR" sz="2800" dirty="0" smtClean="0"/>
          </a:p>
          <a:p>
            <a:r>
              <a:rPr lang="tr-TR" sz="2800" dirty="0" smtClean="0"/>
              <a:t>İnanç kişinin hayata karşı olumlu ve iyimser bir bakış açısına sahip olmasını sağlar.</a:t>
            </a:r>
            <a:endParaRPr lang="tr-TR" sz="2800" dirty="0"/>
          </a:p>
          <a:p>
            <a:endParaRPr lang="tr-TR" sz="2800" dirty="0" smtClean="0"/>
          </a:p>
          <a:p>
            <a:endParaRPr lang="tr-TR" sz="2800" dirty="0"/>
          </a:p>
        </p:txBody>
      </p:sp>
    </p:spTree>
    <p:extLst>
      <p:ext uri="{BB962C8B-B14F-4D97-AF65-F5344CB8AC3E}">
        <p14:creationId xmlns:p14="http://schemas.microsoft.com/office/powerpoint/2010/main" val="32144739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err="1" smtClean="0"/>
              <a:t>Kur’ân</a:t>
            </a:r>
            <a:r>
              <a:rPr lang="tr-TR" dirty="0" smtClean="0"/>
              <a:t>-ı Kerîm’in Gönüllere Şifa Oluşu</a:t>
            </a:r>
            <a:endParaRPr lang="tr-TR" dirty="0"/>
          </a:p>
        </p:txBody>
      </p:sp>
      <p:sp>
        <p:nvSpPr>
          <p:cNvPr id="3" name="İçerik Yer Tutucusu 2"/>
          <p:cNvSpPr>
            <a:spLocks noGrp="1"/>
          </p:cNvSpPr>
          <p:nvPr>
            <p:ph idx="1"/>
          </p:nvPr>
        </p:nvSpPr>
        <p:spPr>
          <a:xfrm>
            <a:off x="1043492" y="2323652"/>
            <a:ext cx="7344932" cy="3913660"/>
          </a:xfrm>
        </p:spPr>
        <p:txBody>
          <a:bodyPr>
            <a:normAutofit/>
          </a:bodyPr>
          <a:lstStyle/>
          <a:p>
            <a:r>
              <a:rPr lang="tr-TR" dirty="0"/>
              <a:t>“Biz Kur’an’dan öyle bir şey indiriyoruz ki, o müminler için bir şifa, bir rahmettir; zalimlerin ise sadece ziyanını arttırır</a:t>
            </a:r>
            <a:r>
              <a:rPr lang="tr-TR" dirty="0" smtClean="0"/>
              <a:t>.” </a:t>
            </a:r>
            <a:r>
              <a:rPr lang="tr-TR" dirty="0" err="1" smtClean="0"/>
              <a:t>İsrâ</a:t>
            </a:r>
            <a:r>
              <a:rPr lang="tr-TR" dirty="0" smtClean="0"/>
              <a:t> </a:t>
            </a:r>
            <a:r>
              <a:rPr lang="tr-TR" dirty="0"/>
              <a:t>17/82.</a:t>
            </a:r>
          </a:p>
          <a:p>
            <a:r>
              <a:rPr lang="tr-TR" dirty="0" err="1"/>
              <a:t>Kur’ân</a:t>
            </a:r>
            <a:r>
              <a:rPr lang="tr-TR" dirty="0"/>
              <a:t>-ı Kerîm insanın </a:t>
            </a:r>
            <a:r>
              <a:rPr lang="tr-TR" dirty="0" smtClean="0"/>
              <a:t>merak </a:t>
            </a:r>
            <a:r>
              <a:rPr lang="tr-TR" dirty="0"/>
              <a:t>ettiği </a:t>
            </a:r>
            <a:r>
              <a:rPr lang="tr-TR" dirty="0" smtClean="0"/>
              <a:t>soruları </a:t>
            </a:r>
            <a:r>
              <a:rPr lang="tr-TR" dirty="0"/>
              <a:t>cevaplayan, </a:t>
            </a:r>
            <a:r>
              <a:rPr lang="tr-TR" dirty="0" err="1"/>
              <a:t>Rabb’ini</a:t>
            </a:r>
            <a:r>
              <a:rPr lang="tr-TR" dirty="0"/>
              <a:t> tanıtan, insanın yaratılış </a:t>
            </a:r>
            <a:r>
              <a:rPr lang="tr-TR" dirty="0" smtClean="0"/>
              <a:t>gayesini açıklayan rehber </a:t>
            </a:r>
            <a:r>
              <a:rPr lang="tr-TR" dirty="0"/>
              <a:t>bir kitaptır. Bu yönleriyle </a:t>
            </a:r>
            <a:r>
              <a:rPr lang="tr-TR" dirty="0" err="1"/>
              <a:t>Kur’ân</a:t>
            </a:r>
            <a:r>
              <a:rPr lang="tr-TR" dirty="0"/>
              <a:t> insana huzur, güven ve ümit aşılar. </a:t>
            </a:r>
          </a:p>
        </p:txBody>
      </p:sp>
    </p:spTree>
    <p:extLst>
      <p:ext uri="{BB962C8B-B14F-4D97-AF65-F5344CB8AC3E}">
        <p14:creationId xmlns:p14="http://schemas.microsoft.com/office/powerpoint/2010/main" val="36773250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ASRIN PROBLEMİ STRES </a:t>
            </a:r>
          </a:p>
        </p:txBody>
      </p:sp>
    </p:spTree>
    <p:extLst>
      <p:ext uri="{BB962C8B-B14F-4D97-AF65-F5344CB8AC3E}">
        <p14:creationId xmlns:p14="http://schemas.microsoft.com/office/powerpoint/2010/main" val="31136616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Dünya-ahiret mukayesesi</a:t>
            </a:r>
            <a:endParaRPr lang="tr-TR" dirty="0"/>
          </a:p>
        </p:txBody>
      </p:sp>
      <p:sp>
        <p:nvSpPr>
          <p:cNvPr id="3" name="İçerik Yer Tutucusu 2"/>
          <p:cNvSpPr>
            <a:spLocks noGrp="1"/>
          </p:cNvSpPr>
          <p:nvPr>
            <p:ph idx="1"/>
          </p:nvPr>
        </p:nvSpPr>
        <p:spPr/>
        <p:txBody>
          <a:bodyPr/>
          <a:lstStyle/>
          <a:p>
            <a:r>
              <a:rPr lang="tr-TR" dirty="0"/>
              <a:t>“Bu dünya hayatı ancak bir eğlence ve oyundan ibarettir. Ahiret yurduna gelince, işte gerçek hayat odur” </a:t>
            </a:r>
            <a:r>
              <a:rPr lang="tr-TR" dirty="0" err="1"/>
              <a:t>Ankebût</a:t>
            </a:r>
            <a:r>
              <a:rPr lang="tr-TR" dirty="0"/>
              <a:t> 29/64</a:t>
            </a:r>
            <a:r>
              <a:rPr lang="tr-TR" dirty="0" smtClean="0"/>
              <a:t>.</a:t>
            </a:r>
          </a:p>
        </p:txBody>
      </p:sp>
    </p:spTree>
    <p:extLst>
      <p:ext uri="{BB962C8B-B14F-4D97-AF65-F5344CB8AC3E}">
        <p14:creationId xmlns:p14="http://schemas.microsoft.com/office/powerpoint/2010/main" val="17273544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490" y="1027664"/>
            <a:ext cx="7024744" cy="745152"/>
          </a:xfrm>
        </p:spPr>
        <p:txBody>
          <a:bodyPr/>
          <a:lstStyle/>
          <a:p>
            <a:r>
              <a:rPr lang="tr-TR" dirty="0" smtClean="0"/>
              <a:t>Ahiret İnancının Faydaları</a:t>
            </a:r>
            <a:endParaRPr lang="tr-TR" dirty="0"/>
          </a:p>
        </p:txBody>
      </p:sp>
      <p:sp>
        <p:nvSpPr>
          <p:cNvPr id="3" name="İçerik Yer Tutucusu 2"/>
          <p:cNvSpPr>
            <a:spLocks noGrp="1"/>
          </p:cNvSpPr>
          <p:nvPr>
            <p:ph idx="1"/>
          </p:nvPr>
        </p:nvSpPr>
        <p:spPr>
          <a:xfrm>
            <a:off x="755576" y="1772816"/>
            <a:ext cx="7560840" cy="4608512"/>
          </a:xfrm>
        </p:spPr>
        <p:txBody>
          <a:bodyPr>
            <a:normAutofit/>
          </a:bodyPr>
          <a:lstStyle/>
          <a:p>
            <a:r>
              <a:rPr lang="tr-TR" dirty="0" smtClean="0"/>
              <a:t>Mükafat ve yaptırımların olması kişiyi sorumluluğa sevk eder, hayatını iyi değerlendirerek hem insanlara faydalı olmak, hem de ahirette ödüllendirilmek ister. </a:t>
            </a:r>
          </a:p>
          <a:p>
            <a:r>
              <a:rPr lang="tr-TR" dirty="0"/>
              <a:t>D</a:t>
            </a:r>
            <a:r>
              <a:rPr lang="tr-TR" dirty="0" smtClean="0"/>
              <a:t>ünyada </a:t>
            </a:r>
            <a:r>
              <a:rPr lang="tr-TR" dirty="0"/>
              <a:t>yaşanan haksızlıklarının bunları yapanların yanına kâr kalmayacağı </a:t>
            </a:r>
            <a:r>
              <a:rPr lang="tr-TR" dirty="0" smtClean="0"/>
              <a:t>büyük </a:t>
            </a:r>
            <a:r>
              <a:rPr lang="tr-TR" dirty="0"/>
              <a:t>bir huzur </a:t>
            </a:r>
            <a:r>
              <a:rPr lang="tr-TR" dirty="0" smtClean="0"/>
              <a:t>kaynağıdır.</a:t>
            </a:r>
          </a:p>
          <a:p>
            <a:r>
              <a:rPr lang="tr-TR" dirty="0" smtClean="0"/>
              <a:t>Dünyada </a:t>
            </a:r>
            <a:r>
              <a:rPr lang="tr-TR" dirty="0"/>
              <a:t>ayrıldığı </a:t>
            </a:r>
            <a:r>
              <a:rPr lang="tr-TR" dirty="0" smtClean="0"/>
              <a:t>sevdikleriyle ahirette </a:t>
            </a:r>
            <a:r>
              <a:rPr lang="tr-TR" dirty="0"/>
              <a:t>bir araya geleceği düşüncesi, insanı </a:t>
            </a:r>
            <a:r>
              <a:rPr lang="tr-TR" dirty="0" smtClean="0"/>
              <a:t>rahatlatır. </a:t>
            </a:r>
          </a:p>
          <a:p>
            <a:r>
              <a:rPr lang="tr-TR" dirty="0"/>
              <a:t>D</a:t>
            </a:r>
            <a:r>
              <a:rPr lang="tr-TR" dirty="0" smtClean="0"/>
              <a:t>ünyayı </a:t>
            </a:r>
            <a:r>
              <a:rPr lang="tr-TR" dirty="0"/>
              <a:t>gözünde gereğinden fazla </a:t>
            </a:r>
            <a:r>
              <a:rPr lang="tr-TR" dirty="0" smtClean="0"/>
              <a:t>büyütmez, musibetlerden dolayı aşırı tepkiler vermez.</a:t>
            </a:r>
            <a:endParaRPr lang="tr-TR" dirty="0"/>
          </a:p>
        </p:txBody>
      </p:sp>
    </p:spTree>
    <p:extLst>
      <p:ext uri="{BB962C8B-B14F-4D97-AF65-F5344CB8AC3E}">
        <p14:creationId xmlns:p14="http://schemas.microsoft.com/office/powerpoint/2010/main" val="36464857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Ahiret İnancının Faydaları</a:t>
            </a:r>
          </a:p>
        </p:txBody>
      </p:sp>
      <p:sp>
        <p:nvSpPr>
          <p:cNvPr id="3" name="İçerik Yer Tutucusu 2"/>
          <p:cNvSpPr>
            <a:spLocks noGrp="1"/>
          </p:cNvSpPr>
          <p:nvPr>
            <p:ph idx="1"/>
          </p:nvPr>
        </p:nvSpPr>
        <p:spPr/>
        <p:txBody>
          <a:bodyPr/>
          <a:lstStyle/>
          <a:p>
            <a:r>
              <a:rPr lang="tr-TR" dirty="0"/>
              <a:t>ölümün bir yokluk olmadığını, ölümün ötesinde yeni bir hayat </a:t>
            </a:r>
            <a:r>
              <a:rPr lang="tr-TR" dirty="0" smtClean="0"/>
              <a:t>olduğunu</a:t>
            </a:r>
            <a:r>
              <a:rPr lang="tr-TR" dirty="0"/>
              <a:t> </a:t>
            </a:r>
            <a:r>
              <a:rPr lang="tr-TR" dirty="0" smtClean="0"/>
              <a:t>bilmek bu konudaki endişelerini giderir.</a:t>
            </a:r>
          </a:p>
          <a:p>
            <a:r>
              <a:rPr lang="tr-TR" dirty="0" smtClean="0"/>
              <a:t> </a:t>
            </a:r>
            <a:r>
              <a:rPr lang="tr-TR" dirty="0"/>
              <a:t>insanın bu dünyada tatmin edilmeyen </a:t>
            </a:r>
            <a:r>
              <a:rPr lang="tr-TR" dirty="0" smtClean="0"/>
              <a:t>arzularının, özellikle sonsuzluk arzusunun, ahirette karşılanacağını bilerek rahatlar.</a:t>
            </a:r>
          </a:p>
          <a:p>
            <a:r>
              <a:rPr lang="tr-TR" dirty="0" smtClean="0"/>
              <a:t>Ahiretteki hesaba olan inanç, toplumda düzeni sağlar.</a:t>
            </a:r>
          </a:p>
          <a:p>
            <a:endParaRPr lang="tr-TR" dirty="0"/>
          </a:p>
        </p:txBody>
      </p:sp>
    </p:spTree>
    <p:extLst>
      <p:ext uri="{BB962C8B-B14F-4D97-AF65-F5344CB8AC3E}">
        <p14:creationId xmlns:p14="http://schemas.microsoft.com/office/powerpoint/2010/main" val="1089394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Kadere inanan, kederden kurtulur</a:t>
            </a:r>
            <a:endParaRPr lang="tr-TR" dirty="0"/>
          </a:p>
        </p:txBody>
      </p:sp>
      <p:sp>
        <p:nvSpPr>
          <p:cNvPr id="3" name="İçerik Yer Tutucusu 2"/>
          <p:cNvSpPr>
            <a:spLocks noGrp="1"/>
          </p:cNvSpPr>
          <p:nvPr>
            <p:ph idx="1"/>
          </p:nvPr>
        </p:nvSpPr>
        <p:spPr/>
        <p:txBody>
          <a:bodyPr/>
          <a:lstStyle/>
          <a:p>
            <a:r>
              <a:rPr lang="tr-TR" dirty="0"/>
              <a:t>Yeryüzünde vuku bulan veya başınıza gelen hiçbir musibet yoktur ki, biz onu yaratmadan önce bir kitapta yazılı olmasın. Kuşkusuz bu Allah’a göre kolaydır. Kaybettiklerinize </a:t>
            </a:r>
            <a:r>
              <a:rPr lang="tr-TR" b="1" dirty="0"/>
              <a:t>üzülmeyesiniz</a:t>
            </a:r>
            <a:r>
              <a:rPr lang="tr-TR" dirty="0"/>
              <a:t> ve O’nun size verdikleriyle </a:t>
            </a:r>
            <a:r>
              <a:rPr lang="tr-TR" b="1" dirty="0"/>
              <a:t>şımarmayasınız</a:t>
            </a:r>
            <a:r>
              <a:rPr lang="tr-TR" dirty="0"/>
              <a:t> diye (böyle yapmıştır</a:t>
            </a:r>
            <a:r>
              <a:rPr lang="tr-TR" dirty="0" smtClean="0"/>
              <a:t>).” </a:t>
            </a:r>
            <a:r>
              <a:rPr lang="tr-TR" dirty="0"/>
              <a:t>el-</a:t>
            </a:r>
            <a:r>
              <a:rPr lang="tr-TR" dirty="0" err="1"/>
              <a:t>Hadid</a:t>
            </a:r>
            <a:r>
              <a:rPr lang="tr-TR" dirty="0"/>
              <a:t> 57/22-3.</a:t>
            </a:r>
          </a:p>
          <a:p>
            <a:endParaRPr lang="tr-TR" dirty="0"/>
          </a:p>
        </p:txBody>
      </p:sp>
    </p:spTree>
    <p:extLst>
      <p:ext uri="{BB962C8B-B14F-4D97-AF65-F5344CB8AC3E}">
        <p14:creationId xmlns:p14="http://schemas.microsoft.com/office/powerpoint/2010/main" val="39736939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Kadere inanan, kederden kurtulur</a:t>
            </a:r>
          </a:p>
        </p:txBody>
      </p:sp>
      <p:sp>
        <p:nvSpPr>
          <p:cNvPr id="3" name="İçerik Yer Tutucusu 2"/>
          <p:cNvSpPr>
            <a:spLocks noGrp="1"/>
          </p:cNvSpPr>
          <p:nvPr>
            <p:ph idx="1"/>
          </p:nvPr>
        </p:nvSpPr>
        <p:spPr/>
        <p:txBody>
          <a:bodyPr/>
          <a:lstStyle/>
          <a:p>
            <a:r>
              <a:rPr lang="tr-TR" dirty="0"/>
              <a:t>“Mümkündür ki nefret ettiğiniz bir şey sizin için iyi olabilir ve yine mümkündür ki hoşlandığınız bir şey de sizin için kötü olabilir. Allah bilir, ama siz bilmezsiniz</a:t>
            </a:r>
            <a:r>
              <a:rPr lang="tr-TR" dirty="0" smtClean="0"/>
              <a:t>.” el-Bakara </a:t>
            </a:r>
            <a:r>
              <a:rPr lang="tr-TR" dirty="0"/>
              <a:t>2/216.</a:t>
            </a:r>
          </a:p>
          <a:p>
            <a:endParaRPr lang="tr-TR" dirty="0"/>
          </a:p>
        </p:txBody>
      </p:sp>
    </p:spTree>
    <p:extLst>
      <p:ext uri="{BB962C8B-B14F-4D97-AF65-F5344CB8AC3E}">
        <p14:creationId xmlns:p14="http://schemas.microsoft.com/office/powerpoint/2010/main" val="90396653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Takdir-i ilâhîye rıza</a:t>
            </a:r>
            <a:endParaRPr lang="tr-TR" dirty="0"/>
          </a:p>
        </p:txBody>
      </p:sp>
      <p:sp>
        <p:nvSpPr>
          <p:cNvPr id="3" name="İçerik Yer Tutucusu 2"/>
          <p:cNvSpPr>
            <a:spLocks noGrp="1"/>
          </p:cNvSpPr>
          <p:nvPr>
            <p:ph idx="1"/>
          </p:nvPr>
        </p:nvSpPr>
        <p:spPr/>
        <p:txBody>
          <a:bodyPr/>
          <a:lstStyle/>
          <a:p>
            <a:r>
              <a:rPr lang="tr-TR" dirty="0"/>
              <a:t>“İnsanoğlu, Allah’ın kendisi için takdir ettiğine rıza gösterirse mutlu olur. Şayet, Allah’tan hayırlı olanı ummayı terk eder ve Allah’ın kendisi için takdir ettiğine kızıp, isyan ederse bedbaht olur.” </a:t>
            </a:r>
            <a:r>
              <a:rPr lang="tr-TR" dirty="0" err="1"/>
              <a:t>Tirmizî</a:t>
            </a:r>
            <a:r>
              <a:rPr lang="tr-TR" dirty="0"/>
              <a:t>, “Kader”, 15.</a:t>
            </a:r>
          </a:p>
          <a:p>
            <a:endParaRPr lang="tr-TR" dirty="0"/>
          </a:p>
        </p:txBody>
      </p:sp>
    </p:spTree>
    <p:extLst>
      <p:ext uri="{BB962C8B-B14F-4D97-AF65-F5344CB8AC3E}">
        <p14:creationId xmlns:p14="http://schemas.microsoft.com/office/powerpoint/2010/main" val="425123567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Neylerse güzel eyler</a:t>
            </a:r>
            <a:endParaRPr lang="tr-TR" dirty="0"/>
          </a:p>
        </p:txBody>
      </p:sp>
      <p:sp>
        <p:nvSpPr>
          <p:cNvPr id="3" name="İçerik Yer Tutucusu 2"/>
          <p:cNvSpPr>
            <a:spLocks noGrp="1"/>
          </p:cNvSpPr>
          <p:nvPr>
            <p:ph idx="1"/>
          </p:nvPr>
        </p:nvSpPr>
        <p:spPr/>
        <p:txBody>
          <a:bodyPr/>
          <a:lstStyle/>
          <a:p>
            <a:pPr marL="68580" indent="0">
              <a:buNone/>
            </a:pPr>
            <a:r>
              <a:rPr lang="tr-TR" dirty="0"/>
              <a:t>Hakk’ın olacak işler</a:t>
            </a:r>
          </a:p>
          <a:p>
            <a:pPr marL="68580" indent="0">
              <a:buNone/>
            </a:pPr>
            <a:r>
              <a:rPr lang="tr-TR" dirty="0" err="1"/>
              <a:t>Boşdur</a:t>
            </a:r>
            <a:r>
              <a:rPr lang="tr-TR" dirty="0"/>
              <a:t> gam u teşvişler</a:t>
            </a:r>
          </a:p>
          <a:p>
            <a:pPr marL="68580" indent="0">
              <a:buNone/>
            </a:pPr>
            <a:r>
              <a:rPr lang="tr-TR" dirty="0"/>
              <a:t>Ol hikmetini işler</a:t>
            </a:r>
          </a:p>
          <a:p>
            <a:pPr marL="68580" indent="0">
              <a:buNone/>
            </a:pPr>
            <a:r>
              <a:rPr lang="tr-TR" dirty="0"/>
              <a:t>Mevlâ görelim neyler</a:t>
            </a:r>
          </a:p>
          <a:p>
            <a:pPr marL="68580" indent="0">
              <a:buNone/>
            </a:pPr>
            <a:r>
              <a:rPr lang="tr-TR" dirty="0"/>
              <a:t>Neylerse güzel eyler…</a:t>
            </a:r>
          </a:p>
          <a:p>
            <a:endParaRPr lang="tr-TR" dirty="0"/>
          </a:p>
        </p:txBody>
      </p:sp>
    </p:spTree>
    <p:extLst>
      <p:ext uri="{BB962C8B-B14F-4D97-AF65-F5344CB8AC3E}">
        <p14:creationId xmlns:p14="http://schemas.microsoft.com/office/powerpoint/2010/main" val="80555089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Ölümle Barışık Olma: </a:t>
            </a:r>
            <a:r>
              <a:rPr lang="tr-TR" dirty="0" err="1" smtClean="0"/>
              <a:t>Şeb</a:t>
            </a:r>
            <a:r>
              <a:rPr lang="tr-TR" dirty="0" smtClean="0"/>
              <a:t>-i </a:t>
            </a:r>
            <a:r>
              <a:rPr lang="tr-TR" dirty="0" err="1" smtClean="0"/>
              <a:t>Arus</a:t>
            </a:r>
            <a:endParaRPr lang="tr-TR" dirty="0"/>
          </a:p>
        </p:txBody>
      </p:sp>
      <p:sp>
        <p:nvSpPr>
          <p:cNvPr id="3" name="İçerik Yer Tutucusu 2"/>
          <p:cNvSpPr>
            <a:spLocks noGrp="1"/>
          </p:cNvSpPr>
          <p:nvPr>
            <p:ph idx="1"/>
          </p:nvPr>
        </p:nvSpPr>
        <p:spPr/>
        <p:txBody>
          <a:bodyPr/>
          <a:lstStyle/>
          <a:p>
            <a:r>
              <a:rPr lang="tr-TR" dirty="0"/>
              <a:t>“</a:t>
            </a:r>
            <a:r>
              <a:rPr lang="tr-TR" b="1" dirty="0"/>
              <a:t>Akıllı kişi </a:t>
            </a:r>
            <a:r>
              <a:rPr lang="tr-TR" dirty="0"/>
              <a:t>kendisini hesaba çeken ve ölümden sonrasına hazırlık yapan kişidir. </a:t>
            </a:r>
            <a:r>
              <a:rPr lang="tr-TR" b="1" dirty="0"/>
              <a:t>Aciz kişi </a:t>
            </a:r>
            <a:r>
              <a:rPr lang="tr-TR" dirty="0"/>
              <a:t>ise nefsinin arzularına uyan ve buna rağmen Allah’tan temennilerde bulunan kişidir.” </a:t>
            </a:r>
            <a:r>
              <a:rPr lang="tr-TR" dirty="0" err="1"/>
              <a:t>Tirmizî</a:t>
            </a:r>
            <a:r>
              <a:rPr lang="tr-TR" dirty="0"/>
              <a:t>, “</a:t>
            </a:r>
            <a:r>
              <a:rPr lang="tr-TR" dirty="0" err="1"/>
              <a:t>Sıfatu’l-kıyâme</a:t>
            </a:r>
            <a:r>
              <a:rPr lang="tr-TR" dirty="0"/>
              <a:t>”, 25.</a:t>
            </a:r>
          </a:p>
          <a:p>
            <a:r>
              <a:rPr lang="tr-TR" dirty="0" smtClean="0"/>
              <a:t>Dindar kişi, ölümden korkmaz, bilakis ölümle barışıktır ve ölümü sürekli gündeminde tutar.</a:t>
            </a:r>
            <a:endParaRPr lang="tr-TR" dirty="0"/>
          </a:p>
        </p:txBody>
      </p:sp>
    </p:spTree>
    <p:extLst>
      <p:ext uri="{BB962C8B-B14F-4D97-AF65-F5344CB8AC3E}">
        <p14:creationId xmlns:p14="http://schemas.microsoft.com/office/powerpoint/2010/main" val="166892985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404664"/>
            <a:ext cx="7024744" cy="864096"/>
          </a:xfrm>
        </p:spPr>
        <p:txBody>
          <a:bodyPr>
            <a:normAutofit/>
          </a:bodyPr>
          <a:lstStyle/>
          <a:p>
            <a:r>
              <a:rPr lang="tr-TR" sz="3200" dirty="0" smtClean="0"/>
              <a:t>Ölümle Barışık Olma: Akıllı / aciz kişi</a:t>
            </a:r>
            <a:endParaRPr lang="tr-TR" sz="3200" dirty="0"/>
          </a:p>
        </p:txBody>
      </p:sp>
      <p:sp>
        <p:nvSpPr>
          <p:cNvPr id="3" name="İçerik Yer Tutucusu 2"/>
          <p:cNvSpPr>
            <a:spLocks noGrp="1"/>
          </p:cNvSpPr>
          <p:nvPr>
            <p:ph idx="1"/>
          </p:nvPr>
        </p:nvSpPr>
        <p:spPr>
          <a:xfrm>
            <a:off x="827584" y="6065931"/>
            <a:ext cx="7272808" cy="675437"/>
          </a:xfrm>
        </p:spPr>
        <p:txBody>
          <a:bodyPr>
            <a:normAutofit/>
          </a:bodyPr>
          <a:lstStyle/>
          <a:p>
            <a:r>
              <a:rPr lang="tr-TR" dirty="0" err="1"/>
              <a:t>Zimbardo</a:t>
            </a:r>
            <a:r>
              <a:rPr lang="tr-TR" dirty="0"/>
              <a:t> – </a:t>
            </a:r>
            <a:r>
              <a:rPr lang="tr-TR" dirty="0" err="1"/>
              <a:t>Gerrig</a:t>
            </a:r>
            <a:r>
              <a:rPr lang="tr-TR" dirty="0"/>
              <a:t>, Psikoloji ve </a:t>
            </a:r>
            <a:r>
              <a:rPr lang="tr-TR" dirty="0" smtClean="0"/>
              <a:t>Yaşam, s. 385</a:t>
            </a:r>
            <a:endParaRPr lang="tr-TR" dirty="0"/>
          </a:p>
        </p:txBody>
      </p:sp>
      <p:pic>
        <p:nvPicPr>
          <p:cNvPr id="4" name="Picture 2" descr="C:\Users\pc\Desktop\HADIS MAKALELER VE TEZ\İSLAM VE YORUM 4 STRES HUZUR\stres grafik akıllı aciz kişi.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268760"/>
            <a:ext cx="8424935" cy="47525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207497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Musibetlere karşı inanç</a:t>
            </a:r>
            <a:endParaRPr lang="tr-TR" dirty="0"/>
          </a:p>
        </p:txBody>
      </p:sp>
      <p:sp>
        <p:nvSpPr>
          <p:cNvPr id="3" name="İçerik Yer Tutucusu 2"/>
          <p:cNvSpPr>
            <a:spLocks noGrp="1"/>
          </p:cNvSpPr>
          <p:nvPr>
            <p:ph idx="1"/>
          </p:nvPr>
        </p:nvSpPr>
        <p:spPr/>
        <p:txBody>
          <a:bodyPr>
            <a:normAutofit fontScale="92500"/>
          </a:bodyPr>
          <a:lstStyle/>
          <a:p>
            <a:r>
              <a:rPr lang="tr-TR" sz="3200" dirty="0"/>
              <a:t>Allah Resulü (sav) bir </a:t>
            </a:r>
            <a:r>
              <a:rPr lang="tr-TR" sz="3200" dirty="0" smtClean="0"/>
              <a:t>duasında </a:t>
            </a:r>
            <a:r>
              <a:rPr lang="tr-TR" sz="3200" dirty="0"/>
              <a:t>Allah’tan dünyanın musibetlerine karşı tahammülümüzü kolaylaştıracak bir </a:t>
            </a:r>
            <a:r>
              <a:rPr lang="tr-TR" sz="3200" dirty="0" err="1"/>
              <a:t>yakîn</a:t>
            </a:r>
            <a:r>
              <a:rPr lang="tr-TR" sz="3200" dirty="0"/>
              <a:t> (güçlü iman) istemekte, dünyayı en büyük tasamız kılmamasını dilemektedir. </a:t>
            </a:r>
            <a:r>
              <a:rPr lang="tr-TR" dirty="0" err="1"/>
              <a:t>Tirmizî</a:t>
            </a:r>
            <a:r>
              <a:rPr lang="tr-TR" dirty="0"/>
              <a:t>, “</a:t>
            </a:r>
            <a:r>
              <a:rPr lang="tr-TR" dirty="0" err="1"/>
              <a:t>Deavât</a:t>
            </a:r>
            <a:r>
              <a:rPr lang="tr-TR" dirty="0"/>
              <a:t>”, 80.</a:t>
            </a:r>
          </a:p>
          <a:p>
            <a:endParaRPr lang="tr-TR" dirty="0"/>
          </a:p>
        </p:txBody>
      </p:sp>
    </p:spTree>
    <p:extLst>
      <p:ext uri="{BB962C8B-B14F-4D97-AF65-F5344CB8AC3E}">
        <p14:creationId xmlns:p14="http://schemas.microsoft.com/office/powerpoint/2010/main" val="22626271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2800" dirty="0" smtClean="0"/>
              <a:t>Modern Hayatın Bir Parçası Olarak Stres</a:t>
            </a:r>
            <a:endParaRPr lang="tr-TR" sz="2800" dirty="0"/>
          </a:p>
        </p:txBody>
      </p:sp>
      <p:sp>
        <p:nvSpPr>
          <p:cNvPr id="3" name="İçerik Yer Tutucusu 2"/>
          <p:cNvSpPr>
            <a:spLocks noGrp="1"/>
          </p:cNvSpPr>
          <p:nvPr>
            <p:ph idx="1"/>
          </p:nvPr>
        </p:nvSpPr>
        <p:spPr>
          <a:xfrm>
            <a:off x="1043492" y="2323652"/>
            <a:ext cx="6777317" cy="3985668"/>
          </a:xfrm>
        </p:spPr>
        <p:txBody>
          <a:bodyPr>
            <a:normAutofit/>
          </a:bodyPr>
          <a:lstStyle/>
          <a:p>
            <a:r>
              <a:rPr lang="tr-TR" dirty="0" smtClean="0"/>
              <a:t>Modern </a:t>
            </a:r>
            <a:r>
              <a:rPr lang="tr-TR" dirty="0"/>
              <a:t>hayat, </a:t>
            </a:r>
            <a:r>
              <a:rPr lang="tr-TR" dirty="0" smtClean="0"/>
              <a:t>günümüz insanına pek çok faydalı yenilikler getirmekle beraber çok çeşitli sebeplerle </a:t>
            </a:r>
            <a:r>
              <a:rPr lang="tr-TR" dirty="0"/>
              <a:t>stresi de gündemimize taşımaktadır.</a:t>
            </a:r>
          </a:p>
        </p:txBody>
      </p:sp>
    </p:spTree>
    <p:extLst>
      <p:ext uri="{BB962C8B-B14F-4D97-AF65-F5344CB8AC3E}">
        <p14:creationId xmlns:p14="http://schemas.microsoft.com/office/powerpoint/2010/main" val="3988910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Musibetlerin manası</a:t>
            </a:r>
            <a:endParaRPr lang="tr-TR" dirty="0"/>
          </a:p>
        </p:txBody>
      </p:sp>
      <p:sp>
        <p:nvSpPr>
          <p:cNvPr id="3" name="İçerik Yer Tutucusu 2"/>
          <p:cNvSpPr>
            <a:spLocks noGrp="1"/>
          </p:cNvSpPr>
          <p:nvPr>
            <p:ph idx="1"/>
          </p:nvPr>
        </p:nvSpPr>
        <p:spPr>
          <a:xfrm>
            <a:off x="1043492" y="2323652"/>
            <a:ext cx="7200916" cy="3985668"/>
          </a:xfrm>
        </p:spPr>
        <p:txBody>
          <a:bodyPr/>
          <a:lstStyle/>
          <a:p>
            <a:r>
              <a:rPr lang="tr-TR" dirty="0"/>
              <a:t>“</a:t>
            </a:r>
            <a:r>
              <a:rPr lang="tr-TR" i="1" dirty="0" err="1"/>
              <a:t>Andolsun</a:t>
            </a:r>
            <a:r>
              <a:rPr lang="tr-TR" i="1" dirty="0"/>
              <a:t> ki sizi biraz korku ve açlıkla; mallardan, canlardan ve ürünlerden eksiltmekle sınayacağız. Sabredenleri müjdele</a:t>
            </a:r>
            <a:r>
              <a:rPr lang="tr-TR" dirty="0"/>
              <a:t>!” (el-Bakara </a:t>
            </a:r>
            <a:r>
              <a:rPr lang="tr-TR" dirty="0" smtClean="0"/>
              <a:t>2/155) ayetini </a:t>
            </a:r>
            <a:r>
              <a:rPr lang="tr-TR" dirty="0"/>
              <a:t>düşünen bir insan, musibetlerin rastgele ve boşuna olmadığını, hayatın tesadüfi bir şekilde gelişmediğini fark eder, musibetlere gönül hoşluğuyla sabreder ve rahatlar.  </a:t>
            </a:r>
          </a:p>
        </p:txBody>
      </p:sp>
    </p:spTree>
    <p:extLst>
      <p:ext uri="{BB962C8B-B14F-4D97-AF65-F5344CB8AC3E}">
        <p14:creationId xmlns:p14="http://schemas.microsoft.com/office/powerpoint/2010/main" val="104421708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490" y="404664"/>
            <a:ext cx="7024744" cy="1143000"/>
          </a:xfrm>
        </p:spPr>
        <p:txBody>
          <a:bodyPr/>
          <a:lstStyle/>
          <a:p>
            <a:r>
              <a:rPr lang="tr-TR" dirty="0" smtClean="0"/>
              <a:t>Musibetlerin Hikmeti</a:t>
            </a:r>
            <a:endParaRPr lang="tr-TR" dirty="0"/>
          </a:p>
        </p:txBody>
      </p:sp>
      <p:sp>
        <p:nvSpPr>
          <p:cNvPr id="3" name="İçerik Yer Tutucusu 2"/>
          <p:cNvSpPr>
            <a:spLocks noGrp="1"/>
          </p:cNvSpPr>
          <p:nvPr>
            <p:ph idx="1"/>
          </p:nvPr>
        </p:nvSpPr>
        <p:spPr>
          <a:xfrm>
            <a:off x="1043492" y="1772816"/>
            <a:ext cx="7416940" cy="4608512"/>
          </a:xfrm>
        </p:spPr>
        <p:txBody>
          <a:bodyPr/>
          <a:lstStyle/>
          <a:p>
            <a:r>
              <a:rPr lang="tr-TR" sz="2800" dirty="0"/>
              <a:t>“Allah (cc) kimin hakkında hayır dilerse ona musibet verir.” </a:t>
            </a:r>
            <a:r>
              <a:rPr lang="tr-TR" sz="2800" dirty="0" err="1"/>
              <a:t>Buhârî</a:t>
            </a:r>
            <a:r>
              <a:rPr lang="tr-TR" sz="2800" dirty="0"/>
              <a:t>, “</a:t>
            </a:r>
            <a:r>
              <a:rPr lang="tr-TR" sz="2800" dirty="0" err="1"/>
              <a:t>Merdâ</a:t>
            </a:r>
            <a:r>
              <a:rPr lang="tr-TR" sz="2800" dirty="0"/>
              <a:t>”, 1</a:t>
            </a:r>
            <a:r>
              <a:rPr lang="tr-TR" sz="2800" dirty="0" smtClean="0"/>
              <a:t>.</a:t>
            </a:r>
          </a:p>
          <a:p>
            <a:pPr marL="68580" indent="0">
              <a:buNone/>
            </a:pPr>
            <a:endParaRPr lang="tr-TR" sz="2800" dirty="0"/>
          </a:p>
          <a:p>
            <a:r>
              <a:rPr lang="tr-TR" sz="2800" dirty="0"/>
              <a:t>“Müslümanın başına gelen yorgunluk, hastalık, (geleceğe dair) keder ve kaygı, (geçmişe dair) üzüntü, (başkasından gelen) eziyet, içinde hissettiği darlık, hatta kendisine batan diken dolayısıyla Allah Teâlâ günahlarını affeder</a:t>
            </a:r>
            <a:r>
              <a:rPr lang="tr-TR" sz="2800" dirty="0" smtClean="0"/>
              <a:t>.” </a:t>
            </a:r>
            <a:r>
              <a:rPr lang="tr-TR" sz="2800" dirty="0" err="1"/>
              <a:t>Buhârî</a:t>
            </a:r>
            <a:r>
              <a:rPr lang="tr-TR" sz="2800" dirty="0"/>
              <a:t>, “</a:t>
            </a:r>
            <a:r>
              <a:rPr lang="tr-TR" sz="2800" dirty="0" err="1"/>
              <a:t>Merdâ</a:t>
            </a:r>
            <a:r>
              <a:rPr lang="tr-TR" sz="2800" dirty="0"/>
              <a:t>”, 1.</a:t>
            </a:r>
          </a:p>
          <a:p>
            <a:endParaRPr lang="tr-TR" dirty="0"/>
          </a:p>
        </p:txBody>
      </p:sp>
    </p:spTree>
    <p:extLst>
      <p:ext uri="{BB962C8B-B14F-4D97-AF65-F5344CB8AC3E}">
        <p14:creationId xmlns:p14="http://schemas.microsoft.com/office/powerpoint/2010/main" val="82506427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Musibetlerin </a:t>
            </a:r>
            <a:r>
              <a:rPr lang="tr-TR" dirty="0" smtClean="0"/>
              <a:t>Getirisi</a:t>
            </a:r>
            <a:endParaRPr lang="tr-TR" dirty="0"/>
          </a:p>
        </p:txBody>
      </p:sp>
      <p:sp>
        <p:nvSpPr>
          <p:cNvPr id="3" name="İçerik Yer Tutucusu 2"/>
          <p:cNvSpPr>
            <a:spLocks noGrp="1"/>
          </p:cNvSpPr>
          <p:nvPr>
            <p:ph idx="1"/>
          </p:nvPr>
        </p:nvSpPr>
        <p:spPr/>
        <p:txBody>
          <a:bodyPr/>
          <a:lstStyle/>
          <a:p>
            <a:r>
              <a:rPr lang="tr-TR" dirty="0"/>
              <a:t>“</a:t>
            </a:r>
            <a:r>
              <a:rPr lang="tr-TR" sz="3200" dirty="0"/>
              <a:t>Mümin erkek ve kadının canı, çocuğu ve malı konusunda belalar birbirini kovalar ve sonunda üzerinde günah kalmadan </a:t>
            </a:r>
            <a:r>
              <a:rPr lang="tr-TR" sz="3200" dirty="0" err="1"/>
              <a:t>Cenâb</a:t>
            </a:r>
            <a:r>
              <a:rPr lang="tr-TR" sz="3200" dirty="0"/>
              <a:t>-ı Hakk’a kavuşur</a:t>
            </a:r>
            <a:r>
              <a:rPr lang="tr-TR" dirty="0"/>
              <a:t>.” </a:t>
            </a:r>
            <a:r>
              <a:rPr lang="tr-TR" dirty="0" err="1"/>
              <a:t>Tirmizî</a:t>
            </a:r>
            <a:r>
              <a:rPr lang="tr-TR" dirty="0"/>
              <a:t>, “</a:t>
            </a:r>
            <a:r>
              <a:rPr lang="tr-TR" dirty="0" err="1"/>
              <a:t>Zühd</a:t>
            </a:r>
            <a:r>
              <a:rPr lang="tr-TR" dirty="0"/>
              <a:t>”, 56.</a:t>
            </a:r>
          </a:p>
          <a:p>
            <a:endParaRPr lang="tr-TR" dirty="0"/>
          </a:p>
        </p:txBody>
      </p:sp>
    </p:spTree>
    <p:extLst>
      <p:ext uri="{BB962C8B-B14F-4D97-AF65-F5344CB8AC3E}">
        <p14:creationId xmlns:p14="http://schemas.microsoft.com/office/powerpoint/2010/main" val="131784633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576" y="1027664"/>
            <a:ext cx="7848872" cy="1249208"/>
          </a:xfrm>
        </p:spPr>
        <p:txBody>
          <a:bodyPr>
            <a:normAutofit/>
          </a:bodyPr>
          <a:lstStyle/>
          <a:p>
            <a:r>
              <a:rPr lang="tr-TR" sz="2800" dirty="0" smtClean="0"/>
              <a:t>Müminin Hayata Bakış Açısındaki Denge</a:t>
            </a:r>
            <a:endParaRPr lang="tr-TR" sz="2800" dirty="0"/>
          </a:p>
        </p:txBody>
      </p:sp>
      <p:sp>
        <p:nvSpPr>
          <p:cNvPr id="3" name="İçerik Yer Tutucusu 2"/>
          <p:cNvSpPr>
            <a:spLocks noGrp="1"/>
          </p:cNvSpPr>
          <p:nvPr>
            <p:ph idx="1"/>
          </p:nvPr>
        </p:nvSpPr>
        <p:spPr/>
        <p:txBody>
          <a:bodyPr>
            <a:normAutofit fontScale="92500" lnSpcReduction="10000"/>
          </a:bodyPr>
          <a:lstStyle/>
          <a:p>
            <a:r>
              <a:rPr lang="tr-TR" dirty="0"/>
              <a:t>“</a:t>
            </a:r>
            <a:r>
              <a:rPr lang="tr-TR" sz="3200" dirty="0"/>
              <a:t>Müminin hâli ne hoştur! Her hâli kendisi için hayırlıdır ve bu durum yalnız mümine mahsustur. Başına güzel bir iş geldiğinde şükreder; bu onun için hayır olur. Başına bir sıkıntı geldiğinde ise sabreder; bu da onun için hayır olur.” </a:t>
            </a:r>
            <a:r>
              <a:rPr lang="tr-TR" dirty="0"/>
              <a:t>Müslim, “</a:t>
            </a:r>
            <a:r>
              <a:rPr lang="tr-TR" dirty="0" err="1"/>
              <a:t>Zühd</a:t>
            </a:r>
            <a:r>
              <a:rPr lang="tr-TR" dirty="0"/>
              <a:t>”, 64.</a:t>
            </a:r>
          </a:p>
          <a:p>
            <a:endParaRPr lang="tr-TR" dirty="0"/>
          </a:p>
        </p:txBody>
      </p:sp>
    </p:spTree>
    <p:extLst>
      <p:ext uri="{BB962C8B-B14F-4D97-AF65-F5344CB8AC3E}">
        <p14:creationId xmlns:p14="http://schemas.microsoft.com/office/powerpoint/2010/main" val="31222412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Duanın Gücü</a:t>
            </a:r>
            <a:endParaRPr lang="tr-TR" dirty="0"/>
          </a:p>
        </p:txBody>
      </p:sp>
      <p:sp>
        <p:nvSpPr>
          <p:cNvPr id="3" name="İçerik Yer Tutucusu 2"/>
          <p:cNvSpPr>
            <a:spLocks noGrp="1"/>
          </p:cNvSpPr>
          <p:nvPr>
            <p:ph idx="1"/>
          </p:nvPr>
        </p:nvSpPr>
        <p:spPr/>
        <p:txBody>
          <a:bodyPr/>
          <a:lstStyle/>
          <a:p>
            <a:r>
              <a:rPr lang="tr-TR" dirty="0"/>
              <a:t>“</a:t>
            </a:r>
            <a:r>
              <a:rPr lang="tr-TR" sz="2800" dirty="0"/>
              <a:t>Kullarım sana beni sorduklarında bilsinler ki şüphesiz ben yakınım, bana dua ettiğinde duacının dileğine karşılık veririm. Şu halde benim davetime gelsinler ve bana iman etsinler ki doğru yolu </a:t>
            </a:r>
            <a:r>
              <a:rPr lang="tr-TR" sz="2800" dirty="0" smtClean="0"/>
              <a:t>bulalar</a:t>
            </a:r>
            <a:r>
              <a:rPr lang="tr-TR" dirty="0"/>
              <a:t>.” el-Bakara 2/186.</a:t>
            </a:r>
          </a:p>
          <a:p>
            <a:endParaRPr lang="tr-TR" dirty="0"/>
          </a:p>
        </p:txBody>
      </p:sp>
    </p:spTree>
    <p:extLst>
      <p:ext uri="{BB962C8B-B14F-4D97-AF65-F5344CB8AC3E}">
        <p14:creationId xmlns:p14="http://schemas.microsoft.com/office/powerpoint/2010/main" val="176600796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608" y="1412776"/>
            <a:ext cx="7024744" cy="1143000"/>
          </a:xfrm>
        </p:spPr>
        <p:txBody>
          <a:bodyPr>
            <a:normAutofit fontScale="90000"/>
          </a:bodyPr>
          <a:lstStyle/>
          <a:p>
            <a:r>
              <a:rPr lang="tr-TR" dirty="0" smtClean="0"/>
              <a:t>Namazla Günlük Meşgalelerden Teneffüs İmkanı</a:t>
            </a:r>
            <a:endParaRPr lang="tr-TR" dirty="0"/>
          </a:p>
        </p:txBody>
      </p:sp>
      <p:sp>
        <p:nvSpPr>
          <p:cNvPr id="3" name="İçerik Yer Tutucusu 2"/>
          <p:cNvSpPr>
            <a:spLocks noGrp="1"/>
          </p:cNvSpPr>
          <p:nvPr>
            <p:ph idx="1"/>
          </p:nvPr>
        </p:nvSpPr>
        <p:spPr>
          <a:xfrm>
            <a:off x="899592" y="2996952"/>
            <a:ext cx="6777317" cy="3508977"/>
          </a:xfrm>
        </p:spPr>
        <p:txBody>
          <a:bodyPr/>
          <a:lstStyle/>
          <a:p>
            <a:r>
              <a:rPr lang="tr-TR" dirty="0"/>
              <a:t>“Namaz, </a:t>
            </a:r>
            <a:r>
              <a:rPr lang="tr-TR" b="1" dirty="0"/>
              <a:t>gözümün nuru </a:t>
            </a:r>
            <a:r>
              <a:rPr lang="tr-TR" dirty="0"/>
              <a:t>(gönlümün neşesi) kılındı</a:t>
            </a:r>
            <a:r>
              <a:rPr lang="tr-TR" dirty="0" smtClean="0"/>
              <a:t>.”</a:t>
            </a:r>
            <a:r>
              <a:rPr lang="tr-TR" dirty="0"/>
              <a:t> </a:t>
            </a:r>
            <a:r>
              <a:rPr lang="tr-TR" dirty="0" err="1"/>
              <a:t>Nesâî</a:t>
            </a:r>
            <a:r>
              <a:rPr lang="tr-TR" dirty="0"/>
              <a:t>, “</a:t>
            </a:r>
            <a:r>
              <a:rPr lang="tr-TR" dirty="0" err="1"/>
              <a:t>Aşratu’n-nisâ</a:t>
            </a:r>
            <a:r>
              <a:rPr lang="tr-TR" dirty="0"/>
              <a:t>”, </a:t>
            </a:r>
            <a:r>
              <a:rPr lang="tr-TR" dirty="0" smtClean="0"/>
              <a:t>1</a:t>
            </a:r>
          </a:p>
          <a:p>
            <a:r>
              <a:rPr lang="tr-TR" dirty="0" err="1"/>
              <a:t>Resulullah’ın</a:t>
            </a:r>
            <a:r>
              <a:rPr lang="tr-TR" dirty="0"/>
              <a:t> Hz. Bilal’e “</a:t>
            </a:r>
            <a:r>
              <a:rPr lang="tr-TR" b="1" dirty="0"/>
              <a:t>bizi namazla rahatlat!</a:t>
            </a:r>
            <a:r>
              <a:rPr lang="tr-TR" dirty="0"/>
              <a:t>”  diye seslenmesi </a:t>
            </a:r>
            <a:r>
              <a:rPr lang="tr-TR" dirty="0" smtClean="0"/>
              <a:t>oldukça manalıdır. </a:t>
            </a:r>
            <a:r>
              <a:rPr lang="tr-TR" dirty="0" err="1"/>
              <a:t>Ebû</a:t>
            </a:r>
            <a:r>
              <a:rPr lang="tr-TR" dirty="0"/>
              <a:t> </a:t>
            </a:r>
            <a:r>
              <a:rPr lang="tr-TR" dirty="0" err="1"/>
              <a:t>Dâvûd</a:t>
            </a:r>
            <a:r>
              <a:rPr lang="tr-TR" dirty="0"/>
              <a:t>, “</a:t>
            </a:r>
            <a:r>
              <a:rPr lang="tr-TR" dirty="0" err="1"/>
              <a:t>Edeb</a:t>
            </a:r>
            <a:r>
              <a:rPr lang="tr-TR" dirty="0"/>
              <a:t>”, 78.</a:t>
            </a:r>
          </a:p>
          <a:p>
            <a:endParaRPr lang="tr-TR" dirty="0"/>
          </a:p>
        </p:txBody>
      </p:sp>
    </p:spTree>
    <p:extLst>
      <p:ext uri="{BB962C8B-B14F-4D97-AF65-F5344CB8AC3E}">
        <p14:creationId xmlns:p14="http://schemas.microsoft.com/office/powerpoint/2010/main" val="264619187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İstiğfarın Mükafatı</a:t>
            </a:r>
            <a:endParaRPr lang="tr-TR" dirty="0"/>
          </a:p>
        </p:txBody>
      </p:sp>
      <p:sp>
        <p:nvSpPr>
          <p:cNvPr id="3" name="İçerik Yer Tutucusu 2"/>
          <p:cNvSpPr>
            <a:spLocks noGrp="1"/>
          </p:cNvSpPr>
          <p:nvPr>
            <p:ph idx="1"/>
          </p:nvPr>
        </p:nvSpPr>
        <p:spPr/>
        <p:txBody>
          <a:bodyPr/>
          <a:lstStyle/>
          <a:p>
            <a:r>
              <a:rPr lang="tr-TR" dirty="0"/>
              <a:t>“Kim istiğfara sürekli devam ederse, Allah o kişiyi her türlü tasadan kurtarır, her türlü darlıktan ona çıkış yolu nasip eder ve onu ummadığı yerden rızıklandırır.” </a:t>
            </a:r>
            <a:r>
              <a:rPr lang="tr-TR" dirty="0" err="1"/>
              <a:t>İbn</a:t>
            </a:r>
            <a:r>
              <a:rPr lang="tr-TR" dirty="0"/>
              <a:t> </a:t>
            </a:r>
            <a:r>
              <a:rPr lang="tr-TR" dirty="0" err="1"/>
              <a:t>Mâce</a:t>
            </a:r>
            <a:r>
              <a:rPr lang="tr-TR" dirty="0"/>
              <a:t>, “</a:t>
            </a:r>
            <a:r>
              <a:rPr lang="tr-TR" dirty="0" err="1"/>
              <a:t>Edeb</a:t>
            </a:r>
            <a:r>
              <a:rPr lang="tr-TR" dirty="0"/>
              <a:t>”, 57</a:t>
            </a:r>
            <a:r>
              <a:rPr lang="tr-TR" dirty="0" smtClean="0"/>
              <a:t>.</a:t>
            </a:r>
          </a:p>
          <a:p>
            <a:r>
              <a:rPr lang="tr-TR" dirty="0" smtClean="0"/>
              <a:t>İstiğfar kişiyi vicdan azabından kurtarır, Rabbi ile bağını güçlü kılar.</a:t>
            </a:r>
            <a:endParaRPr lang="tr-TR" dirty="0"/>
          </a:p>
          <a:p>
            <a:endParaRPr lang="tr-TR" dirty="0"/>
          </a:p>
        </p:txBody>
      </p:sp>
    </p:spTree>
    <p:extLst>
      <p:ext uri="{BB962C8B-B14F-4D97-AF65-F5344CB8AC3E}">
        <p14:creationId xmlns:p14="http://schemas.microsoft.com/office/powerpoint/2010/main" val="150442082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58645" y="2900829"/>
            <a:ext cx="6637468" cy="1680299"/>
          </a:xfrm>
        </p:spPr>
        <p:txBody>
          <a:bodyPr>
            <a:normAutofit fontScale="90000"/>
          </a:bodyPr>
          <a:lstStyle/>
          <a:p>
            <a:r>
              <a:rPr lang="tr-TR" b="1" dirty="0"/>
              <a:t>İnsanlarla iyi ilişkilerin huzura kavuşmadaki etkisi </a:t>
            </a:r>
          </a:p>
        </p:txBody>
      </p:sp>
    </p:spTree>
    <p:extLst>
      <p:ext uri="{BB962C8B-B14F-4D97-AF65-F5344CB8AC3E}">
        <p14:creationId xmlns:p14="http://schemas.microsoft.com/office/powerpoint/2010/main" val="151989669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Aile: Huzur Yuvası</a:t>
            </a:r>
            <a:endParaRPr lang="tr-TR" dirty="0"/>
          </a:p>
        </p:txBody>
      </p:sp>
      <p:sp>
        <p:nvSpPr>
          <p:cNvPr id="3" name="İçerik Yer Tutucusu 2"/>
          <p:cNvSpPr>
            <a:spLocks noGrp="1"/>
          </p:cNvSpPr>
          <p:nvPr>
            <p:ph idx="1"/>
          </p:nvPr>
        </p:nvSpPr>
        <p:spPr/>
        <p:txBody>
          <a:bodyPr>
            <a:normAutofit fontScale="92500" lnSpcReduction="20000"/>
          </a:bodyPr>
          <a:lstStyle/>
          <a:p>
            <a:endParaRPr lang="tr-TR" sz="3600" dirty="0" smtClean="0"/>
          </a:p>
          <a:p>
            <a:r>
              <a:rPr lang="tr-TR" sz="3600" dirty="0"/>
              <a:t>Kendileri ile </a:t>
            </a:r>
            <a:r>
              <a:rPr lang="tr-TR" sz="3600" b="1" dirty="0"/>
              <a:t>huzur bulasınız </a:t>
            </a:r>
            <a:r>
              <a:rPr lang="tr-TR" sz="3600" dirty="0"/>
              <a:t>diye sizin için türünüzden eşler yaratması ve aranızda bir sevgi ve merhamet var etmesi de O’nun (varlığının ve kudretinin) delillerindendir</a:t>
            </a:r>
            <a:r>
              <a:rPr lang="tr-TR" sz="3600" dirty="0" smtClean="0"/>
              <a:t>.” </a:t>
            </a:r>
            <a:r>
              <a:rPr lang="tr-TR" sz="3600" dirty="0"/>
              <a:t>er-</a:t>
            </a:r>
            <a:r>
              <a:rPr lang="tr-TR" sz="3600" dirty="0" err="1"/>
              <a:t>Rûm</a:t>
            </a:r>
            <a:r>
              <a:rPr lang="tr-TR" sz="3600" dirty="0"/>
              <a:t> 30/21.</a:t>
            </a:r>
          </a:p>
        </p:txBody>
      </p:sp>
    </p:spTree>
    <p:extLst>
      <p:ext uri="{BB962C8B-B14F-4D97-AF65-F5344CB8AC3E}">
        <p14:creationId xmlns:p14="http://schemas.microsoft.com/office/powerpoint/2010/main" val="196434039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En Değerli Şey: İnanç ve Aile</a:t>
            </a:r>
            <a:endParaRPr lang="tr-TR" dirty="0"/>
          </a:p>
        </p:txBody>
      </p:sp>
      <p:sp>
        <p:nvSpPr>
          <p:cNvPr id="3" name="İçerik Yer Tutucusu 2"/>
          <p:cNvSpPr>
            <a:spLocks noGrp="1"/>
          </p:cNvSpPr>
          <p:nvPr>
            <p:ph idx="1"/>
          </p:nvPr>
        </p:nvSpPr>
        <p:spPr/>
        <p:txBody>
          <a:bodyPr/>
          <a:lstStyle/>
          <a:p>
            <a:r>
              <a:rPr lang="tr-TR" sz="2800" dirty="0"/>
              <a:t>“(</a:t>
            </a:r>
            <a:r>
              <a:rPr lang="tr-TR" sz="2800" i="1" dirty="0"/>
              <a:t>Dünyada en değerli olan şey) zikreden bir dil, şükreden bir kalp ve kişinin imanının yaşamasında ona yardımcı olan </a:t>
            </a:r>
            <a:r>
              <a:rPr lang="tr-TR" sz="2800" b="1" i="1" dirty="0"/>
              <a:t>inançlı bir eştir</a:t>
            </a:r>
            <a:r>
              <a:rPr lang="tr-TR" dirty="0"/>
              <a:t>.” </a:t>
            </a:r>
            <a:r>
              <a:rPr lang="tr-TR" dirty="0" err="1"/>
              <a:t>Tirmizî</a:t>
            </a:r>
            <a:r>
              <a:rPr lang="tr-TR" dirty="0"/>
              <a:t>, “</a:t>
            </a:r>
            <a:r>
              <a:rPr lang="tr-TR" dirty="0" err="1"/>
              <a:t>Tefsîru’l-Kur’ân</a:t>
            </a:r>
            <a:r>
              <a:rPr lang="tr-TR" dirty="0"/>
              <a:t>”, 9.</a:t>
            </a:r>
          </a:p>
          <a:p>
            <a:r>
              <a:rPr lang="tr-TR" dirty="0" smtClean="0"/>
              <a:t>İlk iki husus, Allah Teâlâ ile ilişkinin önemine, son husus da insan ilişkilerinin önemine işaret etmekte.</a:t>
            </a:r>
            <a:endParaRPr lang="tr-TR" dirty="0"/>
          </a:p>
        </p:txBody>
      </p:sp>
    </p:spTree>
    <p:extLst>
      <p:ext uri="{BB962C8B-B14F-4D97-AF65-F5344CB8AC3E}">
        <p14:creationId xmlns:p14="http://schemas.microsoft.com/office/powerpoint/2010/main" val="540188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İnsanın Maddî Tatmin Arayışı</a:t>
            </a:r>
            <a:endParaRPr lang="tr-TR" dirty="0"/>
          </a:p>
        </p:txBody>
      </p:sp>
      <p:sp>
        <p:nvSpPr>
          <p:cNvPr id="3" name="İçerik Yer Tutucusu 2"/>
          <p:cNvSpPr>
            <a:spLocks noGrp="1"/>
          </p:cNvSpPr>
          <p:nvPr>
            <p:ph idx="1"/>
          </p:nvPr>
        </p:nvSpPr>
        <p:spPr/>
        <p:txBody>
          <a:bodyPr>
            <a:normAutofit/>
          </a:bodyPr>
          <a:lstStyle/>
          <a:p>
            <a:r>
              <a:rPr lang="tr-TR" dirty="0"/>
              <a:t>Çağımızda sürekli maddî yönden tatmin edilen insan, manevî yönden eksikliğini maddî tatminlerle telafi etmeye çalışmaktadır. Tüketim toplumuna dönüşen insanlar isteklerini hızlı bir şekilde tatmin etmeye şartlanmışlardır. Ancak manevî tatmin ve huzur apayrı bir sahadır.  </a:t>
            </a:r>
          </a:p>
        </p:txBody>
      </p:sp>
    </p:spTree>
    <p:extLst>
      <p:ext uri="{BB962C8B-B14F-4D97-AF65-F5344CB8AC3E}">
        <p14:creationId xmlns:p14="http://schemas.microsoft.com/office/powerpoint/2010/main" val="183333057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Selâmet-i </a:t>
            </a:r>
            <a:r>
              <a:rPr lang="tr-TR" dirty="0" err="1"/>
              <a:t>Sadr</a:t>
            </a:r>
            <a:endParaRPr lang="tr-TR" dirty="0"/>
          </a:p>
        </p:txBody>
      </p:sp>
      <p:sp>
        <p:nvSpPr>
          <p:cNvPr id="3" name="İçerik Yer Tutucusu 2"/>
          <p:cNvSpPr>
            <a:spLocks noGrp="1"/>
          </p:cNvSpPr>
          <p:nvPr>
            <p:ph idx="1"/>
          </p:nvPr>
        </p:nvSpPr>
        <p:spPr/>
        <p:txBody>
          <a:bodyPr>
            <a:normAutofit/>
          </a:bodyPr>
          <a:lstStyle/>
          <a:p>
            <a:r>
              <a:rPr lang="tr-TR" dirty="0" err="1"/>
              <a:t>Resulullah</a:t>
            </a:r>
            <a:r>
              <a:rPr lang="tr-TR" dirty="0"/>
              <a:t> (sav) dualarında </a:t>
            </a:r>
            <a:r>
              <a:rPr lang="tr-TR" dirty="0" err="1"/>
              <a:t>Cenâb</a:t>
            </a:r>
            <a:r>
              <a:rPr lang="tr-TR" dirty="0"/>
              <a:t>-ı Hak’tan </a:t>
            </a:r>
            <a:r>
              <a:rPr lang="tr-TR" dirty="0" err="1"/>
              <a:t>selîm</a:t>
            </a:r>
            <a:r>
              <a:rPr lang="tr-TR" dirty="0"/>
              <a:t> bir kalp ve </a:t>
            </a:r>
            <a:r>
              <a:rPr lang="tr-TR" dirty="0" err="1"/>
              <a:t>sâdık</a:t>
            </a:r>
            <a:r>
              <a:rPr lang="tr-TR" dirty="0"/>
              <a:t> bir lisan istemiştir. </a:t>
            </a:r>
            <a:r>
              <a:rPr lang="tr-TR" dirty="0" smtClean="0"/>
              <a:t>(</a:t>
            </a:r>
            <a:r>
              <a:rPr lang="tr-TR" dirty="0" err="1" smtClean="0"/>
              <a:t>Nesâî</a:t>
            </a:r>
            <a:r>
              <a:rPr lang="tr-TR" dirty="0"/>
              <a:t>, “</a:t>
            </a:r>
            <a:r>
              <a:rPr lang="tr-TR" dirty="0" err="1"/>
              <a:t>Sehv</a:t>
            </a:r>
            <a:r>
              <a:rPr lang="tr-TR" dirty="0"/>
              <a:t>”, </a:t>
            </a:r>
            <a:r>
              <a:rPr lang="tr-TR" dirty="0" smtClean="0"/>
              <a:t>62)</a:t>
            </a:r>
            <a:endParaRPr lang="tr-TR" dirty="0"/>
          </a:p>
          <a:p>
            <a:pPr marL="68580" indent="0">
              <a:buNone/>
            </a:pPr>
            <a:endParaRPr lang="tr-TR" dirty="0" smtClean="0"/>
          </a:p>
          <a:p>
            <a:r>
              <a:rPr lang="tr-TR" dirty="0" err="1" smtClean="0"/>
              <a:t>Selîm</a:t>
            </a:r>
            <a:r>
              <a:rPr lang="tr-TR" dirty="0" smtClean="0"/>
              <a:t> </a:t>
            </a:r>
            <a:r>
              <a:rPr lang="tr-TR" dirty="0"/>
              <a:t>kalp içinde kin, düşmanlık, nefret gibi olumsuz hislerin bulunmadığı kalptir. </a:t>
            </a:r>
            <a:r>
              <a:rPr lang="tr-TR" dirty="0" smtClean="0"/>
              <a:t>(Ali el-</a:t>
            </a:r>
            <a:r>
              <a:rPr lang="tr-TR" dirty="0" err="1" smtClean="0"/>
              <a:t>Kârî</a:t>
            </a:r>
            <a:r>
              <a:rPr lang="tr-TR" dirty="0"/>
              <a:t>, </a:t>
            </a:r>
            <a:r>
              <a:rPr lang="tr-TR" i="1" dirty="0" err="1"/>
              <a:t>Mirkâtu’l-Mefâtih</a:t>
            </a:r>
            <a:r>
              <a:rPr lang="tr-TR" i="1" dirty="0"/>
              <a:t> </a:t>
            </a:r>
            <a:r>
              <a:rPr lang="tr-TR" dirty="0" smtClean="0"/>
              <a:t>2/758)</a:t>
            </a:r>
            <a:endParaRPr lang="tr-TR" dirty="0"/>
          </a:p>
          <a:p>
            <a:endParaRPr lang="tr-TR" dirty="0"/>
          </a:p>
        </p:txBody>
      </p:sp>
    </p:spTree>
    <p:extLst>
      <p:ext uri="{BB962C8B-B14F-4D97-AF65-F5344CB8AC3E}">
        <p14:creationId xmlns:p14="http://schemas.microsoft.com/office/powerpoint/2010/main" val="236988774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Hased</a:t>
            </a:r>
            <a:r>
              <a:rPr lang="tr-TR" dirty="0" smtClean="0"/>
              <a:t>: Mutsuzluk kaynağı</a:t>
            </a:r>
            <a:endParaRPr lang="tr-TR" dirty="0"/>
          </a:p>
        </p:txBody>
      </p:sp>
      <p:sp>
        <p:nvSpPr>
          <p:cNvPr id="3" name="İçerik Yer Tutucusu 2"/>
          <p:cNvSpPr>
            <a:spLocks noGrp="1"/>
          </p:cNvSpPr>
          <p:nvPr>
            <p:ph idx="1"/>
          </p:nvPr>
        </p:nvSpPr>
        <p:spPr/>
        <p:txBody>
          <a:bodyPr/>
          <a:lstStyle/>
          <a:p>
            <a:r>
              <a:rPr lang="tr-TR" dirty="0"/>
              <a:t>“(Dünyalık nimetler hususunda) Sizden aşağıda olanlara bakın; yukarıda olanlara bakmayın. Bu, Allah’ın (size verdiği) nimetleri küçümsememeniz bakımından daha uygun olur.” Müslim, “</a:t>
            </a:r>
            <a:r>
              <a:rPr lang="tr-TR" dirty="0" err="1"/>
              <a:t>Zühd</a:t>
            </a:r>
            <a:r>
              <a:rPr lang="tr-TR" dirty="0"/>
              <a:t>”, 9</a:t>
            </a:r>
            <a:r>
              <a:rPr lang="tr-TR" dirty="0" smtClean="0"/>
              <a:t>.</a:t>
            </a:r>
          </a:p>
          <a:p>
            <a:endParaRPr lang="tr-TR" dirty="0"/>
          </a:p>
          <a:p>
            <a:r>
              <a:rPr lang="tr-TR" dirty="0" smtClean="0"/>
              <a:t>Çekememe, insanın içinde, bitmeyen bir </a:t>
            </a:r>
            <a:r>
              <a:rPr lang="tr-TR" dirty="0" err="1" smtClean="0"/>
              <a:t>ızdırab</a:t>
            </a:r>
            <a:r>
              <a:rPr lang="tr-TR" dirty="0" smtClean="0"/>
              <a:t> kaynağıdır.</a:t>
            </a:r>
            <a:endParaRPr lang="tr-TR" dirty="0"/>
          </a:p>
          <a:p>
            <a:endParaRPr lang="tr-TR" dirty="0"/>
          </a:p>
        </p:txBody>
      </p:sp>
    </p:spTree>
    <p:extLst>
      <p:ext uri="{BB962C8B-B14F-4D97-AF65-F5344CB8AC3E}">
        <p14:creationId xmlns:p14="http://schemas.microsoft.com/office/powerpoint/2010/main" val="200901971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Öfkeyi </a:t>
            </a:r>
            <a:r>
              <a:rPr lang="tr-TR" dirty="0"/>
              <a:t>Yenme ve Affetme</a:t>
            </a:r>
          </a:p>
        </p:txBody>
      </p:sp>
      <p:sp>
        <p:nvSpPr>
          <p:cNvPr id="3" name="İçerik Yer Tutucusu 2"/>
          <p:cNvSpPr>
            <a:spLocks noGrp="1"/>
          </p:cNvSpPr>
          <p:nvPr>
            <p:ph idx="1"/>
          </p:nvPr>
        </p:nvSpPr>
        <p:spPr/>
        <p:txBody>
          <a:bodyPr/>
          <a:lstStyle/>
          <a:p>
            <a:r>
              <a:rPr lang="tr-TR" dirty="0"/>
              <a:t>“Onlar bollukta da darlıkta da Allah yolunda harcarlar, </a:t>
            </a:r>
            <a:r>
              <a:rPr lang="tr-TR" b="1" dirty="0"/>
              <a:t>öfkelerini yenerler, insanları affederler.</a:t>
            </a:r>
            <a:r>
              <a:rPr lang="tr-TR" dirty="0"/>
              <a:t> Allah </a:t>
            </a:r>
            <a:r>
              <a:rPr lang="tr-TR" dirty="0" smtClean="0"/>
              <a:t>iyilik yapanları </a:t>
            </a:r>
            <a:r>
              <a:rPr lang="tr-TR" dirty="0"/>
              <a:t>sever.” </a:t>
            </a:r>
            <a:r>
              <a:rPr lang="tr-TR" dirty="0" smtClean="0"/>
              <a:t>(</a:t>
            </a:r>
            <a:r>
              <a:rPr lang="tr-TR" dirty="0" err="1" smtClean="0"/>
              <a:t>Âl</a:t>
            </a:r>
            <a:r>
              <a:rPr lang="tr-TR" dirty="0" smtClean="0"/>
              <a:t>-i </a:t>
            </a:r>
            <a:r>
              <a:rPr lang="tr-TR" dirty="0" err="1"/>
              <a:t>İmrân</a:t>
            </a:r>
            <a:r>
              <a:rPr lang="tr-TR" dirty="0"/>
              <a:t> </a:t>
            </a:r>
            <a:r>
              <a:rPr lang="tr-TR" dirty="0" smtClean="0"/>
              <a:t>3/134)</a:t>
            </a:r>
            <a:endParaRPr lang="tr-TR" dirty="0"/>
          </a:p>
          <a:p>
            <a:r>
              <a:rPr lang="tr-TR" dirty="0" smtClean="0"/>
              <a:t>Keskin sirke küpüne zarardır. Affetmek insanı rahatlatır, stresten kurtarır.</a:t>
            </a:r>
            <a:endParaRPr lang="tr-TR" dirty="0"/>
          </a:p>
        </p:txBody>
      </p:sp>
    </p:spTree>
    <p:extLst>
      <p:ext uri="{BB962C8B-B14F-4D97-AF65-F5344CB8AC3E}">
        <p14:creationId xmlns:p14="http://schemas.microsoft.com/office/powerpoint/2010/main" val="175031289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Cömertlik</a:t>
            </a:r>
            <a:endParaRPr lang="tr-TR" dirty="0"/>
          </a:p>
        </p:txBody>
      </p:sp>
      <p:sp>
        <p:nvSpPr>
          <p:cNvPr id="3" name="İçerik Yer Tutucusu 2"/>
          <p:cNvSpPr>
            <a:spLocks noGrp="1"/>
          </p:cNvSpPr>
          <p:nvPr>
            <p:ph idx="1"/>
          </p:nvPr>
        </p:nvSpPr>
        <p:spPr/>
        <p:txBody>
          <a:bodyPr>
            <a:normAutofit lnSpcReduction="10000"/>
          </a:bodyPr>
          <a:lstStyle/>
          <a:p>
            <a:r>
              <a:rPr lang="tr-TR" dirty="0" smtClean="0"/>
              <a:t>«</a:t>
            </a:r>
            <a:r>
              <a:rPr lang="tr-TR" sz="3200" dirty="0" smtClean="0"/>
              <a:t>Cömert</a:t>
            </a:r>
            <a:r>
              <a:rPr lang="tr-TR" sz="3200" dirty="0"/>
              <a:t>, Allah’a yakın, cennete yakın, </a:t>
            </a:r>
            <a:r>
              <a:rPr lang="tr-TR" sz="3200" b="1" dirty="0"/>
              <a:t>insanlara yakın</a:t>
            </a:r>
            <a:r>
              <a:rPr lang="tr-TR" sz="3200" dirty="0"/>
              <a:t>, ama cehennemden </a:t>
            </a:r>
            <a:r>
              <a:rPr lang="tr-TR" sz="3200" dirty="0" smtClean="0"/>
              <a:t>uzaktır…» </a:t>
            </a:r>
            <a:r>
              <a:rPr lang="tr-TR" dirty="0" err="1" smtClean="0"/>
              <a:t>Tirmizî</a:t>
            </a:r>
            <a:r>
              <a:rPr lang="tr-TR" dirty="0"/>
              <a:t>, “</a:t>
            </a:r>
            <a:r>
              <a:rPr lang="tr-TR" dirty="0" err="1"/>
              <a:t>Birr</a:t>
            </a:r>
            <a:r>
              <a:rPr lang="tr-TR" dirty="0"/>
              <a:t>”, 40</a:t>
            </a:r>
            <a:r>
              <a:rPr lang="tr-TR" dirty="0" smtClean="0"/>
              <a:t>.</a:t>
            </a:r>
          </a:p>
          <a:p>
            <a:endParaRPr lang="tr-TR" dirty="0"/>
          </a:p>
          <a:p>
            <a:r>
              <a:rPr lang="tr-TR" dirty="0" smtClean="0"/>
              <a:t>Cömert kişi sevilir, dostu çok olur ve insanlarla ilişkilerinden dolayı stres yaşamaz.</a:t>
            </a:r>
            <a:endParaRPr lang="tr-TR" dirty="0"/>
          </a:p>
          <a:p>
            <a:endParaRPr lang="tr-TR" dirty="0"/>
          </a:p>
        </p:txBody>
      </p:sp>
    </p:spTree>
    <p:extLst>
      <p:ext uri="{BB962C8B-B14F-4D97-AF65-F5344CB8AC3E}">
        <p14:creationId xmlns:p14="http://schemas.microsoft.com/office/powerpoint/2010/main" val="345967717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Güzel </a:t>
            </a:r>
            <a:r>
              <a:rPr lang="tr-TR" dirty="0"/>
              <a:t>Ahlak ve Kardeşlik</a:t>
            </a:r>
          </a:p>
        </p:txBody>
      </p:sp>
      <p:sp>
        <p:nvSpPr>
          <p:cNvPr id="3" name="İçerik Yer Tutucusu 2"/>
          <p:cNvSpPr>
            <a:spLocks noGrp="1"/>
          </p:cNvSpPr>
          <p:nvPr>
            <p:ph idx="1"/>
          </p:nvPr>
        </p:nvSpPr>
        <p:spPr/>
        <p:txBody>
          <a:bodyPr/>
          <a:lstStyle/>
          <a:p>
            <a:r>
              <a:rPr lang="tr-TR" dirty="0" smtClean="0"/>
              <a:t>“</a:t>
            </a:r>
            <a:r>
              <a:rPr lang="tr-TR" dirty="0"/>
              <a:t>Mümin kendisiyle rahat geçinilen </a:t>
            </a:r>
            <a:r>
              <a:rPr lang="tr-TR" dirty="0" smtClean="0"/>
              <a:t>kişidir.”</a:t>
            </a:r>
            <a:r>
              <a:rPr lang="tr-TR" dirty="0"/>
              <a:t> </a:t>
            </a:r>
            <a:r>
              <a:rPr lang="tr-TR" dirty="0" smtClean="0"/>
              <a:t>(</a:t>
            </a:r>
            <a:r>
              <a:rPr lang="tr-TR" dirty="0" err="1" smtClean="0"/>
              <a:t>Beyhakî</a:t>
            </a:r>
            <a:r>
              <a:rPr lang="tr-TR" dirty="0"/>
              <a:t>, </a:t>
            </a:r>
            <a:r>
              <a:rPr lang="tr-TR" i="1" dirty="0" err="1"/>
              <a:t>Şuabu’l</a:t>
            </a:r>
            <a:r>
              <a:rPr lang="tr-TR" i="1" dirty="0"/>
              <a:t>-İman</a:t>
            </a:r>
            <a:r>
              <a:rPr lang="tr-TR" dirty="0"/>
              <a:t>, </a:t>
            </a:r>
            <a:r>
              <a:rPr lang="tr-TR" dirty="0" smtClean="0"/>
              <a:t>10/115)</a:t>
            </a:r>
          </a:p>
          <a:p>
            <a:pPr marL="68580" indent="0">
              <a:buNone/>
            </a:pPr>
            <a:endParaRPr lang="tr-TR" dirty="0"/>
          </a:p>
          <a:p>
            <a:r>
              <a:rPr lang="tr-TR" dirty="0"/>
              <a:t>Güzel ahlaka sahip bir kişi insanlarla gerilimli ilişkiler yaşamaz.</a:t>
            </a:r>
          </a:p>
          <a:p>
            <a:endParaRPr lang="tr-TR" dirty="0"/>
          </a:p>
        </p:txBody>
      </p:sp>
    </p:spTree>
    <p:extLst>
      <p:ext uri="{BB962C8B-B14F-4D97-AF65-F5344CB8AC3E}">
        <p14:creationId xmlns:p14="http://schemas.microsoft.com/office/powerpoint/2010/main" val="321266507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SONUÇ</a:t>
            </a:r>
            <a:endParaRPr lang="tr-TR" dirty="0"/>
          </a:p>
        </p:txBody>
      </p:sp>
      <p:sp>
        <p:nvSpPr>
          <p:cNvPr id="3" name="İçerik Yer Tutucusu 2"/>
          <p:cNvSpPr>
            <a:spLocks noGrp="1"/>
          </p:cNvSpPr>
          <p:nvPr>
            <p:ph idx="1"/>
          </p:nvPr>
        </p:nvSpPr>
        <p:spPr/>
        <p:txBody>
          <a:bodyPr>
            <a:normAutofit/>
          </a:bodyPr>
          <a:lstStyle/>
          <a:p>
            <a:pPr marL="68580" indent="0">
              <a:buNone/>
            </a:pPr>
            <a:r>
              <a:rPr lang="tr-TR" sz="3200" dirty="0"/>
              <a:t>T</a:t>
            </a:r>
            <a:r>
              <a:rPr lang="tr-TR" sz="3200" dirty="0" smtClean="0"/>
              <a:t>oplumun </a:t>
            </a:r>
            <a:r>
              <a:rPr lang="tr-TR" sz="3200" dirty="0"/>
              <a:t>kaybettiği huzuru yakalaması için maddeye bu denli yönelişini sorgulaması, dindarlıkta saklı olan huzur ve mutluluk formüllerini bir an evvel keşfetmeye çalışması </a:t>
            </a:r>
            <a:r>
              <a:rPr lang="tr-TR" sz="3200" dirty="0" smtClean="0"/>
              <a:t>elzemdir.</a:t>
            </a:r>
            <a:endParaRPr lang="tr-TR" sz="3200" dirty="0"/>
          </a:p>
        </p:txBody>
      </p:sp>
    </p:spTree>
    <p:extLst>
      <p:ext uri="{BB962C8B-B14F-4D97-AF65-F5344CB8AC3E}">
        <p14:creationId xmlns:p14="http://schemas.microsoft.com/office/powerpoint/2010/main" val="6618813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İnsanın İhmal Edilen Ruhu </a:t>
            </a:r>
            <a:endParaRPr lang="tr-TR" dirty="0"/>
          </a:p>
        </p:txBody>
      </p:sp>
      <p:sp>
        <p:nvSpPr>
          <p:cNvPr id="3" name="İçerik Yer Tutucusu 2"/>
          <p:cNvSpPr>
            <a:spLocks noGrp="1"/>
          </p:cNvSpPr>
          <p:nvPr>
            <p:ph idx="1"/>
          </p:nvPr>
        </p:nvSpPr>
        <p:spPr>
          <a:xfrm>
            <a:off x="1043492" y="2323652"/>
            <a:ext cx="7344932" cy="3985668"/>
          </a:xfrm>
        </p:spPr>
        <p:txBody>
          <a:bodyPr/>
          <a:lstStyle/>
          <a:p>
            <a:r>
              <a:rPr lang="tr-TR" dirty="0"/>
              <a:t>Yunus Emre bu gerçeği şöyle ifade etmiştir: </a:t>
            </a:r>
            <a:endParaRPr lang="tr-TR" dirty="0" smtClean="0"/>
          </a:p>
          <a:p>
            <a:endParaRPr lang="tr-TR" dirty="0"/>
          </a:p>
          <a:p>
            <a:pPr marL="68580" indent="0">
              <a:buNone/>
            </a:pPr>
            <a:r>
              <a:rPr lang="tr-TR" dirty="0" smtClean="0"/>
              <a:t>   </a:t>
            </a:r>
            <a:r>
              <a:rPr lang="tr-TR" sz="3200" dirty="0" smtClean="0"/>
              <a:t>Bu </a:t>
            </a:r>
            <a:r>
              <a:rPr lang="tr-TR" sz="3200" dirty="0"/>
              <a:t>insan dedikleri el ayakla baş değil</a:t>
            </a:r>
          </a:p>
          <a:p>
            <a:pPr marL="68580" indent="0">
              <a:buNone/>
            </a:pPr>
            <a:r>
              <a:rPr lang="tr-TR" sz="3200" dirty="0"/>
              <a:t> </a:t>
            </a:r>
            <a:r>
              <a:rPr lang="tr-TR" sz="3200" dirty="0" smtClean="0"/>
              <a:t>  İnsan </a:t>
            </a:r>
            <a:r>
              <a:rPr lang="tr-TR" sz="3200" dirty="0"/>
              <a:t>manaya derler suret ile kaş değil</a:t>
            </a:r>
          </a:p>
          <a:p>
            <a:endParaRPr lang="tr-TR" dirty="0"/>
          </a:p>
        </p:txBody>
      </p:sp>
    </p:spTree>
    <p:extLst>
      <p:ext uri="{BB962C8B-B14F-4D97-AF65-F5344CB8AC3E}">
        <p14:creationId xmlns:p14="http://schemas.microsoft.com/office/powerpoint/2010/main" val="34108771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2800" dirty="0" smtClean="0"/>
              <a:t>Stres</a:t>
            </a:r>
            <a:endParaRPr lang="tr-TR" sz="2800" dirty="0"/>
          </a:p>
        </p:txBody>
      </p:sp>
      <p:sp>
        <p:nvSpPr>
          <p:cNvPr id="3" name="İçerik Yer Tutucusu 2"/>
          <p:cNvSpPr>
            <a:spLocks noGrp="1"/>
          </p:cNvSpPr>
          <p:nvPr>
            <p:ph idx="1"/>
          </p:nvPr>
        </p:nvSpPr>
        <p:spPr>
          <a:xfrm>
            <a:off x="1043492" y="2323652"/>
            <a:ext cx="6777317" cy="3985668"/>
          </a:xfrm>
        </p:spPr>
        <p:txBody>
          <a:bodyPr>
            <a:normAutofit/>
          </a:bodyPr>
          <a:lstStyle/>
          <a:p>
            <a:r>
              <a:rPr lang="tr-TR" dirty="0" smtClean="0"/>
              <a:t>«Canlı </a:t>
            </a:r>
            <a:r>
              <a:rPr lang="tr-TR" dirty="0"/>
              <a:t>varlığın dengesini bozan ve baş etme yeteneğini zorlayan ya da aşan uyarıcı olaylara verdiği tepki </a:t>
            </a:r>
            <a:r>
              <a:rPr lang="tr-TR" dirty="0" smtClean="0"/>
              <a:t>örneği»</a:t>
            </a:r>
          </a:p>
          <a:p>
            <a:r>
              <a:rPr lang="tr-TR" dirty="0" smtClean="0"/>
              <a:t>bkz</a:t>
            </a:r>
            <a:r>
              <a:rPr lang="tr-TR" dirty="0"/>
              <a:t>.  Philip </a:t>
            </a:r>
            <a:r>
              <a:rPr lang="tr-TR" dirty="0" err="1"/>
              <a:t>Zimbardo</a:t>
            </a:r>
            <a:r>
              <a:rPr lang="tr-TR" dirty="0"/>
              <a:t> – Richard </a:t>
            </a:r>
            <a:r>
              <a:rPr lang="tr-TR" dirty="0" err="1"/>
              <a:t>Gerrig</a:t>
            </a:r>
            <a:r>
              <a:rPr lang="tr-TR" dirty="0"/>
              <a:t>, Psikoloji ve Yaşam -Psikolojiye Giriş, çev. Gamze Sart (İstanbul: Nobel Akademik Yayıncılık, 2015), 379.</a:t>
            </a:r>
          </a:p>
        </p:txBody>
      </p:sp>
    </p:spTree>
    <p:extLst>
      <p:ext uri="{BB962C8B-B14F-4D97-AF65-F5344CB8AC3E}">
        <p14:creationId xmlns:p14="http://schemas.microsoft.com/office/powerpoint/2010/main" val="1534183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Stresin Sonuçları</a:t>
            </a:r>
            <a:endParaRPr lang="tr-TR" dirty="0"/>
          </a:p>
        </p:txBody>
      </p:sp>
      <p:sp>
        <p:nvSpPr>
          <p:cNvPr id="3" name="İçerik Yer Tutucusu 2"/>
          <p:cNvSpPr>
            <a:spLocks noGrp="1"/>
          </p:cNvSpPr>
          <p:nvPr>
            <p:ph idx="1"/>
          </p:nvPr>
        </p:nvSpPr>
        <p:spPr/>
        <p:txBody>
          <a:bodyPr/>
          <a:lstStyle/>
          <a:p>
            <a:r>
              <a:rPr lang="tr-TR" b="1" dirty="0"/>
              <a:t>Psikosomatik rahatsızlıklar </a:t>
            </a:r>
            <a:r>
              <a:rPr lang="tr-TR" dirty="0"/>
              <a:t>stres ve diğer psikolojik sebepler sonucu ortaya çıkan ve fiziksel nedenlerle tam olarak açıklanamayan hastalıklardır. </a:t>
            </a:r>
            <a:endParaRPr lang="tr-TR" dirty="0" smtClean="0"/>
          </a:p>
          <a:p>
            <a:pPr marL="68580" indent="0">
              <a:buNone/>
            </a:pPr>
            <a:r>
              <a:rPr lang="tr-TR" dirty="0" smtClean="0"/>
              <a:t>   bkz</a:t>
            </a:r>
            <a:r>
              <a:rPr lang="tr-TR" dirty="0"/>
              <a:t>. </a:t>
            </a:r>
            <a:r>
              <a:rPr lang="tr-TR" dirty="0" err="1"/>
              <a:t>Zimbardo</a:t>
            </a:r>
            <a:r>
              <a:rPr lang="tr-TR" dirty="0"/>
              <a:t> – </a:t>
            </a:r>
            <a:r>
              <a:rPr lang="tr-TR" dirty="0" err="1"/>
              <a:t>Gerrig</a:t>
            </a:r>
            <a:r>
              <a:rPr lang="tr-TR" dirty="0"/>
              <a:t>, Psikoloji ve Yaşam </a:t>
            </a:r>
          </a:p>
        </p:txBody>
      </p:sp>
    </p:spTree>
    <p:extLst>
      <p:ext uri="{BB962C8B-B14F-4D97-AF65-F5344CB8AC3E}">
        <p14:creationId xmlns:p14="http://schemas.microsoft.com/office/powerpoint/2010/main" val="12829560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2800" dirty="0" err="1" smtClean="0"/>
              <a:t>Rûhî</a:t>
            </a:r>
            <a:r>
              <a:rPr lang="tr-TR" sz="2800" dirty="0" smtClean="0"/>
              <a:t> Bunalımlara Yol Açan Faktörler</a:t>
            </a:r>
            <a:endParaRPr lang="tr-TR" sz="2800" dirty="0"/>
          </a:p>
        </p:txBody>
      </p:sp>
      <p:sp>
        <p:nvSpPr>
          <p:cNvPr id="3" name="İçerik Yer Tutucusu 2"/>
          <p:cNvSpPr>
            <a:spLocks noGrp="1"/>
          </p:cNvSpPr>
          <p:nvPr>
            <p:ph idx="1"/>
          </p:nvPr>
        </p:nvSpPr>
        <p:spPr>
          <a:xfrm>
            <a:off x="1043492" y="2323652"/>
            <a:ext cx="7128908" cy="4057676"/>
          </a:xfrm>
        </p:spPr>
        <p:txBody>
          <a:bodyPr>
            <a:normAutofit/>
          </a:bodyPr>
          <a:lstStyle/>
          <a:p>
            <a:r>
              <a:rPr lang="tr-TR" dirty="0"/>
              <a:t>umutsuzluk, çaresizlik, belirsizlik, bilgisizlik, acizlik, yalnızlık, doyumsuzluk, geleceğe dair korkular, geçmişe dair üzüntüler, yaşanan ayrılıklar, hayatın başıboş ve anlamsız gözükmesi, ölüm korkusu, gaflet, geçim kaygıları, endişe, günahlardan dolayı hissedilen vicdan azabı ve suçluluk duygusu</a:t>
            </a:r>
          </a:p>
          <a:p>
            <a:endParaRPr lang="tr-TR" dirty="0" smtClean="0"/>
          </a:p>
          <a:p>
            <a:r>
              <a:rPr lang="tr-TR" dirty="0" smtClean="0"/>
              <a:t>hırs</a:t>
            </a:r>
            <a:r>
              <a:rPr lang="tr-TR" dirty="0"/>
              <a:t>, haset, düşmanlık, </a:t>
            </a:r>
            <a:r>
              <a:rPr lang="tr-TR" dirty="0" smtClean="0"/>
              <a:t>öfke</a:t>
            </a:r>
            <a:endParaRPr lang="tr-TR" dirty="0"/>
          </a:p>
        </p:txBody>
      </p:sp>
    </p:spTree>
    <p:extLst>
      <p:ext uri="{BB962C8B-B14F-4D97-AF65-F5344CB8AC3E}">
        <p14:creationId xmlns:p14="http://schemas.microsoft.com/office/powerpoint/2010/main" val="3988910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1405</TotalTime>
  <Words>2034</Words>
  <Application>Microsoft Office PowerPoint</Application>
  <PresentationFormat>Ekran Gösterisi (4:3)</PresentationFormat>
  <Paragraphs>167</Paragraphs>
  <Slides>55</Slides>
  <Notes>1</Notes>
  <HiddenSlides>0</HiddenSlides>
  <MMClips>0</MMClips>
  <ScaleCrop>false</ScaleCrop>
  <HeadingPairs>
    <vt:vector size="4" baseType="variant">
      <vt:variant>
        <vt:lpstr>Tema</vt:lpstr>
      </vt:variant>
      <vt:variant>
        <vt:i4>1</vt:i4>
      </vt:variant>
      <vt:variant>
        <vt:lpstr>Slayt Başlıkları</vt:lpstr>
      </vt:variant>
      <vt:variant>
        <vt:i4>55</vt:i4>
      </vt:variant>
    </vt:vector>
  </HeadingPairs>
  <TitlesOfParts>
    <vt:vector size="56" baseType="lpstr">
      <vt:lpstr>Austin</vt:lpstr>
      <vt:lpstr>ASRIN PROBLEMİ STRES VE DİNİMİZİN HUZUR FORMÜLLERİ, İNANCIN İNSANA KAZANDIRDIKLARI ADYÜ 2020 </vt:lpstr>
      <vt:lpstr>PowerPoint Sunusu</vt:lpstr>
      <vt:lpstr>ASRIN PROBLEMİ STRES </vt:lpstr>
      <vt:lpstr>Modern Hayatın Bir Parçası Olarak Stres</vt:lpstr>
      <vt:lpstr>İnsanın Maddî Tatmin Arayışı</vt:lpstr>
      <vt:lpstr>İnsanın İhmal Edilen Ruhu </vt:lpstr>
      <vt:lpstr>Stres</vt:lpstr>
      <vt:lpstr>Stresin Sonuçları</vt:lpstr>
      <vt:lpstr>Rûhî Bunalımlara Yol Açan Faktörler</vt:lpstr>
      <vt:lpstr>Depresyon Verileri</vt:lpstr>
      <vt:lpstr>Türkiye’de depresyon</vt:lpstr>
      <vt:lpstr>Türkiye’de İntihar Vakaları</vt:lpstr>
      <vt:lpstr>Türkiye’de İntihar Vakaları: Sebepler</vt:lpstr>
      <vt:lpstr>Türkiye’de İntihar Vakaları</vt:lpstr>
      <vt:lpstr>DİNİMİZİN HUZUR FORMÜLLERİ</vt:lpstr>
      <vt:lpstr>Gönül Huzuru Bir Nimettir</vt:lpstr>
      <vt:lpstr>Dindarlık-huzur ilişkisi</vt:lpstr>
      <vt:lpstr>Dindarlık-huzur ilişkisi</vt:lpstr>
      <vt:lpstr>Cenâb-ı Hak ile güçlü bir ilişkinin huzura kavuşmadaki etkisi</vt:lpstr>
      <vt:lpstr>İnsanın İçindeki İnanma Duygusu</vt:lpstr>
      <vt:lpstr>İnsanın İçindeki İnanma Duygusu</vt:lpstr>
      <vt:lpstr>İnancın Verdiği Huzur</vt:lpstr>
      <vt:lpstr>Gönlün İnançla Genişlemesi</vt:lpstr>
      <vt:lpstr>Allah Teâlâ’yı Anmak</vt:lpstr>
      <vt:lpstr>İnancın kazandırdıkları</vt:lpstr>
      <vt:lpstr>İnancın faydaları</vt:lpstr>
      <vt:lpstr>İnancın faydaları</vt:lpstr>
      <vt:lpstr>İnancın faydaları</vt:lpstr>
      <vt:lpstr>Kur’ân-ı Kerîm’in Gönüllere Şifa Oluşu</vt:lpstr>
      <vt:lpstr>Dünya-ahiret mukayesesi</vt:lpstr>
      <vt:lpstr>Ahiret İnancının Faydaları</vt:lpstr>
      <vt:lpstr>Ahiret İnancının Faydaları</vt:lpstr>
      <vt:lpstr>Kadere inanan, kederden kurtulur</vt:lpstr>
      <vt:lpstr>Kadere inanan, kederden kurtulur</vt:lpstr>
      <vt:lpstr>Takdir-i ilâhîye rıza</vt:lpstr>
      <vt:lpstr>Neylerse güzel eyler</vt:lpstr>
      <vt:lpstr>Ölümle Barışık Olma: Şeb-i Arus</vt:lpstr>
      <vt:lpstr>Ölümle Barışık Olma: Akıllı / aciz kişi</vt:lpstr>
      <vt:lpstr>Musibetlere karşı inanç</vt:lpstr>
      <vt:lpstr>Musibetlerin manası</vt:lpstr>
      <vt:lpstr>Musibetlerin Hikmeti</vt:lpstr>
      <vt:lpstr>Musibetlerin Getirisi</vt:lpstr>
      <vt:lpstr>Müminin Hayata Bakış Açısındaki Denge</vt:lpstr>
      <vt:lpstr>Duanın Gücü</vt:lpstr>
      <vt:lpstr>Namazla Günlük Meşgalelerden Teneffüs İmkanı</vt:lpstr>
      <vt:lpstr>İstiğfarın Mükafatı</vt:lpstr>
      <vt:lpstr>İnsanlarla iyi ilişkilerin huzura kavuşmadaki etkisi </vt:lpstr>
      <vt:lpstr>Aile: Huzur Yuvası</vt:lpstr>
      <vt:lpstr>En Değerli Şey: İnanç ve Aile</vt:lpstr>
      <vt:lpstr>Selâmet-i Sadr</vt:lpstr>
      <vt:lpstr>Hased: Mutsuzluk kaynağı</vt:lpstr>
      <vt:lpstr>Öfkeyi Yenme ve Affetme</vt:lpstr>
      <vt:lpstr>Cömertlik</vt:lpstr>
      <vt:lpstr>Güzel Ahlak ve Kardeşlik</vt:lpstr>
      <vt:lpstr>SONUÇ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AKILLI İNSAN KİMDİR?</dc:title>
  <dc:creator>sony</dc:creator>
  <cp:lastModifiedBy>pc</cp:lastModifiedBy>
  <cp:revision>199</cp:revision>
  <dcterms:created xsi:type="dcterms:W3CDTF">2019-04-29T06:33:55Z</dcterms:created>
  <dcterms:modified xsi:type="dcterms:W3CDTF">2020-03-06T12:01:21Z</dcterms:modified>
</cp:coreProperties>
</file>