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8"/>
  </p:notesMasterIdLst>
  <p:sldIdLst>
    <p:sldId id="256" r:id="rId2"/>
    <p:sldId id="376" r:id="rId3"/>
    <p:sldId id="333" r:id="rId4"/>
    <p:sldId id="306" r:id="rId5"/>
    <p:sldId id="380" r:id="rId6"/>
    <p:sldId id="378" r:id="rId7"/>
    <p:sldId id="383" r:id="rId8"/>
    <p:sldId id="381" r:id="rId9"/>
    <p:sldId id="358" r:id="rId10"/>
    <p:sldId id="377" r:id="rId11"/>
    <p:sldId id="394" r:id="rId12"/>
    <p:sldId id="379" r:id="rId13"/>
    <p:sldId id="382" r:id="rId14"/>
    <p:sldId id="367" r:id="rId15"/>
    <p:sldId id="395" r:id="rId16"/>
    <p:sldId id="365" r:id="rId17"/>
    <p:sldId id="384" r:id="rId18"/>
    <p:sldId id="385" r:id="rId19"/>
    <p:sldId id="387" r:id="rId20"/>
    <p:sldId id="388" r:id="rId21"/>
    <p:sldId id="389" r:id="rId22"/>
    <p:sldId id="390" r:id="rId23"/>
    <p:sldId id="391" r:id="rId24"/>
    <p:sldId id="392" r:id="rId25"/>
    <p:sldId id="393" r:id="rId26"/>
    <p:sldId id="348" r:id="rId27"/>
  </p:sldIdLst>
  <p:sldSz cx="9144000" cy="6858000" type="screen4x3"/>
  <p:notesSz cx="9947275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094" autoAdjust="0"/>
  </p:normalViewPr>
  <p:slideViewPr>
    <p:cSldViewPr>
      <p:cViewPr varScale="1">
        <p:scale>
          <a:sx n="57" d="100"/>
          <a:sy n="57" d="100"/>
        </p:scale>
        <p:origin x="1540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10486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634487" y="1"/>
            <a:ext cx="4310486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1F64CE-E5C5-4DFE-9B1D-82196E7614CC}" type="datetimeFigureOut">
              <a:rPr lang="tr-TR" smtClean="0"/>
              <a:t>2.12.2025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430588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94728" y="3300412"/>
            <a:ext cx="795782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10486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634487" y="6513910"/>
            <a:ext cx="4310486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DF4D68-F5A0-46C2-A11C-985947A432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1617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66799B5-2D17-4913-91A1-72C62CE05C9E}" type="datetimeFigureOut">
              <a:rPr lang="tr-TR" smtClean="0"/>
              <a:t>2.12.2025</a:t>
            </a:fld>
            <a:endParaRPr lang="tr-T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05B0085-E975-48D6-8B2C-934B3E5F9CEB}" type="slidenum">
              <a:rPr lang="tr-TR" smtClean="0"/>
              <a:t>‹#›</a:t>
            </a:fld>
            <a:endParaRPr lang="tr-T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799B5-2D17-4913-91A1-72C62CE05C9E}" type="datetimeFigureOut">
              <a:rPr lang="tr-TR" smtClean="0"/>
              <a:t>2.12.2025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B0085-E975-48D6-8B2C-934B3E5F9CE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799B5-2D17-4913-91A1-72C62CE05C9E}" type="datetimeFigureOut">
              <a:rPr lang="tr-TR" smtClean="0"/>
              <a:t>2.12.2025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B0085-E975-48D6-8B2C-934B3E5F9CE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799B5-2D17-4913-91A1-72C62CE05C9E}" type="datetimeFigureOut">
              <a:rPr lang="tr-TR" smtClean="0"/>
              <a:t>2.12.2025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B0085-E975-48D6-8B2C-934B3E5F9CE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799B5-2D17-4913-91A1-72C62CE05C9E}" type="datetimeFigureOut">
              <a:rPr lang="tr-TR" smtClean="0"/>
              <a:t>2.12.2025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B0085-E975-48D6-8B2C-934B3E5F9CE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799B5-2D17-4913-91A1-72C62CE05C9E}" type="datetimeFigureOut">
              <a:rPr lang="tr-TR" smtClean="0"/>
              <a:t>2.12.2025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B0085-E975-48D6-8B2C-934B3E5F9CEB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799B5-2D17-4913-91A1-72C62CE05C9E}" type="datetimeFigureOut">
              <a:rPr lang="tr-TR" smtClean="0"/>
              <a:t>2.12.2025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B0085-E975-48D6-8B2C-934B3E5F9CE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799B5-2D17-4913-91A1-72C62CE05C9E}" type="datetimeFigureOut">
              <a:rPr lang="tr-TR" smtClean="0"/>
              <a:t>2.12.2025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B0085-E975-48D6-8B2C-934B3E5F9CE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799B5-2D17-4913-91A1-72C62CE05C9E}" type="datetimeFigureOut">
              <a:rPr lang="tr-TR" smtClean="0"/>
              <a:t>2.12.2025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B0085-E975-48D6-8B2C-934B3E5F9CE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799B5-2D17-4913-91A1-72C62CE05C9E}" type="datetimeFigureOut">
              <a:rPr lang="tr-TR" smtClean="0"/>
              <a:t>2.12.2025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B0085-E975-48D6-8B2C-934B3E5F9CEB}" type="slidenum">
              <a:rPr lang="tr-TR" smtClean="0"/>
              <a:t>‹#›</a:t>
            </a:fld>
            <a:endParaRPr lang="tr-T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799B5-2D17-4913-91A1-72C62CE05C9E}" type="datetimeFigureOut">
              <a:rPr lang="tr-TR" smtClean="0"/>
              <a:t>2.12.2025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B0085-E975-48D6-8B2C-934B3E5F9CE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66799B5-2D17-4913-91A1-72C62CE05C9E}" type="datetimeFigureOut">
              <a:rPr lang="tr-TR" smtClean="0"/>
              <a:t>2.12.2025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05B0085-E975-48D6-8B2C-934B3E5F9CE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591209" y="2564904"/>
            <a:ext cx="3439035" cy="3456828"/>
          </a:xfrm>
        </p:spPr>
        <p:txBody>
          <a:bodyPr>
            <a:normAutofit/>
          </a:bodyPr>
          <a:lstStyle/>
          <a:p>
            <a:pPr algn="ctr"/>
            <a:r>
              <a:rPr lang="tr-TR" dirty="0"/>
              <a:t>Namaz ve Cami</a:t>
            </a:r>
            <a:br>
              <a:rPr lang="tr-TR" dirty="0"/>
            </a:br>
            <a:br>
              <a:rPr lang="tr-TR" dirty="0"/>
            </a:br>
            <a:br>
              <a:rPr lang="tr-TR" dirty="0"/>
            </a:br>
            <a:r>
              <a:rPr lang="tr-TR" sz="2700" dirty="0"/>
              <a:t>haz: Doç. Dr. M. Ali </a:t>
            </a:r>
            <a:r>
              <a:rPr lang="tr-TR" sz="2700" dirty="0" err="1"/>
              <a:t>Çalgan</a:t>
            </a:r>
            <a:endParaRPr lang="tr-TR" sz="2700" dirty="0"/>
          </a:p>
        </p:txBody>
      </p:sp>
    </p:spTree>
    <p:extLst>
      <p:ext uri="{BB962C8B-B14F-4D97-AF65-F5344CB8AC3E}">
        <p14:creationId xmlns:p14="http://schemas.microsoft.com/office/powerpoint/2010/main" val="200122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B802A-0A55-4656-53C1-13304D44E0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DAC42F-894A-206D-9226-4B4C1018B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628" y="620688"/>
            <a:ext cx="7024744" cy="1143000"/>
          </a:xfrm>
        </p:spPr>
        <p:txBody>
          <a:bodyPr/>
          <a:lstStyle/>
          <a:p>
            <a:pPr algn="ctr"/>
            <a:r>
              <a:rPr lang="tr-TR" dirty="0"/>
              <a:t>Namazın Önemi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2082B3B-02D0-93C8-8627-B7234F791C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988840"/>
            <a:ext cx="7344816" cy="4176464"/>
          </a:xfrm>
        </p:spPr>
        <p:txBody>
          <a:bodyPr>
            <a:normAutofit/>
          </a:bodyPr>
          <a:lstStyle/>
          <a:p>
            <a:r>
              <a:rPr lang="tr-TR" sz="2800" dirty="0"/>
              <a:t>Bir adam Hz. Peygamber’e (sav), “Amellerin/İbadetlerin en faziletlisi hangisidir?” diye sordu. Peygamber Efendimiz, “Vaktinde kılınan namazdır…” buyurdu.</a:t>
            </a:r>
          </a:p>
          <a:p>
            <a:endParaRPr lang="tr-TR" sz="2800" dirty="0"/>
          </a:p>
          <a:p>
            <a:r>
              <a:rPr lang="tr-TR" sz="2800" dirty="0"/>
              <a:t>(Kıyamet gününde) kulun ilk önce hesaba çekileceği şey, namazdır.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532586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amaz Adabı: Namaz kılarken nelere dikkat edilmeli? | Son Dakika Haberleri">
            <a:extLst>
              <a:ext uri="{FF2B5EF4-FFF2-40B4-BE49-F238E27FC236}">
                <a16:creationId xmlns:a16="http://schemas.microsoft.com/office/drawing/2014/main" id="{21D7E2AC-259C-C85A-A61A-69561525F9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0"/>
            <a:ext cx="925252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9953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4C8D9-ACFB-9764-DE23-F96C96544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D40E801-9046-3743-5617-5ECDE2A94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628" y="620688"/>
            <a:ext cx="7024744" cy="1143000"/>
          </a:xfrm>
        </p:spPr>
        <p:txBody>
          <a:bodyPr/>
          <a:lstStyle/>
          <a:p>
            <a:pPr algn="ctr"/>
            <a:r>
              <a:rPr lang="tr-TR" dirty="0"/>
              <a:t>Namazın Önemi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B8E1351-A16F-7C79-EDF0-C957B84DC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988840"/>
            <a:ext cx="7344816" cy="4176464"/>
          </a:xfrm>
        </p:spPr>
        <p:txBody>
          <a:bodyPr>
            <a:normAutofit/>
          </a:bodyPr>
          <a:lstStyle/>
          <a:p>
            <a:endParaRPr lang="tr-TR" sz="2800" dirty="0"/>
          </a:p>
          <a:p>
            <a:r>
              <a:rPr lang="tr-TR" sz="2800" dirty="0"/>
              <a:t>Büyük günah işlenmedikçe beş vakit namaz ve iki Cuma, aralarındaki günahlara kefarettir.</a:t>
            </a:r>
          </a:p>
          <a:p>
            <a:endParaRPr lang="tr-TR" sz="2800" dirty="0"/>
          </a:p>
          <a:p>
            <a:r>
              <a:rPr lang="tr-TR" sz="2800" dirty="0"/>
              <a:t>(Farz) namazını (bilerek) geçiren kimse, ailesini ve malını kaybetmiş gibidir.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136961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229BAB-D3DD-5739-5FF4-800B560419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5B11F4-3E95-C2CB-6194-C5363D461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628" y="620688"/>
            <a:ext cx="7024744" cy="1143000"/>
          </a:xfrm>
        </p:spPr>
        <p:txBody>
          <a:bodyPr/>
          <a:lstStyle/>
          <a:p>
            <a:pPr algn="ctr"/>
            <a:r>
              <a:rPr lang="tr-TR" dirty="0"/>
              <a:t>Namazın Önemi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F872E44-BC61-BC82-8586-97B6C5950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988840"/>
            <a:ext cx="7344816" cy="4176464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sz="2600" dirty="0"/>
              <a:t>Allah </a:t>
            </a:r>
            <a:r>
              <a:rPr lang="tr-TR" sz="2600" dirty="0" err="1"/>
              <a:t>Resûlü</a:t>
            </a:r>
            <a:r>
              <a:rPr lang="tr-TR" sz="2600" dirty="0"/>
              <a:t> (sav), </a:t>
            </a:r>
            <a:r>
              <a:rPr lang="tr-TR" sz="2600" i="1" dirty="0"/>
              <a:t>“</a:t>
            </a:r>
            <a:r>
              <a:rPr lang="tr-TR" sz="2600" b="1" i="1" dirty="0"/>
              <a:t>Birinizin kapısı önünde günde beş defa yıkandığı bir nehir olsa, o kimsede kir namına </a:t>
            </a:r>
            <a:r>
              <a:rPr lang="tr-TR" sz="2600" i="1" dirty="0"/>
              <a:t>bir şeyin kalabileceğini düşünebilir misiniz?”</a:t>
            </a:r>
            <a:r>
              <a:rPr lang="tr-TR" sz="2600" dirty="0"/>
              <a:t> diye sorar. </a:t>
            </a:r>
            <a:r>
              <a:rPr lang="tr-TR" sz="2600" dirty="0" err="1"/>
              <a:t>Sahâbe</a:t>
            </a:r>
            <a:r>
              <a:rPr lang="tr-TR" sz="2600" dirty="0"/>
              <a:t>, “Hiç kir kalmaz.” şeklinde cevap verir. Bunun üzerine Peygamberimiz, </a:t>
            </a:r>
            <a:r>
              <a:rPr lang="tr-TR" sz="2600" i="1" dirty="0"/>
              <a:t>“</a:t>
            </a:r>
            <a:r>
              <a:rPr lang="tr-TR" sz="2600" b="1" i="1" dirty="0"/>
              <a:t>İşte beş vakit namaz da böyledir, Allah bu namazlarla günahları yok eder.</a:t>
            </a:r>
            <a:r>
              <a:rPr lang="tr-TR" sz="2600" i="1" dirty="0"/>
              <a:t>”</a:t>
            </a:r>
            <a:r>
              <a:rPr lang="tr-TR" sz="2600" dirty="0"/>
              <a:t> buyurur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5346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03498F-F612-1BC1-ABCF-911644C0CE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A136C7-54DF-C32A-91A4-6A5AC2C3A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8645" y="1556793"/>
            <a:ext cx="6637468" cy="2706112"/>
          </a:xfrm>
        </p:spPr>
        <p:txBody>
          <a:bodyPr>
            <a:noAutofit/>
          </a:bodyPr>
          <a:lstStyle/>
          <a:p>
            <a:r>
              <a:rPr lang="tr-TR" sz="4400" b="1" dirty="0"/>
              <a:t>Camide Cemaatle Namaz</a:t>
            </a:r>
          </a:p>
        </p:txBody>
      </p:sp>
    </p:spTree>
    <p:extLst>
      <p:ext uri="{BB962C8B-B14F-4D97-AF65-F5344CB8AC3E}">
        <p14:creationId xmlns:p14="http://schemas.microsoft.com/office/powerpoint/2010/main" val="36779713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.C. Diyanet İşleri Başkanlığı | İman | İbadet | Namaz | Ahlak">
            <a:extLst>
              <a:ext uri="{FF2B5EF4-FFF2-40B4-BE49-F238E27FC236}">
                <a16:creationId xmlns:a16="http://schemas.microsoft.com/office/drawing/2014/main" id="{94EDAB29-D545-B9A5-F543-983C3FD8E2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9762" y="1"/>
            <a:ext cx="9243524" cy="6841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61257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00CB95-8304-0F11-01EB-8C5800105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Camide Cemaatle Namaz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09A7F4-8C60-BA6C-AD72-BF15B39C8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492" y="2323652"/>
            <a:ext cx="7272924" cy="3625628"/>
          </a:xfrm>
        </p:spPr>
        <p:txBody>
          <a:bodyPr>
            <a:normAutofit/>
          </a:bodyPr>
          <a:lstStyle/>
          <a:p>
            <a:r>
              <a:rPr lang="tr-TR" sz="2600" dirty="0"/>
              <a:t>Din İşleri Yüksek Kurulu: Hanbelîler beş vakit namazın cemaatle kılınmasının, erkekler için </a:t>
            </a:r>
            <a:r>
              <a:rPr lang="tr-TR" sz="2600" b="1" dirty="0"/>
              <a:t>farz-ı ayın</a:t>
            </a:r>
            <a:r>
              <a:rPr lang="tr-TR" sz="2600" dirty="0"/>
              <a:t>, </a:t>
            </a:r>
            <a:r>
              <a:rPr lang="tr-TR" sz="2600" dirty="0" err="1"/>
              <a:t>Şâfiîler</a:t>
            </a:r>
            <a:r>
              <a:rPr lang="tr-TR" sz="2600" dirty="0"/>
              <a:t> ise </a:t>
            </a:r>
            <a:r>
              <a:rPr lang="tr-TR" sz="2600" b="1" dirty="0"/>
              <a:t>farz-ı </a:t>
            </a:r>
            <a:r>
              <a:rPr lang="tr-TR" sz="2600" b="1" dirty="0" err="1"/>
              <a:t>kifâye</a:t>
            </a:r>
            <a:r>
              <a:rPr lang="tr-TR" sz="2600" dirty="0"/>
              <a:t> olduğunu söylemişlerdir. Hanefî ve </a:t>
            </a:r>
            <a:r>
              <a:rPr lang="tr-TR" sz="2600" dirty="0" err="1"/>
              <a:t>Mâlikîlere</a:t>
            </a:r>
            <a:r>
              <a:rPr lang="tr-TR" sz="2600" dirty="0"/>
              <a:t> göre ise farz namazları cemaatle kılmak, gücü yeten erkekler için </a:t>
            </a:r>
            <a:r>
              <a:rPr lang="tr-TR" sz="2600" b="1" dirty="0" err="1"/>
              <a:t>müekked</a:t>
            </a:r>
            <a:r>
              <a:rPr lang="tr-TR" sz="2600" b="1" dirty="0"/>
              <a:t> sünnettir</a:t>
            </a:r>
            <a:r>
              <a:rPr lang="tr-TR" sz="2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94847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4839D1-DFE4-A363-A3C9-CA85AC92A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B25C4B-6633-377A-45E8-8A861FBC0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Camide Cemaatle Namaz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F793A1F-90B7-DBA9-F037-BF8377FFE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492" y="2323652"/>
            <a:ext cx="7272924" cy="3625628"/>
          </a:xfrm>
        </p:spPr>
        <p:txBody>
          <a:bodyPr>
            <a:normAutofit/>
          </a:bodyPr>
          <a:lstStyle/>
          <a:p>
            <a:r>
              <a:rPr lang="tr-TR" sz="2600" b="1" i="1" dirty="0"/>
              <a:t>Bir kişinin sürekli mescide gittiğini görürseniz onun imanına şahit olun</a:t>
            </a:r>
            <a:r>
              <a:rPr lang="tr-TR" sz="2600" i="1" dirty="0"/>
              <a:t>! Çünkü Allah Teâlâ şöyle buyurur:</a:t>
            </a:r>
          </a:p>
          <a:p>
            <a:pPr marL="68580" indent="0">
              <a:buNone/>
            </a:pPr>
            <a:r>
              <a:rPr lang="tr-TR" sz="2600" i="1" dirty="0"/>
              <a:t> "</a:t>
            </a:r>
            <a:r>
              <a:rPr lang="tr-TR" sz="2600" i="1" dirty="0">
                <a:solidFill>
                  <a:srgbClr val="FF0000"/>
                </a:solidFill>
              </a:rPr>
              <a:t>Allah’ın mescitlerini, ancak Allah’a ve </a:t>
            </a:r>
            <a:r>
              <a:rPr lang="tr-TR" sz="2600" i="1" dirty="0" err="1">
                <a:solidFill>
                  <a:srgbClr val="FF0000"/>
                </a:solidFill>
              </a:rPr>
              <a:t>âhiret</a:t>
            </a:r>
            <a:r>
              <a:rPr lang="tr-TR" sz="2600" i="1" dirty="0">
                <a:solidFill>
                  <a:srgbClr val="FF0000"/>
                </a:solidFill>
              </a:rPr>
              <a:t> gününe inanan, namazı dosdoğru kılan, zekâtı veren ve Allah’tan başkasından korkmayan kimseler imar eder.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3450893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09631-680D-2659-063C-9FE6DFC691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ADFD012-9C41-543B-A1AB-CB4064D63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Camide Cemaatle Namaz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0A10A2-B027-FE0B-0162-A8229E2E3D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492" y="2323652"/>
            <a:ext cx="7272924" cy="3625628"/>
          </a:xfrm>
        </p:spPr>
        <p:txBody>
          <a:bodyPr/>
          <a:lstStyle/>
          <a:p>
            <a:r>
              <a:rPr lang="tr-TR" sz="2600" dirty="0"/>
              <a:t>Cemaatle kılınan namaz, tek başına kılınan namazdan yirmi yedi kat daha faziletlidir.</a:t>
            </a:r>
          </a:p>
          <a:p>
            <a:endParaRPr lang="tr-TR" sz="2600" dirty="0"/>
          </a:p>
          <a:p>
            <a:r>
              <a:rPr lang="tr-TR" sz="2600" dirty="0"/>
              <a:t> Üç kişi bir köyde veya kırda olup da cemaatle namaz kılınmazsa, şeytan onlara hâkim olur. Cemaate devam et, çünkü kurt, sürüden ayrılanı yer!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37380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801A32-694A-F02A-B28C-48A2F2967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6C702FE-DF7A-74BA-4F50-137CB4069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Camide Cemaatle Namaz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86CDF5-6EFF-7A9E-466D-21A7BCF9D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492" y="2323652"/>
            <a:ext cx="7272924" cy="3625628"/>
          </a:xfrm>
        </p:spPr>
        <p:txBody>
          <a:bodyPr/>
          <a:lstStyle/>
          <a:p>
            <a:r>
              <a:rPr lang="tr-TR" dirty="0"/>
              <a:t>Görme engelli </a:t>
            </a:r>
            <a:r>
              <a:rPr lang="tr-TR" dirty="0" err="1"/>
              <a:t>sahâbî</a:t>
            </a:r>
            <a:r>
              <a:rPr lang="tr-TR" dirty="0"/>
              <a:t> İbn </a:t>
            </a:r>
            <a:r>
              <a:rPr lang="tr-TR" dirty="0" err="1"/>
              <a:t>Ümmü</a:t>
            </a:r>
            <a:r>
              <a:rPr lang="tr-TR" dirty="0"/>
              <a:t> </a:t>
            </a:r>
            <a:r>
              <a:rPr lang="tr-TR" dirty="0" err="1"/>
              <a:t>Mektûm</a:t>
            </a:r>
            <a:r>
              <a:rPr lang="tr-TR" dirty="0"/>
              <a:t>, kendisini mescide getirecek bir kimsesinin olmadığını söyleyerek, namazı evde kılmak için izin istemişti. Bunun üzerine Hz. Peygamber ona, ezanı duyup duymadığını sormuş, “Evet.” cevabını alınca da, </a:t>
            </a:r>
            <a:r>
              <a:rPr lang="tr-TR" i="1" dirty="0"/>
              <a:t>“Öyleyse (davete) icabet et.”</a:t>
            </a:r>
            <a:r>
              <a:rPr lang="tr-TR" dirty="0"/>
              <a:t> buyurarak cemaatle namazın sevabından mahrum kalmamasını tavsiye etmişti.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1570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Namaz Müslümanlığın İzharıdır">
            <a:extLst>
              <a:ext uri="{FF2B5EF4-FFF2-40B4-BE49-F238E27FC236}">
                <a16:creationId xmlns:a16="http://schemas.microsoft.com/office/drawing/2014/main" id="{91C7F270-BD7E-2999-29F5-284B01B83E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1400"/>
            <a:ext cx="9144000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81532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3082D4-9F03-CC6B-B524-063753F4E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90272E-F755-9F19-686F-AC9E708EE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Camide Cemaatle Namaz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FE3FFE4-E042-9A63-7733-2AFEE58E3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492" y="2323652"/>
            <a:ext cx="7272924" cy="3625628"/>
          </a:xfrm>
        </p:spPr>
        <p:txBody>
          <a:bodyPr>
            <a:normAutofit/>
          </a:bodyPr>
          <a:lstStyle/>
          <a:p>
            <a:r>
              <a:rPr lang="tr-TR" sz="2600" dirty="0"/>
              <a:t>Allah </a:t>
            </a:r>
            <a:r>
              <a:rPr lang="tr-TR" sz="2600" dirty="0" err="1"/>
              <a:t>Resûlü</a:t>
            </a:r>
            <a:r>
              <a:rPr lang="tr-TR" sz="2600" dirty="0"/>
              <a:t>, iki kişi bir araya geldiklerinde içlerinden büyük olanın imam olmasını ve ezan okuyarak namazlarını cemaatle kılmalarını, eğer üç kişi bir aradaysa içlerinden Kur’an’ı en iyi okuyanın imam olmasını tavsiye etmiştir</a:t>
            </a:r>
          </a:p>
          <a:p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5989629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937253-CA04-199A-437C-458988A0F1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76B5F0-2F72-63A7-688F-2BE97CA7F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Camide Cemaatle Namaz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783EA6-B139-A449-B7F1-A8F8EF0FA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492" y="2323652"/>
            <a:ext cx="7272924" cy="3625628"/>
          </a:xfrm>
        </p:spPr>
        <p:txBody>
          <a:bodyPr>
            <a:noAutofit/>
          </a:bodyPr>
          <a:lstStyle/>
          <a:p>
            <a:r>
              <a:rPr lang="tr-TR" sz="2600" dirty="0"/>
              <a:t>Bir kimse camiye gitme niyetiyle evinden çıktığında, attığı bir adımla kendisine bir sevap yazılır, diğer adımıyla bir günahı silinir.</a:t>
            </a:r>
          </a:p>
          <a:p>
            <a:endParaRPr lang="tr-TR" sz="2600" dirty="0"/>
          </a:p>
          <a:p>
            <a:r>
              <a:rPr lang="tr-TR" sz="2600" dirty="0"/>
              <a:t>Kim Allah için kırk gün süreyle cemaatle namaz kılar, ilk tekbire yetişirse o kimseye (Allah tarafından) iki kurtuluş yazılır; birisi ateşten, diğeri münafıklıktan kurtuluş. </a:t>
            </a:r>
          </a:p>
          <a:p>
            <a:endParaRPr lang="tr-TR" sz="2600" dirty="0"/>
          </a:p>
          <a:p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90199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F5814E-0B4F-AA07-F43B-290FA02DE9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C20EF5-4DC8-EB22-C76A-1E9563360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Camide Cemaatle Namaz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5EFC5C-7B14-C856-B6BF-AD01459DDC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492" y="2323652"/>
            <a:ext cx="7272924" cy="3625628"/>
          </a:xfrm>
        </p:spPr>
        <p:txBody>
          <a:bodyPr>
            <a:normAutofit/>
          </a:bodyPr>
          <a:lstStyle/>
          <a:p>
            <a:r>
              <a:rPr lang="tr-TR" sz="2500" dirty="0"/>
              <a:t>Allah </a:t>
            </a:r>
            <a:r>
              <a:rPr lang="tr-TR" sz="2500" dirty="0" err="1"/>
              <a:t>Resûlü</a:t>
            </a:r>
            <a:r>
              <a:rPr lang="tr-TR" sz="2500" dirty="0"/>
              <a:t> bir keresinde, yatsı namazına gelenlerin sayısının az olduğunu görünce çok kızmıştır. Hatta bu kızgınlığını, içinden cemaate gelmeyenlerin gidip evlerini yakmak geldiğini söyleyecek kadar açığa vurmuş ve </a:t>
            </a:r>
            <a:r>
              <a:rPr lang="tr-TR" sz="2500" i="1" dirty="0"/>
              <a:t>“Şayet bunlardan biri yağlı bir kemik (dünyevî bir menfaat) bulacağını bilse ona (yatsı namazına) mutlaka gelirdi.”</a:t>
            </a:r>
            <a:r>
              <a:rPr lang="tr-TR" sz="2500" dirty="0"/>
              <a:t> demiştir.</a:t>
            </a:r>
          </a:p>
          <a:p>
            <a:endParaRPr lang="tr-TR" sz="2500" dirty="0"/>
          </a:p>
          <a:p>
            <a:endParaRPr lang="tr-TR" sz="2500" dirty="0"/>
          </a:p>
        </p:txBody>
      </p:sp>
    </p:spTree>
    <p:extLst>
      <p:ext uri="{BB962C8B-B14F-4D97-AF65-F5344CB8AC3E}">
        <p14:creationId xmlns:p14="http://schemas.microsoft.com/office/powerpoint/2010/main" val="723160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F8B279-1D34-EEBC-6E8B-FB3B6D3BFC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267B26A-D51A-041B-54C8-D188D7910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Camide Cemaatle Namaz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69124F-BC81-25F1-31C9-7265BC4744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492" y="2323652"/>
            <a:ext cx="7272924" cy="3625628"/>
          </a:xfrm>
        </p:spPr>
        <p:txBody>
          <a:bodyPr/>
          <a:lstStyle/>
          <a:p>
            <a:r>
              <a:rPr lang="tr-TR" dirty="0"/>
              <a:t>Eğer (insanlar) yatsı ve sabah namazlarındaki fazileti bilselerdi, sürünerek de olsa o ikisini cemaatle kılmaya gelirlerdi</a:t>
            </a:r>
          </a:p>
          <a:p>
            <a:endParaRPr lang="tr-TR" dirty="0"/>
          </a:p>
          <a:p>
            <a:r>
              <a:rPr lang="tr-TR" dirty="0"/>
              <a:t> </a:t>
            </a:r>
            <a:r>
              <a:rPr lang="tr-TR" dirty="0" err="1"/>
              <a:t>Ashâb</a:t>
            </a:r>
            <a:r>
              <a:rPr lang="tr-TR" dirty="0"/>
              <a:t>-ı </a:t>
            </a:r>
            <a:r>
              <a:rPr lang="tr-TR" dirty="0" err="1"/>
              <a:t>kirâm</a:t>
            </a:r>
            <a:r>
              <a:rPr lang="tr-TR" dirty="0"/>
              <a:t>, saf </a:t>
            </a:r>
            <a:r>
              <a:rPr lang="tr-TR" dirty="0" err="1"/>
              <a:t>saf</a:t>
            </a:r>
            <a:r>
              <a:rPr lang="tr-TR" dirty="0"/>
              <a:t> olmuş yine Hz. Ebû </a:t>
            </a:r>
            <a:r>
              <a:rPr lang="tr-TR" dirty="0" err="1"/>
              <a:t>Bekir"in</a:t>
            </a:r>
            <a:r>
              <a:rPr lang="tr-TR" dirty="0"/>
              <a:t> imametinde sabah namazını kılıyorlardı. Rasulullah (sav) onların bu hâlini görünce sevindi, tebessüm ederek şükretti. 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01976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32AB96-2095-F3EA-6472-1D5EA9DA2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90C4D6-A9FE-8E26-7A7B-5EF9ED785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Camide Cemaatle Namaz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FEC542E-B7C9-E49C-9371-A3BA30E12A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492" y="2323652"/>
            <a:ext cx="7272924" cy="3625628"/>
          </a:xfrm>
        </p:spPr>
        <p:txBody>
          <a:bodyPr>
            <a:normAutofit/>
          </a:bodyPr>
          <a:lstStyle/>
          <a:p>
            <a:r>
              <a:rPr lang="tr-TR" sz="2800" dirty="0"/>
              <a:t>Allah’ın kadın kullarının Allah’ın mescitlerine gelmelerine engel olmayın. Ancak onlar da camiye koku sürünmeden gelsinler.</a:t>
            </a:r>
          </a:p>
          <a:p>
            <a:endParaRPr lang="tr-TR" sz="2800" dirty="0"/>
          </a:p>
          <a:p>
            <a:r>
              <a:rPr lang="tr-TR" sz="2800" dirty="0"/>
              <a:t>Kadının namazı­nı evinde kılması dışarıda kılmasından daha faziletlidir.</a:t>
            </a:r>
          </a:p>
          <a:p>
            <a:endParaRPr lang="tr-TR" sz="2800" dirty="0"/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2220551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E22F6-69B8-6619-E3BC-07E7AA327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8E45C5-7100-7093-BA46-AF529C63F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Camide Cemaatle Namaz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D4E714-3E18-FD6D-97BB-76E946094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492" y="2323652"/>
            <a:ext cx="7272924" cy="3625628"/>
          </a:xfrm>
        </p:spPr>
        <p:txBody>
          <a:bodyPr>
            <a:normAutofit/>
          </a:bodyPr>
          <a:lstStyle/>
          <a:p>
            <a:r>
              <a:rPr lang="tr-TR" sz="2800" dirty="0"/>
              <a:t>Düzgün durun, karışık durmayın ki kalpleriniz de karmakarışık olmasın!</a:t>
            </a:r>
          </a:p>
          <a:p>
            <a:endParaRPr lang="tr-TR" sz="2800" dirty="0"/>
          </a:p>
          <a:p>
            <a:endParaRPr lang="tr-TR" sz="2800" dirty="0"/>
          </a:p>
          <a:p>
            <a:r>
              <a:rPr lang="tr-TR" sz="2800" dirty="0"/>
              <a:t>İlk saftakilere Allah merhamet eder, melekler de dua ederler.</a:t>
            </a:r>
          </a:p>
          <a:p>
            <a:endParaRPr lang="tr-TR" sz="2800" dirty="0"/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4650076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58645" y="1556793"/>
            <a:ext cx="6637468" cy="2706112"/>
          </a:xfrm>
        </p:spPr>
        <p:txBody>
          <a:bodyPr>
            <a:noAutofit/>
          </a:bodyPr>
          <a:lstStyle/>
          <a:p>
            <a:r>
              <a:rPr lang="tr-TR" sz="4400" i="1" dirty="0"/>
              <a:t>Sabırla dinlediğiniz için teşekkür ederim. </a:t>
            </a:r>
          </a:p>
        </p:txBody>
      </p:sp>
    </p:spTree>
    <p:extLst>
      <p:ext uri="{BB962C8B-B14F-4D97-AF65-F5344CB8AC3E}">
        <p14:creationId xmlns:p14="http://schemas.microsoft.com/office/powerpoint/2010/main" val="3462744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CB5EB9-93BF-8781-72F1-8AD73409E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Sunum Planı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EBCD0B4-ACF6-ED18-6FC0-BC7E4A8A8D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b="1" dirty="0"/>
              <a:t>Namaz Kılmanın Önemi</a:t>
            </a:r>
          </a:p>
          <a:p>
            <a:endParaRPr lang="tr-TR" sz="3200" b="1" dirty="0"/>
          </a:p>
          <a:p>
            <a:r>
              <a:rPr lang="tr-TR" sz="3200" b="1" dirty="0"/>
              <a:t>Cemaatle Namazın Gerekliliği</a:t>
            </a:r>
          </a:p>
        </p:txBody>
      </p:sp>
    </p:spTree>
    <p:extLst>
      <p:ext uri="{BB962C8B-B14F-4D97-AF65-F5344CB8AC3E}">
        <p14:creationId xmlns:p14="http://schemas.microsoft.com/office/powerpoint/2010/main" val="4080045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58645" y="1556793"/>
            <a:ext cx="6637468" cy="2706112"/>
          </a:xfrm>
        </p:spPr>
        <p:txBody>
          <a:bodyPr>
            <a:noAutofit/>
          </a:bodyPr>
          <a:lstStyle/>
          <a:p>
            <a:r>
              <a:rPr lang="tr-TR" sz="4400" b="1" dirty="0"/>
              <a:t>Namaz Kılmanın Önemi</a:t>
            </a:r>
          </a:p>
        </p:txBody>
      </p:sp>
    </p:spTree>
    <p:extLst>
      <p:ext uri="{BB962C8B-B14F-4D97-AF65-F5344CB8AC3E}">
        <p14:creationId xmlns:p14="http://schemas.microsoft.com/office/powerpoint/2010/main" val="3942517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134B8-2A15-46ED-4B35-EF0C447E9E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6C1D74-DBDF-B7CD-3280-82BBF8FB0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628" y="620688"/>
            <a:ext cx="7024744" cy="1143000"/>
          </a:xfrm>
        </p:spPr>
        <p:txBody>
          <a:bodyPr/>
          <a:lstStyle/>
          <a:p>
            <a:pPr algn="ctr"/>
            <a:r>
              <a:rPr lang="tr-TR" dirty="0"/>
              <a:t>Namazın Önemi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AE35B7D-8B72-6A6A-AE8E-58373B5C3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988840"/>
            <a:ext cx="7344816" cy="4176464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sz="2600" dirty="0" err="1"/>
              <a:t>Kur"ân</a:t>
            </a:r>
            <a:r>
              <a:rPr lang="tr-TR" sz="2600" dirty="0"/>
              <a:t>-ı </a:t>
            </a:r>
            <a:r>
              <a:rPr lang="tr-TR" sz="2600" dirty="0" err="1"/>
              <a:t>Kerîm"de</a:t>
            </a:r>
            <a:r>
              <a:rPr lang="tr-TR" sz="2600" dirty="0"/>
              <a:t> kendilerinden övgüyle bahsedilen müminlerin özellikleri sıralanırken, onların </a:t>
            </a:r>
            <a:r>
              <a:rPr lang="tr-TR" sz="2600" i="1" dirty="0"/>
              <a:t>“</a:t>
            </a:r>
            <a:r>
              <a:rPr lang="tr-TR" sz="2600" b="1" i="1" dirty="0"/>
              <a:t>namazlarında huşû içinde olduklarının</a:t>
            </a:r>
            <a:r>
              <a:rPr lang="tr-TR" sz="2600" i="1" dirty="0"/>
              <a:t>”</a:t>
            </a:r>
            <a:r>
              <a:rPr lang="tr-TR" sz="2600" dirty="0"/>
              <a:t> , </a:t>
            </a:r>
            <a:r>
              <a:rPr lang="tr-TR" sz="2600" i="1" dirty="0"/>
              <a:t>“</a:t>
            </a:r>
            <a:r>
              <a:rPr lang="tr-TR" sz="2600" b="1" i="1" dirty="0"/>
              <a:t>namazlarını muhafaza ettiklerinin</a:t>
            </a:r>
            <a:r>
              <a:rPr lang="tr-TR" sz="2600" i="1" dirty="0"/>
              <a:t>”</a:t>
            </a:r>
            <a:r>
              <a:rPr lang="tr-TR" sz="2600" dirty="0"/>
              <a:t>  ve </a:t>
            </a:r>
            <a:r>
              <a:rPr lang="tr-TR" sz="2600" i="1" dirty="0"/>
              <a:t>“</a:t>
            </a:r>
            <a:r>
              <a:rPr lang="tr-TR" sz="2600" b="1" i="1" dirty="0"/>
              <a:t>namazlarına devam ettiklerinin</a:t>
            </a:r>
            <a:r>
              <a:rPr lang="tr-TR" sz="2600" i="1" dirty="0"/>
              <a:t>”</a:t>
            </a:r>
            <a:r>
              <a:rPr lang="tr-TR" sz="2600" dirty="0"/>
              <a:t>  altı ısrarla çizilir.</a:t>
            </a:r>
          </a:p>
        </p:txBody>
      </p:sp>
    </p:spTree>
    <p:extLst>
      <p:ext uri="{BB962C8B-B14F-4D97-AF65-F5344CB8AC3E}">
        <p14:creationId xmlns:p14="http://schemas.microsoft.com/office/powerpoint/2010/main" val="105947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58942E-032F-01D6-9E44-DD852C289A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7476DF-4040-9429-7F2D-3E7D80CF8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628" y="620688"/>
            <a:ext cx="7024744" cy="1143000"/>
          </a:xfrm>
        </p:spPr>
        <p:txBody>
          <a:bodyPr/>
          <a:lstStyle/>
          <a:p>
            <a:pPr algn="ctr"/>
            <a:r>
              <a:rPr lang="tr-TR" dirty="0"/>
              <a:t>Namazın Önemi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7B74EA-F7B0-D534-AA60-2E4DEF23F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988840"/>
            <a:ext cx="7344816" cy="4176464"/>
          </a:xfrm>
        </p:spPr>
        <p:txBody>
          <a:bodyPr>
            <a:normAutofit/>
          </a:bodyPr>
          <a:lstStyle/>
          <a:p>
            <a:r>
              <a:rPr lang="tr-TR" sz="2800" dirty="0"/>
              <a:t>Hz. İbrâhim de, “</a:t>
            </a:r>
            <a:r>
              <a:rPr lang="tr-TR" sz="2800" b="1" dirty="0"/>
              <a:t>Ey Rabbim! Beni ve soyumdan gelecekleri namazı devamlı kılanlardan eyle</a:t>
            </a:r>
            <a:r>
              <a:rPr lang="tr-TR" sz="2800" dirty="0"/>
              <a:t>.” diye dua etmişti. İbrahim 40</a:t>
            </a:r>
          </a:p>
          <a:p>
            <a:endParaRPr lang="tr-TR" sz="2800" dirty="0"/>
          </a:p>
          <a:p>
            <a:r>
              <a:rPr lang="tr-TR" sz="2800" dirty="0"/>
              <a:t>Allah, Hz. Musa’ya, “</a:t>
            </a:r>
            <a:r>
              <a:rPr lang="tr-TR" sz="2800" b="1" dirty="0"/>
              <a:t>Bana kulluk et; beni anmak için namaz kıl</a:t>
            </a:r>
            <a:r>
              <a:rPr lang="tr-TR" sz="2800" dirty="0"/>
              <a:t>.” diye emretmiştir. Taha 14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5363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CBA3E0-62C9-5FDB-3CF5-5F05451AD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FF11C7F-EF9F-83A0-4FD9-6D0868B46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628" y="620688"/>
            <a:ext cx="7024744" cy="1143000"/>
          </a:xfrm>
        </p:spPr>
        <p:txBody>
          <a:bodyPr/>
          <a:lstStyle/>
          <a:p>
            <a:pPr algn="ctr"/>
            <a:r>
              <a:rPr lang="tr-TR" dirty="0"/>
              <a:t>Namazın Önemi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FEC851B-CD74-9955-AC1E-DDFA5E10DB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988840"/>
            <a:ext cx="7344816" cy="4176464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sz="2800" i="1" dirty="0"/>
              <a:t>“... Namazı kılanlar ve kendilerine verdiğimiz rızıktan (Allah için) gizli ve açık sarf edenler, asla zarara uğramayacak bir kazanç umabilirler.” </a:t>
            </a:r>
            <a:r>
              <a:rPr lang="tr-TR" sz="2800" i="1" dirty="0" err="1"/>
              <a:t>Fatır</a:t>
            </a:r>
            <a:r>
              <a:rPr lang="tr-TR" sz="2800" i="1" dirty="0"/>
              <a:t> 29</a:t>
            </a: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2164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AF582F-F1FC-E08C-C464-4980FE206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A97C60-523A-D2BF-B697-1DECDAD84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628" y="620688"/>
            <a:ext cx="7024744" cy="1143000"/>
          </a:xfrm>
        </p:spPr>
        <p:txBody>
          <a:bodyPr/>
          <a:lstStyle/>
          <a:p>
            <a:pPr algn="ctr"/>
            <a:r>
              <a:rPr lang="tr-TR" dirty="0"/>
              <a:t>Namazın Önemi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3ABBC56-3A05-703E-09BB-BE121AF9AF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988840"/>
            <a:ext cx="7344816" cy="4176464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sz="2600" dirty="0"/>
              <a:t>“Gerçekten namaz, kişiyi </a:t>
            </a:r>
            <a:r>
              <a:rPr lang="tr-TR" sz="2600" dirty="0" err="1"/>
              <a:t>hayâsızlıktan</a:t>
            </a:r>
            <a:r>
              <a:rPr lang="tr-TR" sz="2600" dirty="0"/>
              <a:t> ve kötülükten alıkoyar.”</a:t>
            </a:r>
            <a:r>
              <a:rPr lang="tr-TR" sz="2600" dirty="0" err="1"/>
              <a:t>Ankebut</a:t>
            </a:r>
            <a:r>
              <a:rPr lang="tr-TR" sz="2600" dirty="0"/>
              <a:t> 45</a:t>
            </a:r>
          </a:p>
          <a:p>
            <a:endParaRPr lang="tr-TR" sz="2600" dirty="0"/>
          </a:p>
          <a:p>
            <a:r>
              <a:rPr lang="tr-TR" sz="2600" dirty="0"/>
              <a:t>“Gündüzün iki tarafında ve gecenin gündüze yakın vakitlerinde namaz kıl. Çünkü iyilikler kötülükleri </a:t>
            </a:r>
            <a:r>
              <a:rPr lang="tr-TR" sz="2600" dirty="0" err="1"/>
              <a:t>giderir.Bu</a:t>
            </a:r>
            <a:r>
              <a:rPr lang="tr-TR" sz="2600" dirty="0"/>
              <a:t>, öğüt alanlar için bir öğüttür.” Hud 114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5435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02E3B5-9B6B-B78A-E560-052E68E65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628" y="620688"/>
            <a:ext cx="7024744" cy="1143000"/>
          </a:xfrm>
        </p:spPr>
        <p:txBody>
          <a:bodyPr/>
          <a:lstStyle/>
          <a:p>
            <a:pPr algn="ctr"/>
            <a:r>
              <a:rPr lang="tr-TR" dirty="0"/>
              <a:t>Namazın Önemi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3FD3416-086E-40E6-028B-A46479840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988840"/>
            <a:ext cx="7344816" cy="4176464"/>
          </a:xfrm>
        </p:spPr>
        <p:txBody>
          <a:bodyPr>
            <a:normAutofit/>
          </a:bodyPr>
          <a:lstStyle/>
          <a:p>
            <a:endParaRPr lang="tr-TR" sz="2600" dirty="0"/>
          </a:p>
          <a:p>
            <a:r>
              <a:rPr lang="tr-TR" sz="2600" dirty="0"/>
              <a:t>“Nihayet onların (Nuh, İbrâhim, Yakub) peşinden öyle bir nesil geldi ki, bunlar namazı bıraktılar, nefislerinin arzularına uydular. Bu yüzden ileride sapıklıklarının cezasını çekecekler.” Meryem 59</a:t>
            </a:r>
          </a:p>
        </p:txBody>
      </p:sp>
    </p:spTree>
    <p:extLst>
      <p:ext uri="{BB962C8B-B14F-4D97-AF65-F5344CB8AC3E}">
        <p14:creationId xmlns:p14="http://schemas.microsoft.com/office/powerpoint/2010/main" val="42893794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1354</TotalTime>
  <Words>824</Words>
  <Application>Microsoft Office PowerPoint</Application>
  <PresentationFormat>Ekran Gösterisi (4:3)</PresentationFormat>
  <Paragraphs>70</Paragraphs>
  <Slides>26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31" baseType="lpstr">
      <vt:lpstr>Arial</vt:lpstr>
      <vt:lpstr>Calibri</vt:lpstr>
      <vt:lpstr>Century Gothic</vt:lpstr>
      <vt:lpstr>Wingdings 2</vt:lpstr>
      <vt:lpstr>Austin</vt:lpstr>
      <vt:lpstr>Namaz ve Cami   haz: Doç. Dr. M. Ali Çalgan</vt:lpstr>
      <vt:lpstr>PowerPoint Sunusu</vt:lpstr>
      <vt:lpstr>Sunum Planı</vt:lpstr>
      <vt:lpstr>Namaz Kılmanın Önemi</vt:lpstr>
      <vt:lpstr>Namazın Önemi</vt:lpstr>
      <vt:lpstr>Namazın Önemi</vt:lpstr>
      <vt:lpstr>Namazın Önemi</vt:lpstr>
      <vt:lpstr>Namazın Önemi</vt:lpstr>
      <vt:lpstr>Namazın Önemi</vt:lpstr>
      <vt:lpstr>Namazın Önemi</vt:lpstr>
      <vt:lpstr>PowerPoint Sunusu</vt:lpstr>
      <vt:lpstr>Namazın Önemi</vt:lpstr>
      <vt:lpstr>Namazın Önemi</vt:lpstr>
      <vt:lpstr>Camide Cemaatle Namaz</vt:lpstr>
      <vt:lpstr>PowerPoint Sunusu</vt:lpstr>
      <vt:lpstr>Camide Cemaatle Namaz</vt:lpstr>
      <vt:lpstr>Camide Cemaatle Namaz</vt:lpstr>
      <vt:lpstr>Camide Cemaatle Namaz</vt:lpstr>
      <vt:lpstr>Camide Cemaatle Namaz</vt:lpstr>
      <vt:lpstr>Camide Cemaatle Namaz</vt:lpstr>
      <vt:lpstr>Camide Cemaatle Namaz</vt:lpstr>
      <vt:lpstr>Camide Cemaatle Namaz</vt:lpstr>
      <vt:lpstr>Camide Cemaatle Namaz</vt:lpstr>
      <vt:lpstr>Camide Cemaatle Namaz</vt:lpstr>
      <vt:lpstr>Camide Cemaatle Namaz</vt:lpstr>
      <vt:lpstr>Sabırla dinlediğiniz için teşekkür ederim.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AKILLI İNSAN KİMDİR?</dc:title>
  <dc:creator>sony</dc:creator>
  <cp:lastModifiedBy>MEHMET</cp:lastModifiedBy>
  <cp:revision>243</cp:revision>
  <cp:lastPrinted>2024-05-06T08:44:24Z</cp:lastPrinted>
  <dcterms:created xsi:type="dcterms:W3CDTF">2019-04-29T06:33:55Z</dcterms:created>
  <dcterms:modified xsi:type="dcterms:W3CDTF">2025-12-02T08:38:50Z</dcterms:modified>
</cp:coreProperties>
</file>