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7"/>
  </p:notesMasterIdLst>
  <p:sldIdLst>
    <p:sldId id="256" r:id="rId2"/>
    <p:sldId id="333" r:id="rId3"/>
    <p:sldId id="306" r:id="rId4"/>
    <p:sldId id="350" r:id="rId5"/>
    <p:sldId id="351" r:id="rId6"/>
    <p:sldId id="354" r:id="rId7"/>
    <p:sldId id="361" r:id="rId8"/>
    <p:sldId id="362" r:id="rId9"/>
    <p:sldId id="363" r:id="rId10"/>
    <p:sldId id="352" r:id="rId11"/>
    <p:sldId id="357" r:id="rId12"/>
    <p:sldId id="353" r:id="rId13"/>
    <p:sldId id="356" r:id="rId14"/>
    <p:sldId id="355" r:id="rId15"/>
    <p:sldId id="364" r:id="rId16"/>
    <p:sldId id="369" r:id="rId17"/>
    <p:sldId id="365" r:id="rId18"/>
    <p:sldId id="368" r:id="rId19"/>
    <p:sldId id="366" r:id="rId20"/>
    <p:sldId id="349" r:id="rId21"/>
    <p:sldId id="367" r:id="rId22"/>
    <p:sldId id="358" r:id="rId23"/>
    <p:sldId id="359" r:id="rId24"/>
    <p:sldId id="360" r:id="rId25"/>
    <p:sldId id="348" r:id="rId26"/>
  </p:sldIdLst>
  <p:sldSz cx="9144000" cy="6858000" type="screen4x3"/>
  <p:notesSz cx="9906000" cy="67849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94" autoAdjust="0"/>
  </p:normalViewPr>
  <p:slideViewPr>
    <p:cSldViewPr>
      <p:cViewPr varScale="1">
        <p:scale>
          <a:sx n="57" d="100"/>
          <a:sy n="57" d="100"/>
        </p:scale>
        <p:origin x="154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92600" cy="340427"/>
          </a:xfrm>
          <a:prstGeom prst="rect">
            <a:avLst/>
          </a:prstGeom>
        </p:spPr>
        <p:txBody>
          <a:bodyPr vert="horz" lIns="90809" tIns="45405" rIns="90809" bIns="45405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11107" y="2"/>
            <a:ext cx="4292600" cy="340427"/>
          </a:xfrm>
          <a:prstGeom prst="rect">
            <a:avLst/>
          </a:prstGeom>
        </p:spPr>
        <p:txBody>
          <a:bodyPr vert="horz" lIns="90809" tIns="45405" rIns="90809" bIns="45405" rtlCol="0"/>
          <a:lstStyle>
            <a:lvl1pPr algn="r">
              <a:defRPr sz="1200"/>
            </a:lvl1pPr>
          </a:lstStyle>
          <a:p>
            <a:fld id="{031F64CE-E5C5-4DFE-9B1D-82196E7614CC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425825" y="847725"/>
            <a:ext cx="3054350" cy="2290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9" tIns="45405" rIns="90809" bIns="45405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90600" y="3265269"/>
            <a:ext cx="7924800" cy="2671584"/>
          </a:xfrm>
          <a:prstGeom prst="rect">
            <a:avLst/>
          </a:prstGeom>
        </p:spPr>
        <p:txBody>
          <a:bodyPr vert="horz" lIns="90809" tIns="45405" rIns="90809" bIns="45405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444549"/>
            <a:ext cx="4292600" cy="340426"/>
          </a:xfrm>
          <a:prstGeom prst="rect">
            <a:avLst/>
          </a:prstGeom>
        </p:spPr>
        <p:txBody>
          <a:bodyPr vert="horz" lIns="90809" tIns="45405" rIns="90809" bIns="45405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11107" y="6444549"/>
            <a:ext cx="4292600" cy="340426"/>
          </a:xfrm>
          <a:prstGeom prst="rect">
            <a:avLst/>
          </a:prstGeom>
        </p:spPr>
        <p:txBody>
          <a:bodyPr vert="horz" lIns="90809" tIns="45405" rIns="90809" bIns="45405" rtlCol="0" anchor="b"/>
          <a:lstStyle>
            <a:lvl1pPr algn="r">
              <a:defRPr sz="1200"/>
            </a:lvl1pPr>
          </a:lstStyle>
          <a:p>
            <a:fld id="{C9DF4D68-F5A0-46C2-A11C-985947A432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61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66799B5-2D17-4913-91A1-72C62CE05C9E}" type="datetimeFigureOut">
              <a:rPr lang="tr-TR" smtClean="0"/>
              <a:t>4.12.2024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05B0085-E975-48D6-8B2C-934B3E5F9CE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599859" y="2924944"/>
            <a:ext cx="3439035" cy="2376708"/>
          </a:xfrm>
        </p:spPr>
        <p:txBody>
          <a:bodyPr>
            <a:normAutofit/>
          </a:bodyPr>
          <a:lstStyle/>
          <a:p>
            <a:r>
              <a:rPr lang="tr-TR" dirty="0" err="1"/>
              <a:t>İslamda</a:t>
            </a:r>
            <a:r>
              <a:rPr lang="tr-TR" dirty="0"/>
              <a:t> Kadın Erkek İlişkileri</a:t>
            </a:r>
            <a:br>
              <a:rPr lang="tr-TR" dirty="0"/>
            </a:br>
            <a:endParaRPr lang="tr-TR" sz="2700" dirty="0"/>
          </a:p>
        </p:txBody>
      </p:sp>
    </p:spTree>
    <p:extLst>
      <p:ext uri="{BB962C8B-B14F-4D97-AF65-F5344CB8AC3E}">
        <p14:creationId xmlns:p14="http://schemas.microsoft.com/office/powerpoint/2010/main" val="200122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8AA6F9-A468-B9C2-8210-F2E6B3E9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778" y="620688"/>
            <a:ext cx="7024744" cy="1143000"/>
          </a:xfrm>
        </p:spPr>
        <p:txBody>
          <a:bodyPr/>
          <a:lstStyle/>
          <a:p>
            <a:pPr algn="ctr"/>
            <a:r>
              <a:rPr lang="tr-TR" dirty="0"/>
              <a:t>İhtilattan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2A0F17-904D-DA02-45FA-6369B63DA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tr-TR" dirty="0"/>
              <a:t>Dinimiz gereksiz kadın erkek ihtilatını (beraber olmayı) asla uygun görmediği gibi dinimizin öğretileriyle şekillenen örfümüz de haremlik selamlık uygulamasını tarih boyunca </a:t>
            </a:r>
            <a:r>
              <a:rPr lang="tr-TR" dirty="0" err="1"/>
              <a:t>sürdüregelmiştir</a:t>
            </a:r>
            <a:r>
              <a:rPr lang="tr-TR" dirty="0"/>
              <a:t>. Bunda amaç, “</a:t>
            </a:r>
            <a:r>
              <a:rPr lang="tr-TR" b="1" dirty="0"/>
              <a:t>Zinaya yaklaşmayın</a:t>
            </a:r>
            <a:r>
              <a:rPr lang="tr-TR" dirty="0"/>
              <a:t>” ilâhî emrinde yatan </a:t>
            </a:r>
            <a:r>
              <a:rPr lang="tr-TR" i="1" dirty="0"/>
              <a:t>seddi </a:t>
            </a:r>
            <a:r>
              <a:rPr lang="tr-TR" i="1" dirty="0" err="1"/>
              <a:t>zerâyî</a:t>
            </a:r>
            <a:r>
              <a:rPr lang="tr-TR" i="1" dirty="0"/>
              <a:t> </a:t>
            </a:r>
            <a:r>
              <a:rPr lang="tr-TR" dirty="0"/>
              <a:t>(harama giden yolları kapama) düşüncesidir. </a:t>
            </a:r>
          </a:p>
        </p:txBody>
      </p:sp>
    </p:spTree>
    <p:extLst>
      <p:ext uri="{BB962C8B-B14F-4D97-AF65-F5344CB8AC3E}">
        <p14:creationId xmlns:p14="http://schemas.microsoft.com/office/powerpoint/2010/main" val="2384971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8AA6F9-A468-B9C2-8210-F2E6B3E9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778" y="620688"/>
            <a:ext cx="7024744" cy="1143000"/>
          </a:xfrm>
        </p:spPr>
        <p:txBody>
          <a:bodyPr/>
          <a:lstStyle/>
          <a:p>
            <a:pPr algn="ctr"/>
            <a:r>
              <a:rPr lang="tr-TR" dirty="0"/>
              <a:t>İhtilattan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2A0F17-904D-DA02-45FA-6369B63DA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988840"/>
            <a:ext cx="7272808" cy="403244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dirty="0"/>
              <a:t>«İslam, </a:t>
            </a:r>
            <a:r>
              <a:rPr lang="tr-TR" dirty="0" err="1"/>
              <a:t>içtimâî</a:t>
            </a:r>
            <a:r>
              <a:rPr lang="tr-TR" dirty="0"/>
              <a:t> hayatta kadınla erkeğin arasında </a:t>
            </a:r>
            <a:r>
              <a:rPr lang="tr-TR" dirty="0" err="1"/>
              <a:t>dâimâ</a:t>
            </a:r>
            <a:r>
              <a:rPr lang="tr-TR" dirty="0"/>
              <a:t> bir mesafe bulunmasını ve birbirleriyle münasebetlerinin belli bir ölçü ve disiplin dâhilinde olmasını ister. Çünkü onların ihtilâtından çeşitli kötülükler, hatta </a:t>
            </a:r>
            <a:r>
              <a:rPr lang="tr-TR" dirty="0" err="1"/>
              <a:t>âile</a:t>
            </a:r>
            <a:r>
              <a:rPr lang="tr-TR" dirty="0"/>
              <a:t> ve toplum hayatını çökerten zina gibi büyük günahlar doğabilir.» (</a:t>
            </a:r>
            <a:r>
              <a:rPr lang="tr-TR" i="1" dirty="0"/>
              <a:t>islamveihsan.com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0348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8AA6F9-A468-B9C2-8210-F2E6B3E9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778" y="620688"/>
            <a:ext cx="7024744" cy="1143000"/>
          </a:xfrm>
        </p:spPr>
        <p:txBody>
          <a:bodyPr/>
          <a:lstStyle/>
          <a:p>
            <a:pPr algn="ctr"/>
            <a:r>
              <a:rPr lang="tr-TR" dirty="0"/>
              <a:t>İhtilattan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2A0F17-904D-DA02-45FA-6369B63DA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tr-TR" sz="3200" dirty="0"/>
              <a:t>Peygamber Efendimiz (sav) hanımlar için </a:t>
            </a:r>
            <a:r>
              <a:rPr lang="tr-TR" sz="3200" b="1" dirty="0"/>
              <a:t>erkeklerden ayrı </a:t>
            </a:r>
            <a:r>
              <a:rPr lang="tr-TR" sz="3200" dirty="0"/>
              <a:t>özel bir sohbet günü ve mekanı belirlemiştir.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848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8AA6F9-A468-B9C2-8210-F2E6B3E9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778" y="620688"/>
            <a:ext cx="7024744" cy="1143000"/>
          </a:xfrm>
        </p:spPr>
        <p:txBody>
          <a:bodyPr/>
          <a:lstStyle/>
          <a:p>
            <a:pPr algn="ctr"/>
            <a:r>
              <a:rPr lang="tr-TR" dirty="0"/>
              <a:t>İhtilattan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2A0F17-904D-DA02-45FA-6369B63DA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778" y="1916832"/>
            <a:ext cx="7540654" cy="4320480"/>
          </a:xfrm>
        </p:spPr>
        <p:txBody>
          <a:bodyPr>
            <a:normAutofit fontScale="92500"/>
          </a:bodyPr>
          <a:lstStyle/>
          <a:p>
            <a:r>
              <a:rPr lang="tr-TR" dirty="0"/>
              <a:t>Hiçbir erkek, (mahremi olmayan) </a:t>
            </a:r>
            <a:r>
              <a:rPr lang="tr-TR" b="1" dirty="0"/>
              <a:t>bir kadınla baş başa kalmasın</a:t>
            </a:r>
            <a:r>
              <a:rPr lang="tr-TR" dirty="0"/>
              <a:t>! Hiçbir kadın yanında mahremi olmadan yolculuk yapmasın!” (Buhari, Müslim)</a:t>
            </a:r>
          </a:p>
          <a:p>
            <a:endParaRPr lang="tr-TR" dirty="0"/>
          </a:p>
          <a:p>
            <a:r>
              <a:rPr lang="tr-TR" dirty="0"/>
              <a:t>Dikkat ediniz, bir erkek yabancı bir kadınla baş başa kaldığında, mutlaka </a:t>
            </a:r>
            <a:r>
              <a:rPr lang="tr-TR" b="1" dirty="0"/>
              <a:t>üçüncüleri şeytan olur.</a:t>
            </a:r>
            <a:r>
              <a:rPr lang="tr-TR" dirty="0"/>
              <a:t> (</a:t>
            </a:r>
            <a:r>
              <a:rPr lang="tr-TR" dirty="0" err="1"/>
              <a:t>Tirmizî</a:t>
            </a:r>
            <a:r>
              <a:rPr lang="tr-TR" dirty="0"/>
              <a:t>)</a:t>
            </a:r>
          </a:p>
          <a:p>
            <a:endParaRPr lang="tr-TR" dirty="0"/>
          </a:p>
          <a:p>
            <a:r>
              <a:rPr lang="tr-TR" dirty="0"/>
              <a:t>Allah'a ve </a:t>
            </a:r>
            <a:r>
              <a:rPr lang="tr-TR" dirty="0" err="1"/>
              <a:t>âhiret</a:t>
            </a:r>
            <a:r>
              <a:rPr lang="tr-TR" dirty="0"/>
              <a:t> gününe </a:t>
            </a:r>
            <a:r>
              <a:rPr lang="tr-TR" dirty="0" err="1"/>
              <a:t>îmân</a:t>
            </a:r>
            <a:r>
              <a:rPr lang="tr-TR" dirty="0"/>
              <a:t> eden, yanında mahremi olmayan </a:t>
            </a:r>
            <a:r>
              <a:rPr lang="tr-TR" b="1" dirty="0"/>
              <a:t>(yabancı) bir kadınla </a:t>
            </a:r>
            <a:r>
              <a:rPr lang="tr-TR" b="1" dirty="0" err="1"/>
              <a:t>başbaşa</a:t>
            </a:r>
            <a:r>
              <a:rPr lang="tr-TR" b="1" dirty="0"/>
              <a:t> kalmasın</a:t>
            </a:r>
            <a:r>
              <a:rPr lang="tr-TR" dirty="0"/>
              <a:t>. Zira onların üçüncüsü şeytan olur. (Ahmed)</a:t>
            </a:r>
          </a:p>
        </p:txBody>
      </p:sp>
    </p:spTree>
    <p:extLst>
      <p:ext uri="{BB962C8B-B14F-4D97-AF65-F5344CB8AC3E}">
        <p14:creationId xmlns:p14="http://schemas.microsoft.com/office/powerpoint/2010/main" val="32114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8AA6F9-A468-B9C2-8210-F2E6B3E9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778" y="620688"/>
            <a:ext cx="7024744" cy="1143000"/>
          </a:xfrm>
        </p:spPr>
        <p:txBody>
          <a:bodyPr/>
          <a:lstStyle/>
          <a:p>
            <a:pPr algn="ctr"/>
            <a:r>
              <a:rPr lang="tr-TR" dirty="0"/>
              <a:t>İhtilattan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2A0F17-904D-DA02-45FA-6369B63DA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778" y="1916832"/>
            <a:ext cx="7540654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dirty="0"/>
              <a:t>Rasulullah (sav) (Yanında mahremi bulunmayan) </a:t>
            </a:r>
            <a:r>
              <a:rPr lang="tr-TR" b="1" dirty="0"/>
              <a:t>kadınların yanına girmekten sakının</a:t>
            </a:r>
            <a:r>
              <a:rPr lang="tr-TR" dirty="0"/>
              <a:t>!” buyurmuştu. Ensâr’dan bir zât:</a:t>
            </a:r>
          </a:p>
          <a:p>
            <a:endParaRPr lang="tr-TR" dirty="0"/>
          </a:p>
          <a:p>
            <a:pPr marL="68580" indent="0">
              <a:buNone/>
            </a:pPr>
            <a:r>
              <a:rPr lang="tr-TR" dirty="0"/>
              <a:t>“–Ey Allah’ın </a:t>
            </a:r>
            <a:r>
              <a:rPr lang="tr-TR" dirty="0" err="1"/>
              <a:t>Resûlü</a:t>
            </a:r>
            <a:r>
              <a:rPr lang="tr-TR" dirty="0"/>
              <a:t>! </a:t>
            </a:r>
            <a:r>
              <a:rPr lang="tr-TR" b="1" dirty="0"/>
              <a:t>Kocanın erkek akrabası </a:t>
            </a:r>
            <a:r>
              <a:rPr lang="tr-TR" dirty="0"/>
              <a:t>(el-</a:t>
            </a:r>
            <a:r>
              <a:rPr lang="tr-TR" dirty="0" err="1"/>
              <a:t>Hamvü</a:t>
            </a:r>
            <a:r>
              <a:rPr lang="tr-TR" dirty="0"/>
              <a:t>) hakkında ne dersiniz?” diye sordu. </a:t>
            </a:r>
            <a:r>
              <a:rPr lang="tr-TR" dirty="0" err="1"/>
              <a:t>Rasûlullah</a:t>
            </a:r>
            <a:r>
              <a:rPr lang="tr-TR" dirty="0"/>
              <a:t> (sav):</a:t>
            </a:r>
          </a:p>
          <a:p>
            <a:endParaRPr lang="tr-TR" dirty="0"/>
          </a:p>
          <a:p>
            <a:pPr marL="68580" indent="0">
              <a:buNone/>
            </a:pPr>
            <a:r>
              <a:rPr lang="tr-TR" dirty="0"/>
              <a:t>“–</a:t>
            </a:r>
            <a:r>
              <a:rPr lang="tr-TR" b="1" dirty="0"/>
              <a:t>Onlarla halvet (baş başa kalmak), ölüm demektir</a:t>
            </a:r>
            <a:r>
              <a:rPr lang="tr-TR" dirty="0"/>
              <a:t>” buyurdu. (</a:t>
            </a:r>
            <a:r>
              <a:rPr lang="tr-TR" i="1" dirty="0"/>
              <a:t>Buhârî, Müslim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653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E72F47-EE34-2B91-2C23-C1B17B655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İhtilattan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F1DF0B-D685-0D02-223A-5F5FD7D58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Kadınlarınız mescitlere gitmek için sizden izin istedikleri zaman onları mescitlerden menetmeyiniz. (Müslim) </a:t>
            </a:r>
            <a:r>
              <a:rPr lang="tr-TR" b="1" dirty="0"/>
              <a:t>cevaza işaret</a:t>
            </a:r>
          </a:p>
          <a:p>
            <a:endParaRPr lang="tr-TR" b="1" dirty="0"/>
          </a:p>
          <a:p>
            <a:r>
              <a:rPr lang="tr-TR" dirty="0"/>
              <a:t>Kadınları mescitlerden engellemeyin ancak evleri onlar için daha hayırlıdır (Ebu Davud) </a:t>
            </a:r>
            <a:r>
              <a:rPr lang="tr-TR" b="1" dirty="0"/>
              <a:t>fazilete işaret</a:t>
            </a:r>
          </a:p>
        </p:txBody>
      </p:sp>
    </p:spTree>
    <p:extLst>
      <p:ext uri="{BB962C8B-B14F-4D97-AF65-F5344CB8AC3E}">
        <p14:creationId xmlns:p14="http://schemas.microsoft.com/office/powerpoint/2010/main" val="1389873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FD2BBB-4D25-DCEE-D51A-342ABE629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İhtilattan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04B8E2-7D94-D447-CB35-F42D057E9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Çarşı denetleyen Şifa hatun genç bir hanım mıydı?</a:t>
            </a:r>
          </a:p>
          <a:p>
            <a:endParaRPr lang="tr-TR" sz="2800" dirty="0"/>
          </a:p>
          <a:p>
            <a:r>
              <a:rPr lang="tr-TR" sz="2800" dirty="0"/>
              <a:t>Ticaret yapan Hz. Hatice annemiz erkeklerin içine giriyor muydu?</a:t>
            </a:r>
          </a:p>
        </p:txBody>
      </p:sp>
    </p:spTree>
    <p:extLst>
      <p:ext uri="{BB962C8B-B14F-4D97-AF65-F5344CB8AC3E}">
        <p14:creationId xmlns:p14="http://schemas.microsoft.com/office/powerpoint/2010/main" val="1341069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8645" y="1556793"/>
            <a:ext cx="6637468" cy="2706112"/>
          </a:xfrm>
        </p:spPr>
        <p:txBody>
          <a:bodyPr>
            <a:noAutofit/>
          </a:bodyPr>
          <a:lstStyle/>
          <a:p>
            <a:r>
              <a:rPr lang="tr-TR" sz="4400" b="1" dirty="0"/>
              <a:t>Tesettürün Gayesi</a:t>
            </a:r>
          </a:p>
        </p:txBody>
      </p:sp>
    </p:spTree>
    <p:extLst>
      <p:ext uri="{BB962C8B-B14F-4D97-AF65-F5344CB8AC3E}">
        <p14:creationId xmlns:p14="http://schemas.microsoft.com/office/powerpoint/2010/main" val="1449432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4E2796-9B8A-2E27-17D0-B79BEA440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Tesettür Emri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95C499-31F7-4EA8-7B52-C98B5E773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tr-TR" dirty="0" err="1"/>
              <a:t>Mü’min</a:t>
            </a:r>
            <a:r>
              <a:rPr lang="tr-TR" dirty="0"/>
              <a:t> kadınlara da söyle, ... (Yüz ve el gibi) görünen kısımlar müstesna, </a:t>
            </a:r>
            <a:r>
              <a:rPr lang="tr-TR" b="1" dirty="0" err="1"/>
              <a:t>zînet</a:t>
            </a:r>
            <a:r>
              <a:rPr lang="tr-TR" b="1" dirty="0"/>
              <a:t> (yer)</a:t>
            </a:r>
            <a:r>
              <a:rPr lang="tr-TR" b="1" dirty="0" err="1"/>
              <a:t>lerini</a:t>
            </a:r>
            <a:r>
              <a:rPr lang="tr-TR" b="1" dirty="0"/>
              <a:t> göstermesinler</a:t>
            </a:r>
            <a:r>
              <a:rPr lang="tr-TR" dirty="0"/>
              <a:t>. Başörtülerini ta yakalarının üzerine kadar salsınlar. Zinetlerini, (12 </a:t>
            </a:r>
            <a:r>
              <a:rPr lang="tr-TR" dirty="0" err="1"/>
              <a:t>sınıfdan</a:t>
            </a:r>
            <a:r>
              <a:rPr lang="tr-TR" dirty="0"/>
              <a:t>) başkalarına göstermesinler. Gizledikleri zinetler bilinsin diye ayaklarını yere vurmasınlar.” Nur 31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0397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821D8A-DF1B-2391-4351-EF411F43E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990" y="836712"/>
            <a:ext cx="7024744" cy="1143000"/>
          </a:xfrm>
        </p:spPr>
        <p:txBody>
          <a:bodyPr/>
          <a:lstStyle/>
          <a:p>
            <a:pPr algn="ctr"/>
            <a:r>
              <a:rPr lang="tr-TR" dirty="0"/>
              <a:t>Tesettürün Gayesi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3831E6-0E19-5460-96DE-430DDEDAC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“Ailesinin dışında </a:t>
            </a:r>
            <a:r>
              <a:rPr lang="tr-TR" sz="3200" b="1" dirty="0"/>
              <a:t>süslenen kadın</a:t>
            </a:r>
            <a:r>
              <a:rPr lang="tr-TR" sz="3200" dirty="0"/>
              <a:t>, kıyamette </a:t>
            </a:r>
            <a:r>
              <a:rPr lang="tr-TR" sz="3200" b="1" dirty="0"/>
              <a:t>hiç nuru olmayan bir karanlık </a:t>
            </a:r>
            <a:r>
              <a:rPr lang="tr-TR" sz="3200" dirty="0"/>
              <a:t>gibidir” </a:t>
            </a:r>
            <a:r>
              <a:rPr lang="tr-TR" dirty="0"/>
              <a:t>(</a:t>
            </a:r>
            <a:r>
              <a:rPr lang="tr-TR" dirty="0" err="1"/>
              <a:t>Tirmizî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7455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CB5EB9-93BF-8781-72F1-8AD73409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Sunum Planı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BCD0B4-ACF6-ED18-6FC0-BC7E4A8A8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 Zinadan Sakındırma</a:t>
            </a:r>
          </a:p>
          <a:p>
            <a:r>
              <a:rPr lang="tr-TR" sz="3200" b="1" dirty="0"/>
              <a:t> İhtilattan Sakındırma</a:t>
            </a:r>
          </a:p>
          <a:p>
            <a:r>
              <a:rPr lang="tr-TR" sz="3200" b="1" dirty="0"/>
              <a:t> Tesettürün Gayesi</a:t>
            </a:r>
          </a:p>
          <a:p>
            <a:r>
              <a:rPr lang="tr-TR" sz="3200" b="1" dirty="0"/>
              <a:t> Peygamber Hanımlarının Örnekliği</a:t>
            </a:r>
          </a:p>
        </p:txBody>
      </p:sp>
    </p:spTree>
    <p:extLst>
      <p:ext uri="{BB962C8B-B14F-4D97-AF65-F5344CB8AC3E}">
        <p14:creationId xmlns:p14="http://schemas.microsoft.com/office/powerpoint/2010/main" val="4080045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821D8A-DF1B-2391-4351-EF411F43E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990" y="836712"/>
            <a:ext cx="7024744" cy="1143000"/>
          </a:xfrm>
        </p:spPr>
        <p:txBody>
          <a:bodyPr/>
          <a:lstStyle/>
          <a:p>
            <a:pPr algn="ctr"/>
            <a:r>
              <a:rPr lang="tr-TR" dirty="0"/>
              <a:t>Tesettürün Gayesi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3831E6-0E19-5460-96DE-430DDEDAC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323652"/>
            <a:ext cx="7020242" cy="3769644"/>
          </a:xfrm>
        </p:spPr>
        <p:txBody>
          <a:bodyPr/>
          <a:lstStyle/>
          <a:p>
            <a:r>
              <a:rPr lang="tr-TR" dirty="0"/>
              <a:t>Tesettürün gayesi kadının </a:t>
            </a:r>
            <a:r>
              <a:rPr lang="tr-TR" b="1" dirty="0"/>
              <a:t>erkeklerin dikkatini çekmemesi</a:t>
            </a:r>
            <a:r>
              <a:rPr lang="tr-TR" dirty="0"/>
              <a:t>dir. Dolayısıyla bir yandan örtünüp diğer yandan erkeklerin ilgisini çekecek olan makyaj yapma, süslü ve renkli giyinme gibi davranışlar </a:t>
            </a:r>
            <a:r>
              <a:rPr lang="tr-TR" b="1" dirty="0"/>
              <a:t>tesettürün amacını boşa çıkarmakta </a:t>
            </a:r>
            <a:r>
              <a:rPr lang="tr-TR" dirty="0"/>
              <a:t>ve niyetin sahih olmadığına işaret etmektedir. </a:t>
            </a:r>
          </a:p>
        </p:txBody>
      </p:sp>
    </p:spTree>
    <p:extLst>
      <p:ext uri="{BB962C8B-B14F-4D97-AF65-F5344CB8AC3E}">
        <p14:creationId xmlns:p14="http://schemas.microsoft.com/office/powerpoint/2010/main" val="3790810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8645" y="1556793"/>
            <a:ext cx="6637468" cy="2706112"/>
          </a:xfrm>
        </p:spPr>
        <p:txBody>
          <a:bodyPr>
            <a:noAutofit/>
          </a:bodyPr>
          <a:lstStyle/>
          <a:p>
            <a:r>
              <a:rPr lang="tr-TR" sz="4400" b="1" dirty="0"/>
              <a:t>Peygamber Hanımlarının Örnekliği</a:t>
            </a:r>
          </a:p>
        </p:txBody>
      </p:sp>
    </p:spTree>
    <p:extLst>
      <p:ext uri="{BB962C8B-B14F-4D97-AF65-F5344CB8AC3E}">
        <p14:creationId xmlns:p14="http://schemas.microsoft.com/office/powerpoint/2010/main" val="525093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CC0E6D-1609-4B0B-E75A-AA8AEF64E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Ağırbaşlı Olmak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A335BA-04F2-8EC0-2F59-0DB44D304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Ey peygamber hanımları! Siz herhangi bir kadın gibi değilsiniz. Eğer günahtan sakınmak istiyorsanız </a:t>
            </a:r>
            <a:r>
              <a:rPr lang="tr-TR" b="1" dirty="0"/>
              <a:t>sözü edalı bir tavırla söylemeyin ki, kalbinde çürüklük olan kimse ümide kapılmasın. Ayrıca düzgün söz söyleyin.</a:t>
            </a:r>
            <a:r>
              <a:rPr lang="tr-TR" dirty="0"/>
              <a:t> </a:t>
            </a:r>
            <a:r>
              <a:rPr lang="tr-TR" dirty="0" err="1"/>
              <a:t>Ahzab</a:t>
            </a:r>
            <a:r>
              <a:rPr lang="tr-TR" dirty="0"/>
              <a:t> 32</a:t>
            </a:r>
          </a:p>
        </p:txBody>
      </p:sp>
    </p:spTree>
    <p:extLst>
      <p:ext uri="{BB962C8B-B14F-4D97-AF65-F5344CB8AC3E}">
        <p14:creationId xmlns:p14="http://schemas.microsoft.com/office/powerpoint/2010/main" val="3608759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0E465B-9F7A-6AA3-67F9-E7BF8D685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Tesettüre Riayet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4D7063-5504-D975-F943-D55186213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Evlerinizde oturun </a:t>
            </a:r>
            <a:r>
              <a:rPr lang="tr-TR" dirty="0"/>
              <a:t>ve daha önce </a:t>
            </a:r>
            <a:r>
              <a:rPr lang="tr-TR" dirty="0" err="1"/>
              <a:t>Câhiliye</a:t>
            </a:r>
            <a:r>
              <a:rPr lang="tr-TR" dirty="0"/>
              <a:t> döneminde olduğu gibi </a:t>
            </a:r>
            <a:r>
              <a:rPr lang="tr-TR" b="1" dirty="0"/>
              <a:t>açılıp saçılmayın</a:t>
            </a:r>
            <a:r>
              <a:rPr lang="tr-TR" dirty="0"/>
              <a:t>, namazı güzelce kılın, zekâtı verin, Allah’a ve resulüne itaat edin. Ey peygamber ailesi! Allah sizi sadece günah kirlerinden arındırmak ve sizi tertemiz yapmak istiyor. </a:t>
            </a:r>
            <a:r>
              <a:rPr lang="tr-TR" dirty="0" err="1"/>
              <a:t>Ahzab</a:t>
            </a:r>
            <a:r>
              <a:rPr lang="tr-TR" dirty="0"/>
              <a:t> 33</a:t>
            </a:r>
          </a:p>
        </p:txBody>
      </p:sp>
    </p:spTree>
    <p:extLst>
      <p:ext uri="{BB962C8B-B14F-4D97-AF65-F5344CB8AC3E}">
        <p14:creationId xmlns:p14="http://schemas.microsoft.com/office/powerpoint/2010/main" val="12420815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B92D84-A092-F2A0-2D3D-A86DA209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Evler İlim Yuvası Olmalı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A3212B-42F1-2977-9933-D8E37627B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Hânelerinizde</a:t>
            </a:r>
            <a:r>
              <a:rPr lang="tr-TR" b="1" dirty="0"/>
              <a:t> okunan Allah’ın </a:t>
            </a:r>
            <a:r>
              <a:rPr lang="tr-TR" b="1" dirty="0" err="1"/>
              <a:t>âyetlerini</a:t>
            </a:r>
            <a:r>
              <a:rPr lang="tr-TR" b="1" dirty="0"/>
              <a:t> ve hikmeti dilinizden düşürmeyin</a:t>
            </a:r>
            <a:r>
              <a:rPr lang="tr-TR" dirty="0"/>
              <a:t>. Allah bütün incelikleri ve gizlilikleri bilir, her şeyden haberdardır. </a:t>
            </a:r>
            <a:r>
              <a:rPr lang="tr-TR" dirty="0" err="1"/>
              <a:t>Ahzab</a:t>
            </a:r>
            <a:r>
              <a:rPr lang="tr-TR" dirty="0"/>
              <a:t> 34</a:t>
            </a:r>
          </a:p>
        </p:txBody>
      </p:sp>
    </p:spTree>
    <p:extLst>
      <p:ext uri="{BB962C8B-B14F-4D97-AF65-F5344CB8AC3E}">
        <p14:creationId xmlns:p14="http://schemas.microsoft.com/office/powerpoint/2010/main" val="1314471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8645" y="1556793"/>
            <a:ext cx="6637468" cy="2706112"/>
          </a:xfrm>
        </p:spPr>
        <p:txBody>
          <a:bodyPr>
            <a:noAutofit/>
          </a:bodyPr>
          <a:lstStyle/>
          <a:p>
            <a:r>
              <a:rPr lang="tr-TR" sz="4400" i="1" dirty="0"/>
              <a:t>Sabırla dinlediğiniz için teşekkür ederim. </a:t>
            </a:r>
          </a:p>
        </p:txBody>
      </p:sp>
    </p:spTree>
    <p:extLst>
      <p:ext uri="{BB962C8B-B14F-4D97-AF65-F5344CB8AC3E}">
        <p14:creationId xmlns:p14="http://schemas.microsoft.com/office/powerpoint/2010/main" val="346274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8645" y="1556793"/>
            <a:ext cx="6637468" cy="2706112"/>
          </a:xfrm>
        </p:spPr>
        <p:txBody>
          <a:bodyPr>
            <a:noAutofit/>
          </a:bodyPr>
          <a:lstStyle/>
          <a:p>
            <a:r>
              <a:rPr lang="tr-TR" sz="4400" b="1" dirty="0"/>
              <a:t>Zinadan Sakındırma</a:t>
            </a:r>
          </a:p>
        </p:txBody>
      </p:sp>
    </p:spTree>
    <p:extLst>
      <p:ext uri="{BB962C8B-B14F-4D97-AF65-F5344CB8AC3E}">
        <p14:creationId xmlns:p14="http://schemas.microsoft.com/office/powerpoint/2010/main" val="3942517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33240E-D6FC-0106-5C30-5D6D82521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Zinadan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173193-CB4F-75EC-9E36-6320262C2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“</a:t>
            </a:r>
            <a:r>
              <a:rPr lang="tr-TR" b="1" dirty="0"/>
              <a:t>Zinaya yaklaşmayın</a:t>
            </a:r>
            <a:r>
              <a:rPr lang="tr-TR" dirty="0"/>
              <a:t>. Çünkü o, son derece çirkin bir iştir ve çok kötü bir yoldur.” </a:t>
            </a:r>
            <a:r>
              <a:rPr lang="tr-TR" dirty="0" err="1"/>
              <a:t>İsra</a:t>
            </a:r>
            <a:r>
              <a:rPr lang="tr-TR" dirty="0"/>
              <a:t> 32</a:t>
            </a:r>
          </a:p>
          <a:p>
            <a:endParaRPr lang="tr-TR" dirty="0"/>
          </a:p>
          <a:p>
            <a:r>
              <a:rPr lang="tr-TR" dirty="0"/>
              <a:t>“</a:t>
            </a:r>
            <a:r>
              <a:rPr lang="tr-TR" i="1" dirty="0" err="1"/>
              <a:t>Mü’min</a:t>
            </a:r>
            <a:r>
              <a:rPr lang="tr-TR" i="1" dirty="0"/>
              <a:t> erkeklere söyle</a:t>
            </a:r>
            <a:r>
              <a:rPr lang="tr-TR" dirty="0"/>
              <a:t>, </a:t>
            </a:r>
            <a:r>
              <a:rPr lang="tr-TR" b="1" dirty="0"/>
              <a:t>gözlerini haramdan sakınsınlar</a:t>
            </a:r>
            <a:r>
              <a:rPr lang="tr-TR" dirty="0"/>
              <a:t>, ırzlarını korusunlar…</a:t>
            </a:r>
            <a:r>
              <a:rPr lang="tr-TR" i="1" dirty="0" err="1"/>
              <a:t>Mü’min</a:t>
            </a:r>
            <a:r>
              <a:rPr lang="tr-TR" i="1" dirty="0"/>
              <a:t> kadınlara da söyle</a:t>
            </a:r>
            <a:r>
              <a:rPr lang="tr-TR" dirty="0"/>
              <a:t>, </a:t>
            </a:r>
            <a:r>
              <a:rPr lang="tr-TR" b="1" dirty="0"/>
              <a:t>gözlerini haramdan sakınsınlar</a:t>
            </a:r>
            <a:r>
              <a:rPr lang="tr-TR" dirty="0"/>
              <a:t>, ırzlarını korusunlar…” Nur 30-31</a:t>
            </a:r>
          </a:p>
        </p:txBody>
      </p:sp>
    </p:spTree>
    <p:extLst>
      <p:ext uri="{BB962C8B-B14F-4D97-AF65-F5344CB8AC3E}">
        <p14:creationId xmlns:p14="http://schemas.microsoft.com/office/powerpoint/2010/main" val="44564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33240E-D6FC-0106-5C30-5D6D8252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642" y="453871"/>
            <a:ext cx="7024744" cy="1143000"/>
          </a:xfrm>
        </p:spPr>
        <p:txBody>
          <a:bodyPr/>
          <a:lstStyle/>
          <a:p>
            <a:pPr algn="ctr"/>
            <a:r>
              <a:rPr lang="tr-TR" dirty="0"/>
              <a:t>Zinadan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173193-CB4F-75EC-9E36-6320262C2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772816"/>
            <a:ext cx="7416824" cy="4392488"/>
          </a:xfrm>
        </p:spPr>
        <p:txBody>
          <a:bodyPr>
            <a:normAutofit/>
          </a:bodyPr>
          <a:lstStyle/>
          <a:p>
            <a:r>
              <a:rPr lang="tr-TR" dirty="0"/>
              <a:t>«Gözlerin zinası </a:t>
            </a:r>
            <a:r>
              <a:rPr lang="tr-TR" b="1" dirty="0"/>
              <a:t>bakmak</a:t>
            </a:r>
            <a:r>
              <a:rPr lang="tr-TR" dirty="0"/>
              <a:t>, kulakların zinası </a:t>
            </a:r>
            <a:r>
              <a:rPr lang="tr-TR" b="1" dirty="0"/>
              <a:t>dinlemek</a:t>
            </a:r>
            <a:r>
              <a:rPr lang="tr-TR" dirty="0"/>
              <a:t>, dilin zinası </a:t>
            </a:r>
            <a:r>
              <a:rPr lang="tr-TR" b="1" dirty="0"/>
              <a:t>konuşmak</a:t>
            </a:r>
            <a:r>
              <a:rPr lang="tr-TR" dirty="0"/>
              <a:t>, elin zinası </a:t>
            </a:r>
            <a:r>
              <a:rPr lang="tr-TR" b="1" dirty="0"/>
              <a:t>tutmak</a:t>
            </a:r>
            <a:r>
              <a:rPr lang="tr-TR" dirty="0"/>
              <a:t>, ayağın zinası da </a:t>
            </a:r>
            <a:r>
              <a:rPr lang="tr-TR" b="1" dirty="0"/>
              <a:t>yürümektir</a:t>
            </a:r>
            <a:r>
              <a:rPr lang="tr-TR" dirty="0"/>
              <a:t>.» (</a:t>
            </a:r>
            <a:r>
              <a:rPr lang="tr-TR" dirty="0" err="1"/>
              <a:t>Buharî</a:t>
            </a:r>
            <a:r>
              <a:rPr lang="tr-TR" dirty="0"/>
              <a:t>, Müslim)</a:t>
            </a:r>
          </a:p>
          <a:p>
            <a:endParaRPr lang="tr-TR" dirty="0"/>
          </a:p>
          <a:p>
            <a:r>
              <a:rPr lang="tr-TR" dirty="0"/>
              <a:t>Bana kendi adınıza altı şeyin güvencesini verin, ben de size cennetin güvencesini vereyim: …, </a:t>
            </a:r>
            <a:r>
              <a:rPr lang="tr-TR" b="1" dirty="0"/>
              <a:t>iffetinizi koruyun, gözlerinizi (bakılması yasak olandan) sakının ve ellerinizi (haramdan) çekin.</a:t>
            </a:r>
            <a:r>
              <a:rPr lang="tr-TR" dirty="0"/>
              <a:t> (Ahmed, </a:t>
            </a:r>
            <a:r>
              <a:rPr lang="tr-TR" dirty="0" err="1"/>
              <a:t>Müsned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238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33240E-D6FC-0106-5C30-5D6D8252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642" y="453871"/>
            <a:ext cx="7024744" cy="1143000"/>
          </a:xfrm>
        </p:spPr>
        <p:txBody>
          <a:bodyPr/>
          <a:lstStyle/>
          <a:p>
            <a:pPr algn="ctr"/>
            <a:r>
              <a:rPr lang="tr-TR" dirty="0"/>
              <a:t>Zinadan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173193-CB4F-75EC-9E36-6320262C2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772816"/>
            <a:ext cx="7416824" cy="4392488"/>
          </a:xfrm>
        </p:spPr>
        <p:txBody>
          <a:bodyPr>
            <a:normAutofit/>
          </a:bodyPr>
          <a:lstStyle/>
          <a:p>
            <a:r>
              <a:rPr lang="tr-TR" dirty="0"/>
              <a:t>Peygamber Efendimiz (sav), Hz. Ali’ye, “Ya Ali! (Harama karşı) </a:t>
            </a:r>
            <a:r>
              <a:rPr lang="tr-TR" b="1" dirty="0"/>
              <a:t>bakışa bakış ekleme</a:t>
            </a:r>
            <a:r>
              <a:rPr lang="tr-TR" dirty="0"/>
              <a:t>. Birincisi senin için (vebal yoktur; ama) </a:t>
            </a:r>
            <a:r>
              <a:rPr lang="tr-TR" b="1" dirty="0"/>
              <a:t>ikincisi aleyhinedir</a:t>
            </a:r>
            <a:r>
              <a:rPr lang="tr-TR" dirty="0"/>
              <a:t>” (</a:t>
            </a:r>
            <a:r>
              <a:rPr lang="tr-TR" dirty="0" err="1"/>
              <a:t>Tirmizi</a:t>
            </a:r>
            <a:r>
              <a:rPr lang="tr-TR" dirty="0"/>
              <a:t>, </a:t>
            </a:r>
            <a:r>
              <a:rPr lang="tr-TR" dirty="0" err="1"/>
              <a:t>Edeb</a:t>
            </a:r>
            <a:r>
              <a:rPr lang="tr-TR" dirty="0"/>
              <a:t> 28)</a:t>
            </a:r>
          </a:p>
          <a:p>
            <a:endParaRPr lang="tr-TR" dirty="0"/>
          </a:p>
          <a:p>
            <a:r>
              <a:rPr lang="tr-TR" dirty="0" err="1"/>
              <a:t>Cerir</a:t>
            </a:r>
            <a:r>
              <a:rPr lang="tr-TR" dirty="0"/>
              <a:t> b. Abdullah: </a:t>
            </a:r>
            <a:r>
              <a:rPr lang="tr-TR" dirty="0" err="1"/>
              <a:t>Rasûlullah</a:t>
            </a:r>
            <a:r>
              <a:rPr lang="tr-TR" dirty="0"/>
              <a:t> ‘a (sav) yabancı bir kadına kasıtsız olarak </a:t>
            </a:r>
            <a:r>
              <a:rPr lang="tr-TR" b="1" dirty="0"/>
              <a:t>ani bakış </a:t>
            </a:r>
            <a:r>
              <a:rPr lang="tr-TR" dirty="0"/>
              <a:t>hakkında sordum. Bana, </a:t>
            </a:r>
            <a:r>
              <a:rPr lang="tr-TR" b="1" dirty="0"/>
              <a:t>bir daha bakmamamı </a:t>
            </a:r>
            <a:r>
              <a:rPr lang="tr-TR" dirty="0"/>
              <a:t>emretti. (Müslim)</a:t>
            </a:r>
          </a:p>
        </p:txBody>
      </p:sp>
    </p:spTree>
    <p:extLst>
      <p:ext uri="{BB962C8B-B14F-4D97-AF65-F5344CB8AC3E}">
        <p14:creationId xmlns:p14="http://schemas.microsoft.com/office/powerpoint/2010/main" val="214686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B84371-D1EE-A2A7-5FAF-91D859E1C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Zinadan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E3402D-94CE-7E94-98E7-2597F537E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Hz. </a:t>
            </a:r>
            <a:r>
              <a:rPr lang="tr-TR" dirty="0" err="1"/>
              <a:t>Âişe</a:t>
            </a:r>
            <a:r>
              <a:rPr lang="tr-TR" dirty="0"/>
              <a:t> Validemiz (</a:t>
            </a:r>
            <a:r>
              <a:rPr lang="tr-TR" dirty="0" err="1"/>
              <a:t>ra</a:t>
            </a:r>
            <a:r>
              <a:rPr lang="tr-TR" dirty="0"/>
              <a:t>): “Resulullah’ın (sav) mübarek eli hiçbir </a:t>
            </a:r>
            <a:r>
              <a:rPr lang="tr-TR" b="1" dirty="0"/>
              <a:t>yabancı kadının eline kesinlikle değmedi</a:t>
            </a:r>
            <a:r>
              <a:rPr lang="tr-TR" dirty="0"/>
              <a:t>.” (</a:t>
            </a:r>
            <a:r>
              <a:rPr lang="tr-TR" dirty="0" err="1"/>
              <a:t>Buharî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045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5895A5-EB04-06F2-7E48-9B453E947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Zinadan Sakındırma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56028D-196B-7CA8-FF10-5E28415BB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tr-TR" dirty="0"/>
              <a:t>Sevgili Peygamberimiz (sav) hac sırasında binitinin arkasında </a:t>
            </a:r>
            <a:r>
              <a:rPr lang="tr-TR" dirty="0" err="1"/>
              <a:t>Fazl</a:t>
            </a:r>
            <a:r>
              <a:rPr lang="tr-TR" dirty="0"/>
              <a:t> b. Abbas (</a:t>
            </a:r>
            <a:r>
              <a:rPr lang="tr-TR" dirty="0" err="1"/>
              <a:t>ra</a:t>
            </a:r>
            <a:r>
              <a:rPr lang="tr-TR" dirty="0"/>
              <a:t>) varken genç bir bayan yanlarına gelip </a:t>
            </a:r>
            <a:r>
              <a:rPr lang="tr-TR" dirty="0" err="1"/>
              <a:t>Efendimiz’e</a:t>
            </a:r>
            <a:r>
              <a:rPr lang="tr-TR" dirty="0"/>
              <a:t> (sav) sorular soruyor. Bu sırada </a:t>
            </a:r>
            <a:r>
              <a:rPr lang="tr-TR" dirty="0" err="1"/>
              <a:t>Fazl’ın</a:t>
            </a:r>
            <a:r>
              <a:rPr lang="tr-TR" dirty="0"/>
              <a:t> bu bayana bakışlarını eliyle engelleyen Efendimiz (sav) şöyle buyurmuştur: “</a:t>
            </a:r>
            <a:r>
              <a:rPr lang="tr-TR" b="1" dirty="0"/>
              <a:t>Genç bir erkek ve genç bir kadın…..Onlar hakkında şeytanın kötülüğünden emin değilim</a:t>
            </a:r>
            <a:r>
              <a:rPr lang="tr-TR" dirty="0"/>
              <a:t>.” (</a:t>
            </a:r>
            <a:r>
              <a:rPr lang="tr-TR" dirty="0" err="1"/>
              <a:t>Tirmizi</a:t>
            </a:r>
            <a:r>
              <a:rPr lang="tr-TR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82147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8645" y="1556793"/>
            <a:ext cx="6637468" cy="2706112"/>
          </a:xfrm>
        </p:spPr>
        <p:txBody>
          <a:bodyPr>
            <a:noAutofit/>
          </a:bodyPr>
          <a:lstStyle/>
          <a:p>
            <a:r>
              <a:rPr lang="tr-TR" sz="4400" b="1" dirty="0"/>
              <a:t>İhtilattan Sakındırma</a:t>
            </a:r>
          </a:p>
        </p:txBody>
      </p:sp>
    </p:spTree>
    <p:extLst>
      <p:ext uri="{BB962C8B-B14F-4D97-AF65-F5344CB8AC3E}">
        <p14:creationId xmlns:p14="http://schemas.microsoft.com/office/powerpoint/2010/main" val="914428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1299</TotalTime>
  <Words>839</Words>
  <Application>Microsoft Office PowerPoint</Application>
  <PresentationFormat>Ekran Gösterisi (4:3)</PresentationFormat>
  <Paragraphs>65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Calibri</vt:lpstr>
      <vt:lpstr>Century Gothic</vt:lpstr>
      <vt:lpstr>Wingdings 2</vt:lpstr>
      <vt:lpstr>Austin</vt:lpstr>
      <vt:lpstr>İslamda Kadın Erkek İlişkileri </vt:lpstr>
      <vt:lpstr>Sunum Planı</vt:lpstr>
      <vt:lpstr>Zinadan Sakındırma</vt:lpstr>
      <vt:lpstr>Zinadan Sakındırma</vt:lpstr>
      <vt:lpstr>Zinadan Sakındırma</vt:lpstr>
      <vt:lpstr>Zinadan Sakındırma</vt:lpstr>
      <vt:lpstr>Zinadan Sakındırma</vt:lpstr>
      <vt:lpstr>Zinadan Sakındırma</vt:lpstr>
      <vt:lpstr>İhtilattan Sakındırma</vt:lpstr>
      <vt:lpstr>İhtilattan Sakındırma</vt:lpstr>
      <vt:lpstr>İhtilattan Sakındırma</vt:lpstr>
      <vt:lpstr>İhtilattan Sakındırma</vt:lpstr>
      <vt:lpstr>İhtilattan Sakındırma</vt:lpstr>
      <vt:lpstr>İhtilattan Sakındırma</vt:lpstr>
      <vt:lpstr>İhtilattan Sakındırma</vt:lpstr>
      <vt:lpstr>İhtilattan Sakındırma</vt:lpstr>
      <vt:lpstr>Tesettürün Gayesi</vt:lpstr>
      <vt:lpstr>Tesettür Emri</vt:lpstr>
      <vt:lpstr>Tesettürün Gayesi</vt:lpstr>
      <vt:lpstr>Tesettürün Gayesi</vt:lpstr>
      <vt:lpstr>Peygamber Hanımlarının Örnekliği</vt:lpstr>
      <vt:lpstr>Ağırbaşlı Olmak</vt:lpstr>
      <vt:lpstr>Tesettüre Riayet</vt:lpstr>
      <vt:lpstr>Evler İlim Yuvası Olmalı</vt:lpstr>
      <vt:lpstr>Sabırla dinlediğiniz için teşekkür ederim.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AKILLI İNSAN KİMDİR?</dc:title>
  <dc:creator>sony</dc:creator>
  <cp:lastModifiedBy>Doç. Dr. MEHMET ALİ ÇALGAN</cp:lastModifiedBy>
  <cp:revision>260</cp:revision>
  <cp:lastPrinted>2024-11-26T13:48:07Z</cp:lastPrinted>
  <dcterms:created xsi:type="dcterms:W3CDTF">2019-04-29T06:33:55Z</dcterms:created>
  <dcterms:modified xsi:type="dcterms:W3CDTF">2024-12-04T13:39:00Z</dcterms:modified>
</cp:coreProperties>
</file>