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45" r:id="rId4"/>
    <p:sldId id="265" r:id="rId5"/>
    <p:sldId id="263" r:id="rId6"/>
    <p:sldId id="264" r:id="rId7"/>
    <p:sldId id="259" r:id="rId8"/>
    <p:sldId id="347" r:id="rId9"/>
    <p:sldId id="348" r:id="rId10"/>
    <p:sldId id="346" r:id="rId11"/>
    <p:sldId id="312" r:id="rId12"/>
    <p:sldId id="262" r:id="rId13"/>
    <p:sldId id="351" r:id="rId14"/>
    <p:sldId id="266" r:id="rId15"/>
    <p:sldId id="318" r:id="rId16"/>
    <p:sldId id="267" r:id="rId17"/>
    <p:sldId id="268" r:id="rId18"/>
    <p:sldId id="352" r:id="rId19"/>
    <p:sldId id="269" r:id="rId20"/>
    <p:sldId id="276" r:id="rId21"/>
    <p:sldId id="313" r:id="rId22"/>
    <p:sldId id="323" r:id="rId23"/>
    <p:sldId id="357" r:id="rId24"/>
    <p:sldId id="354" r:id="rId25"/>
    <p:sldId id="355" r:id="rId26"/>
    <p:sldId id="277" r:id="rId27"/>
    <p:sldId id="356" r:id="rId28"/>
    <p:sldId id="314" r:id="rId29"/>
    <p:sldId id="315" r:id="rId30"/>
    <p:sldId id="316" r:id="rId31"/>
    <p:sldId id="317" r:id="rId32"/>
    <p:sldId id="272" r:id="rId33"/>
    <p:sldId id="273" r:id="rId34"/>
    <p:sldId id="358" r:id="rId35"/>
    <p:sldId id="278" r:id="rId36"/>
    <p:sldId id="334" r:id="rId37"/>
    <p:sldId id="279" r:id="rId38"/>
    <p:sldId id="359" r:id="rId39"/>
    <p:sldId id="335" r:id="rId40"/>
    <p:sldId id="336" r:id="rId41"/>
    <p:sldId id="361" r:id="rId42"/>
    <p:sldId id="280" r:id="rId43"/>
    <p:sldId id="320" r:id="rId44"/>
    <p:sldId id="321" r:id="rId45"/>
    <p:sldId id="360" r:id="rId46"/>
    <p:sldId id="322" r:id="rId47"/>
    <p:sldId id="319" r:id="rId48"/>
    <p:sldId id="281" r:id="rId49"/>
    <p:sldId id="283" r:id="rId50"/>
    <p:sldId id="284" r:id="rId51"/>
    <p:sldId id="287" r:id="rId52"/>
    <p:sldId id="286" r:id="rId53"/>
    <p:sldId id="285" r:id="rId54"/>
    <p:sldId id="367" r:id="rId55"/>
    <p:sldId id="366" r:id="rId56"/>
    <p:sldId id="365" r:id="rId57"/>
    <p:sldId id="288" r:id="rId58"/>
    <p:sldId id="290" r:id="rId59"/>
    <p:sldId id="289" r:id="rId60"/>
    <p:sldId id="291" r:id="rId61"/>
    <p:sldId id="305" r:id="rId62"/>
    <p:sldId id="292" r:id="rId63"/>
    <p:sldId id="293" r:id="rId64"/>
    <p:sldId id="303" r:id="rId65"/>
    <p:sldId id="294" r:id="rId66"/>
    <p:sldId id="295" r:id="rId67"/>
    <p:sldId id="297" r:id="rId68"/>
    <p:sldId id="298" r:id="rId69"/>
    <p:sldId id="299" r:id="rId70"/>
    <p:sldId id="301" r:id="rId71"/>
    <p:sldId id="302" r:id="rId72"/>
    <p:sldId id="300" r:id="rId73"/>
    <p:sldId id="363" r:id="rId74"/>
    <p:sldId id="304" r:id="rId75"/>
    <p:sldId id="337" r:id="rId76"/>
    <p:sldId id="362" r:id="rId77"/>
    <p:sldId id="306" r:id="rId78"/>
    <p:sldId id="343" r:id="rId79"/>
    <p:sldId id="338" r:id="rId80"/>
    <p:sldId id="307" r:id="rId81"/>
    <p:sldId id="339" r:id="rId82"/>
    <p:sldId id="340" r:id="rId83"/>
    <p:sldId id="342" r:id="rId84"/>
    <p:sldId id="341" r:id="rId85"/>
    <p:sldId id="308" r:id="rId86"/>
    <p:sldId id="344" r:id="rId87"/>
    <p:sldId id="364" r:id="rId88"/>
    <p:sldId id="309" r:id="rId89"/>
    <p:sldId id="329" r:id="rId90"/>
    <p:sldId id="330" r:id="rId91"/>
    <p:sldId id="331" r:id="rId92"/>
    <p:sldId id="332" r:id="rId93"/>
    <p:sldId id="333" r:id="rId94"/>
    <p:sldId id="310" r:id="rId95"/>
    <p:sldId id="311" r:id="rId96"/>
    <p:sldId id="368" r:id="rId97"/>
    <p:sldId id="369" r:id="rId98"/>
    <p:sldId id="324" r:id="rId99"/>
    <p:sldId id="325" r:id="rId100"/>
    <p:sldId id="328" r:id="rId101"/>
    <p:sldId id="326" r:id="rId102"/>
    <p:sldId id="370" r:id="rId103"/>
    <p:sldId id="371" r:id="rId104"/>
    <p:sldId id="327" r:id="rId105"/>
  </p:sldIdLst>
  <p:sldSz cx="9144000" cy="6858000" type="screen4x3"/>
  <p:notesSz cx="6784975" cy="9906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57ADA5FF-3BAB-4650-8F8C-6E1A5B5202DE}" type="datetimeFigureOut">
              <a:rPr lang="tr-TR" smtClean="0"/>
              <a:t>08.05.2020</a:t>
            </a:fld>
            <a:endParaRPr lang="tr-T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832C479-A5B2-4E15-86BA-BB5D629C733C}" type="slidenum">
              <a:rPr lang="tr-TR" smtClean="0"/>
              <a:t>‹#›</a:t>
            </a:fld>
            <a:endParaRPr lang="tr-TR"/>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tr-T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tr-TR" smtClean="0"/>
              <a:t>Asıl başlık stili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7ADA5FF-3BAB-4650-8F8C-6E1A5B5202DE}" type="datetimeFigureOut">
              <a:rPr lang="tr-TR" smtClean="0"/>
              <a:t>08.05.2020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832C479-A5B2-4E15-86BA-BB5D629C733C}"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7ADA5FF-3BAB-4650-8F8C-6E1A5B5202DE}" type="datetimeFigureOut">
              <a:rPr lang="tr-TR" smtClean="0"/>
              <a:t>08.05.2020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A832C479-A5B2-4E15-86BA-BB5D629C733C}"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7ADA5FF-3BAB-4650-8F8C-6E1A5B5202DE}" type="datetimeFigureOut">
              <a:rPr lang="tr-TR" smtClean="0"/>
              <a:t>08.05.2020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832C479-A5B2-4E15-86BA-BB5D629C733C}"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9" name="Date Placeholder 8"/>
          <p:cNvSpPr>
            <a:spLocks noGrp="1"/>
          </p:cNvSpPr>
          <p:nvPr>
            <p:ph type="dt" sz="half" idx="10"/>
          </p:nvPr>
        </p:nvSpPr>
        <p:spPr/>
        <p:txBody>
          <a:bodyPr/>
          <a:lstStyle>
            <a:lvl1pPr>
              <a:defRPr>
                <a:solidFill>
                  <a:srgbClr val="FFFFFF"/>
                </a:solidFill>
              </a:defRPr>
            </a:lvl1pPr>
          </a:lstStyle>
          <a:p>
            <a:fld id="{57ADA5FF-3BAB-4650-8F8C-6E1A5B5202DE}" type="datetimeFigureOut">
              <a:rPr lang="tr-TR" smtClean="0"/>
              <a:t>08.05.2020</a:t>
            </a:fld>
            <a:endParaRPr lang="tr-TR"/>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832C479-A5B2-4E15-86BA-BB5D629C733C}" type="slidenum">
              <a:rPr lang="tr-TR" smtClean="0"/>
              <a:t>‹#›</a:t>
            </a:fld>
            <a:endParaRPr lang="tr-T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tr-T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tr-TR" smtClean="0"/>
              <a:t>Asıl başlık stili için tıklatın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7ADA5FF-3BAB-4650-8F8C-6E1A5B5202DE}" type="datetimeFigureOut">
              <a:rPr lang="tr-TR" smtClean="0"/>
              <a:t>08.05.2020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832C479-A5B2-4E15-86BA-BB5D629C733C}"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7ADA5FF-3BAB-4650-8F8C-6E1A5B5202DE}" type="datetimeFigureOut">
              <a:rPr lang="tr-TR" smtClean="0"/>
              <a:t>08.05.2020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832C479-A5B2-4E15-86BA-BB5D629C733C}" type="slidenum">
              <a:rPr lang="tr-TR" smtClean="0"/>
              <a:t>‹#›</a:t>
            </a:fld>
            <a:endParaRPr lang="tr-TR"/>
          </a:p>
        </p:txBody>
      </p:sp>
      <p:sp>
        <p:nvSpPr>
          <p:cNvPr id="10" name="Title 9"/>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7ADA5FF-3BAB-4650-8F8C-6E1A5B5202DE}" type="datetimeFigureOut">
              <a:rPr lang="tr-TR" smtClean="0"/>
              <a:t>08.05.2020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832C479-A5B2-4E15-86BA-BB5D629C733C}" type="slidenum">
              <a:rPr lang="tr-TR" smtClean="0"/>
              <a:t>‹#›</a:t>
            </a:fld>
            <a:endParaRPr lang="tr-TR"/>
          </a:p>
        </p:txBody>
      </p:sp>
      <p:sp>
        <p:nvSpPr>
          <p:cNvPr id="6" name="Title 5"/>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7ADA5FF-3BAB-4650-8F8C-6E1A5B5202DE}" type="datetimeFigureOut">
              <a:rPr lang="tr-TR" smtClean="0"/>
              <a:t>08.05.2020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832C479-A5B2-4E15-86BA-BB5D629C733C}"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7ADA5FF-3BAB-4650-8F8C-6E1A5B5202DE}" type="datetimeFigureOut">
              <a:rPr lang="tr-TR" smtClean="0"/>
              <a:t>08.05.2020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A832C479-A5B2-4E15-86BA-BB5D629C733C}" type="slidenum">
              <a:rPr lang="tr-TR" smtClean="0"/>
              <a:t>‹#›</a:t>
            </a:fld>
            <a:endParaRPr lang="tr-T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tr-TR" smtClean="0"/>
              <a:t>Asıl başlık stili için tıklatın</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7ADA5FF-3BAB-4650-8F8C-6E1A5B5202DE}" type="datetimeFigureOut">
              <a:rPr lang="tr-TR" smtClean="0"/>
              <a:t>08.05.2020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832C479-A5B2-4E15-86BA-BB5D629C733C}" type="slidenum">
              <a:rPr lang="tr-TR" smtClean="0"/>
              <a:t>‹#›</a:t>
            </a:fld>
            <a:endParaRPr lang="tr-T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tr-TR" smtClean="0"/>
              <a:t>Asıl başlık stili için tıklatın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7ADA5FF-3BAB-4650-8F8C-6E1A5B5202DE}" type="datetimeFigureOut">
              <a:rPr lang="tr-TR" smtClean="0"/>
              <a:t>08.05.2020</a:t>
            </a:fld>
            <a:endParaRPr lang="tr-T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tr-T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A832C479-A5B2-4E15-86BA-BB5D629C733C}"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lstStyle/>
          <a:p>
            <a:r>
              <a:rPr lang="tr-TR" dirty="0" smtClean="0"/>
              <a:t>ADYÜ İİBF</a:t>
            </a:r>
          </a:p>
          <a:p>
            <a:r>
              <a:rPr lang="tr-TR" dirty="0" smtClean="0"/>
              <a:t>2020 </a:t>
            </a:r>
            <a:r>
              <a:rPr lang="tr-TR" dirty="0" smtClean="0"/>
              <a:t>BAHAR</a:t>
            </a:r>
            <a:endParaRPr lang="tr-TR" dirty="0"/>
          </a:p>
        </p:txBody>
      </p:sp>
      <p:sp>
        <p:nvSpPr>
          <p:cNvPr id="2" name="Başlık 1"/>
          <p:cNvSpPr>
            <a:spLocks noGrp="1"/>
          </p:cNvSpPr>
          <p:nvPr>
            <p:ph type="title"/>
          </p:nvPr>
        </p:nvSpPr>
        <p:spPr/>
        <p:txBody>
          <a:bodyPr/>
          <a:lstStyle/>
          <a:p>
            <a:r>
              <a:rPr lang="tr-TR" b="1" dirty="0" smtClean="0"/>
              <a:t>İSLAMDA İYİ İDARE</a:t>
            </a:r>
            <a:endParaRPr lang="tr-TR" b="1" dirty="0"/>
          </a:p>
        </p:txBody>
      </p:sp>
    </p:spTree>
    <p:extLst>
      <p:ext uri="{BB962C8B-B14F-4D97-AF65-F5344CB8AC3E}">
        <p14:creationId xmlns:p14="http://schemas.microsoft.com/office/powerpoint/2010/main" val="1167846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19" y="-315416"/>
            <a:ext cx="9252519" cy="7173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505228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200" dirty="0"/>
              <a:t>İslâm'ın işçi ve memur için öngördüğü ücret, bu kimselerin kendisine ve bakmakla yükümlü oldukları kimselere yetecek ölçüde olmalıdır. Hz. Peygamber, emeği ile geçimini sağlayan kesimin belli bir süre içinde makul bir hayat standardına ulaşabilecek ücrete sahip olması gerektiğine şu sözleriyle dikkat çekmiştir: </a:t>
            </a:r>
            <a:r>
              <a:rPr lang="tr-TR" sz="2400" dirty="0"/>
              <a:t>“</a:t>
            </a:r>
            <a:r>
              <a:rPr lang="tr-TR" sz="2400" i="1" dirty="0"/>
              <a:t>Kim bizim emrimizde görevli ise (hanımı yoksa) evlensin, hizmetçisi yoksa bir hizmetçi tutsun, evi yoksa ev alsın. </a:t>
            </a:r>
            <a:r>
              <a:rPr lang="en-US" sz="2400" i="1" dirty="0"/>
              <a:t>Kim </a:t>
            </a:r>
            <a:r>
              <a:rPr lang="en-US" sz="2400" i="1" dirty="0" err="1"/>
              <a:t>bundan</a:t>
            </a:r>
            <a:r>
              <a:rPr lang="en-US" sz="2400" i="1" dirty="0"/>
              <a:t> </a:t>
            </a:r>
            <a:r>
              <a:rPr lang="en-US" sz="2400" i="1" dirty="0" err="1"/>
              <a:t>başka</a:t>
            </a:r>
            <a:r>
              <a:rPr lang="en-US" sz="2400" i="1" dirty="0"/>
              <a:t> </a:t>
            </a:r>
            <a:r>
              <a:rPr lang="en-US" sz="2400" i="1" dirty="0" err="1"/>
              <a:t>bir</a:t>
            </a:r>
            <a:r>
              <a:rPr lang="en-US" sz="2400" i="1" dirty="0"/>
              <a:t> </a:t>
            </a:r>
            <a:r>
              <a:rPr lang="en-US" sz="2400" i="1" dirty="0" err="1"/>
              <a:t>servet</a:t>
            </a:r>
            <a:r>
              <a:rPr lang="en-US" sz="2400" i="1" dirty="0"/>
              <a:t> </a:t>
            </a:r>
            <a:r>
              <a:rPr lang="en-US" sz="2400" i="1" dirty="0" err="1"/>
              <a:t>edinirse</a:t>
            </a:r>
            <a:r>
              <a:rPr lang="en-US" sz="2400" i="1" dirty="0"/>
              <a:t>, o </a:t>
            </a:r>
            <a:r>
              <a:rPr lang="en-US" sz="2400" i="1" dirty="0" err="1"/>
              <a:t>kimse</a:t>
            </a:r>
            <a:r>
              <a:rPr lang="en-US" sz="2400" i="1" dirty="0"/>
              <a:t> </a:t>
            </a:r>
            <a:r>
              <a:rPr lang="en-US" sz="2400" i="1" dirty="0" err="1"/>
              <a:t>haindir</a:t>
            </a:r>
            <a:r>
              <a:rPr lang="en-US" sz="2400" i="1" dirty="0"/>
              <a:t> </a:t>
            </a:r>
            <a:r>
              <a:rPr lang="en-US" sz="2400" i="1" dirty="0" err="1"/>
              <a:t>yahut</a:t>
            </a:r>
            <a:r>
              <a:rPr lang="en-US" sz="2400" i="1" dirty="0"/>
              <a:t> </a:t>
            </a:r>
            <a:r>
              <a:rPr lang="en-US" sz="2400" i="1" dirty="0" err="1"/>
              <a:t>hırsızdır</a:t>
            </a:r>
            <a:r>
              <a:rPr lang="en-US" sz="2400" dirty="0"/>
              <a:t>.” </a:t>
            </a:r>
            <a:r>
              <a:rPr lang="tr-TR" sz="2400" dirty="0" err="1"/>
              <a:t>Ebû</a:t>
            </a:r>
            <a:r>
              <a:rPr lang="tr-TR" sz="2400" dirty="0"/>
              <a:t> </a:t>
            </a:r>
            <a:r>
              <a:rPr lang="tr-TR" sz="2400" dirty="0" err="1"/>
              <a:t>Dâvûd</a:t>
            </a:r>
            <a:r>
              <a:rPr lang="tr-TR" sz="2400" dirty="0"/>
              <a:t>, </a:t>
            </a:r>
            <a:r>
              <a:rPr lang="tr-TR" sz="2400" dirty="0" err="1"/>
              <a:t>Harac</a:t>
            </a:r>
            <a:r>
              <a:rPr lang="tr-TR" sz="2400" dirty="0"/>
              <a:t> </a:t>
            </a:r>
            <a:r>
              <a:rPr lang="tr-TR" sz="2400" dirty="0" smtClean="0"/>
              <a:t>10</a:t>
            </a:r>
            <a:r>
              <a:rPr lang="tr-TR" sz="2200" i="1" dirty="0" smtClean="0"/>
              <a:t>. </a:t>
            </a:r>
            <a:r>
              <a:rPr lang="tr-TR" sz="2200" dirty="0"/>
              <a:t>Elbette hedeflenecek bu imkânların kapsamı, iş ve mesleğin özelliğine ve toplumdaki örfe göre olur.</a:t>
            </a:r>
          </a:p>
        </p:txBody>
      </p:sp>
      <p:sp>
        <p:nvSpPr>
          <p:cNvPr id="3" name="Başlık 2"/>
          <p:cNvSpPr>
            <a:spLocks noGrp="1"/>
          </p:cNvSpPr>
          <p:nvPr>
            <p:ph type="title"/>
          </p:nvPr>
        </p:nvSpPr>
        <p:spPr/>
        <p:txBody>
          <a:bodyPr/>
          <a:lstStyle/>
          <a:p>
            <a:r>
              <a:rPr lang="tr-TR" dirty="0"/>
              <a:t>İşçi ve memur kesimi için insanca ücret esastır</a:t>
            </a:r>
          </a:p>
        </p:txBody>
      </p:sp>
    </p:spTree>
    <p:extLst>
      <p:ext uri="{BB962C8B-B14F-4D97-AF65-F5344CB8AC3E}">
        <p14:creationId xmlns:p14="http://schemas.microsoft.com/office/powerpoint/2010/main" val="338356517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407893" cy="4878281"/>
          </a:xfrm>
        </p:spPr>
        <p:txBody>
          <a:bodyPr>
            <a:normAutofit/>
          </a:bodyPr>
          <a:lstStyle/>
          <a:p>
            <a:r>
              <a:rPr lang="tr-TR" sz="2400" dirty="0"/>
              <a:t>Mağaradakilerden birisi; “Amellerinizin en iyisini anlatınız” demişti; bunun üzerine üçüncüsü şöyle anlattı: Ey Allah'ım! </a:t>
            </a:r>
            <a:r>
              <a:rPr lang="en-US" sz="2400" dirty="0" err="1"/>
              <a:t>Biliyorsun</a:t>
            </a:r>
            <a:r>
              <a:rPr lang="en-US" sz="2400" dirty="0"/>
              <a:t> </a:t>
            </a:r>
            <a:r>
              <a:rPr lang="en-US" sz="2400" dirty="0" err="1"/>
              <a:t>ki</a:t>
            </a:r>
            <a:r>
              <a:rPr lang="en-US" sz="2400" dirty="0"/>
              <a:t>, ben </a:t>
            </a:r>
            <a:r>
              <a:rPr lang="en-US" sz="2400" dirty="0" err="1"/>
              <a:t>bir</a:t>
            </a:r>
            <a:r>
              <a:rPr lang="en-US" sz="2400" dirty="0"/>
              <a:t> </a:t>
            </a:r>
            <a:r>
              <a:rPr lang="en-US" sz="2400" dirty="0" err="1"/>
              <a:t>ölçek</a:t>
            </a:r>
            <a:r>
              <a:rPr lang="en-US" sz="2400" dirty="0"/>
              <a:t> </a:t>
            </a:r>
            <a:r>
              <a:rPr lang="en-US" sz="2400" dirty="0" err="1"/>
              <a:t>pirince</a:t>
            </a:r>
            <a:r>
              <a:rPr lang="en-US" sz="2400" dirty="0"/>
              <a:t> </a:t>
            </a:r>
            <a:r>
              <a:rPr lang="en-US" sz="2400" dirty="0" err="1"/>
              <a:t>bir</a:t>
            </a:r>
            <a:r>
              <a:rPr lang="en-US" sz="2400" dirty="0"/>
              <a:t> </a:t>
            </a:r>
            <a:r>
              <a:rPr lang="en-US" sz="2400" dirty="0" err="1"/>
              <a:t>işçi</a:t>
            </a:r>
            <a:r>
              <a:rPr lang="en-US" sz="2400" dirty="0"/>
              <a:t> </a:t>
            </a:r>
            <a:r>
              <a:rPr lang="en-US" sz="2400" dirty="0" err="1"/>
              <a:t>tuttum</a:t>
            </a:r>
            <a:r>
              <a:rPr lang="en-US" sz="2400" dirty="0"/>
              <a:t>. </a:t>
            </a:r>
            <a:r>
              <a:rPr lang="en-US" sz="2400" dirty="0" err="1"/>
              <a:t>Akşam</a:t>
            </a:r>
            <a:r>
              <a:rPr lang="en-US" sz="2400" dirty="0"/>
              <a:t> </a:t>
            </a:r>
            <a:r>
              <a:rPr lang="en-US" sz="2400" dirty="0" err="1"/>
              <a:t>olunca</a:t>
            </a:r>
            <a:r>
              <a:rPr lang="en-US" sz="2400" dirty="0"/>
              <a:t> </a:t>
            </a:r>
            <a:r>
              <a:rPr lang="en-US" sz="2400" dirty="0" err="1"/>
              <a:t>kendisine</a:t>
            </a:r>
            <a:r>
              <a:rPr lang="en-US" sz="2400" dirty="0"/>
              <a:t> </a:t>
            </a:r>
            <a:r>
              <a:rPr lang="en-US" sz="2400" dirty="0" err="1"/>
              <a:t>hakkını</a:t>
            </a:r>
            <a:r>
              <a:rPr lang="en-US" sz="2400" dirty="0"/>
              <a:t> </a:t>
            </a:r>
            <a:r>
              <a:rPr lang="en-US" sz="2400" dirty="0" err="1"/>
              <a:t>vermek</a:t>
            </a:r>
            <a:r>
              <a:rPr lang="en-US" sz="2400" dirty="0"/>
              <a:t> </a:t>
            </a:r>
            <a:r>
              <a:rPr lang="en-US" sz="2400" dirty="0" err="1"/>
              <a:t>istedim</a:t>
            </a:r>
            <a:r>
              <a:rPr lang="en-US" sz="2400" dirty="0"/>
              <a:t> </a:t>
            </a:r>
            <a:r>
              <a:rPr lang="en-US" sz="2400" dirty="0" err="1"/>
              <a:t>ama</a:t>
            </a:r>
            <a:r>
              <a:rPr lang="en-US" sz="2400" dirty="0"/>
              <a:t> </a:t>
            </a:r>
            <a:r>
              <a:rPr lang="en-US" sz="2400" dirty="0" err="1"/>
              <a:t>almak</a:t>
            </a:r>
            <a:r>
              <a:rPr lang="en-US" sz="2400" dirty="0"/>
              <a:t> </a:t>
            </a:r>
            <a:r>
              <a:rPr lang="en-US" sz="2400" dirty="0" err="1"/>
              <a:t>istemedi</a:t>
            </a:r>
            <a:r>
              <a:rPr lang="en-US" sz="2400" dirty="0"/>
              <a:t> </a:t>
            </a:r>
            <a:r>
              <a:rPr lang="en-US" sz="2400" dirty="0" err="1"/>
              <a:t>ve</a:t>
            </a:r>
            <a:r>
              <a:rPr lang="en-US" sz="2400" dirty="0"/>
              <a:t> </a:t>
            </a:r>
            <a:r>
              <a:rPr lang="en-US" sz="2400" dirty="0" err="1"/>
              <a:t>çekip</a:t>
            </a:r>
            <a:r>
              <a:rPr lang="en-US" sz="2400" dirty="0"/>
              <a:t> </a:t>
            </a:r>
            <a:r>
              <a:rPr lang="en-US" sz="2400" dirty="0" err="1"/>
              <a:t>gitti</a:t>
            </a:r>
            <a:r>
              <a:rPr lang="en-US" sz="2400" dirty="0"/>
              <a:t>. Ben, o </a:t>
            </a:r>
            <a:r>
              <a:rPr lang="en-US" sz="2400" dirty="0" err="1"/>
              <a:t>pirinci</a:t>
            </a:r>
            <a:r>
              <a:rPr lang="en-US" sz="2400" dirty="0"/>
              <a:t> </a:t>
            </a:r>
            <a:r>
              <a:rPr lang="en-US" sz="2400" dirty="0" err="1"/>
              <a:t>ürettim</a:t>
            </a:r>
            <a:r>
              <a:rPr lang="en-US" sz="2400" dirty="0"/>
              <a:t>, o </a:t>
            </a:r>
            <a:r>
              <a:rPr lang="en-US" sz="2400" dirty="0" err="1"/>
              <a:t>kadar</a:t>
            </a:r>
            <a:r>
              <a:rPr lang="en-US" sz="2400" dirty="0"/>
              <a:t> </a:t>
            </a:r>
            <a:r>
              <a:rPr lang="en-US" sz="2400" dirty="0" err="1"/>
              <a:t>ki</a:t>
            </a:r>
            <a:r>
              <a:rPr lang="en-US" sz="2400" dirty="0"/>
              <a:t> </a:t>
            </a:r>
            <a:r>
              <a:rPr lang="en-US" sz="2400" dirty="0" err="1"/>
              <a:t>işçi</a:t>
            </a:r>
            <a:r>
              <a:rPr lang="en-US" sz="2400" dirty="0"/>
              <a:t> </a:t>
            </a:r>
            <a:r>
              <a:rPr lang="en-US" sz="2400" dirty="0" err="1"/>
              <a:t>için</a:t>
            </a:r>
            <a:r>
              <a:rPr lang="en-US" sz="2400" dirty="0"/>
              <a:t> </a:t>
            </a:r>
            <a:r>
              <a:rPr lang="en-US" sz="2400" dirty="0" err="1"/>
              <a:t>çobanı</a:t>
            </a:r>
            <a:r>
              <a:rPr lang="en-US" sz="2400" dirty="0"/>
              <a:t> </a:t>
            </a:r>
            <a:r>
              <a:rPr lang="en-US" sz="2400" dirty="0" err="1"/>
              <a:t>ile</a:t>
            </a:r>
            <a:r>
              <a:rPr lang="en-US" sz="2400" dirty="0"/>
              <a:t> </a:t>
            </a:r>
            <a:r>
              <a:rPr lang="en-US" sz="2400" dirty="0" err="1"/>
              <a:t>birlikte</a:t>
            </a:r>
            <a:r>
              <a:rPr lang="en-US" sz="2400" dirty="0"/>
              <a:t> </a:t>
            </a:r>
            <a:r>
              <a:rPr lang="en-US" sz="2400" dirty="0" err="1"/>
              <a:t>bir</a:t>
            </a:r>
            <a:r>
              <a:rPr lang="en-US" sz="2400" dirty="0"/>
              <a:t> </a:t>
            </a:r>
            <a:r>
              <a:rPr lang="en-US" sz="2400" dirty="0" err="1"/>
              <a:t>sığır</a:t>
            </a:r>
            <a:r>
              <a:rPr lang="en-US" sz="2400" dirty="0"/>
              <a:t> </a:t>
            </a:r>
            <a:r>
              <a:rPr lang="en-US" sz="2400" dirty="0" err="1"/>
              <a:t>sürüsü</a:t>
            </a:r>
            <a:r>
              <a:rPr lang="en-US" sz="2400" dirty="0"/>
              <a:t> </a:t>
            </a:r>
            <a:r>
              <a:rPr lang="en-US" sz="2400" dirty="0" err="1"/>
              <a:t>biriktirdim</a:t>
            </a:r>
            <a:r>
              <a:rPr lang="en-US" sz="2400" dirty="0"/>
              <a:t>. </a:t>
            </a:r>
            <a:r>
              <a:rPr lang="en-US" sz="2400" dirty="0" err="1"/>
              <a:t>Sonra</a:t>
            </a:r>
            <a:r>
              <a:rPr lang="en-US" sz="2400" dirty="0"/>
              <a:t> </a:t>
            </a:r>
            <a:r>
              <a:rPr lang="en-US" sz="2400" dirty="0" err="1"/>
              <a:t>adam</a:t>
            </a:r>
            <a:r>
              <a:rPr lang="en-US" sz="2400" dirty="0"/>
              <a:t> </a:t>
            </a:r>
            <a:r>
              <a:rPr lang="en-US" sz="2400" dirty="0" err="1"/>
              <a:t>bana</a:t>
            </a:r>
            <a:r>
              <a:rPr lang="en-US" sz="2400" dirty="0"/>
              <a:t> </a:t>
            </a:r>
            <a:r>
              <a:rPr lang="en-US" sz="2400" dirty="0" err="1"/>
              <a:t>gelip</a:t>
            </a:r>
            <a:r>
              <a:rPr lang="en-US" sz="2400" dirty="0"/>
              <a:t> </a:t>
            </a:r>
            <a:r>
              <a:rPr lang="en-US" sz="2400" dirty="0" err="1"/>
              <a:t>hakkımı</a:t>
            </a:r>
            <a:r>
              <a:rPr lang="en-US" sz="2400" dirty="0"/>
              <a:t> </a:t>
            </a:r>
            <a:r>
              <a:rPr lang="en-US" sz="2400" dirty="0" err="1"/>
              <a:t>ver</a:t>
            </a:r>
            <a:r>
              <a:rPr lang="en-US" sz="2400" dirty="0"/>
              <a:t>, </a:t>
            </a:r>
            <a:r>
              <a:rPr lang="en-US" sz="2400" dirty="0" err="1"/>
              <a:t>dedi</a:t>
            </a:r>
            <a:r>
              <a:rPr lang="en-US" sz="2400" dirty="0"/>
              <a:t>. Ben de, “</a:t>
            </a:r>
            <a:r>
              <a:rPr lang="en-US" sz="2400" dirty="0" err="1"/>
              <a:t>Şu</a:t>
            </a:r>
            <a:r>
              <a:rPr lang="en-US" sz="2400" dirty="0"/>
              <a:t> </a:t>
            </a:r>
            <a:r>
              <a:rPr lang="en-US" sz="2400" dirty="0" err="1"/>
              <a:t>sığır</a:t>
            </a:r>
            <a:r>
              <a:rPr lang="en-US" sz="2400" dirty="0"/>
              <a:t> </a:t>
            </a:r>
            <a:r>
              <a:rPr lang="en-US" sz="2400" dirty="0" err="1"/>
              <a:t>sürüsüne</a:t>
            </a:r>
            <a:r>
              <a:rPr lang="en-US" sz="2400" dirty="0"/>
              <a:t> </a:t>
            </a:r>
            <a:r>
              <a:rPr lang="en-US" sz="2400" dirty="0" err="1"/>
              <a:t>ve</a:t>
            </a:r>
            <a:r>
              <a:rPr lang="en-US" sz="2400" dirty="0"/>
              <a:t> </a:t>
            </a:r>
            <a:r>
              <a:rPr lang="en-US" sz="2400" dirty="0" err="1"/>
              <a:t>çobanına</a:t>
            </a:r>
            <a:r>
              <a:rPr lang="en-US" sz="2400" dirty="0"/>
              <a:t> </a:t>
            </a:r>
            <a:r>
              <a:rPr lang="en-US" sz="2400" dirty="0" err="1"/>
              <a:t>git</a:t>
            </a:r>
            <a:r>
              <a:rPr lang="en-US" sz="2400" dirty="0"/>
              <a:t>, </a:t>
            </a:r>
            <a:r>
              <a:rPr lang="en-US" sz="2400" dirty="0" err="1"/>
              <a:t>hepsini</a:t>
            </a:r>
            <a:r>
              <a:rPr lang="en-US" sz="2400" dirty="0"/>
              <a:t> al” </a:t>
            </a:r>
            <a:r>
              <a:rPr lang="en-US" sz="2400" dirty="0" err="1"/>
              <a:t>dedim</a:t>
            </a:r>
            <a:r>
              <a:rPr lang="en-US" sz="2400" dirty="0"/>
              <a:t>. Adam </a:t>
            </a:r>
            <a:r>
              <a:rPr lang="en-US" sz="2400" dirty="0" err="1"/>
              <a:t>gitti</a:t>
            </a:r>
            <a:r>
              <a:rPr lang="en-US" sz="2400" dirty="0"/>
              <a:t>, </a:t>
            </a:r>
            <a:r>
              <a:rPr lang="en-US" sz="2400" dirty="0" err="1"/>
              <a:t>sürüyü</a:t>
            </a:r>
            <a:r>
              <a:rPr lang="en-US" sz="2400" dirty="0"/>
              <a:t> </a:t>
            </a:r>
            <a:r>
              <a:rPr lang="en-US" sz="2400" dirty="0" err="1"/>
              <a:t>önüne</a:t>
            </a:r>
            <a:r>
              <a:rPr lang="en-US" sz="2400" dirty="0"/>
              <a:t> </a:t>
            </a:r>
            <a:r>
              <a:rPr lang="en-US" sz="2400" dirty="0" err="1"/>
              <a:t>katıp</a:t>
            </a:r>
            <a:r>
              <a:rPr lang="en-US" sz="2400" dirty="0"/>
              <a:t> </a:t>
            </a:r>
            <a:r>
              <a:rPr lang="en-US" sz="2400" dirty="0" err="1"/>
              <a:t>götürdü</a:t>
            </a:r>
            <a:r>
              <a:rPr lang="en-US" sz="2400" dirty="0"/>
              <a:t>.” </a:t>
            </a:r>
            <a:r>
              <a:rPr lang="tr-TR" dirty="0" err="1" smtClean="0"/>
              <a:t>Ebû</a:t>
            </a:r>
            <a:r>
              <a:rPr lang="tr-TR" dirty="0" smtClean="0"/>
              <a:t> </a:t>
            </a:r>
            <a:r>
              <a:rPr lang="tr-TR" dirty="0" err="1"/>
              <a:t>Dâvûd</a:t>
            </a:r>
            <a:r>
              <a:rPr lang="tr-TR" dirty="0"/>
              <a:t>, </a:t>
            </a:r>
            <a:r>
              <a:rPr lang="tr-TR" dirty="0" err="1"/>
              <a:t>Buyû</a:t>
            </a:r>
            <a:r>
              <a:rPr lang="tr-TR" dirty="0"/>
              <a:t>’ </a:t>
            </a:r>
            <a:r>
              <a:rPr lang="tr-TR" dirty="0" smtClean="0"/>
              <a:t>28</a:t>
            </a:r>
          </a:p>
          <a:p>
            <a:r>
              <a:rPr lang="tr-TR" dirty="0" smtClean="0"/>
              <a:t>Çalışanın ücreti en güzel şekilde işletilmiş ve muhafaza edilmiş.</a:t>
            </a:r>
            <a:endParaRPr lang="tr-TR" dirty="0"/>
          </a:p>
          <a:p>
            <a:endParaRPr lang="tr-TR" dirty="0"/>
          </a:p>
        </p:txBody>
      </p:sp>
      <p:sp>
        <p:nvSpPr>
          <p:cNvPr id="3" name="Başlık 2"/>
          <p:cNvSpPr>
            <a:spLocks noGrp="1"/>
          </p:cNvSpPr>
          <p:nvPr>
            <p:ph type="title"/>
          </p:nvPr>
        </p:nvSpPr>
        <p:spPr/>
        <p:txBody>
          <a:bodyPr/>
          <a:lstStyle/>
          <a:p>
            <a:r>
              <a:rPr lang="tr-TR" dirty="0" smtClean="0"/>
              <a:t>MAĞARADA MAHSUR KALAN ÜÇ KİŞİYİ KURTARAN SALİH AMELLERİ</a:t>
            </a:r>
            <a:endParaRPr lang="tr-TR" dirty="0"/>
          </a:p>
        </p:txBody>
      </p:sp>
    </p:spTree>
    <p:extLst>
      <p:ext uri="{BB962C8B-B14F-4D97-AF65-F5344CB8AC3E}">
        <p14:creationId xmlns:p14="http://schemas.microsoft.com/office/powerpoint/2010/main" val="366754330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154075"/>
            <a:ext cx="10041038" cy="7004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186671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91995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Autofit/>
          </a:bodyPr>
          <a:lstStyle/>
          <a:p>
            <a:r>
              <a:rPr lang="en-US" sz="2200" dirty="0" err="1"/>
              <a:t>Ebû</a:t>
            </a:r>
            <a:r>
              <a:rPr lang="en-US" sz="2200" dirty="0"/>
              <a:t> </a:t>
            </a:r>
            <a:r>
              <a:rPr lang="en-US" sz="2200" dirty="0" err="1"/>
              <a:t>Zer</a:t>
            </a:r>
            <a:r>
              <a:rPr lang="en-US" sz="2200" dirty="0"/>
              <a:t> (r) </a:t>
            </a:r>
            <a:r>
              <a:rPr lang="en-US" sz="2200" dirty="0" err="1"/>
              <a:t>üzerindeki</a:t>
            </a:r>
            <a:r>
              <a:rPr lang="en-US" sz="2200" dirty="0"/>
              <a:t> </a:t>
            </a:r>
            <a:r>
              <a:rPr lang="en-US" sz="2200" dirty="0" err="1"/>
              <a:t>elbisenin</a:t>
            </a:r>
            <a:r>
              <a:rPr lang="en-US" sz="2200" dirty="0"/>
              <a:t> </a:t>
            </a:r>
            <a:r>
              <a:rPr lang="en-US" sz="2200" dirty="0" err="1"/>
              <a:t>aynısından</a:t>
            </a:r>
            <a:r>
              <a:rPr lang="en-US" sz="2200" dirty="0"/>
              <a:t> </a:t>
            </a:r>
            <a:r>
              <a:rPr lang="tr-TR" sz="2200" dirty="0" smtClean="0"/>
              <a:t>hizmetkarına </a:t>
            </a:r>
            <a:r>
              <a:rPr lang="en-US" sz="2200" dirty="0" smtClean="0"/>
              <a:t>d</a:t>
            </a:r>
            <a:r>
              <a:rPr lang="tr-TR" sz="2200" dirty="0" smtClean="0"/>
              <a:t>a</a:t>
            </a:r>
            <a:r>
              <a:rPr lang="en-US" sz="2200" dirty="0" smtClean="0"/>
              <a:t> </a:t>
            </a:r>
            <a:r>
              <a:rPr lang="en-US" sz="2200" dirty="0" err="1"/>
              <a:t>giydirmiştir</a:t>
            </a:r>
            <a:r>
              <a:rPr lang="en-US" sz="2200" dirty="0"/>
              <a:t>. </a:t>
            </a:r>
            <a:r>
              <a:rPr lang="en-US" sz="2200" dirty="0" err="1"/>
              <a:t>Kendisine</a:t>
            </a:r>
            <a:r>
              <a:rPr lang="en-US" sz="2200" dirty="0"/>
              <a:t> </a:t>
            </a:r>
            <a:r>
              <a:rPr lang="en-US" sz="2200" dirty="0" err="1"/>
              <a:t>bunun</a:t>
            </a:r>
            <a:r>
              <a:rPr lang="en-US" sz="2200" dirty="0"/>
              <a:t> </a:t>
            </a:r>
            <a:r>
              <a:rPr lang="en-US" sz="2200" dirty="0" err="1"/>
              <a:t>sebebi</a:t>
            </a:r>
            <a:r>
              <a:rPr lang="en-US" sz="2200" dirty="0"/>
              <a:t> </a:t>
            </a:r>
            <a:r>
              <a:rPr lang="en-US" sz="2200" dirty="0" err="1"/>
              <a:t>sorulunca</a:t>
            </a:r>
            <a:r>
              <a:rPr lang="en-US" sz="2200" dirty="0"/>
              <a:t> </a:t>
            </a:r>
            <a:r>
              <a:rPr lang="en-US" sz="2200" dirty="0" err="1"/>
              <a:t>Resûlullah</a:t>
            </a:r>
            <a:r>
              <a:rPr lang="en-US" sz="2200" dirty="0"/>
              <a:t> (s) </a:t>
            </a:r>
            <a:r>
              <a:rPr lang="en-US" sz="2200" dirty="0" err="1"/>
              <a:t>devrinde</a:t>
            </a:r>
            <a:r>
              <a:rPr lang="en-US" sz="2200" dirty="0"/>
              <a:t> </a:t>
            </a:r>
            <a:r>
              <a:rPr lang="en-US" sz="2200" dirty="0" err="1"/>
              <a:t>bir</a:t>
            </a:r>
            <a:r>
              <a:rPr lang="en-US" sz="2200" dirty="0"/>
              <a:t> </a:t>
            </a:r>
            <a:r>
              <a:rPr lang="en-US" sz="2200" dirty="0" err="1"/>
              <a:t>adamla</a:t>
            </a:r>
            <a:r>
              <a:rPr lang="en-US" sz="2200" dirty="0"/>
              <a:t> </a:t>
            </a:r>
            <a:r>
              <a:rPr lang="en-US" sz="2200" dirty="0" err="1"/>
              <a:t>atıştıklarını</a:t>
            </a:r>
            <a:r>
              <a:rPr lang="en-US" sz="2200" dirty="0"/>
              <a:t> </a:t>
            </a:r>
            <a:r>
              <a:rPr lang="en-US" sz="2200" dirty="0" err="1"/>
              <a:t>ve</a:t>
            </a:r>
            <a:r>
              <a:rPr lang="en-US" sz="2200" dirty="0"/>
              <a:t> </a:t>
            </a:r>
            <a:r>
              <a:rPr lang="en-US" sz="2200" dirty="0" err="1"/>
              <a:t>adamı</a:t>
            </a:r>
            <a:r>
              <a:rPr lang="en-US" sz="2200" dirty="0"/>
              <a:t> </a:t>
            </a:r>
            <a:r>
              <a:rPr lang="en-US" sz="2200" dirty="0" smtClean="0"/>
              <a:t>an</a:t>
            </a:r>
            <a:r>
              <a:rPr lang="tr-TR" sz="2200" dirty="0" smtClean="0"/>
              <a:t>nesi</a:t>
            </a:r>
            <a:r>
              <a:rPr lang="en-US" sz="2200" dirty="0" smtClean="0"/>
              <a:t> </a:t>
            </a:r>
            <a:r>
              <a:rPr lang="en-US" sz="2200" dirty="0" err="1"/>
              <a:t>sebebiyle</a:t>
            </a:r>
            <a:r>
              <a:rPr lang="en-US" sz="2200" dirty="0"/>
              <a:t> </a:t>
            </a:r>
            <a:r>
              <a:rPr lang="en-US" sz="2200" dirty="0" err="1"/>
              <a:t>aşağıladığını</a:t>
            </a:r>
            <a:r>
              <a:rPr lang="en-US" sz="2200" dirty="0"/>
              <a:t> </a:t>
            </a:r>
            <a:r>
              <a:rPr lang="en-US" sz="2200" dirty="0" err="1"/>
              <a:t>anlattı</a:t>
            </a:r>
            <a:r>
              <a:rPr lang="en-US" sz="2200" dirty="0"/>
              <a:t>. </a:t>
            </a:r>
            <a:r>
              <a:rPr lang="en-US" sz="2200" dirty="0" err="1"/>
              <a:t>Sonra</a:t>
            </a:r>
            <a:r>
              <a:rPr lang="en-US" sz="2200" dirty="0"/>
              <a:t> o </a:t>
            </a:r>
            <a:r>
              <a:rPr lang="en-US" sz="2200" dirty="0" err="1"/>
              <a:t>kişi</a:t>
            </a:r>
            <a:r>
              <a:rPr lang="en-US" sz="2200" dirty="0"/>
              <a:t> Hz. </a:t>
            </a:r>
            <a:r>
              <a:rPr lang="en-US" sz="2200" dirty="0" err="1"/>
              <a:t>Peygamber’e</a:t>
            </a:r>
            <a:r>
              <a:rPr lang="en-US" sz="2200" dirty="0"/>
              <a:t> (s) </a:t>
            </a:r>
            <a:r>
              <a:rPr lang="en-US" sz="2200" dirty="0" err="1"/>
              <a:t>giderek</a:t>
            </a:r>
            <a:r>
              <a:rPr lang="en-US" sz="2200" dirty="0"/>
              <a:t> </a:t>
            </a:r>
            <a:r>
              <a:rPr lang="en-US" sz="2200" dirty="0" err="1"/>
              <a:t>olanı</a:t>
            </a:r>
            <a:r>
              <a:rPr lang="en-US" sz="2200" dirty="0"/>
              <a:t> </a:t>
            </a:r>
            <a:r>
              <a:rPr lang="en-US" sz="2200" dirty="0" err="1"/>
              <a:t>ona</a:t>
            </a:r>
            <a:r>
              <a:rPr lang="en-US" sz="2200" dirty="0"/>
              <a:t> </a:t>
            </a:r>
            <a:r>
              <a:rPr lang="en-US" sz="2200" dirty="0" err="1"/>
              <a:t>anlatmış</a:t>
            </a:r>
            <a:r>
              <a:rPr lang="en-US" sz="2200" dirty="0"/>
              <a:t>. </a:t>
            </a:r>
            <a:r>
              <a:rPr lang="en-US" sz="2200" dirty="0" err="1"/>
              <a:t>Bunun</a:t>
            </a:r>
            <a:r>
              <a:rPr lang="en-US" sz="2200" dirty="0"/>
              <a:t> </a:t>
            </a:r>
            <a:r>
              <a:rPr lang="en-US" sz="2200" dirty="0" err="1"/>
              <a:t>üzerine</a:t>
            </a:r>
            <a:r>
              <a:rPr lang="en-US" sz="2200" dirty="0"/>
              <a:t> Hz. </a:t>
            </a:r>
            <a:r>
              <a:rPr lang="en-US" sz="2200" dirty="0" err="1"/>
              <a:t>Peygamber</a:t>
            </a:r>
            <a:r>
              <a:rPr lang="en-US" sz="2200" dirty="0"/>
              <a:t>: “</a:t>
            </a:r>
            <a:r>
              <a:rPr lang="en-US" sz="2200" i="1" dirty="0" err="1"/>
              <a:t>Gerçekten</a:t>
            </a:r>
            <a:r>
              <a:rPr lang="en-US" sz="2200" i="1" dirty="0"/>
              <a:t> </a:t>
            </a:r>
            <a:r>
              <a:rPr lang="en-US" sz="2200" i="1" dirty="0" err="1"/>
              <a:t>sen</a:t>
            </a:r>
            <a:r>
              <a:rPr lang="en-US" sz="2200" i="1" dirty="0"/>
              <a:t>, </a:t>
            </a:r>
            <a:r>
              <a:rPr lang="en-US" sz="2200" i="1" dirty="0" err="1"/>
              <a:t>kendinde</a:t>
            </a:r>
            <a:r>
              <a:rPr lang="en-US" sz="2200" i="1" dirty="0"/>
              <a:t> </a:t>
            </a:r>
            <a:r>
              <a:rPr lang="en-US" sz="2200" i="1" dirty="0" err="1"/>
              <a:t>cahiliyyet</a:t>
            </a:r>
            <a:r>
              <a:rPr lang="en-US" sz="2200" i="1" dirty="0"/>
              <a:t> </a:t>
            </a:r>
            <a:r>
              <a:rPr lang="en-US" sz="2200" i="1" dirty="0" err="1"/>
              <a:t>bulunan</a:t>
            </a:r>
            <a:r>
              <a:rPr lang="en-US" sz="2200" i="1" dirty="0"/>
              <a:t> </a:t>
            </a:r>
            <a:r>
              <a:rPr lang="en-US" sz="2200" i="1" dirty="0" err="1"/>
              <a:t>bir</a:t>
            </a:r>
            <a:r>
              <a:rPr lang="en-US" sz="2200" i="1" dirty="0"/>
              <a:t> </a:t>
            </a:r>
            <a:r>
              <a:rPr lang="en-US" sz="2200" i="1" dirty="0" err="1"/>
              <a:t>kimsesin</a:t>
            </a:r>
            <a:r>
              <a:rPr lang="en-US" sz="2200" i="1" dirty="0"/>
              <a:t>! </a:t>
            </a:r>
            <a:r>
              <a:rPr lang="en-US" sz="2200" i="1" dirty="0" err="1"/>
              <a:t>Bunlar</a:t>
            </a:r>
            <a:r>
              <a:rPr lang="en-US" sz="2200" i="1" dirty="0"/>
              <a:t> </a:t>
            </a:r>
            <a:r>
              <a:rPr lang="en-US" sz="2200" i="1" dirty="0" err="1"/>
              <a:t>sizin</a:t>
            </a:r>
            <a:r>
              <a:rPr lang="en-US" sz="2200" i="1" dirty="0"/>
              <a:t> din </a:t>
            </a:r>
            <a:r>
              <a:rPr lang="en-US" sz="2200" i="1" dirty="0" err="1"/>
              <a:t>kardeşleriniz</a:t>
            </a:r>
            <a:r>
              <a:rPr lang="en-US" sz="2200" i="1" dirty="0"/>
              <a:t> </a:t>
            </a:r>
            <a:r>
              <a:rPr lang="en-US" sz="2200" i="1" dirty="0" err="1"/>
              <a:t>ve</a:t>
            </a:r>
            <a:r>
              <a:rPr lang="en-US" sz="2200" i="1" dirty="0"/>
              <a:t> </a:t>
            </a:r>
            <a:r>
              <a:rPr lang="en-US" sz="2200" i="1" dirty="0" err="1"/>
              <a:t>hizmetçilerinizdir</a:t>
            </a:r>
            <a:r>
              <a:rPr lang="en-US" sz="2200" i="1" dirty="0"/>
              <a:t>. Allah </a:t>
            </a:r>
            <a:r>
              <a:rPr lang="en-US" sz="2200" i="1" dirty="0" err="1"/>
              <a:t>onları</a:t>
            </a:r>
            <a:r>
              <a:rPr lang="en-US" sz="2200" i="1" dirty="0"/>
              <a:t> </a:t>
            </a:r>
            <a:r>
              <a:rPr lang="en-US" sz="2200" i="1" dirty="0" err="1"/>
              <a:t>sizin</a:t>
            </a:r>
            <a:r>
              <a:rPr lang="en-US" sz="2200" i="1" dirty="0"/>
              <a:t> </a:t>
            </a:r>
            <a:r>
              <a:rPr lang="en-US" sz="2200" i="1" dirty="0" err="1"/>
              <a:t>eliniz</a:t>
            </a:r>
            <a:r>
              <a:rPr lang="en-US" sz="2200" i="1" dirty="0"/>
              <a:t> </a:t>
            </a:r>
            <a:r>
              <a:rPr lang="en-US" sz="2200" i="1" dirty="0" err="1"/>
              <a:t>altına</a:t>
            </a:r>
            <a:r>
              <a:rPr lang="en-US" sz="2200" i="1" dirty="0"/>
              <a:t> </a:t>
            </a:r>
            <a:r>
              <a:rPr lang="en-US" sz="2200" i="1" dirty="0" err="1"/>
              <a:t>vermiştir</a:t>
            </a:r>
            <a:r>
              <a:rPr lang="en-US" sz="2200" i="1" dirty="0"/>
              <a:t>. </a:t>
            </a:r>
            <a:r>
              <a:rPr lang="en-US" sz="2200" i="1" dirty="0" err="1"/>
              <a:t>Şimdi</a:t>
            </a:r>
            <a:r>
              <a:rPr lang="en-US" sz="2200" i="1" dirty="0"/>
              <a:t> her </a:t>
            </a:r>
            <a:r>
              <a:rPr lang="en-US" sz="2200" i="1" dirty="0" err="1"/>
              <a:t>kimin</a:t>
            </a:r>
            <a:r>
              <a:rPr lang="en-US" sz="2200" i="1" dirty="0"/>
              <a:t> din </a:t>
            </a:r>
            <a:r>
              <a:rPr lang="en-US" sz="2200" i="1" dirty="0" err="1"/>
              <a:t>kardeşi</a:t>
            </a:r>
            <a:r>
              <a:rPr lang="en-US" sz="2200" i="1" dirty="0"/>
              <a:t> </a:t>
            </a:r>
            <a:r>
              <a:rPr lang="en-US" sz="2200" i="1" dirty="0" err="1"/>
              <a:t>kendi</a:t>
            </a:r>
            <a:r>
              <a:rPr lang="en-US" sz="2200" i="1" dirty="0"/>
              <a:t> </a:t>
            </a:r>
            <a:r>
              <a:rPr lang="en-US" sz="2200" i="1" dirty="0" err="1"/>
              <a:t>eli</a:t>
            </a:r>
            <a:r>
              <a:rPr lang="en-US" sz="2200" i="1" dirty="0"/>
              <a:t> </a:t>
            </a:r>
            <a:r>
              <a:rPr lang="en-US" sz="2200" i="1" dirty="0" err="1"/>
              <a:t>altında</a:t>
            </a:r>
            <a:r>
              <a:rPr lang="en-US" sz="2200" i="1" dirty="0"/>
              <a:t> </a:t>
            </a:r>
            <a:r>
              <a:rPr lang="en-US" sz="2200" i="1" dirty="0" err="1"/>
              <a:t>bulunuyorsa</a:t>
            </a:r>
            <a:r>
              <a:rPr lang="en-US" sz="2200" i="1" dirty="0"/>
              <a:t> </a:t>
            </a:r>
            <a:r>
              <a:rPr lang="en-US" sz="2200" i="1" dirty="0" err="1"/>
              <a:t>ona</a:t>
            </a:r>
            <a:r>
              <a:rPr lang="en-US" sz="2200" i="1" dirty="0"/>
              <a:t> </a:t>
            </a:r>
            <a:r>
              <a:rPr lang="en-US" sz="2200" i="1" dirty="0" err="1"/>
              <a:t>yediğinden</a:t>
            </a:r>
            <a:r>
              <a:rPr lang="en-US" sz="2200" i="1" dirty="0"/>
              <a:t> </a:t>
            </a:r>
            <a:r>
              <a:rPr lang="en-US" sz="2200" i="1" dirty="0" err="1"/>
              <a:t>yedirsin</a:t>
            </a:r>
            <a:r>
              <a:rPr lang="en-US" sz="2200" i="1" dirty="0"/>
              <a:t>! </a:t>
            </a:r>
            <a:r>
              <a:rPr lang="en-US" sz="2200" i="1" dirty="0" err="1"/>
              <a:t>Giydiğinden</a:t>
            </a:r>
            <a:r>
              <a:rPr lang="en-US" sz="2200" i="1" dirty="0"/>
              <a:t> </a:t>
            </a:r>
            <a:r>
              <a:rPr lang="en-US" sz="2200" i="1" dirty="0" err="1"/>
              <a:t>giydirsin</a:t>
            </a:r>
            <a:r>
              <a:rPr lang="en-US" sz="2200" i="1" dirty="0"/>
              <a:t>! </a:t>
            </a:r>
            <a:r>
              <a:rPr lang="en-US" sz="2200" i="1" dirty="0" err="1"/>
              <a:t>Onlara</a:t>
            </a:r>
            <a:r>
              <a:rPr lang="en-US" sz="2200" i="1" dirty="0"/>
              <a:t> </a:t>
            </a:r>
            <a:r>
              <a:rPr lang="en-US" sz="2200" i="1" dirty="0" err="1"/>
              <a:t>yapamayacakları</a:t>
            </a:r>
            <a:r>
              <a:rPr lang="en-US" sz="2200" i="1" dirty="0"/>
              <a:t> </a:t>
            </a:r>
            <a:r>
              <a:rPr lang="en-US" sz="2200" i="1" dirty="0" err="1"/>
              <a:t>işleri</a:t>
            </a:r>
            <a:r>
              <a:rPr lang="en-US" sz="2200" i="1" dirty="0"/>
              <a:t> </a:t>
            </a:r>
            <a:r>
              <a:rPr lang="en-US" sz="2200" i="1" dirty="0" err="1"/>
              <a:t>yüklemeyin</a:t>
            </a:r>
            <a:r>
              <a:rPr lang="en-US" sz="2200" i="1" dirty="0"/>
              <a:t>! </a:t>
            </a:r>
            <a:r>
              <a:rPr lang="en-US" sz="2200" i="1" dirty="0" err="1"/>
              <a:t>Şayet</a:t>
            </a:r>
            <a:r>
              <a:rPr lang="en-US" sz="2200" i="1" dirty="0"/>
              <a:t> </a:t>
            </a:r>
            <a:r>
              <a:rPr lang="en-US" sz="2200" i="1" dirty="0" err="1"/>
              <a:t>yüklerseniz</a:t>
            </a:r>
            <a:r>
              <a:rPr lang="en-US" sz="2200" i="1" dirty="0"/>
              <a:t> o </a:t>
            </a:r>
            <a:r>
              <a:rPr lang="en-US" sz="2200" i="1" dirty="0" err="1"/>
              <a:t>iş</a:t>
            </a:r>
            <a:r>
              <a:rPr lang="en-US" sz="2200" i="1" dirty="0"/>
              <a:t> </a:t>
            </a:r>
            <a:r>
              <a:rPr lang="en-US" sz="2200" i="1" dirty="0" err="1"/>
              <a:t>hususunda</a:t>
            </a:r>
            <a:r>
              <a:rPr lang="en-US" sz="2200" i="1" dirty="0"/>
              <a:t> </a:t>
            </a:r>
            <a:r>
              <a:rPr lang="en-US" sz="2200" i="1" dirty="0" err="1"/>
              <a:t>kendilerine</a:t>
            </a:r>
            <a:r>
              <a:rPr lang="en-US" sz="2200" i="1" dirty="0"/>
              <a:t> </a:t>
            </a:r>
            <a:r>
              <a:rPr lang="en-US" sz="2200" i="1" dirty="0" err="1"/>
              <a:t>yardım</a:t>
            </a:r>
            <a:r>
              <a:rPr lang="en-US" sz="2200" i="1" dirty="0"/>
              <a:t> </a:t>
            </a:r>
            <a:r>
              <a:rPr lang="en-US" sz="2200" i="1" dirty="0" err="1"/>
              <a:t>edin</a:t>
            </a:r>
            <a:r>
              <a:rPr lang="en-US" sz="2200" i="1" dirty="0"/>
              <a:t>”</a:t>
            </a:r>
            <a:r>
              <a:rPr lang="en-US" sz="2200" dirty="0"/>
              <a:t> </a:t>
            </a:r>
            <a:r>
              <a:rPr lang="tr-TR" sz="2200" dirty="0" err="1"/>
              <a:t>Muslim</a:t>
            </a:r>
            <a:r>
              <a:rPr lang="tr-TR" sz="2200" dirty="0"/>
              <a:t>, </a:t>
            </a:r>
            <a:r>
              <a:rPr lang="tr-TR" sz="2200" dirty="0" err="1"/>
              <a:t>Eymân</a:t>
            </a:r>
            <a:r>
              <a:rPr lang="tr-TR" sz="2200" dirty="0"/>
              <a:t> 40</a:t>
            </a:r>
          </a:p>
        </p:txBody>
      </p:sp>
      <p:sp>
        <p:nvSpPr>
          <p:cNvPr id="3" name="Başlık 2"/>
          <p:cNvSpPr>
            <a:spLocks noGrp="1"/>
          </p:cNvSpPr>
          <p:nvPr>
            <p:ph type="title"/>
          </p:nvPr>
        </p:nvSpPr>
        <p:spPr/>
        <p:txBody>
          <a:bodyPr/>
          <a:lstStyle/>
          <a:p>
            <a:r>
              <a:rPr lang="tr-TR" dirty="0" smtClean="0"/>
              <a:t>ÇALIŞANLARA İYİ MUAMELE</a:t>
            </a:r>
            <a:endParaRPr lang="tr-TR" dirty="0"/>
          </a:p>
        </p:txBody>
      </p:sp>
    </p:spTree>
    <p:extLst>
      <p:ext uri="{BB962C8B-B14F-4D97-AF65-F5344CB8AC3E}">
        <p14:creationId xmlns:p14="http://schemas.microsoft.com/office/powerpoint/2010/main" val="3356733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3400" dirty="0"/>
              <a:t>Birleşmiş Milletler, </a:t>
            </a:r>
            <a:r>
              <a:rPr lang="tr-TR" sz="3400" b="1" dirty="0"/>
              <a:t>2015 sonrası global kalkınma </a:t>
            </a:r>
            <a:r>
              <a:rPr lang="tr-TR" sz="3400" b="1" dirty="0" err="1"/>
              <a:t>acendasına</a:t>
            </a:r>
            <a:r>
              <a:rPr lang="tr-TR" sz="3400" dirty="0"/>
              <a:t> iyi yönetimi ekleyerek insan hakları, adalete erişim, hukukun üstünlüğü, şeffaflık ve hesap verebilirliği bu kapsamda vurgulamıştır. </a:t>
            </a:r>
            <a:endParaRPr lang="tr-TR" sz="3400" dirty="0" smtClean="0"/>
          </a:p>
          <a:p>
            <a:r>
              <a:rPr lang="tr-TR" sz="2600" dirty="0" smtClean="0"/>
              <a:t>http</a:t>
            </a:r>
            <a:r>
              <a:rPr lang="tr-TR" sz="2600" dirty="0"/>
              <a:t>://www.un.org/en/ecosoc/about/mdg.shtml Erişim 18 Nisan 2014</a:t>
            </a:r>
          </a:p>
          <a:p>
            <a:endParaRPr lang="tr-TR" dirty="0"/>
          </a:p>
        </p:txBody>
      </p:sp>
      <p:sp>
        <p:nvSpPr>
          <p:cNvPr id="3" name="Başlık 2"/>
          <p:cNvSpPr>
            <a:spLocks noGrp="1"/>
          </p:cNvSpPr>
          <p:nvPr>
            <p:ph type="title"/>
          </p:nvPr>
        </p:nvSpPr>
        <p:spPr/>
        <p:txBody>
          <a:bodyPr/>
          <a:lstStyle/>
          <a:p>
            <a:r>
              <a:rPr lang="tr-TR" dirty="0" smtClean="0"/>
              <a:t>İYİ İDARE-KALKINMA</a:t>
            </a:r>
            <a:endParaRPr lang="tr-TR" dirty="0"/>
          </a:p>
        </p:txBody>
      </p:sp>
    </p:spTree>
    <p:extLst>
      <p:ext uri="{BB962C8B-B14F-4D97-AF65-F5344CB8AC3E}">
        <p14:creationId xmlns:p14="http://schemas.microsoft.com/office/powerpoint/2010/main" val="3411306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400" dirty="0"/>
              <a:t>Kalkınma ile bazı yönetişim ilkeleri arasındaki ilişki kalkınma sahasında araştırmalara konu olmaktadırlar. Örneğin, şeffaflık ve saydamlık kapsamında olan </a:t>
            </a:r>
            <a:r>
              <a:rPr lang="tr-TR" sz="2400" b="1" dirty="0"/>
              <a:t>yolsuzlukla mücadele-kalkınma ilişkisi</a:t>
            </a:r>
            <a:r>
              <a:rPr lang="tr-TR" sz="2400" dirty="0"/>
              <a:t>, etkililik ve cevap verebilirlik kapsamında olan </a:t>
            </a:r>
            <a:r>
              <a:rPr lang="tr-TR" sz="2400" b="1" dirty="0"/>
              <a:t>bürokratik etkililik-kalkınma ilişkisi</a:t>
            </a:r>
            <a:r>
              <a:rPr lang="tr-TR" sz="2400" dirty="0"/>
              <a:t>, hukukun üstünlüğü kapsamında olan </a:t>
            </a:r>
            <a:r>
              <a:rPr lang="tr-TR" sz="2400" b="1" dirty="0"/>
              <a:t>etkin yargı sistemi-kalkınma ilişkisi </a:t>
            </a:r>
            <a:r>
              <a:rPr lang="tr-TR" sz="2400" dirty="0"/>
              <a:t>ve katılım kapsamında olan </a:t>
            </a:r>
            <a:r>
              <a:rPr lang="tr-TR" sz="2400" b="1" dirty="0"/>
              <a:t>demokratik rejim-kalkınma ilişkisi </a:t>
            </a:r>
            <a:r>
              <a:rPr lang="tr-TR" sz="2400" dirty="0"/>
              <a:t>incelenen konular arasındadırlar.</a:t>
            </a:r>
          </a:p>
        </p:txBody>
      </p:sp>
      <p:sp>
        <p:nvSpPr>
          <p:cNvPr id="3" name="Başlık 2"/>
          <p:cNvSpPr>
            <a:spLocks noGrp="1"/>
          </p:cNvSpPr>
          <p:nvPr>
            <p:ph type="title"/>
          </p:nvPr>
        </p:nvSpPr>
        <p:spPr/>
        <p:txBody>
          <a:bodyPr/>
          <a:lstStyle/>
          <a:p>
            <a:r>
              <a:rPr lang="tr-TR" dirty="0" smtClean="0"/>
              <a:t>YÖNETİŞİM-KALKINMA İLİŞKİSİ</a:t>
            </a:r>
            <a:endParaRPr lang="tr-TR" dirty="0"/>
          </a:p>
        </p:txBody>
      </p:sp>
    </p:spTree>
    <p:extLst>
      <p:ext uri="{BB962C8B-B14F-4D97-AF65-F5344CB8AC3E}">
        <p14:creationId xmlns:p14="http://schemas.microsoft.com/office/powerpoint/2010/main" val="887862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4594"/>
            <a:ext cx="9073008" cy="6843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0389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2400" dirty="0"/>
              <a:t>bir kişinin yaptıklarından dolayı bir başkasına açıklama yaparak yapılan işlemin dayanağını göstermesi </a:t>
            </a:r>
            <a:endParaRPr lang="tr-TR" sz="2400" dirty="0" smtClean="0"/>
          </a:p>
          <a:p>
            <a:r>
              <a:rPr lang="tr-TR" sz="2400" dirty="0"/>
              <a:t>Hesap verebilirlik kamu kaynaklarının yerinde kullanılmasının temini ve yönetim gücünün kötüye kullanılmasının önlenmesi için son derece gerekli bir ilke olup herkesin hiyerarşik üst tarafından doğrudan ve halk tarafından da dolaylı olarak hesaba çekilmesini amaçlar. DPT, </a:t>
            </a:r>
            <a:r>
              <a:rPr lang="tr-TR" sz="2400" i="1" dirty="0"/>
              <a:t>Kamuda iyi yönetişim özel ihtisas komisyonu raporu</a:t>
            </a:r>
            <a:r>
              <a:rPr lang="tr-TR" sz="2400" dirty="0"/>
              <a:t>, s. 13-14.</a:t>
            </a:r>
          </a:p>
          <a:p>
            <a:endParaRPr lang="tr-TR" dirty="0"/>
          </a:p>
        </p:txBody>
      </p:sp>
      <p:sp>
        <p:nvSpPr>
          <p:cNvPr id="3" name="Başlık 2"/>
          <p:cNvSpPr>
            <a:spLocks noGrp="1"/>
          </p:cNvSpPr>
          <p:nvPr>
            <p:ph type="title"/>
          </p:nvPr>
        </p:nvSpPr>
        <p:spPr/>
        <p:txBody>
          <a:bodyPr/>
          <a:lstStyle/>
          <a:p>
            <a:pPr lvl="0"/>
            <a:r>
              <a:rPr lang="tr-TR" b="1" dirty="0"/>
              <a:t> HESAP </a:t>
            </a:r>
            <a:r>
              <a:rPr lang="tr-TR" b="1" dirty="0" smtClean="0"/>
              <a:t>VEREBİLİRLİK</a:t>
            </a:r>
            <a:endParaRPr lang="tr-TR" dirty="0"/>
          </a:p>
        </p:txBody>
      </p:sp>
    </p:spTree>
    <p:extLst>
      <p:ext uri="{BB962C8B-B14F-4D97-AF65-F5344CB8AC3E}">
        <p14:creationId xmlns:p14="http://schemas.microsoft.com/office/powerpoint/2010/main" val="155848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2400" dirty="0"/>
              <a:t>İslam insanlarda öncelikle Cenabı Hakk’a karşı hesap verme bilinci aşılar. İkinci olarak,  idareciler, yönetimleri altındaki insanları görevlerinden dolayı gözetip hesap sordukları gibi insanlar da idarecileri görevleri hakkında sorgulayabilirler. Nitekim Peygamber Efendimiz bir zekat memurunu görev dönüşünde sorguladığı gibi dinin </a:t>
            </a:r>
            <a:r>
              <a:rPr lang="tr-TR" sz="2400" dirty="0" err="1"/>
              <a:t>müslümanların</a:t>
            </a:r>
            <a:r>
              <a:rPr lang="tr-TR" sz="2400" dirty="0"/>
              <a:t> yöneticilerine nasihat etmeyi gerektirdiği yönündeki hadisi de idarecilerin hesap verebilirliğinin önemine işaret etmektedir. </a:t>
            </a:r>
          </a:p>
          <a:p>
            <a:endParaRPr lang="tr-TR" dirty="0"/>
          </a:p>
        </p:txBody>
      </p:sp>
      <p:sp>
        <p:nvSpPr>
          <p:cNvPr id="3" name="Başlık 2"/>
          <p:cNvSpPr>
            <a:spLocks noGrp="1"/>
          </p:cNvSpPr>
          <p:nvPr>
            <p:ph type="title"/>
          </p:nvPr>
        </p:nvSpPr>
        <p:spPr/>
        <p:txBody>
          <a:bodyPr/>
          <a:lstStyle/>
          <a:p>
            <a:r>
              <a:rPr lang="tr-TR" b="1" dirty="0" smtClean="0"/>
              <a:t>KARŞILIKLI </a:t>
            </a:r>
            <a:r>
              <a:rPr lang="tr-TR" b="1" dirty="0"/>
              <a:t>HESAP </a:t>
            </a:r>
            <a:r>
              <a:rPr lang="tr-TR" b="1" dirty="0" smtClean="0"/>
              <a:t>VEREBİLİRLİK</a:t>
            </a:r>
            <a:endParaRPr lang="tr-TR" dirty="0"/>
          </a:p>
        </p:txBody>
      </p:sp>
    </p:spTree>
    <p:extLst>
      <p:ext uri="{BB962C8B-B14F-4D97-AF65-F5344CB8AC3E}">
        <p14:creationId xmlns:p14="http://schemas.microsoft.com/office/powerpoint/2010/main" val="35737368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3" y="1719070"/>
            <a:ext cx="8609380" cy="4950289"/>
          </a:xfrm>
        </p:spPr>
        <p:txBody>
          <a:bodyPr>
            <a:normAutofit/>
          </a:bodyPr>
          <a:lstStyle/>
          <a:p>
            <a:r>
              <a:rPr lang="tr-TR" sz="2200" dirty="0" err="1"/>
              <a:t>Resûlullah</a:t>
            </a:r>
            <a:r>
              <a:rPr lang="tr-TR" sz="2200" dirty="0"/>
              <a:t> (s), </a:t>
            </a:r>
            <a:r>
              <a:rPr lang="tr-TR" sz="2200" dirty="0" err="1"/>
              <a:t>İbn</a:t>
            </a:r>
            <a:r>
              <a:rPr lang="tr-TR" sz="2200" dirty="0"/>
              <a:t> </a:t>
            </a:r>
            <a:r>
              <a:rPr lang="tr-TR" sz="2200" dirty="0" err="1"/>
              <a:t>Lutbiyye</a:t>
            </a:r>
            <a:r>
              <a:rPr lang="tr-TR" sz="2200" dirty="0"/>
              <a:t> isimli kişiyi Benî </a:t>
            </a:r>
            <a:r>
              <a:rPr lang="tr-TR" sz="2200" dirty="0" err="1"/>
              <a:t>Suleym</a:t>
            </a:r>
            <a:r>
              <a:rPr lang="tr-TR" sz="2200" dirty="0"/>
              <a:t> üzerine zekât memuru olarak görevlendirmişti. Bu kişi görev dönüşü </a:t>
            </a:r>
            <a:r>
              <a:rPr lang="tr-TR" sz="2200" dirty="0" err="1"/>
              <a:t>Resûlullah’ın</a:t>
            </a:r>
            <a:r>
              <a:rPr lang="tr-TR" sz="2200" dirty="0"/>
              <a:t> (s) huzuruna gelince </a:t>
            </a:r>
            <a:r>
              <a:rPr lang="tr-TR" sz="2200" b="1" u="sng" dirty="0"/>
              <a:t>Hz. Peygamber (s) kendisini hesaba çekmiş</a:t>
            </a:r>
            <a:r>
              <a:rPr lang="tr-TR" sz="2200" dirty="0"/>
              <a:t>, bunun üzerine </a:t>
            </a:r>
            <a:r>
              <a:rPr lang="tr-TR" sz="2200" dirty="0" err="1"/>
              <a:t>İbn</a:t>
            </a:r>
            <a:r>
              <a:rPr lang="tr-TR" sz="2200" dirty="0"/>
              <a:t> </a:t>
            </a:r>
            <a:r>
              <a:rPr lang="tr-TR" sz="2200" dirty="0" err="1"/>
              <a:t>Lutbiyye</a:t>
            </a:r>
            <a:r>
              <a:rPr lang="tr-TR" sz="2200" dirty="0"/>
              <a:t> “Şunlar sizin, şunlar da bana hediye edilen şeylerdir.” demiştir. Bunun üzerine </a:t>
            </a:r>
            <a:r>
              <a:rPr lang="tr-TR" sz="2200" dirty="0" err="1"/>
              <a:t>Resûlullah</a:t>
            </a:r>
            <a:r>
              <a:rPr lang="tr-TR" sz="2200" dirty="0"/>
              <a:t> (s) ona hitaben “</a:t>
            </a:r>
            <a:r>
              <a:rPr lang="tr-TR" sz="2200" i="1" dirty="0"/>
              <a:t>Eğer doğru söylüyorsan, babanın veya annenin evinde otursaydın ve sana hediyenin gelmesini bekleseydin</a:t>
            </a:r>
            <a:r>
              <a:rPr lang="tr-TR" sz="2200" dirty="0"/>
              <a:t>” buyurmuştur. Sonra kalkıp insanlara </a:t>
            </a:r>
            <a:r>
              <a:rPr lang="tr-TR" sz="2200" dirty="0" err="1"/>
              <a:t>hitâben</a:t>
            </a:r>
            <a:r>
              <a:rPr lang="tr-TR" sz="2200" dirty="0"/>
              <a:t> şöyle söylemiştir: “</a:t>
            </a:r>
            <a:r>
              <a:rPr lang="tr-TR" sz="2200" i="1" dirty="0"/>
              <a:t>Allah Teâlâ’nın bana yüklediği işlerden birine sizlerden birini görevli tayin ediyorum, sonra da o kişi gelerek diyor ki: Şunlar size aittir, şunlar da bana </a:t>
            </a:r>
            <a:r>
              <a:rPr lang="tr-TR" sz="2200" i="1" dirty="0" smtClean="0"/>
              <a:t>hediyedir..</a:t>
            </a:r>
            <a:endParaRPr lang="tr-TR" sz="2200" dirty="0"/>
          </a:p>
        </p:txBody>
      </p:sp>
      <p:sp>
        <p:nvSpPr>
          <p:cNvPr id="3" name="Başlık 2"/>
          <p:cNvSpPr>
            <a:spLocks noGrp="1"/>
          </p:cNvSpPr>
          <p:nvPr>
            <p:ph type="title"/>
          </p:nvPr>
        </p:nvSpPr>
        <p:spPr/>
        <p:txBody>
          <a:bodyPr/>
          <a:lstStyle/>
          <a:p>
            <a:r>
              <a:rPr lang="tr-TR" dirty="0" smtClean="0"/>
              <a:t>HEDİYE ALAN ZEKAT MEMURU </a:t>
            </a:r>
            <a:r>
              <a:rPr lang="tr-TR" dirty="0" err="1" smtClean="0"/>
              <a:t>kIssasI</a:t>
            </a:r>
            <a:endParaRPr lang="tr-TR" dirty="0"/>
          </a:p>
        </p:txBody>
      </p:sp>
    </p:spTree>
    <p:extLst>
      <p:ext uri="{BB962C8B-B14F-4D97-AF65-F5344CB8AC3E}">
        <p14:creationId xmlns:p14="http://schemas.microsoft.com/office/powerpoint/2010/main" val="80788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2200" i="1" dirty="0" smtClean="0"/>
              <a:t>… </a:t>
            </a:r>
            <a:r>
              <a:rPr lang="tr-TR" sz="2200" i="1" dirty="0"/>
              <a:t>Eğer bu kişi doğru söylüyorsa, babasının veya annesinin evinde </a:t>
            </a:r>
            <a:r>
              <a:rPr lang="tr-TR" sz="2200" i="1" dirty="0" err="1"/>
              <a:t>otururak</a:t>
            </a:r>
            <a:r>
              <a:rPr lang="tr-TR" sz="2200" i="1" dirty="0"/>
              <a:t> hediyesinin gelmesini bekleseydi ya! Allah’a yemin ederim ki, sizden biriniz haksız olarak bir şey alırsa, kıyamet gününde o aldığı şeyi yüklenmiş durumda Allah’ın (cc) huzuruna gelir. Sakın sizden birinin, Allah’ın huzuruna inleyen bir deve veya bir inek veya meleyen bir koyun yüklenmiş vaziyette çıktığını bilmeyeyim</a:t>
            </a:r>
            <a:r>
              <a:rPr lang="tr-TR" sz="2200" dirty="0"/>
              <a:t>.” Sonra </a:t>
            </a:r>
            <a:r>
              <a:rPr lang="tr-TR" sz="2200" dirty="0" err="1"/>
              <a:t>Resûlullah</a:t>
            </a:r>
            <a:r>
              <a:rPr lang="tr-TR" sz="2200" dirty="0"/>
              <a:t> (s) koltuk altlarının beyazlığı görülecek kadar ellerini yukarıya kaldırmış ve “</a:t>
            </a:r>
            <a:r>
              <a:rPr lang="tr-TR" sz="2200" i="1" dirty="0"/>
              <a:t>Dikkat edin. Tebliğ ettim mi?</a:t>
            </a:r>
            <a:r>
              <a:rPr lang="tr-TR" sz="2200" dirty="0"/>
              <a:t>” buyurmuştur. </a:t>
            </a:r>
            <a:r>
              <a:rPr lang="tr-TR" sz="2200" dirty="0" err="1"/>
              <a:t>Buhârî</a:t>
            </a:r>
            <a:r>
              <a:rPr lang="tr-TR" sz="2200" dirty="0"/>
              <a:t>, Ahkâm 41, 24</a:t>
            </a:r>
          </a:p>
          <a:p>
            <a:endParaRPr lang="tr-TR" dirty="0"/>
          </a:p>
        </p:txBody>
      </p:sp>
      <p:sp>
        <p:nvSpPr>
          <p:cNvPr id="3" name="Başlık 2"/>
          <p:cNvSpPr>
            <a:spLocks noGrp="1"/>
          </p:cNvSpPr>
          <p:nvPr>
            <p:ph type="title"/>
          </p:nvPr>
        </p:nvSpPr>
        <p:spPr/>
        <p:txBody>
          <a:bodyPr/>
          <a:lstStyle/>
          <a:p>
            <a:r>
              <a:rPr lang="tr-TR" dirty="0"/>
              <a:t>HEDİYE ALAN ZEKAT MEMURU </a:t>
            </a:r>
            <a:r>
              <a:rPr lang="tr-TR" dirty="0" err="1"/>
              <a:t>kIssasI</a:t>
            </a:r>
            <a:endParaRPr lang="tr-TR" dirty="0"/>
          </a:p>
        </p:txBody>
      </p:sp>
    </p:spTree>
    <p:extLst>
      <p:ext uri="{BB962C8B-B14F-4D97-AF65-F5344CB8AC3E}">
        <p14:creationId xmlns:p14="http://schemas.microsoft.com/office/powerpoint/2010/main" val="3786019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520" y="44624"/>
            <a:ext cx="9217024" cy="691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1053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dirty="0"/>
              <a:t>İslam hesap verme konusu üzerinde ciddiyetle durmuş ve hesap vermeyi sadece bir üst yöneticiye veya kamuoyuna hesap verme ile sınırlandırmamış, aynı zamanda yönetimin taşıdığı büyük mesuliyete dikkat çekerek </a:t>
            </a:r>
            <a:r>
              <a:rPr lang="tr-TR" dirty="0" err="1"/>
              <a:t>Cenâb</a:t>
            </a:r>
            <a:r>
              <a:rPr lang="tr-TR" dirty="0"/>
              <a:t>-ı Hakk’a karşı verilecek hesabı da önemle vurgulamıştır</a:t>
            </a:r>
            <a:r>
              <a:rPr lang="tr-TR" dirty="0" smtClean="0"/>
              <a:t>.</a:t>
            </a:r>
            <a:r>
              <a:rPr lang="tr-TR" dirty="0"/>
              <a:t> </a:t>
            </a:r>
            <a:endParaRPr lang="tr-TR" dirty="0" smtClean="0"/>
          </a:p>
          <a:p>
            <a:endParaRPr lang="tr-TR" dirty="0"/>
          </a:p>
          <a:p>
            <a:r>
              <a:rPr lang="tr-TR" dirty="0" smtClean="0"/>
              <a:t>Yönetimin </a:t>
            </a:r>
            <a:r>
              <a:rPr lang="tr-TR" dirty="0"/>
              <a:t>mesuliyeti ile ilgili en temel hadislerden biri şu şekildedir: “</a:t>
            </a:r>
            <a:r>
              <a:rPr lang="tr-TR" i="1" dirty="0"/>
              <a:t>Dikkat ediniz, hepiniz çobansınız ve hepiniz idareniz altındakilerden sorumludur. Halkın başında bulunan yönetici bir çobandır ve emri altındakilerden sorumludur</a:t>
            </a:r>
            <a:r>
              <a:rPr lang="tr-TR" dirty="0"/>
              <a:t>....</a:t>
            </a:r>
            <a:r>
              <a:rPr lang="tr-TR" i="1" dirty="0"/>
              <a:t> Dikkat ediniz, hepiniz çobansınız ve hepiniz idareniz altındakilerden sorumludur</a:t>
            </a:r>
            <a:r>
              <a:rPr lang="tr-TR" dirty="0"/>
              <a:t>.” </a:t>
            </a:r>
            <a:r>
              <a:rPr lang="tr-TR" dirty="0" err="1"/>
              <a:t>Buhârî</a:t>
            </a:r>
            <a:r>
              <a:rPr lang="tr-TR" dirty="0"/>
              <a:t>, </a:t>
            </a:r>
            <a:r>
              <a:rPr lang="tr-TR" dirty="0" smtClean="0"/>
              <a:t>Ahkâm 1</a:t>
            </a:r>
            <a:endParaRPr lang="tr-TR" dirty="0"/>
          </a:p>
        </p:txBody>
      </p:sp>
      <p:sp>
        <p:nvSpPr>
          <p:cNvPr id="3" name="Başlık 2"/>
          <p:cNvSpPr>
            <a:spLocks noGrp="1"/>
          </p:cNvSpPr>
          <p:nvPr>
            <p:ph type="title"/>
          </p:nvPr>
        </p:nvSpPr>
        <p:spPr/>
        <p:txBody>
          <a:bodyPr/>
          <a:lstStyle/>
          <a:p>
            <a:r>
              <a:rPr lang="tr-TR" dirty="0" smtClean="0"/>
              <a:t>YÖNETİMİN MESULİYETİ</a:t>
            </a:r>
            <a:endParaRPr lang="tr-TR" dirty="0"/>
          </a:p>
        </p:txBody>
      </p:sp>
    </p:spTree>
    <p:extLst>
      <p:ext uri="{BB962C8B-B14F-4D97-AF65-F5344CB8AC3E}">
        <p14:creationId xmlns:p14="http://schemas.microsoft.com/office/powerpoint/2010/main" val="847577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3400" dirty="0" smtClean="0"/>
              <a:t>Bireysel ve toplumsal her </a:t>
            </a:r>
            <a:r>
              <a:rPr lang="tr-TR" sz="3400" dirty="0"/>
              <a:t>türlü başarı/ başarısızlığın (kalkınma/ geri kalmışlığın) temelde </a:t>
            </a:r>
            <a:r>
              <a:rPr lang="tr-TR" sz="3400" u="sng" dirty="0" smtClean="0"/>
              <a:t>kalkınmanın en önemli unsuru olan</a:t>
            </a:r>
            <a:r>
              <a:rPr lang="tr-TR" sz="3400" dirty="0" smtClean="0"/>
              <a:t> insan faktörünün iyi</a:t>
            </a:r>
            <a:r>
              <a:rPr lang="tr-TR" sz="3400" dirty="0"/>
              <a:t>/ kötü </a:t>
            </a:r>
            <a:r>
              <a:rPr lang="tr-TR" sz="3400" dirty="0" smtClean="0"/>
              <a:t>idaresi </a:t>
            </a:r>
            <a:r>
              <a:rPr lang="tr-TR" sz="3400" dirty="0"/>
              <a:t>neticesinde gerçekleştiği tespiti </a:t>
            </a:r>
            <a:r>
              <a:rPr lang="tr-TR" sz="3400" dirty="0" smtClean="0"/>
              <a:t>son </a:t>
            </a:r>
            <a:r>
              <a:rPr lang="tr-TR" sz="3400" dirty="0"/>
              <a:t>derece </a:t>
            </a:r>
            <a:r>
              <a:rPr lang="tr-TR" sz="3400" dirty="0" smtClean="0"/>
              <a:t>önemlidir. </a:t>
            </a:r>
            <a:endParaRPr lang="tr-TR" sz="3400" dirty="0"/>
          </a:p>
        </p:txBody>
      </p:sp>
      <p:sp>
        <p:nvSpPr>
          <p:cNvPr id="3" name="Başlık 2"/>
          <p:cNvSpPr>
            <a:spLocks noGrp="1"/>
          </p:cNvSpPr>
          <p:nvPr>
            <p:ph type="title"/>
          </p:nvPr>
        </p:nvSpPr>
        <p:spPr/>
        <p:txBody>
          <a:bodyPr/>
          <a:lstStyle/>
          <a:p>
            <a:r>
              <a:rPr lang="tr-TR" dirty="0" smtClean="0"/>
              <a:t>İYİ İDARE</a:t>
            </a:r>
            <a:endParaRPr lang="tr-TR" dirty="0"/>
          </a:p>
        </p:txBody>
      </p:sp>
    </p:spTree>
    <p:extLst>
      <p:ext uri="{BB962C8B-B14F-4D97-AF65-F5344CB8AC3E}">
        <p14:creationId xmlns:p14="http://schemas.microsoft.com/office/powerpoint/2010/main" val="40684900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400" dirty="0" smtClean="0"/>
              <a:t>“</a:t>
            </a:r>
            <a:r>
              <a:rPr lang="tr-TR" sz="2400" i="1" dirty="0" smtClean="0"/>
              <a:t>Allah </a:t>
            </a:r>
            <a:r>
              <a:rPr lang="tr-TR" sz="2400" i="1" dirty="0"/>
              <a:t>(cc) bir kulu, halk için yönetici kılar da o </a:t>
            </a:r>
            <a:r>
              <a:rPr lang="tr-TR" sz="2400" i="1" dirty="0" smtClean="0"/>
              <a:t>samimiyetle halkı </a:t>
            </a:r>
            <a:r>
              <a:rPr lang="tr-TR" sz="2400" i="1" dirty="0"/>
              <a:t>korumazsa, o kişi cennet kokusu koklayamayacaktır</a:t>
            </a:r>
            <a:r>
              <a:rPr lang="tr-TR" sz="2400" dirty="0"/>
              <a:t>.” </a:t>
            </a:r>
            <a:r>
              <a:rPr lang="tr-TR" sz="2400" dirty="0" err="1"/>
              <a:t>Buhârî</a:t>
            </a:r>
            <a:r>
              <a:rPr lang="tr-TR" sz="2400" dirty="0"/>
              <a:t>, Ahkâm 8</a:t>
            </a:r>
            <a:r>
              <a:rPr lang="tr-TR" sz="2400" dirty="0" smtClean="0"/>
              <a:t>.</a:t>
            </a:r>
            <a:endParaRPr lang="tr-TR" sz="2400" dirty="0"/>
          </a:p>
          <a:p>
            <a:r>
              <a:rPr lang="tr-TR" sz="2400" dirty="0" smtClean="0"/>
              <a:t>“</a:t>
            </a:r>
            <a:r>
              <a:rPr lang="tr-TR" sz="2400" i="1" dirty="0"/>
              <a:t>Eğer Allah (cc) bir yöneticiyi </a:t>
            </a:r>
            <a:r>
              <a:rPr lang="tr-TR" sz="2400" i="1" dirty="0" err="1"/>
              <a:t>müslümanlardan</a:t>
            </a:r>
            <a:r>
              <a:rPr lang="tr-TR" sz="2400" i="1" dirty="0"/>
              <a:t> bir grubun başına geçirir de o da ölürken insanlara hıyanet etmiş olarak ölürse Allah (cc) ona cenneti haram kılar</a:t>
            </a:r>
            <a:r>
              <a:rPr lang="tr-TR" sz="2400" dirty="0"/>
              <a:t>.” </a:t>
            </a:r>
            <a:r>
              <a:rPr lang="tr-TR" sz="2400" dirty="0" err="1"/>
              <a:t>Buhârî</a:t>
            </a:r>
            <a:r>
              <a:rPr lang="tr-TR" sz="2400" dirty="0"/>
              <a:t>, Ahkâm 8.</a:t>
            </a:r>
          </a:p>
          <a:p>
            <a:r>
              <a:rPr lang="tr-TR" sz="2400" i="1" dirty="0"/>
              <a:t>“Müslümanların işlerini üzerine alıp ta onlar için çalışmayan ve hayırhah olmayan </a:t>
            </a:r>
            <a:r>
              <a:rPr lang="tr-TR" sz="2400" i="1" dirty="0" smtClean="0"/>
              <a:t>(Onların hayrını istemeyen) hiç </a:t>
            </a:r>
            <a:r>
              <a:rPr lang="tr-TR" sz="2400" i="1" dirty="0"/>
              <a:t>bir âmir yoktur ki, onlarla birlikte cennete girebilsin”</a:t>
            </a:r>
            <a:r>
              <a:rPr lang="tr-TR" sz="2400" dirty="0"/>
              <a:t> </a:t>
            </a:r>
            <a:r>
              <a:rPr lang="en-US" sz="2400" dirty="0"/>
              <a:t>Muslim, İman </a:t>
            </a:r>
            <a:r>
              <a:rPr lang="en-US" sz="2400" dirty="0" smtClean="0"/>
              <a:t>229</a:t>
            </a:r>
            <a:endParaRPr lang="tr-TR" sz="2400" dirty="0"/>
          </a:p>
        </p:txBody>
      </p:sp>
      <p:sp>
        <p:nvSpPr>
          <p:cNvPr id="3" name="Başlık 2"/>
          <p:cNvSpPr>
            <a:spLocks noGrp="1"/>
          </p:cNvSpPr>
          <p:nvPr>
            <p:ph type="title"/>
          </p:nvPr>
        </p:nvSpPr>
        <p:spPr/>
        <p:txBody>
          <a:bodyPr/>
          <a:lstStyle/>
          <a:p>
            <a:r>
              <a:rPr lang="tr-TR" dirty="0"/>
              <a:t>yöneticinin </a:t>
            </a:r>
            <a:r>
              <a:rPr lang="tr-TR" dirty="0" smtClean="0"/>
              <a:t>sorumluluğu</a:t>
            </a:r>
            <a:endParaRPr lang="tr-TR" dirty="0"/>
          </a:p>
        </p:txBody>
      </p:sp>
    </p:spTree>
    <p:extLst>
      <p:ext uri="{BB962C8B-B14F-4D97-AF65-F5344CB8AC3E}">
        <p14:creationId xmlns:p14="http://schemas.microsoft.com/office/powerpoint/2010/main" val="1127666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400" i="1" dirty="0"/>
              <a:t>“Her hangi bir idareci kapısını muhtaç, yoksul ve düşkünlerin yüzüne kaparsa Allah (cc) da göklerin kapısını onun her türlü ihtiyaçlarına karşı kapatır.” </a:t>
            </a:r>
            <a:r>
              <a:rPr lang="en-US" sz="2400" dirty="0" err="1"/>
              <a:t>Tirmizî</a:t>
            </a:r>
            <a:r>
              <a:rPr lang="en-US" sz="2400" dirty="0"/>
              <a:t>, </a:t>
            </a:r>
            <a:r>
              <a:rPr lang="en-US" sz="2400" dirty="0" err="1"/>
              <a:t>Ahkam</a:t>
            </a:r>
            <a:r>
              <a:rPr lang="en-US" sz="2400" dirty="0"/>
              <a:t> 6</a:t>
            </a:r>
            <a:endParaRPr lang="tr-TR" sz="2400" i="1" dirty="0" smtClean="0"/>
          </a:p>
          <a:p>
            <a:endParaRPr lang="tr-TR" sz="2400" i="1" dirty="0"/>
          </a:p>
          <a:p>
            <a:r>
              <a:rPr lang="tr-TR" sz="2400" i="1" dirty="0" smtClean="0"/>
              <a:t>“</a:t>
            </a:r>
            <a:r>
              <a:rPr lang="tr-TR" sz="2400" i="1" dirty="0"/>
              <a:t>Allah (cc), </a:t>
            </a:r>
            <a:r>
              <a:rPr lang="tr-TR" sz="2400" i="1" dirty="0" err="1"/>
              <a:t>müslümanların</a:t>
            </a:r>
            <a:r>
              <a:rPr lang="tr-TR" sz="2400" i="1" dirty="0"/>
              <a:t> idaresini bir kimse­nin eline verir de, o kimse </a:t>
            </a:r>
            <a:r>
              <a:rPr lang="tr-TR" sz="2400" i="1" dirty="0" err="1"/>
              <a:t>müslümanların</a:t>
            </a:r>
            <a:r>
              <a:rPr lang="tr-TR" sz="2400" i="1" dirty="0"/>
              <a:t> ihtiyaçlarını sıkıntılarını ve zaruretlerini dinlemekten geri durursa, Allah da onun ihtiyacını, sı­kıntısını ve zaruretini dinlemekten geri durur</a:t>
            </a:r>
            <a:r>
              <a:rPr lang="tr-TR" sz="2400" i="1" dirty="0" smtClean="0"/>
              <a:t>.” </a:t>
            </a:r>
            <a:r>
              <a:rPr lang="tr-TR" sz="2400" dirty="0" err="1" smtClean="0"/>
              <a:t>Ebû</a:t>
            </a:r>
            <a:r>
              <a:rPr lang="tr-TR" sz="2400" dirty="0" smtClean="0"/>
              <a:t> </a:t>
            </a:r>
            <a:r>
              <a:rPr lang="tr-TR" sz="2400" dirty="0" err="1"/>
              <a:t>Dâvûd</a:t>
            </a:r>
            <a:r>
              <a:rPr lang="tr-TR" sz="2400" dirty="0"/>
              <a:t>, </a:t>
            </a:r>
            <a:r>
              <a:rPr lang="tr-TR" sz="2400" dirty="0" err="1"/>
              <a:t>Harac</a:t>
            </a:r>
            <a:r>
              <a:rPr lang="tr-TR" sz="2400" dirty="0"/>
              <a:t> </a:t>
            </a:r>
            <a:r>
              <a:rPr lang="tr-TR" sz="2400" dirty="0" smtClean="0"/>
              <a:t>13</a:t>
            </a:r>
            <a:endParaRPr lang="tr-TR" sz="2400" dirty="0"/>
          </a:p>
        </p:txBody>
      </p:sp>
      <p:sp>
        <p:nvSpPr>
          <p:cNvPr id="3" name="Başlık 2"/>
          <p:cNvSpPr>
            <a:spLocks noGrp="1"/>
          </p:cNvSpPr>
          <p:nvPr>
            <p:ph type="title"/>
          </p:nvPr>
        </p:nvSpPr>
        <p:spPr/>
        <p:txBody>
          <a:bodyPr/>
          <a:lstStyle/>
          <a:p>
            <a:r>
              <a:rPr lang="tr-TR" dirty="0"/>
              <a:t>yöneticinin sorumluluğu</a:t>
            </a:r>
          </a:p>
        </p:txBody>
      </p:sp>
    </p:spTree>
    <p:extLst>
      <p:ext uri="{BB962C8B-B14F-4D97-AF65-F5344CB8AC3E}">
        <p14:creationId xmlns:p14="http://schemas.microsoft.com/office/powerpoint/2010/main" val="2582143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600" i="1" dirty="0"/>
              <a:t>“</a:t>
            </a:r>
            <a:r>
              <a:rPr lang="tr-TR" sz="2600" i="1" dirty="0" err="1"/>
              <a:t>Allahım</a:t>
            </a:r>
            <a:r>
              <a:rPr lang="tr-TR" sz="2600" i="1" dirty="0"/>
              <a:t>! Bir kimse ümmetimin işlerinden bir </a:t>
            </a:r>
            <a:r>
              <a:rPr lang="tr-TR" sz="2600" i="1" dirty="0" err="1"/>
              <a:t>vazîfe</a:t>
            </a:r>
            <a:r>
              <a:rPr lang="tr-TR" sz="2600" i="1" dirty="0"/>
              <a:t> alır da onlara zorluk gösterirse sen de ona zorluk göster! Bir kimse ümmetimin işlerinden bir vazife alır da onlara iyi muamele ederse, sen de ona iyi mua­mele eyle”</a:t>
            </a:r>
            <a:r>
              <a:rPr lang="tr-TR" sz="2600" dirty="0"/>
              <a:t> </a:t>
            </a:r>
            <a:r>
              <a:rPr lang="tr-TR" sz="2600" dirty="0" err="1"/>
              <a:t>Muslim</a:t>
            </a:r>
            <a:r>
              <a:rPr lang="tr-TR" sz="2600" dirty="0"/>
              <a:t>, </a:t>
            </a:r>
            <a:r>
              <a:rPr lang="tr-TR" sz="2600" dirty="0" err="1"/>
              <a:t>İmâre</a:t>
            </a:r>
            <a:r>
              <a:rPr lang="tr-TR" sz="2600" dirty="0"/>
              <a:t> </a:t>
            </a:r>
            <a:r>
              <a:rPr lang="tr-TR" sz="2600" dirty="0" smtClean="0"/>
              <a:t>19</a:t>
            </a:r>
          </a:p>
          <a:p>
            <a:endParaRPr lang="tr-TR" sz="2600" dirty="0"/>
          </a:p>
          <a:p>
            <a:r>
              <a:rPr lang="tr-TR" sz="2800" dirty="0"/>
              <a:t>“</a:t>
            </a:r>
            <a:r>
              <a:rPr lang="tr-TR" sz="2800" i="1" dirty="0"/>
              <a:t>Her kim de halka zorluk ve zahmet çektirirse, Allah da kıyamet gününde o kimseyi </a:t>
            </a:r>
            <a:r>
              <a:rPr lang="tr-TR" sz="2800" i="1" dirty="0" err="1"/>
              <a:t>azâb</a:t>
            </a:r>
            <a:r>
              <a:rPr lang="tr-TR" sz="2800" i="1" dirty="0"/>
              <a:t> ile cezalandırır”</a:t>
            </a:r>
            <a:r>
              <a:rPr lang="tr-TR" sz="2800" dirty="0"/>
              <a:t> </a:t>
            </a:r>
            <a:r>
              <a:rPr lang="tr-TR" sz="2800" dirty="0" err="1"/>
              <a:t>Buhârî</a:t>
            </a:r>
            <a:r>
              <a:rPr lang="tr-TR" sz="2800" dirty="0"/>
              <a:t>, Ahkam </a:t>
            </a:r>
            <a:r>
              <a:rPr lang="tr-TR" sz="2800" dirty="0" smtClean="0"/>
              <a:t>9</a:t>
            </a:r>
            <a:endParaRPr lang="tr-TR" sz="2800" dirty="0"/>
          </a:p>
          <a:p>
            <a:endParaRPr lang="tr-TR" sz="2600" dirty="0"/>
          </a:p>
        </p:txBody>
      </p:sp>
      <p:sp>
        <p:nvSpPr>
          <p:cNvPr id="3" name="Başlık 2"/>
          <p:cNvSpPr>
            <a:spLocks noGrp="1"/>
          </p:cNvSpPr>
          <p:nvPr>
            <p:ph type="title"/>
          </p:nvPr>
        </p:nvSpPr>
        <p:spPr/>
        <p:txBody>
          <a:bodyPr/>
          <a:lstStyle/>
          <a:p>
            <a:r>
              <a:rPr lang="tr-TR" dirty="0" smtClean="0"/>
              <a:t>VATANDAŞA KOLAYLIK GÖSTERME</a:t>
            </a:r>
            <a:endParaRPr lang="tr-TR" dirty="0"/>
          </a:p>
        </p:txBody>
      </p:sp>
    </p:spTree>
    <p:extLst>
      <p:ext uri="{BB962C8B-B14F-4D97-AF65-F5344CB8AC3E}">
        <p14:creationId xmlns:p14="http://schemas.microsoft.com/office/powerpoint/2010/main" val="836858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624" y="-243408"/>
            <a:ext cx="10297144" cy="705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66706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407893" cy="5138929"/>
          </a:xfrm>
        </p:spPr>
        <p:txBody>
          <a:bodyPr>
            <a:normAutofit/>
          </a:bodyPr>
          <a:lstStyle/>
          <a:p>
            <a:r>
              <a:rPr lang="tr-TR" sz="2200" dirty="0"/>
              <a:t>Adam </a:t>
            </a:r>
            <a:r>
              <a:rPr lang="tr-TR" sz="2200" dirty="0" err="1"/>
              <a:t>Emîr’e</a:t>
            </a:r>
            <a:r>
              <a:rPr lang="tr-TR" sz="2200" dirty="0"/>
              <a:t> gidip söylemez mi hâlini? </a:t>
            </a:r>
            <a:br>
              <a:rPr lang="tr-TR" sz="2200" dirty="0"/>
            </a:br>
            <a:r>
              <a:rPr lang="tr-TR" sz="2200" dirty="0"/>
              <a:t>— Ah! </a:t>
            </a:r>
            <a:br>
              <a:rPr lang="tr-TR" sz="2200" dirty="0"/>
            </a:br>
            <a:r>
              <a:rPr lang="tr-TR" sz="2200" dirty="0" err="1"/>
              <a:t>Emîr’e</a:t>
            </a:r>
            <a:r>
              <a:rPr lang="tr-TR" sz="2200" dirty="0"/>
              <a:t> öyle mi? Kahretsin an-</a:t>
            </a:r>
            <a:r>
              <a:rPr lang="tr-TR" sz="2200" dirty="0" err="1"/>
              <a:t>karîb</a:t>
            </a:r>
            <a:r>
              <a:rPr lang="tr-TR" sz="2200" dirty="0"/>
              <a:t> </a:t>
            </a:r>
            <a:r>
              <a:rPr lang="tr-TR" sz="2200" dirty="0" smtClean="0"/>
              <a:t>(yakında) Allah</a:t>
            </a:r>
            <a:r>
              <a:rPr lang="tr-TR" sz="2200" dirty="0"/>
              <a:t>! </a:t>
            </a:r>
            <a:br>
              <a:rPr lang="tr-TR" sz="2200" dirty="0"/>
            </a:br>
            <a:r>
              <a:rPr lang="tr-TR" sz="2200" dirty="0"/>
              <a:t>Yakında </a:t>
            </a:r>
            <a:r>
              <a:rPr lang="tr-TR" sz="2200" dirty="0" err="1"/>
              <a:t>râyet</a:t>
            </a:r>
            <a:r>
              <a:rPr lang="tr-TR" sz="2200" dirty="0"/>
              <a:t>-i ikbâli ser-</a:t>
            </a:r>
            <a:r>
              <a:rPr lang="tr-TR" sz="2200" dirty="0" err="1"/>
              <a:t>nigûn</a:t>
            </a:r>
            <a:r>
              <a:rPr lang="tr-TR" sz="2200" dirty="0"/>
              <a:t> olsun... </a:t>
            </a:r>
            <a:br>
              <a:rPr lang="tr-TR" sz="2200" dirty="0"/>
            </a:br>
            <a:r>
              <a:rPr lang="tr-TR" sz="2200" dirty="0"/>
              <a:t>Ömer, belâsını </a:t>
            </a:r>
            <a:r>
              <a:rPr lang="tr-TR" sz="2200" dirty="0" err="1"/>
              <a:t>dünyâda</a:t>
            </a:r>
            <a:r>
              <a:rPr lang="tr-TR" sz="2200" dirty="0"/>
              <a:t> isterim bulsun! </a:t>
            </a:r>
            <a:br>
              <a:rPr lang="tr-TR" sz="2200" dirty="0"/>
            </a:br>
            <a:r>
              <a:rPr lang="tr-TR" sz="2200" dirty="0"/>
              <a:t>— Ne yaptı, teyze, Ömer böyle </a:t>
            </a:r>
            <a:r>
              <a:rPr lang="tr-TR" sz="2200" dirty="0" err="1"/>
              <a:t>inkisâr</a:t>
            </a:r>
            <a:r>
              <a:rPr lang="tr-TR" sz="2200" dirty="0"/>
              <a:t> edecek? </a:t>
            </a:r>
            <a:br>
              <a:rPr lang="tr-TR" sz="2200" dirty="0"/>
            </a:br>
            <a:r>
              <a:rPr lang="tr-TR" sz="2200" dirty="0"/>
              <a:t>— Ya ben </a:t>
            </a:r>
            <a:r>
              <a:rPr lang="tr-TR" sz="2200" dirty="0" err="1"/>
              <a:t>yetîm</a:t>
            </a:r>
            <a:r>
              <a:rPr lang="tr-TR" sz="2200" dirty="0"/>
              <a:t> avuturken, </a:t>
            </a:r>
            <a:r>
              <a:rPr lang="tr-TR" sz="2200" dirty="0" err="1"/>
              <a:t>Emîr</a:t>
            </a:r>
            <a:r>
              <a:rPr lang="tr-TR" sz="2200" dirty="0"/>
              <a:t> uyur mu gerek? </a:t>
            </a:r>
            <a:br>
              <a:rPr lang="tr-TR" sz="2200" dirty="0"/>
            </a:br>
            <a:r>
              <a:rPr lang="tr-TR" sz="2200" dirty="0" err="1"/>
              <a:t>Raiyyetiz</a:t>
            </a:r>
            <a:r>
              <a:rPr lang="tr-TR" sz="2200" dirty="0"/>
              <a:t>, ona bizler </a:t>
            </a:r>
            <a:r>
              <a:rPr lang="tr-TR" sz="2200" dirty="0" err="1"/>
              <a:t>vedîatu’llâhız</a:t>
            </a:r>
            <a:r>
              <a:rPr lang="tr-TR" sz="2200" dirty="0"/>
              <a:t>; </a:t>
            </a:r>
            <a:r>
              <a:rPr lang="tr-TR" sz="2200" dirty="0" smtClean="0"/>
              <a:t>(Allah’ın emanetiyiz)</a:t>
            </a:r>
            <a:r>
              <a:rPr lang="tr-TR" sz="2200" dirty="0"/>
              <a:t/>
            </a:r>
            <a:br>
              <a:rPr lang="tr-TR" sz="2200" dirty="0"/>
            </a:br>
            <a:r>
              <a:rPr lang="tr-TR" sz="2200" dirty="0"/>
              <a:t>Gelip de bir aramak yok mu? </a:t>
            </a:r>
            <a:br>
              <a:rPr lang="tr-TR" sz="2200" dirty="0"/>
            </a:br>
            <a:r>
              <a:rPr lang="tr-TR" sz="2200" dirty="0"/>
              <a:t>— Haklısın, yalnız, </a:t>
            </a:r>
            <a:br>
              <a:rPr lang="tr-TR" sz="2200" dirty="0"/>
            </a:br>
            <a:r>
              <a:rPr lang="tr-TR" sz="2200" dirty="0"/>
              <a:t>Zavallının işi pek çok, zaman bulup gelemez; </a:t>
            </a:r>
            <a:br>
              <a:rPr lang="tr-TR" sz="2200" dirty="0"/>
            </a:br>
            <a:r>
              <a:rPr lang="tr-TR" sz="2200" dirty="0"/>
              <a:t>Gidip de söylememişsen ne haldesin bilemez. </a:t>
            </a:r>
            <a:br>
              <a:rPr lang="tr-TR" sz="2200" dirty="0"/>
            </a:br>
            <a:r>
              <a:rPr lang="tr-TR" sz="2200" dirty="0"/>
              <a:t>— Niçin hilâfeti vaktiyle eylemişti </a:t>
            </a:r>
            <a:r>
              <a:rPr lang="tr-TR" sz="2200" dirty="0" err="1"/>
              <a:t>kabûl</a:t>
            </a:r>
            <a:r>
              <a:rPr lang="tr-TR" sz="2200" dirty="0"/>
              <a:t>? </a:t>
            </a:r>
            <a:br>
              <a:rPr lang="tr-TR" sz="2200" dirty="0"/>
            </a:br>
            <a:r>
              <a:rPr lang="tr-TR" sz="2200" dirty="0"/>
              <a:t>Sonunda böyle çürük özrü kim sayar </a:t>
            </a:r>
            <a:r>
              <a:rPr lang="tr-TR" sz="2200" dirty="0" err="1"/>
              <a:t>makbûl</a:t>
            </a:r>
            <a:r>
              <a:rPr lang="tr-TR" sz="2200" dirty="0"/>
              <a:t>? </a:t>
            </a:r>
          </a:p>
        </p:txBody>
      </p:sp>
      <p:sp>
        <p:nvSpPr>
          <p:cNvPr id="3" name="Başlık 2"/>
          <p:cNvSpPr>
            <a:spLocks noGrp="1"/>
          </p:cNvSpPr>
          <p:nvPr>
            <p:ph type="title"/>
          </p:nvPr>
        </p:nvSpPr>
        <p:spPr/>
        <p:txBody>
          <a:bodyPr/>
          <a:lstStyle/>
          <a:p>
            <a:r>
              <a:rPr lang="tr-TR" dirty="0"/>
              <a:t>Kocakarı İle </a:t>
            </a:r>
            <a:r>
              <a:rPr lang="tr-TR" dirty="0" smtClean="0"/>
              <a:t>Ömer</a:t>
            </a:r>
            <a:endParaRPr lang="tr-TR" dirty="0"/>
          </a:p>
        </p:txBody>
      </p:sp>
    </p:spTree>
    <p:extLst>
      <p:ext uri="{BB962C8B-B14F-4D97-AF65-F5344CB8AC3E}">
        <p14:creationId xmlns:p14="http://schemas.microsoft.com/office/powerpoint/2010/main" val="1765295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583489" cy="5022297"/>
          </a:xfrm>
        </p:spPr>
        <p:txBody>
          <a:bodyPr>
            <a:normAutofit/>
          </a:bodyPr>
          <a:lstStyle/>
          <a:p>
            <a:r>
              <a:rPr lang="tr-TR" dirty="0" err="1"/>
              <a:t>Mesâfe</a:t>
            </a:r>
            <a:r>
              <a:rPr lang="tr-TR" dirty="0"/>
              <a:t>, baktım, uzun; yük yaman; Ömer yaralı; </a:t>
            </a:r>
            <a:br>
              <a:rPr lang="tr-TR" dirty="0"/>
            </a:br>
            <a:r>
              <a:rPr lang="tr-TR" dirty="0"/>
              <a:t>Dedim ki: </a:t>
            </a:r>
            <a:br>
              <a:rPr lang="tr-TR" dirty="0"/>
            </a:br>
            <a:r>
              <a:rPr lang="tr-TR" dirty="0"/>
              <a:t>— Ben götüreydim... Verir misin çuvalı? </a:t>
            </a:r>
            <a:br>
              <a:rPr lang="tr-TR" dirty="0"/>
            </a:br>
            <a:r>
              <a:rPr lang="tr-TR" dirty="0"/>
              <a:t>— Hayır, yorulsa değil, ölse yardım etme sakın: </a:t>
            </a:r>
            <a:br>
              <a:rPr lang="tr-TR" dirty="0"/>
            </a:br>
            <a:r>
              <a:rPr lang="tr-TR" dirty="0" err="1"/>
              <a:t>Vebâli</a:t>
            </a:r>
            <a:r>
              <a:rPr lang="tr-TR" dirty="0"/>
              <a:t> kendine </a:t>
            </a:r>
            <a:r>
              <a:rPr lang="tr-TR" dirty="0" err="1"/>
              <a:t>âiddir</a:t>
            </a:r>
            <a:r>
              <a:rPr lang="tr-TR" dirty="0"/>
              <a:t> </a:t>
            </a:r>
            <a:r>
              <a:rPr lang="tr-TR" dirty="0" err="1"/>
              <a:t>İbni</a:t>
            </a:r>
            <a:r>
              <a:rPr lang="tr-TR" dirty="0"/>
              <a:t> </a:t>
            </a:r>
            <a:r>
              <a:rPr lang="tr-TR" dirty="0" err="1"/>
              <a:t>Hattâb’ın</a:t>
            </a:r>
            <a:r>
              <a:rPr lang="tr-TR" dirty="0"/>
              <a:t>. </a:t>
            </a:r>
            <a:br>
              <a:rPr lang="tr-TR" dirty="0"/>
            </a:br>
            <a:r>
              <a:rPr lang="tr-TR" dirty="0"/>
              <a:t>Kadın ne söyledi, Abbas, işitmedin mi demin? </a:t>
            </a:r>
            <a:br>
              <a:rPr lang="tr-TR" dirty="0"/>
            </a:br>
            <a:r>
              <a:rPr lang="tr-TR" dirty="0"/>
              <a:t>Yarın, </a:t>
            </a:r>
            <a:r>
              <a:rPr lang="tr-TR" dirty="0" err="1"/>
              <a:t>huzûr</a:t>
            </a:r>
            <a:r>
              <a:rPr lang="tr-TR" dirty="0"/>
              <a:t>-i </a:t>
            </a:r>
            <a:r>
              <a:rPr lang="tr-TR" dirty="0" err="1"/>
              <a:t>İlâhî’de</a:t>
            </a:r>
            <a:r>
              <a:rPr lang="tr-TR" dirty="0"/>
              <a:t>, kimseler, Ömer’in </a:t>
            </a:r>
            <a:br>
              <a:rPr lang="tr-TR" dirty="0"/>
            </a:br>
            <a:r>
              <a:rPr lang="tr-TR" dirty="0" err="1"/>
              <a:t>Şerîk</a:t>
            </a:r>
            <a:r>
              <a:rPr lang="tr-TR" dirty="0"/>
              <a:t>-i </a:t>
            </a:r>
            <a:r>
              <a:rPr lang="tr-TR" dirty="0" err="1" smtClean="0"/>
              <a:t>haybeti</a:t>
            </a:r>
            <a:r>
              <a:rPr lang="tr-TR" dirty="0" smtClean="0"/>
              <a:t> (kaybetmede ortağı) </a:t>
            </a:r>
            <a:r>
              <a:rPr lang="tr-TR" dirty="0"/>
              <a:t>olmaz, bugünlük olsa bile; </a:t>
            </a:r>
            <a:br>
              <a:rPr lang="tr-TR" dirty="0"/>
            </a:br>
            <a:r>
              <a:rPr lang="tr-TR" dirty="0"/>
              <a:t>Evet, hilâfeti yüklenmeyeydi vaktiyle. </a:t>
            </a:r>
            <a:br>
              <a:rPr lang="tr-TR" dirty="0"/>
            </a:br>
            <a:r>
              <a:rPr lang="tr-TR" b="1" dirty="0" err="1"/>
              <a:t>Kenâr</a:t>
            </a:r>
            <a:r>
              <a:rPr lang="tr-TR" b="1" dirty="0"/>
              <a:t>-ı Dicle’de bir kurt aşırsa bir koyunu, </a:t>
            </a:r>
            <a:br>
              <a:rPr lang="tr-TR" b="1" dirty="0"/>
            </a:br>
            <a:r>
              <a:rPr lang="tr-TR" b="1" dirty="0"/>
              <a:t>Gelir de </a:t>
            </a:r>
            <a:r>
              <a:rPr lang="tr-TR" b="1" dirty="0" err="1"/>
              <a:t>adl</a:t>
            </a:r>
            <a:r>
              <a:rPr lang="tr-TR" b="1" dirty="0"/>
              <a:t>-i İlâhî sorar Ömer’den onu! </a:t>
            </a:r>
            <a:br>
              <a:rPr lang="tr-TR" b="1" dirty="0"/>
            </a:br>
            <a:r>
              <a:rPr lang="tr-TR" b="1" dirty="0"/>
              <a:t>Bir ihtiyar karı </a:t>
            </a:r>
            <a:r>
              <a:rPr lang="tr-TR" b="1" dirty="0" err="1"/>
              <a:t>bî</a:t>
            </a:r>
            <a:r>
              <a:rPr lang="tr-TR" b="1" dirty="0"/>
              <a:t>-kes </a:t>
            </a:r>
            <a:r>
              <a:rPr lang="tr-TR" b="1" dirty="0" smtClean="0"/>
              <a:t>(kimsesiz) kalır</a:t>
            </a:r>
            <a:r>
              <a:rPr lang="tr-TR" b="1" dirty="0"/>
              <a:t>, Ömer </a:t>
            </a:r>
            <a:r>
              <a:rPr lang="tr-TR" b="1" dirty="0" err="1"/>
              <a:t>mes’ûl</a:t>
            </a:r>
            <a:r>
              <a:rPr lang="tr-TR" b="1" dirty="0"/>
              <a:t>! </a:t>
            </a:r>
            <a:br>
              <a:rPr lang="tr-TR" b="1" dirty="0"/>
            </a:br>
            <a:r>
              <a:rPr lang="tr-TR" b="1" dirty="0" err="1"/>
              <a:t>Yetîmi</a:t>
            </a:r>
            <a:r>
              <a:rPr lang="tr-TR" b="1" dirty="0"/>
              <a:t> </a:t>
            </a:r>
            <a:r>
              <a:rPr lang="tr-TR" b="1" dirty="0" err="1"/>
              <a:t>girye</a:t>
            </a:r>
            <a:r>
              <a:rPr lang="tr-TR" b="1" dirty="0"/>
              <a:t>-i </a:t>
            </a:r>
            <a:r>
              <a:rPr lang="tr-TR" b="1" dirty="0" err="1"/>
              <a:t>hüsrân</a:t>
            </a:r>
            <a:r>
              <a:rPr lang="tr-TR" b="1" dirty="0"/>
              <a:t> </a:t>
            </a:r>
            <a:r>
              <a:rPr lang="tr-TR" b="1" dirty="0" smtClean="0"/>
              <a:t>(göz yaşı) alır</a:t>
            </a:r>
            <a:r>
              <a:rPr lang="tr-TR" b="1" dirty="0"/>
              <a:t>, Ömer </a:t>
            </a:r>
            <a:r>
              <a:rPr lang="tr-TR" b="1" dirty="0" err="1"/>
              <a:t>mes’ûl</a:t>
            </a:r>
            <a:r>
              <a:rPr lang="tr-TR" b="1" dirty="0"/>
              <a:t>! </a:t>
            </a:r>
            <a:br>
              <a:rPr lang="tr-TR" b="1" dirty="0"/>
            </a:br>
            <a:r>
              <a:rPr lang="tr-TR" b="1" dirty="0"/>
              <a:t>Bir </a:t>
            </a:r>
            <a:r>
              <a:rPr lang="tr-TR" b="1" dirty="0" err="1"/>
              <a:t>âşiyân</a:t>
            </a:r>
            <a:r>
              <a:rPr lang="tr-TR" b="1" dirty="0"/>
              <a:t>-ı </a:t>
            </a:r>
            <a:r>
              <a:rPr lang="tr-TR" b="1" dirty="0" err="1"/>
              <a:t>sefâlet</a:t>
            </a:r>
            <a:r>
              <a:rPr lang="tr-TR" b="1" dirty="0"/>
              <a:t> </a:t>
            </a:r>
            <a:r>
              <a:rPr lang="tr-TR" b="1" dirty="0" smtClean="0"/>
              <a:t>(yuva) bakılmayıp </a:t>
            </a:r>
            <a:r>
              <a:rPr lang="tr-TR" b="1" dirty="0"/>
              <a:t>göçse: </a:t>
            </a:r>
            <a:br>
              <a:rPr lang="tr-TR" b="1" dirty="0"/>
            </a:br>
            <a:r>
              <a:rPr lang="tr-TR" b="1" dirty="0"/>
              <a:t>Ömer kalır yine altında, hiç değil kimse! </a:t>
            </a:r>
          </a:p>
        </p:txBody>
      </p:sp>
      <p:sp>
        <p:nvSpPr>
          <p:cNvPr id="3" name="Başlık 2"/>
          <p:cNvSpPr>
            <a:spLocks noGrp="1"/>
          </p:cNvSpPr>
          <p:nvPr>
            <p:ph type="title"/>
          </p:nvPr>
        </p:nvSpPr>
        <p:spPr/>
        <p:txBody>
          <a:bodyPr/>
          <a:lstStyle/>
          <a:p>
            <a:r>
              <a:rPr lang="tr-TR" dirty="0"/>
              <a:t>Kocakarı İle Ömer</a:t>
            </a:r>
          </a:p>
        </p:txBody>
      </p:sp>
    </p:spTree>
    <p:extLst>
      <p:ext uri="{BB962C8B-B14F-4D97-AF65-F5344CB8AC3E}">
        <p14:creationId xmlns:p14="http://schemas.microsoft.com/office/powerpoint/2010/main" val="2364550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407893" cy="4878281"/>
          </a:xfrm>
        </p:spPr>
        <p:txBody>
          <a:bodyPr>
            <a:normAutofit/>
          </a:bodyPr>
          <a:lstStyle/>
          <a:p>
            <a:r>
              <a:rPr lang="tr-TR" sz="2200" dirty="0" smtClean="0"/>
              <a:t>Hz</a:t>
            </a:r>
            <a:r>
              <a:rPr lang="tr-TR" sz="2200" dirty="0"/>
              <a:t>. Ömer’in (r) vefat edeceği sırada </a:t>
            </a:r>
            <a:r>
              <a:rPr lang="tr-TR" sz="2200" b="1" dirty="0"/>
              <a:t>“</a:t>
            </a:r>
            <a:r>
              <a:rPr lang="tr-TR" sz="2200" b="1" i="1" dirty="0"/>
              <a:t>Ben bu hilâfet işinden ne kârlı, ne de zararlı olmayarak başa baş kurtulmayı isterdim</a:t>
            </a:r>
            <a:r>
              <a:rPr lang="tr-TR" sz="2200" b="1" dirty="0"/>
              <a:t>”</a:t>
            </a:r>
            <a:r>
              <a:rPr lang="tr-TR" sz="2200" dirty="0"/>
              <a:t> ifadesinden onun ne kadar büyük bir mesuliyet hissine sahip olduğu anlaşılmaktadır. Hz. Ömer’in (r) sözü gerçekten konuyla alakalı güçlü bir mesajdır. Bu rivayet, günümüz yönetişim anlayışının vurguladığı hesap verebilirlik ilkesinin başarıyla uygulanmasında, Hz. Peygamber’in (s) </a:t>
            </a:r>
            <a:r>
              <a:rPr lang="tr-TR" sz="2200" dirty="0" err="1"/>
              <a:t>İbn</a:t>
            </a:r>
            <a:r>
              <a:rPr lang="tr-TR" sz="2200" dirty="0"/>
              <a:t> </a:t>
            </a:r>
            <a:r>
              <a:rPr lang="tr-TR" sz="2200" dirty="0" err="1"/>
              <a:t>Lutbiyye</a:t>
            </a:r>
            <a:r>
              <a:rPr lang="tr-TR" sz="2200" dirty="0"/>
              <a:t> kıssasında somut bir örnek sunduğu gerekli denetim mekanizmalarının yanında </a:t>
            </a:r>
            <a:r>
              <a:rPr lang="tr-TR" sz="2200" b="1" u="sng" dirty="0"/>
              <a:t>kişinin içinde taşıyacağı böyle bir mesuliyet şuuruna duyulan ihtiyaca </a:t>
            </a:r>
            <a:r>
              <a:rPr lang="tr-TR" sz="2200" dirty="0"/>
              <a:t>da işaret etmektedir.</a:t>
            </a:r>
          </a:p>
          <a:p>
            <a:endParaRPr lang="tr-TR" sz="2200" dirty="0"/>
          </a:p>
        </p:txBody>
      </p:sp>
      <p:sp>
        <p:nvSpPr>
          <p:cNvPr id="3" name="Başlık 2"/>
          <p:cNvSpPr>
            <a:spLocks noGrp="1"/>
          </p:cNvSpPr>
          <p:nvPr>
            <p:ph type="title"/>
          </p:nvPr>
        </p:nvSpPr>
        <p:spPr/>
        <p:txBody>
          <a:bodyPr/>
          <a:lstStyle/>
          <a:p>
            <a:r>
              <a:rPr lang="tr-TR" dirty="0"/>
              <a:t>yöneticinin sorumluluğu</a:t>
            </a:r>
          </a:p>
        </p:txBody>
      </p:sp>
    </p:spTree>
    <p:extLst>
      <p:ext uri="{BB962C8B-B14F-4D97-AF65-F5344CB8AC3E}">
        <p14:creationId xmlns:p14="http://schemas.microsoft.com/office/powerpoint/2010/main" val="9939854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56677"/>
            <a:ext cx="9352092" cy="7014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8407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400" dirty="0"/>
              <a:t>Konuyla ilgili hadislerde yöneticiliğin ağır mesuliyetinden dolayı yöneticilik pozisyonlarına hırslı olmama hususunun önemle vurgulandığı </a:t>
            </a:r>
            <a:r>
              <a:rPr lang="tr-TR" sz="2400" dirty="0" smtClean="0"/>
              <a:t>görülmektedir: </a:t>
            </a:r>
            <a:r>
              <a:rPr lang="tr-TR" sz="2400" dirty="0"/>
              <a:t>“</a:t>
            </a:r>
            <a:r>
              <a:rPr lang="tr-TR" sz="2400" i="1" dirty="0"/>
              <a:t>Ey </a:t>
            </a:r>
            <a:r>
              <a:rPr lang="tr-TR" sz="2400" i="1" dirty="0" err="1"/>
              <a:t>Abdurrahmân</a:t>
            </a:r>
            <a:r>
              <a:rPr lang="tr-TR" sz="2400" i="1" dirty="0"/>
              <a:t> b. </a:t>
            </a:r>
            <a:r>
              <a:rPr lang="tr-TR" sz="2400" i="1" dirty="0" err="1"/>
              <a:t>Semure</a:t>
            </a:r>
            <a:r>
              <a:rPr lang="tr-TR" sz="2400" i="1" dirty="0"/>
              <a:t>! Sakın sen yönetici olmak isteme! Eğer sen istediğin halde sana yöneticilik verilirse, istediğin şey ile yalnız bırakılırsın (Allah'ın (cc) yardımını elde edemezsin). Eğer yöneticilik, sen istemeden sana verilirse, bu iş üzerine yardım olunursun.</a:t>
            </a:r>
            <a:r>
              <a:rPr lang="tr-TR" sz="2400" dirty="0"/>
              <a:t>” </a:t>
            </a:r>
            <a:r>
              <a:rPr lang="tr-TR" sz="2400" dirty="0" err="1"/>
              <a:t>Buhârî</a:t>
            </a:r>
            <a:r>
              <a:rPr lang="tr-TR" sz="2400" dirty="0"/>
              <a:t>, Ahkâm 5, </a:t>
            </a:r>
            <a:r>
              <a:rPr lang="tr-TR" sz="2400" dirty="0" smtClean="0"/>
              <a:t>6.</a:t>
            </a:r>
          </a:p>
          <a:p>
            <a:r>
              <a:rPr lang="tr-TR" sz="2400" dirty="0"/>
              <a:t>“</a:t>
            </a:r>
            <a:r>
              <a:rPr lang="tr-TR" sz="2400" i="1" dirty="0"/>
              <a:t>Biz bu işe onu isteyen ve ona hırslı olan kimseyi tayin etmeyiz</a:t>
            </a:r>
            <a:r>
              <a:rPr lang="tr-TR" sz="2400" dirty="0"/>
              <a:t>.” </a:t>
            </a:r>
            <a:r>
              <a:rPr lang="tr-TR" sz="2400" dirty="0" err="1"/>
              <a:t>Buhârî</a:t>
            </a:r>
            <a:r>
              <a:rPr lang="tr-TR" sz="2400" dirty="0"/>
              <a:t>, Ahkâm 7</a:t>
            </a:r>
          </a:p>
          <a:p>
            <a:endParaRPr lang="tr-TR" sz="2400" dirty="0"/>
          </a:p>
        </p:txBody>
      </p:sp>
      <p:sp>
        <p:nvSpPr>
          <p:cNvPr id="3" name="Başlık 2"/>
          <p:cNvSpPr>
            <a:spLocks noGrp="1"/>
          </p:cNvSpPr>
          <p:nvPr>
            <p:ph type="title"/>
          </p:nvPr>
        </p:nvSpPr>
        <p:spPr/>
        <p:txBody>
          <a:bodyPr/>
          <a:lstStyle/>
          <a:p>
            <a:r>
              <a:rPr lang="tr-TR" dirty="0"/>
              <a:t>yöneticilik pozisyonlarına hırslı olmama</a:t>
            </a:r>
          </a:p>
        </p:txBody>
      </p:sp>
    </p:spTree>
    <p:extLst>
      <p:ext uri="{BB962C8B-B14F-4D97-AF65-F5344CB8AC3E}">
        <p14:creationId xmlns:p14="http://schemas.microsoft.com/office/powerpoint/2010/main" val="26772668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407893" cy="4878281"/>
          </a:xfrm>
        </p:spPr>
        <p:txBody>
          <a:bodyPr>
            <a:normAutofit/>
          </a:bodyPr>
          <a:lstStyle/>
          <a:p>
            <a:r>
              <a:rPr lang="tr-TR" sz="2400" i="1" dirty="0"/>
              <a:t>“</a:t>
            </a:r>
            <a:r>
              <a:rPr lang="tr-TR" sz="3000" i="1" dirty="0"/>
              <a:t>İleride sizler büyük bir hırsla idarecilik isteyeceksiniz, fakat o idarecilik sizin için kıyamet gününde pişmanlık olacaktır. Yöneticilik görev esnasında ne kadar tatlıdır, o görevi terk etmek ise ne kadar acıdır.</a:t>
            </a:r>
            <a:r>
              <a:rPr lang="tr-TR" sz="3000" dirty="0"/>
              <a:t>” </a:t>
            </a:r>
            <a:r>
              <a:rPr lang="tr-TR" sz="2400" dirty="0" err="1"/>
              <a:t>Buhârî</a:t>
            </a:r>
            <a:r>
              <a:rPr lang="tr-TR" sz="2400" dirty="0"/>
              <a:t>, Ahkâm </a:t>
            </a:r>
            <a:r>
              <a:rPr lang="tr-TR" sz="2400" dirty="0" smtClean="0"/>
              <a:t>7</a:t>
            </a:r>
          </a:p>
          <a:p>
            <a:endParaRPr lang="tr-TR" sz="2400" dirty="0"/>
          </a:p>
          <a:p>
            <a:r>
              <a:rPr lang="tr-TR" sz="2400" dirty="0" smtClean="0"/>
              <a:t>Yöneticiliğin </a:t>
            </a:r>
            <a:r>
              <a:rPr lang="tr-TR" sz="2400" dirty="0"/>
              <a:t>tatlı </a:t>
            </a:r>
            <a:r>
              <a:rPr lang="tr-TR" sz="2400" dirty="0" smtClean="0"/>
              <a:t>olması, </a:t>
            </a:r>
            <a:r>
              <a:rPr lang="tr-TR" sz="2400" dirty="0"/>
              <a:t>o makamdayken kazanılan itibar, maddi güç, yetki gibi hususlardan ötürü, bırakıldığında acı </a:t>
            </a:r>
            <a:r>
              <a:rPr lang="tr-TR" sz="2400" dirty="0" smtClean="0"/>
              <a:t>olması </a:t>
            </a:r>
            <a:r>
              <a:rPr lang="tr-TR" sz="2400" dirty="0"/>
              <a:t>ise ahiretteki hesabından </a:t>
            </a:r>
            <a:r>
              <a:rPr lang="tr-TR" sz="2400" dirty="0" smtClean="0"/>
              <a:t>ötürüdür. </a:t>
            </a:r>
            <a:r>
              <a:rPr lang="tr-TR" sz="2400" dirty="0" err="1" smtClean="0"/>
              <a:t>İbn</a:t>
            </a:r>
            <a:r>
              <a:rPr lang="tr-TR" sz="2400" dirty="0" smtClean="0"/>
              <a:t> </a:t>
            </a:r>
            <a:r>
              <a:rPr lang="tr-TR" sz="2400" dirty="0"/>
              <a:t>Hacer, </a:t>
            </a:r>
            <a:r>
              <a:rPr lang="tr-TR" sz="2400" i="1" dirty="0" err="1"/>
              <a:t>Fethu’l-Bârî</a:t>
            </a:r>
            <a:r>
              <a:rPr lang="tr-TR" sz="2400" dirty="0"/>
              <a:t>, XIII, 126.</a:t>
            </a:r>
          </a:p>
          <a:p>
            <a:endParaRPr lang="tr-TR" sz="2400" dirty="0" smtClean="0"/>
          </a:p>
          <a:p>
            <a:endParaRPr lang="tr-TR" sz="2400" dirty="0" smtClean="0"/>
          </a:p>
          <a:p>
            <a:endParaRPr lang="tr-TR" sz="2400" dirty="0"/>
          </a:p>
        </p:txBody>
      </p:sp>
      <p:sp>
        <p:nvSpPr>
          <p:cNvPr id="3" name="Başlık 2"/>
          <p:cNvSpPr>
            <a:spLocks noGrp="1"/>
          </p:cNvSpPr>
          <p:nvPr>
            <p:ph type="title"/>
          </p:nvPr>
        </p:nvSpPr>
        <p:spPr/>
        <p:txBody>
          <a:bodyPr/>
          <a:lstStyle/>
          <a:p>
            <a:r>
              <a:rPr lang="tr-TR" dirty="0"/>
              <a:t>yöneticilik pozisyonlarına hırslı olmama</a:t>
            </a:r>
          </a:p>
        </p:txBody>
      </p:sp>
    </p:spTree>
    <p:extLst>
      <p:ext uri="{BB962C8B-B14F-4D97-AF65-F5344CB8AC3E}">
        <p14:creationId xmlns:p14="http://schemas.microsoft.com/office/powerpoint/2010/main" val="414141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27384"/>
            <a:ext cx="9756576" cy="731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7801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200" dirty="0"/>
              <a:t>Kıyamet günündeki utanç ve pişmanlık </a:t>
            </a:r>
            <a:r>
              <a:rPr lang="tr-TR" sz="2200" dirty="0" smtClean="0"/>
              <a:t>bu </a:t>
            </a:r>
            <a:r>
              <a:rPr lang="tr-TR" sz="2200" dirty="0"/>
              <a:t>göreve ehil olmayan ya da ehil olduğu halde adaletli davranmayanlar için söz konusudur. Eğer vazifesini gerektiği gibi yerine getirirse o kimse için büyük bir fazilet olur. Nitekim kıyamet gününde arşın gölgesinde bulunacak yedi sınıftan ilkinin âdil yönetici olduğu ve adaletle iş görenlerin, Allah (cc) katında nurdan minberler üzerinde olacaklarına </a:t>
            </a:r>
            <a:r>
              <a:rPr lang="tr-TR" sz="2200" dirty="0" err="1"/>
              <a:t>dâir</a:t>
            </a:r>
            <a:r>
              <a:rPr lang="tr-TR" sz="2200" dirty="0"/>
              <a:t> sahih hadisler mevcuttur. Bu fazilete rağmen, </a:t>
            </a:r>
            <a:r>
              <a:rPr lang="tr-TR" sz="2200" dirty="0" err="1"/>
              <a:t>Resûlullah</a:t>
            </a:r>
            <a:r>
              <a:rPr lang="tr-TR" sz="2200" dirty="0"/>
              <a:t> (s) yöneticiliğin beraberinde büyük sorumluluk taşıdığı konusunda insanları </a:t>
            </a:r>
            <a:r>
              <a:rPr lang="tr-TR" sz="2200" dirty="0" smtClean="0"/>
              <a:t>uyarmıştır. </a:t>
            </a:r>
            <a:r>
              <a:rPr lang="tr-TR" sz="2200" dirty="0" err="1" smtClean="0"/>
              <a:t>Nevevî</a:t>
            </a:r>
            <a:r>
              <a:rPr lang="tr-TR" sz="2200" dirty="0"/>
              <a:t>, </a:t>
            </a:r>
            <a:r>
              <a:rPr lang="tr-TR" sz="2200" i="1" dirty="0" smtClean="0"/>
              <a:t>el-</a:t>
            </a:r>
            <a:r>
              <a:rPr lang="tr-TR" sz="2200" i="1" dirty="0" err="1" smtClean="0"/>
              <a:t>Minhâc</a:t>
            </a:r>
            <a:r>
              <a:rPr lang="tr-TR" sz="2200" i="1" dirty="0" smtClean="0"/>
              <a:t> </a:t>
            </a:r>
            <a:r>
              <a:rPr lang="tr-TR" sz="2200" i="1" dirty="0" err="1"/>
              <a:t>Şerhu</a:t>
            </a:r>
            <a:r>
              <a:rPr lang="tr-TR" sz="2200" i="1" dirty="0"/>
              <a:t> </a:t>
            </a:r>
            <a:r>
              <a:rPr lang="tr-TR" sz="2200" i="1" dirty="0" err="1"/>
              <a:t>Sahîhi</a:t>
            </a:r>
            <a:r>
              <a:rPr lang="tr-TR" sz="2200" i="1" dirty="0"/>
              <a:t> </a:t>
            </a:r>
            <a:r>
              <a:rPr lang="tr-TR" sz="2200" i="1" dirty="0" err="1"/>
              <a:t>Muslim</a:t>
            </a:r>
            <a:r>
              <a:rPr lang="tr-TR" sz="2200" i="1" dirty="0"/>
              <a:t> b. </a:t>
            </a:r>
            <a:r>
              <a:rPr lang="tr-TR" sz="2200" i="1" dirty="0" smtClean="0"/>
              <a:t>el-</a:t>
            </a:r>
            <a:r>
              <a:rPr lang="tr-TR" sz="2200" i="1" dirty="0" err="1" smtClean="0"/>
              <a:t>Haccâc</a:t>
            </a:r>
            <a:r>
              <a:rPr lang="tr-TR" sz="2200" dirty="0" smtClean="0"/>
              <a:t>, XII</a:t>
            </a:r>
            <a:r>
              <a:rPr lang="tr-TR" sz="2200" dirty="0"/>
              <a:t>, 210.</a:t>
            </a:r>
          </a:p>
          <a:p>
            <a:endParaRPr lang="tr-TR" dirty="0"/>
          </a:p>
        </p:txBody>
      </p:sp>
      <p:sp>
        <p:nvSpPr>
          <p:cNvPr id="3" name="Başlık 2"/>
          <p:cNvSpPr>
            <a:spLocks noGrp="1"/>
          </p:cNvSpPr>
          <p:nvPr>
            <p:ph type="title"/>
          </p:nvPr>
        </p:nvSpPr>
        <p:spPr/>
        <p:txBody>
          <a:bodyPr/>
          <a:lstStyle/>
          <a:p>
            <a:r>
              <a:rPr lang="tr-TR" dirty="0"/>
              <a:t>yöneticilik pozisyonlarına hırslı olmama</a:t>
            </a:r>
          </a:p>
        </p:txBody>
      </p:sp>
    </p:spTree>
    <p:extLst>
      <p:ext uri="{BB962C8B-B14F-4D97-AF65-F5344CB8AC3E}">
        <p14:creationId xmlns:p14="http://schemas.microsoft.com/office/powerpoint/2010/main" val="6482851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a:bodyPr>
          <a:lstStyle/>
          <a:p>
            <a:r>
              <a:rPr lang="tr-TR" sz="2400" dirty="0" err="1"/>
              <a:t>Ebû</a:t>
            </a:r>
            <a:r>
              <a:rPr lang="tr-TR" sz="2400" dirty="0"/>
              <a:t> Zer (r): </a:t>
            </a:r>
            <a:r>
              <a:rPr lang="tr-TR" sz="2400" dirty="0" err="1"/>
              <a:t>Yâ</a:t>
            </a:r>
            <a:r>
              <a:rPr lang="tr-TR" sz="2400" dirty="0"/>
              <a:t> </a:t>
            </a:r>
            <a:r>
              <a:rPr lang="tr-TR" sz="2400" dirty="0" err="1"/>
              <a:t>Resûlallah</a:t>
            </a:r>
            <a:r>
              <a:rPr lang="tr-TR" sz="2400" dirty="0"/>
              <a:t>! Beni (idareci olarak) görevlendirmez misin? deyince Hz. Peygamber (s) eli ile omuzuna vurmuş ve “</a:t>
            </a:r>
            <a:r>
              <a:rPr lang="tr-TR" sz="2400" i="1" dirty="0"/>
              <a:t>Ey Ebu Zer! Sen zayıfsın. Bu iş ise bir </a:t>
            </a:r>
            <a:r>
              <a:rPr lang="tr-TR" sz="2400" i="1" dirty="0" err="1"/>
              <a:t>emânettir</a:t>
            </a:r>
            <a:r>
              <a:rPr lang="tr-TR" sz="2400" i="1" dirty="0"/>
              <a:t>. Gerçekten kıyamet gününde o utanç ve pişmanlıktır. Yalnız onu hakkı ile alarak görevini tam olarak yapan dışında.</a:t>
            </a:r>
            <a:r>
              <a:rPr lang="tr-TR" sz="2400" dirty="0"/>
              <a:t>” </a:t>
            </a:r>
            <a:r>
              <a:rPr lang="tr-TR" sz="2400" dirty="0" err="1"/>
              <a:t>Muslim</a:t>
            </a:r>
            <a:r>
              <a:rPr lang="tr-TR" sz="2400" dirty="0"/>
              <a:t>, </a:t>
            </a:r>
            <a:r>
              <a:rPr lang="tr-TR" sz="2400" dirty="0" err="1"/>
              <a:t>İmâre</a:t>
            </a:r>
            <a:r>
              <a:rPr lang="tr-TR" sz="2400" dirty="0"/>
              <a:t> </a:t>
            </a:r>
            <a:r>
              <a:rPr lang="tr-TR" sz="2400" dirty="0" smtClean="0"/>
              <a:t>16</a:t>
            </a:r>
          </a:p>
          <a:p>
            <a:pPr marL="45720" indent="0">
              <a:buNone/>
            </a:pPr>
            <a:endParaRPr lang="tr-TR" sz="2400" dirty="0" smtClean="0"/>
          </a:p>
          <a:p>
            <a:r>
              <a:rPr lang="tr-TR" sz="2400" dirty="0"/>
              <a:t>“</a:t>
            </a:r>
            <a:r>
              <a:rPr lang="tr-TR" sz="2400" i="1" dirty="0"/>
              <a:t>Ey Ebu Zer! Ben, seni başkanlık ve emirlik vazifelerini yapmakta güçsüz görüyorum. Ben kendim için istediğim aynı şeyi senin için de isterim. </a:t>
            </a:r>
            <a:r>
              <a:rPr lang="en-US" sz="2400" i="1" dirty="0" err="1"/>
              <a:t>Aman</a:t>
            </a:r>
            <a:r>
              <a:rPr lang="en-US" sz="2400" i="1" dirty="0"/>
              <a:t> </a:t>
            </a:r>
            <a:r>
              <a:rPr lang="en-US" sz="2400" i="1" dirty="0" err="1"/>
              <a:t>sakın</a:t>
            </a:r>
            <a:r>
              <a:rPr lang="en-US" sz="2400" i="1" dirty="0"/>
              <a:t> </a:t>
            </a:r>
            <a:r>
              <a:rPr lang="en-US" sz="2400" i="1" dirty="0" err="1"/>
              <a:t>iki</a:t>
            </a:r>
            <a:r>
              <a:rPr lang="en-US" sz="2400" i="1" dirty="0"/>
              <a:t> </a:t>
            </a:r>
            <a:r>
              <a:rPr lang="en-US" sz="2400" i="1" dirty="0" err="1"/>
              <a:t>kişiye</a:t>
            </a:r>
            <a:r>
              <a:rPr lang="en-US" sz="2400" i="1" dirty="0"/>
              <a:t> bile </a:t>
            </a:r>
            <a:r>
              <a:rPr lang="en-US" sz="2400" i="1" dirty="0" err="1"/>
              <a:t>olsa</a:t>
            </a:r>
            <a:r>
              <a:rPr lang="en-US" sz="2400" i="1" dirty="0"/>
              <a:t> </a:t>
            </a:r>
            <a:r>
              <a:rPr lang="en-US" sz="2400" i="1" dirty="0" err="1"/>
              <a:t>başkan</a:t>
            </a:r>
            <a:r>
              <a:rPr lang="en-US" sz="2400" i="1" dirty="0"/>
              <a:t> </a:t>
            </a:r>
            <a:r>
              <a:rPr lang="en-US" sz="2400" i="1" dirty="0" err="1"/>
              <a:t>olma</a:t>
            </a:r>
            <a:r>
              <a:rPr lang="en-US" sz="2400" i="1" dirty="0"/>
              <a:t> </a:t>
            </a:r>
            <a:r>
              <a:rPr lang="en-US" sz="2400" i="1" dirty="0" err="1"/>
              <a:t>ve</a:t>
            </a:r>
            <a:r>
              <a:rPr lang="en-US" sz="2400" i="1" dirty="0"/>
              <a:t> </a:t>
            </a:r>
            <a:r>
              <a:rPr lang="en-US" sz="2400" i="1" dirty="0" err="1"/>
              <a:t>hiçbir</a:t>
            </a:r>
            <a:r>
              <a:rPr lang="en-US" sz="2400" i="1" dirty="0"/>
              <a:t> </a:t>
            </a:r>
            <a:r>
              <a:rPr lang="en-US" sz="2400" i="1" dirty="0" err="1"/>
              <a:t>yetimin</a:t>
            </a:r>
            <a:r>
              <a:rPr lang="en-US" sz="2400" i="1" dirty="0"/>
              <a:t> </a:t>
            </a:r>
            <a:r>
              <a:rPr lang="en-US" sz="2400" i="1" dirty="0" err="1"/>
              <a:t>malının</a:t>
            </a:r>
            <a:r>
              <a:rPr lang="en-US" sz="2400" i="1" dirty="0"/>
              <a:t> </a:t>
            </a:r>
            <a:r>
              <a:rPr lang="en-US" sz="2400" i="1" dirty="0" err="1"/>
              <a:t>idaresini</a:t>
            </a:r>
            <a:r>
              <a:rPr lang="en-US" sz="2400" i="1" dirty="0"/>
              <a:t> de </a:t>
            </a:r>
            <a:r>
              <a:rPr lang="en-US" sz="2400" i="1" dirty="0" err="1"/>
              <a:t>üzerine</a:t>
            </a:r>
            <a:r>
              <a:rPr lang="en-US" sz="2400" i="1" dirty="0"/>
              <a:t> alma</a:t>
            </a:r>
            <a:r>
              <a:rPr lang="en-US" sz="2400" dirty="0" smtClean="0"/>
              <a:t>.”</a:t>
            </a:r>
            <a:r>
              <a:rPr lang="tr-TR" sz="2400" dirty="0"/>
              <a:t> </a:t>
            </a:r>
            <a:r>
              <a:rPr lang="tr-TR" sz="2400" dirty="0" err="1" smtClean="0"/>
              <a:t>Muslim</a:t>
            </a:r>
            <a:r>
              <a:rPr lang="tr-TR" sz="2400" dirty="0"/>
              <a:t>, </a:t>
            </a:r>
            <a:r>
              <a:rPr lang="tr-TR" sz="2400" dirty="0" err="1"/>
              <a:t>İmâre</a:t>
            </a:r>
            <a:r>
              <a:rPr lang="tr-TR" sz="2400" dirty="0"/>
              <a:t> </a:t>
            </a:r>
            <a:r>
              <a:rPr lang="tr-TR" sz="2400" dirty="0" smtClean="0"/>
              <a:t>17</a:t>
            </a:r>
            <a:endParaRPr lang="tr-TR" sz="2400" dirty="0"/>
          </a:p>
          <a:p>
            <a:endParaRPr lang="tr-TR" dirty="0"/>
          </a:p>
        </p:txBody>
      </p:sp>
      <p:sp>
        <p:nvSpPr>
          <p:cNvPr id="3" name="Başlık 2"/>
          <p:cNvSpPr>
            <a:spLocks noGrp="1"/>
          </p:cNvSpPr>
          <p:nvPr>
            <p:ph type="title"/>
          </p:nvPr>
        </p:nvSpPr>
        <p:spPr/>
        <p:txBody>
          <a:bodyPr/>
          <a:lstStyle/>
          <a:p>
            <a:r>
              <a:rPr lang="tr-TR" dirty="0"/>
              <a:t>yöneticilik pozisyonlarına hırslı olmama</a:t>
            </a:r>
          </a:p>
        </p:txBody>
      </p:sp>
    </p:spTree>
    <p:extLst>
      <p:ext uri="{BB962C8B-B14F-4D97-AF65-F5344CB8AC3E}">
        <p14:creationId xmlns:p14="http://schemas.microsoft.com/office/powerpoint/2010/main" val="33035425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12" y="-27384"/>
            <a:ext cx="9190270" cy="6813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08238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dirty="0" err="1" smtClean="0"/>
              <a:t>Sunnah.com’dan</a:t>
            </a:r>
            <a:r>
              <a:rPr lang="tr-TR" dirty="0" smtClean="0"/>
              <a:t> örnek </a:t>
            </a:r>
            <a:r>
              <a:rPr lang="tr-TR" dirty="0" err="1" smtClean="0"/>
              <a:t>hadİS</a:t>
            </a:r>
            <a:endParaRPr lang="tr-T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632" y="1556792"/>
            <a:ext cx="9050872"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77171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107"/>
            <a:ext cx="9361040" cy="6888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3325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r>
              <a:rPr lang="tr-TR" sz="2400" dirty="0"/>
              <a:t>Dünya Bankasının 2006’da yayınladığı “Eşitlik ve Kalkınma” başlıklı raporuna göre </a:t>
            </a:r>
            <a:r>
              <a:rPr lang="tr-TR" sz="2400" b="1" dirty="0"/>
              <a:t>politik ve ekonomik güç eşitliği ile kalkınma </a:t>
            </a:r>
            <a:r>
              <a:rPr lang="tr-TR" sz="2400" dirty="0"/>
              <a:t>arasında önemli bir ilişki vardır. Eşitlik ilkesinin önemli bir sonucu, istihdamda ayrımcılık yapılmaması, her işin gerektirdiği nitelikler nelerse o kriterlerin dikkate alınmasıdır. Böylece toplumun her kesimi, statüsü veya maddi imkânı ne olursa olsun benzer şekilde eğitim ve ekonomik fırsatlara erişim sağlayabilmeli ve toplumun tüm fertleri için tam anlamıyla </a:t>
            </a:r>
            <a:r>
              <a:rPr lang="tr-TR" sz="2400" b="1" dirty="0"/>
              <a:t>fırsat eşitliği </a:t>
            </a:r>
            <a:r>
              <a:rPr lang="tr-TR" sz="2400" dirty="0"/>
              <a:t>temin edilmelidir. World Development Report, 2006, </a:t>
            </a:r>
            <a:r>
              <a:rPr lang="tr-TR" sz="2400" i="1" dirty="0" err="1"/>
              <a:t>Equity</a:t>
            </a:r>
            <a:r>
              <a:rPr lang="tr-TR" sz="2400" i="1" dirty="0"/>
              <a:t> </a:t>
            </a:r>
            <a:r>
              <a:rPr lang="tr-TR" sz="2400" i="1" dirty="0" err="1"/>
              <a:t>and</a:t>
            </a:r>
            <a:r>
              <a:rPr lang="tr-TR" sz="2400" i="1" dirty="0"/>
              <a:t> Development</a:t>
            </a:r>
            <a:r>
              <a:rPr lang="tr-TR" sz="2400" dirty="0"/>
              <a:t>, World Bank, s. 7-9.</a:t>
            </a:r>
          </a:p>
          <a:p>
            <a:endParaRPr lang="tr-TR" dirty="0"/>
          </a:p>
        </p:txBody>
      </p:sp>
      <p:sp>
        <p:nvSpPr>
          <p:cNvPr id="3" name="Başlık 2"/>
          <p:cNvSpPr>
            <a:spLocks noGrp="1"/>
          </p:cNvSpPr>
          <p:nvPr>
            <p:ph type="title"/>
          </p:nvPr>
        </p:nvSpPr>
        <p:spPr/>
        <p:txBody>
          <a:bodyPr/>
          <a:lstStyle/>
          <a:p>
            <a:pPr lvl="0"/>
            <a:r>
              <a:rPr lang="tr-TR" b="1" dirty="0" smtClean="0"/>
              <a:t>EŞİTLİK</a:t>
            </a:r>
            <a:endParaRPr lang="tr-TR" dirty="0"/>
          </a:p>
        </p:txBody>
      </p:sp>
    </p:spTree>
    <p:extLst>
      <p:ext uri="{BB962C8B-B14F-4D97-AF65-F5344CB8AC3E}">
        <p14:creationId xmlns:p14="http://schemas.microsoft.com/office/powerpoint/2010/main" val="297285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2400" dirty="0"/>
              <a:t>B</a:t>
            </a:r>
            <a:r>
              <a:rPr lang="tr-TR" sz="2400" dirty="0" smtClean="0"/>
              <a:t>ir </a:t>
            </a:r>
            <a:r>
              <a:rPr lang="tr-TR" sz="2400" dirty="0"/>
              <a:t>toplumdaki değişik tabakalar arasında ne kadar eşitlik ve homojenlik mevcutsa zamanla daha demokratik kurumlar kurulmakta, kamu mal ve hizmetlerine daha fazla yatırım olmakta, mülkiyet hakları ve ekonomik fırsatlara daha geniş erişim sağlayan kurumlar meydana çıktığı görülmektedir. </a:t>
            </a:r>
            <a:r>
              <a:rPr lang="en-US" sz="2400" dirty="0"/>
              <a:t>“</a:t>
            </a:r>
            <a:r>
              <a:rPr lang="tr-TR" sz="2400" i="1" dirty="0" err="1"/>
              <a:t>Colonialism</a:t>
            </a:r>
            <a:r>
              <a:rPr lang="tr-TR" sz="2400" i="1" dirty="0"/>
              <a:t>, </a:t>
            </a:r>
            <a:r>
              <a:rPr lang="tr-TR" sz="2400" i="1" dirty="0" err="1"/>
              <a:t>inequality</a:t>
            </a:r>
            <a:r>
              <a:rPr lang="tr-TR" sz="2400" i="1" dirty="0"/>
              <a:t>, </a:t>
            </a:r>
            <a:r>
              <a:rPr lang="tr-TR" sz="2400" i="1" dirty="0" err="1"/>
              <a:t>and</a:t>
            </a:r>
            <a:r>
              <a:rPr lang="tr-TR" sz="2400" i="1" dirty="0"/>
              <a:t> </a:t>
            </a:r>
            <a:r>
              <a:rPr lang="tr-TR" sz="2400" i="1" dirty="0" err="1"/>
              <a:t>long-run</a:t>
            </a:r>
            <a:r>
              <a:rPr lang="tr-TR" sz="2400" i="1" dirty="0"/>
              <a:t> </a:t>
            </a:r>
            <a:r>
              <a:rPr lang="tr-TR" sz="2400" i="1" dirty="0" err="1"/>
              <a:t>paths</a:t>
            </a:r>
            <a:r>
              <a:rPr lang="tr-TR" sz="2400" i="1" dirty="0"/>
              <a:t> of </a:t>
            </a:r>
            <a:r>
              <a:rPr lang="tr-TR" sz="2400" i="1" dirty="0" err="1"/>
              <a:t>development</a:t>
            </a:r>
            <a:r>
              <a:rPr lang="tr-TR" sz="2400" dirty="0"/>
              <a:t>” in </a:t>
            </a:r>
            <a:r>
              <a:rPr lang="tr-TR" sz="2400" dirty="0" err="1"/>
              <a:t>Understanding</a:t>
            </a:r>
            <a:r>
              <a:rPr lang="tr-TR" sz="2400" dirty="0"/>
              <a:t> </a:t>
            </a:r>
            <a:r>
              <a:rPr lang="tr-TR" sz="2400" dirty="0" err="1"/>
              <a:t>Poverty</a:t>
            </a:r>
            <a:r>
              <a:rPr lang="tr-TR" sz="2400" dirty="0"/>
              <a:t> s. 41, ayrıca bkz. Forbes, K. (2000) “</a:t>
            </a:r>
            <a:r>
              <a:rPr lang="tr-TR" sz="2400" i="1" dirty="0"/>
              <a:t>A </a:t>
            </a:r>
            <a:r>
              <a:rPr lang="tr-TR" sz="2400" i="1" dirty="0" err="1"/>
              <a:t>Reassessment</a:t>
            </a:r>
            <a:r>
              <a:rPr lang="tr-TR" sz="2400" i="1" dirty="0"/>
              <a:t> of </a:t>
            </a:r>
            <a:r>
              <a:rPr lang="tr-TR" sz="2400" i="1" dirty="0" err="1"/>
              <a:t>the</a:t>
            </a:r>
            <a:r>
              <a:rPr lang="tr-TR" sz="2400" i="1" dirty="0"/>
              <a:t> </a:t>
            </a:r>
            <a:r>
              <a:rPr lang="tr-TR" sz="2400" i="1" dirty="0" err="1"/>
              <a:t>Relationship</a:t>
            </a:r>
            <a:r>
              <a:rPr lang="tr-TR" sz="2400" i="1" dirty="0"/>
              <a:t> </a:t>
            </a:r>
            <a:r>
              <a:rPr lang="tr-TR" sz="2400" i="1" dirty="0" err="1"/>
              <a:t>Between</a:t>
            </a:r>
            <a:r>
              <a:rPr lang="tr-TR" sz="2400" i="1" dirty="0"/>
              <a:t> </a:t>
            </a:r>
            <a:r>
              <a:rPr lang="tr-TR" sz="2400" i="1" dirty="0" err="1"/>
              <a:t>Inequality</a:t>
            </a:r>
            <a:r>
              <a:rPr lang="tr-TR" sz="2400" i="1" dirty="0"/>
              <a:t> </a:t>
            </a:r>
            <a:r>
              <a:rPr lang="tr-TR" sz="2400" i="1" dirty="0" err="1"/>
              <a:t>and</a:t>
            </a:r>
            <a:r>
              <a:rPr lang="tr-TR" sz="2400" i="1" dirty="0"/>
              <a:t> </a:t>
            </a:r>
            <a:r>
              <a:rPr lang="tr-TR" sz="2400" i="1" dirty="0" err="1"/>
              <a:t>Growth</a:t>
            </a:r>
            <a:r>
              <a:rPr lang="tr-TR" sz="2400" dirty="0"/>
              <a:t>." </a:t>
            </a:r>
            <a:r>
              <a:rPr lang="tr-TR" sz="2400" dirty="0" err="1"/>
              <a:t>American</a:t>
            </a:r>
            <a:r>
              <a:rPr lang="tr-TR" sz="2400" dirty="0"/>
              <a:t> </a:t>
            </a:r>
            <a:r>
              <a:rPr lang="tr-TR" sz="2400" dirty="0" err="1"/>
              <a:t>Economic</a:t>
            </a:r>
            <a:r>
              <a:rPr lang="tr-TR" sz="2400" dirty="0"/>
              <a:t> </a:t>
            </a:r>
            <a:r>
              <a:rPr lang="tr-TR" sz="2400" dirty="0" err="1"/>
              <a:t>Review</a:t>
            </a:r>
            <a:r>
              <a:rPr lang="tr-TR" sz="2400" dirty="0"/>
              <a:t>, 90(4), 869-887). </a:t>
            </a:r>
          </a:p>
          <a:p>
            <a:endParaRPr lang="tr-TR" dirty="0"/>
          </a:p>
        </p:txBody>
      </p:sp>
      <p:sp>
        <p:nvSpPr>
          <p:cNvPr id="3" name="Başlık 2"/>
          <p:cNvSpPr>
            <a:spLocks noGrp="1"/>
          </p:cNvSpPr>
          <p:nvPr>
            <p:ph type="title"/>
          </p:nvPr>
        </p:nvSpPr>
        <p:spPr/>
        <p:txBody>
          <a:bodyPr/>
          <a:lstStyle/>
          <a:p>
            <a:r>
              <a:rPr lang="tr-TR" dirty="0" smtClean="0"/>
              <a:t>EŞİTLİK-KALKINMA İLİŞKİSİ</a:t>
            </a:r>
            <a:endParaRPr lang="tr-TR" dirty="0"/>
          </a:p>
        </p:txBody>
      </p:sp>
    </p:spTree>
    <p:extLst>
      <p:ext uri="{BB962C8B-B14F-4D97-AF65-F5344CB8AC3E}">
        <p14:creationId xmlns:p14="http://schemas.microsoft.com/office/powerpoint/2010/main" val="40668491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407893" cy="4878281"/>
          </a:xfrm>
        </p:spPr>
        <p:txBody>
          <a:bodyPr>
            <a:normAutofit lnSpcReduction="10000"/>
          </a:bodyPr>
          <a:lstStyle/>
          <a:p>
            <a:r>
              <a:rPr lang="tr-TR" sz="2200" dirty="0"/>
              <a:t>M</a:t>
            </a:r>
            <a:r>
              <a:rPr lang="tr-TR" sz="2200" dirty="0" smtClean="0"/>
              <a:t>ezar </a:t>
            </a:r>
            <a:r>
              <a:rPr lang="tr-TR" sz="2200" dirty="0"/>
              <a:t>başında bir yakını için ağlayan kadına </a:t>
            </a:r>
            <a:r>
              <a:rPr lang="tr-TR" sz="2200" dirty="0" err="1"/>
              <a:t>Resûlullah</a:t>
            </a:r>
            <a:r>
              <a:rPr lang="tr-TR" sz="2200" dirty="0"/>
              <a:t> (s) sabır tavsiyesinde bulunur. Ancak kadın Hz. Peygamber’i (s) tanımadığından dolayı uygun olmayan bir cevap verince daha sonra özür dilemek için Hz. Peygamber’i (s) ziyaret etmek istemiş ve </a:t>
            </a:r>
            <a:r>
              <a:rPr lang="tr-TR" sz="2200" dirty="0" err="1"/>
              <a:t>Resûlullah’ın</a:t>
            </a:r>
            <a:r>
              <a:rPr lang="tr-TR" sz="2200" dirty="0"/>
              <a:t> (s) evine gelince kapıda kapıcılık yapan kimseyi görememiştir. </a:t>
            </a:r>
            <a:r>
              <a:rPr lang="tr-TR" sz="2200" dirty="0" err="1"/>
              <a:t>Buhârî</a:t>
            </a:r>
            <a:r>
              <a:rPr lang="tr-TR" sz="2200" dirty="0"/>
              <a:t>, Ahkâm 11.</a:t>
            </a:r>
          </a:p>
          <a:p>
            <a:r>
              <a:rPr lang="tr-TR" sz="2200" dirty="0"/>
              <a:t>İhtiyaca </a:t>
            </a:r>
            <a:r>
              <a:rPr lang="tr-TR" sz="2200" dirty="0" err="1"/>
              <a:t>binâen</a:t>
            </a:r>
            <a:r>
              <a:rPr lang="tr-TR" sz="2200" dirty="0"/>
              <a:t> yönetici bir görevli belirleyebilir; nitekim Hz. Ömer’in (r) böyle yaptığı aktarılmıştır. Ancak, Hz. Peygamber’in (s) bu rivayette görüldüğü üzere daimi bir kapıcısının olmaması bir yandan da </a:t>
            </a:r>
            <a:r>
              <a:rPr lang="tr-TR" sz="2200" i="1" dirty="0" err="1"/>
              <a:t>müslüman</a:t>
            </a:r>
            <a:r>
              <a:rPr lang="tr-TR" sz="2200" i="1" dirty="0"/>
              <a:t> toplumda hâkim olan fertler arası eşitliğin ve yöneticinin makamından dolayı insanlardan uzaklaşmamasının bir yansıması </a:t>
            </a:r>
            <a:r>
              <a:rPr lang="tr-TR" sz="2200" dirty="0"/>
              <a:t>olarak değerlendirilebilir. </a:t>
            </a:r>
            <a:r>
              <a:rPr lang="tr-TR" sz="2200" dirty="0" err="1"/>
              <a:t>İbn</a:t>
            </a:r>
            <a:r>
              <a:rPr lang="tr-TR" sz="2200" dirty="0"/>
              <a:t> Hacer, </a:t>
            </a:r>
            <a:r>
              <a:rPr lang="tr-TR" sz="2200" i="1" dirty="0" err="1"/>
              <a:t>Fethu’l-Bârî</a:t>
            </a:r>
            <a:r>
              <a:rPr lang="tr-TR" sz="2200" dirty="0"/>
              <a:t>, XIII, 133.</a:t>
            </a:r>
          </a:p>
          <a:p>
            <a:endParaRPr lang="tr-TR" dirty="0"/>
          </a:p>
        </p:txBody>
      </p:sp>
      <p:sp>
        <p:nvSpPr>
          <p:cNvPr id="3" name="Başlık 2"/>
          <p:cNvSpPr>
            <a:spLocks noGrp="1"/>
          </p:cNvSpPr>
          <p:nvPr>
            <p:ph type="title"/>
          </p:nvPr>
        </p:nvSpPr>
        <p:spPr/>
        <p:txBody>
          <a:bodyPr/>
          <a:lstStyle/>
          <a:p>
            <a:r>
              <a:rPr lang="tr-TR" dirty="0" smtClean="0"/>
              <a:t>YÖNETİCİNİN ERİŞİLEBİLİRLİĞİ</a:t>
            </a:r>
            <a:endParaRPr lang="tr-TR" dirty="0"/>
          </a:p>
        </p:txBody>
      </p:sp>
    </p:spTree>
    <p:extLst>
      <p:ext uri="{BB962C8B-B14F-4D97-AF65-F5344CB8AC3E}">
        <p14:creationId xmlns:p14="http://schemas.microsoft.com/office/powerpoint/2010/main" val="203762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384"/>
            <a:ext cx="9144000" cy="6912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7373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2400" dirty="0"/>
              <a:t>Bir gün bir adam, </a:t>
            </a:r>
            <a:r>
              <a:rPr lang="tr-TR" sz="2400" dirty="0" err="1"/>
              <a:t>Resûlullah</a:t>
            </a:r>
            <a:r>
              <a:rPr lang="tr-TR" sz="2400" dirty="0"/>
              <a:t> </a:t>
            </a:r>
            <a:r>
              <a:rPr lang="tr-TR" sz="2400" dirty="0" err="1"/>
              <a:t>Efendimiz'in</a:t>
            </a:r>
            <a:r>
              <a:rPr lang="tr-TR" sz="2400" dirty="0"/>
              <a:t> (s)  huzuruna gelince, onun </a:t>
            </a:r>
            <a:r>
              <a:rPr lang="tr-TR" sz="2400" dirty="0" err="1"/>
              <a:t>mânevî</a:t>
            </a:r>
            <a:r>
              <a:rPr lang="tr-TR" sz="2400" dirty="0"/>
              <a:t> heybetinden titremeye başlamıştı. Efendimiz (s) bu adama hitaben: “</a:t>
            </a:r>
            <a:r>
              <a:rPr lang="tr-TR" sz="2400" i="1" dirty="0"/>
              <a:t>Korkma! Rahat ol. </a:t>
            </a:r>
            <a:r>
              <a:rPr lang="tr-TR" sz="2400" b="1" i="1" dirty="0"/>
              <a:t>Ben bir kral değilim, ben ancak </a:t>
            </a:r>
            <a:r>
              <a:rPr lang="tr-TR" sz="2400" b="1" i="1" dirty="0" err="1"/>
              <a:t>Kureyş’ten</a:t>
            </a:r>
            <a:r>
              <a:rPr lang="tr-TR" sz="2400" b="1" i="1" dirty="0"/>
              <a:t> kurutulmuş et yiyen bir kadının oğluyum</a:t>
            </a:r>
            <a:r>
              <a:rPr lang="tr-TR" sz="2400" dirty="0"/>
              <a:t>.”</a:t>
            </a:r>
            <a:r>
              <a:rPr lang="tr-TR" sz="2400" baseline="30000" dirty="0"/>
              <a:t> </a:t>
            </a:r>
            <a:r>
              <a:rPr lang="tr-TR" sz="2400" dirty="0"/>
              <a:t>buyurarak çok anlamlı bir şekilde, insanların birbirlerinden korkar derecede bir tahakküm anlayışına düşmemelerine dikkat çekmiştir. </a:t>
            </a:r>
          </a:p>
          <a:p>
            <a:r>
              <a:rPr lang="en-US" sz="2400" dirty="0"/>
              <a:t>İbn </a:t>
            </a:r>
            <a:r>
              <a:rPr lang="en-US" sz="2400" dirty="0" err="1"/>
              <a:t>Mâce</a:t>
            </a:r>
            <a:r>
              <a:rPr lang="en-US" sz="2400" dirty="0"/>
              <a:t>, </a:t>
            </a:r>
            <a:r>
              <a:rPr lang="en-US" sz="2400" dirty="0" err="1"/>
              <a:t>Et’ime</a:t>
            </a:r>
            <a:r>
              <a:rPr lang="en-US" sz="2400" dirty="0"/>
              <a:t> 30</a:t>
            </a:r>
            <a:r>
              <a:rPr lang="tr-TR" sz="2400" dirty="0"/>
              <a:t>, II, 1101; Hâkim, </a:t>
            </a:r>
            <a:r>
              <a:rPr lang="tr-TR" sz="2400" i="1" dirty="0"/>
              <a:t>el-</a:t>
            </a:r>
            <a:r>
              <a:rPr lang="tr-TR" sz="2400" i="1" dirty="0" err="1"/>
              <a:t>Mustedrek</a:t>
            </a:r>
            <a:r>
              <a:rPr lang="tr-TR" sz="2400" dirty="0"/>
              <a:t>, III, 50</a:t>
            </a:r>
          </a:p>
          <a:p>
            <a:endParaRPr lang="tr-TR" dirty="0"/>
          </a:p>
        </p:txBody>
      </p:sp>
      <p:sp>
        <p:nvSpPr>
          <p:cNvPr id="3" name="Başlık 2"/>
          <p:cNvSpPr>
            <a:spLocks noGrp="1"/>
          </p:cNvSpPr>
          <p:nvPr>
            <p:ph type="title"/>
          </p:nvPr>
        </p:nvSpPr>
        <p:spPr/>
        <p:txBody>
          <a:bodyPr/>
          <a:lstStyle/>
          <a:p>
            <a:r>
              <a:rPr lang="tr-TR" dirty="0" smtClean="0"/>
              <a:t>EŞİTLİK</a:t>
            </a:r>
            <a:endParaRPr lang="tr-TR" dirty="0"/>
          </a:p>
        </p:txBody>
      </p:sp>
    </p:spTree>
    <p:extLst>
      <p:ext uri="{BB962C8B-B14F-4D97-AF65-F5344CB8AC3E}">
        <p14:creationId xmlns:p14="http://schemas.microsoft.com/office/powerpoint/2010/main" val="1766646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lnSpcReduction="20000"/>
          </a:bodyPr>
          <a:lstStyle/>
          <a:p>
            <a:r>
              <a:rPr lang="tr-TR" sz="2800" dirty="0"/>
              <a:t>K</a:t>
            </a:r>
            <a:r>
              <a:rPr lang="tr-TR" sz="2800" dirty="0" smtClean="0"/>
              <a:t>alkınma </a:t>
            </a:r>
            <a:r>
              <a:rPr lang="tr-TR" sz="2800" dirty="0"/>
              <a:t>için en önemli faktör insan faktörü olup insan kaynağının doğru yönlendirilmesi ve en verimli şekilde değerlendirilebilmesi hususunda iyi yönetim çok önemli bir rol oynamaktadır</a:t>
            </a:r>
            <a:r>
              <a:rPr lang="tr-TR" sz="2800" dirty="0" smtClean="0"/>
              <a:t>.</a:t>
            </a:r>
          </a:p>
          <a:p>
            <a:endParaRPr lang="tr-TR" sz="2800" dirty="0"/>
          </a:p>
          <a:p>
            <a:r>
              <a:rPr lang="tr-TR" sz="2800" dirty="0"/>
              <a:t>Fahri </a:t>
            </a:r>
            <a:r>
              <a:rPr lang="tr-TR" sz="2800" dirty="0" err="1" smtClean="0"/>
              <a:t>Kayadibi</a:t>
            </a:r>
            <a:r>
              <a:rPr lang="tr-TR" sz="2800" dirty="0" smtClean="0"/>
              <a:t> </a:t>
            </a:r>
            <a:r>
              <a:rPr lang="tr-TR" sz="2800" dirty="0"/>
              <a:t>“İslam Dünyası Neden Geri kaldı?” isimli kitabında </a:t>
            </a:r>
            <a:r>
              <a:rPr lang="tr-TR" sz="2800" dirty="0" err="1"/>
              <a:t>idârî</a:t>
            </a:r>
            <a:r>
              <a:rPr lang="tr-TR" sz="2800" dirty="0"/>
              <a:t> mekanizmanın verimsizliği hususunda şu çarpıcı tespite yer verir: “Geri kalmışlığın en büyük mesuliyet payı yöneticilerin hatalarında toplanmıştır.”</a:t>
            </a:r>
          </a:p>
          <a:p>
            <a:r>
              <a:rPr lang="tr-TR" sz="2800" dirty="0" err="1"/>
              <a:t>Kayadibi</a:t>
            </a:r>
            <a:r>
              <a:rPr lang="tr-TR" sz="2800" dirty="0"/>
              <a:t>, Fahri, </a:t>
            </a:r>
            <a:r>
              <a:rPr lang="tr-TR" sz="2800" i="1" dirty="0"/>
              <a:t>İslam Dünyası Neden Geri kaldı</a:t>
            </a:r>
            <a:r>
              <a:rPr lang="tr-TR" sz="2800" dirty="0"/>
              <a:t>?, Nobel Yayıncılık, Ankara, 2013.</a:t>
            </a:r>
          </a:p>
          <a:p>
            <a:endParaRPr lang="tr-TR" sz="2800" dirty="0"/>
          </a:p>
          <a:p>
            <a:endParaRPr lang="tr-TR" dirty="0"/>
          </a:p>
        </p:txBody>
      </p:sp>
      <p:sp>
        <p:nvSpPr>
          <p:cNvPr id="3" name="Başlık 2"/>
          <p:cNvSpPr>
            <a:spLocks noGrp="1"/>
          </p:cNvSpPr>
          <p:nvPr>
            <p:ph type="title"/>
          </p:nvPr>
        </p:nvSpPr>
        <p:spPr/>
        <p:txBody>
          <a:bodyPr/>
          <a:lstStyle/>
          <a:p>
            <a:r>
              <a:rPr lang="tr-TR" dirty="0"/>
              <a:t>İYİ İDARENİN ÖNEMİ</a:t>
            </a:r>
          </a:p>
        </p:txBody>
      </p:sp>
    </p:spTree>
    <p:extLst>
      <p:ext uri="{BB962C8B-B14F-4D97-AF65-F5344CB8AC3E}">
        <p14:creationId xmlns:p14="http://schemas.microsoft.com/office/powerpoint/2010/main" val="8061929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2400" dirty="0" err="1"/>
              <a:t>Resûlullah’ın</a:t>
            </a:r>
            <a:r>
              <a:rPr lang="tr-TR" sz="2400" dirty="0"/>
              <a:t> (s) ashabına </a:t>
            </a:r>
            <a:r>
              <a:rPr lang="tr-TR" sz="2400" dirty="0" err="1"/>
              <a:t>Resûlullah’dan</a:t>
            </a:r>
            <a:r>
              <a:rPr lang="tr-TR" sz="2400" dirty="0"/>
              <a:t> (s) daha sevimli bir kimse yoktu. Fakat buna rağmen kendisini gördükleri zaman kendisi için ayağa kalkılmasından hoşlanmadığını bildikleri için ayağa kalkmazlardı. Nebi (s) “</a:t>
            </a:r>
            <a:r>
              <a:rPr lang="tr-TR" sz="2400" i="1" dirty="0"/>
              <a:t>Her kimi, insanların kendisi için kalkıp ayakta beklemeleri sevindirirse ateşteki yerine hazırlansın</a:t>
            </a:r>
            <a:r>
              <a:rPr lang="tr-TR" sz="2400" dirty="0"/>
              <a:t>.” buyurarak </a:t>
            </a:r>
            <a:r>
              <a:rPr lang="tr-TR" sz="2400" dirty="0" err="1"/>
              <a:t>müslümanlara</a:t>
            </a:r>
            <a:r>
              <a:rPr lang="tr-TR" sz="2400" dirty="0"/>
              <a:t>, birbirine karşı alçak gönüllü ve baskıcılıktan uzak olmayı emretmektedir.</a:t>
            </a:r>
          </a:p>
          <a:p>
            <a:r>
              <a:rPr lang="tr-TR" dirty="0" err="1"/>
              <a:t>Tirmizî</a:t>
            </a:r>
            <a:r>
              <a:rPr lang="tr-TR" dirty="0"/>
              <a:t>, </a:t>
            </a:r>
            <a:r>
              <a:rPr lang="tr-TR" dirty="0" err="1"/>
              <a:t>Edeb</a:t>
            </a:r>
            <a:r>
              <a:rPr lang="tr-TR" dirty="0"/>
              <a:t> </a:t>
            </a:r>
            <a:r>
              <a:rPr lang="tr-TR" dirty="0" smtClean="0"/>
              <a:t>13</a:t>
            </a:r>
            <a:endParaRPr lang="tr-TR" dirty="0"/>
          </a:p>
        </p:txBody>
      </p:sp>
      <p:sp>
        <p:nvSpPr>
          <p:cNvPr id="3" name="Başlık 2"/>
          <p:cNvSpPr>
            <a:spLocks noGrp="1"/>
          </p:cNvSpPr>
          <p:nvPr>
            <p:ph type="title"/>
          </p:nvPr>
        </p:nvSpPr>
        <p:spPr/>
        <p:txBody>
          <a:bodyPr/>
          <a:lstStyle/>
          <a:p>
            <a:r>
              <a:rPr lang="tr-TR" dirty="0" smtClean="0"/>
              <a:t>EŞİTLİK- İSTİBDADIN (BASKICILIĞIN) OLMAMASI</a:t>
            </a:r>
            <a:endParaRPr lang="tr-TR" dirty="0"/>
          </a:p>
        </p:txBody>
      </p:sp>
    </p:spTree>
    <p:extLst>
      <p:ext uri="{BB962C8B-B14F-4D97-AF65-F5344CB8AC3E}">
        <p14:creationId xmlns:p14="http://schemas.microsoft.com/office/powerpoint/2010/main" val="5308058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5117"/>
            <a:ext cx="9379549" cy="6873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4804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1556792"/>
            <a:ext cx="8407893" cy="5055480"/>
          </a:xfrm>
        </p:spPr>
        <p:txBody>
          <a:bodyPr>
            <a:normAutofit lnSpcReduction="10000"/>
          </a:bodyPr>
          <a:lstStyle/>
          <a:p>
            <a:r>
              <a:rPr lang="tr-TR" sz="2400" dirty="0"/>
              <a:t>Eşitlik konusuyla alakalı diğer bir önemli prensip, ekonomik fırsatlara eşit erişimi sağlayan istihdamda ehliyet ve </a:t>
            </a:r>
            <a:r>
              <a:rPr lang="tr-TR" sz="2400" dirty="0" err="1"/>
              <a:t>liyâkatin</a:t>
            </a:r>
            <a:r>
              <a:rPr lang="tr-TR" sz="2400" dirty="0"/>
              <a:t> gözetilmesidir. Çünkü istihdamda </a:t>
            </a:r>
            <a:r>
              <a:rPr lang="tr-TR" sz="2400" dirty="0" err="1"/>
              <a:t>liyâkat</a:t>
            </a:r>
            <a:r>
              <a:rPr lang="tr-TR" sz="2400" dirty="0"/>
              <a:t> gözetilmediğinde gerçek anlamda bir fırsat eşitliğinden söz etmek mümkün olmayacaktır. Ayet ve hadislerde, istihdamda liyakat kapsamında vurgulanan iki önemli haslet, yapılacak iş için </a:t>
            </a:r>
            <a:r>
              <a:rPr lang="tr-TR" sz="2400" b="1" dirty="0"/>
              <a:t>yeterlilik ve güvenilirlik </a:t>
            </a:r>
            <a:r>
              <a:rPr lang="tr-TR" sz="2400" dirty="0"/>
              <a:t>olarak zikredilir. </a:t>
            </a:r>
            <a:endParaRPr lang="tr-TR" sz="2400" dirty="0" smtClean="0"/>
          </a:p>
          <a:p>
            <a:r>
              <a:rPr lang="tr-TR" sz="2400" dirty="0"/>
              <a:t>İyi idarenin önemli bir parçası görevlerin bu görevler için en ehliyetli ve aynı zamanda güvenilir kişilere verilmesidir. Bu sağlanmadığı takdirde işlerde </a:t>
            </a:r>
            <a:r>
              <a:rPr lang="tr-TR" sz="2400" b="1" dirty="0"/>
              <a:t>verimsizlik ve </a:t>
            </a:r>
            <a:r>
              <a:rPr lang="tr-TR" sz="2400" b="1" dirty="0" err="1"/>
              <a:t>etkinsizlik</a:t>
            </a:r>
            <a:r>
              <a:rPr lang="tr-TR" sz="2400" b="1" dirty="0"/>
              <a:t> </a:t>
            </a:r>
            <a:r>
              <a:rPr lang="tr-TR" sz="2400" dirty="0"/>
              <a:t>baş göstererek işler en iyi şekilde yapılmadığı gibi </a:t>
            </a:r>
            <a:r>
              <a:rPr lang="tr-TR" sz="2400" b="1" dirty="0"/>
              <a:t>yolsuzluk ve kaynak israfı </a:t>
            </a:r>
            <a:r>
              <a:rPr lang="tr-TR" sz="2400" dirty="0"/>
              <a:t>gibi sıkıntılar da ortaya çıkabilecektir. </a:t>
            </a:r>
          </a:p>
          <a:p>
            <a:endParaRPr lang="tr-TR" sz="2400" dirty="0"/>
          </a:p>
        </p:txBody>
      </p:sp>
      <p:sp>
        <p:nvSpPr>
          <p:cNvPr id="3" name="Başlık 2"/>
          <p:cNvSpPr>
            <a:spLocks noGrp="1"/>
          </p:cNvSpPr>
          <p:nvPr>
            <p:ph type="title"/>
          </p:nvPr>
        </p:nvSpPr>
        <p:spPr/>
        <p:txBody>
          <a:bodyPr/>
          <a:lstStyle/>
          <a:p>
            <a:r>
              <a:rPr lang="tr-TR" dirty="0" smtClean="0"/>
              <a:t>İSTİHDAMDA EHLİYET, LİYAKAT VE GÜVENİLİRLİK</a:t>
            </a:r>
            <a:endParaRPr lang="tr-TR" dirty="0"/>
          </a:p>
        </p:txBody>
      </p:sp>
    </p:spTree>
    <p:extLst>
      <p:ext uri="{BB962C8B-B14F-4D97-AF65-F5344CB8AC3E}">
        <p14:creationId xmlns:p14="http://schemas.microsoft.com/office/powerpoint/2010/main" val="42934940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r>
              <a:rPr lang="tr-TR" i="1" dirty="0"/>
              <a:t>“</a:t>
            </a:r>
            <a:r>
              <a:rPr lang="tr-TR" sz="2400" i="1" dirty="0"/>
              <a:t>İki kızdan biri: Babacığım! Onu ücretle (çoban) tut. Çünkü ücretle istihdam edeceğin en iyi kimse, </a:t>
            </a:r>
            <a:r>
              <a:rPr lang="tr-TR" sz="2400" b="1" i="1" dirty="0"/>
              <a:t>güçlü ve güvenilir</a:t>
            </a:r>
            <a:r>
              <a:rPr lang="tr-TR" sz="2400" i="1" dirty="0"/>
              <a:t> olandır, dedi</a:t>
            </a:r>
            <a:r>
              <a:rPr lang="tr-TR" sz="2400" dirty="0"/>
              <a:t>.” </a:t>
            </a:r>
            <a:r>
              <a:rPr lang="tr-TR" sz="2400" dirty="0" smtClean="0"/>
              <a:t>Kasas-26</a:t>
            </a:r>
          </a:p>
          <a:p>
            <a:endParaRPr lang="tr-TR" sz="2400" dirty="0"/>
          </a:p>
          <a:p>
            <a:r>
              <a:rPr lang="tr-TR" sz="2400" dirty="0"/>
              <a:t>“</a:t>
            </a:r>
            <a:r>
              <a:rPr lang="tr-TR" sz="2400" i="1" dirty="0" smtClean="0"/>
              <a:t>Yusuf (as): </a:t>
            </a:r>
            <a:r>
              <a:rPr lang="tr-TR" sz="2400" i="1" dirty="0"/>
              <a:t>“Beni ülkenin hazinelerine bakmakla görevlendir. Çünkü ben (onları) </a:t>
            </a:r>
            <a:r>
              <a:rPr lang="tr-TR" sz="2400" b="1" i="1" dirty="0"/>
              <a:t>çok iyi korurum ve bu işi de bilirim”</a:t>
            </a:r>
            <a:r>
              <a:rPr lang="tr-TR" sz="2400" i="1" dirty="0"/>
              <a:t> dedi</a:t>
            </a:r>
            <a:r>
              <a:rPr lang="tr-TR" sz="2400" dirty="0"/>
              <a:t>.” </a:t>
            </a:r>
            <a:r>
              <a:rPr lang="tr-TR" sz="2400" dirty="0" smtClean="0"/>
              <a:t>Yusuf-55</a:t>
            </a:r>
            <a:endParaRPr lang="tr-TR" sz="2400" dirty="0"/>
          </a:p>
          <a:p>
            <a:endParaRPr lang="tr-TR" sz="2400" dirty="0"/>
          </a:p>
          <a:p>
            <a:r>
              <a:rPr lang="tr-TR" sz="2400" dirty="0" err="1"/>
              <a:t>Cenab</a:t>
            </a:r>
            <a:r>
              <a:rPr lang="tr-TR" sz="2400" dirty="0"/>
              <a:t>-ı </a:t>
            </a:r>
            <a:r>
              <a:rPr lang="tr-TR" sz="2400" dirty="0" err="1"/>
              <a:t>Hakk</a:t>
            </a:r>
            <a:r>
              <a:rPr lang="tr-TR" sz="2400" dirty="0"/>
              <a:t> başka bir ayeti kerimede “</a:t>
            </a:r>
            <a:r>
              <a:rPr lang="tr-TR" sz="2400" i="1" dirty="0"/>
              <a:t>Eğer bilmiyorsanız, bilenlere sorun</a:t>
            </a:r>
            <a:r>
              <a:rPr lang="tr-TR" sz="2400" dirty="0"/>
              <a:t>.” buyurarak bir konuda ihtisas ve tecrübe sahibi insanlara danışılması gerektiğini </a:t>
            </a:r>
            <a:r>
              <a:rPr lang="tr-TR" sz="2400" dirty="0" smtClean="0"/>
              <a:t>emretmektedir. Nahl-43</a:t>
            </a:r>
            <a:endParaRPr lang="tr-TR" sz="2400" dirty="0"/>
          </a:p>
          <a:p>
            <a:endParaRPr lang="tr-TR" dirty="0"/>
          </a:p>
        </p:txBody>
      </p:sp>
      <p:sp>
        <p:nvSpPr>
          <p:cNvPr id="3" name="Başlık 2"/>
          <p:cNvSpPr>
            <a:spLocks noGrp="1"/>
          </p:cNvSpPr>
          <p:nvPr>
            <p:ph type="title"/>
          </p:nvPr>
        </p:nvSpPr>
        <p:spPr/>
        <p:txBody>
          <a:bodyPr/>
          <a:lstStyle/>
          <a:p>
            <a:r>
              <a:rPr lang="tr-TR" dirty="0"/>
              <a:t>EHLİYET, LİYAKAT VE </a:t>
            </a:r>
            <a:r>
              <a:rPr lang="tr-TR" dirty="0" smtClean="0"/>
              <a:t>GÜVENİLİRLİK</a:t>
            </a:r>
            <a:endParaRPr lang="tr-TR" dirty="0"/>
          </a:p>
        </p:txBody>
      </p:sp>
    </p:spTree>
    <p:extLst>
      <p:ext uri="{BB962C8B-B14F-4D97-AF65-F5344CB8AC3E}">
        <p14:creationId xmlns:p14="http://schemas.microsoft.com/office/powerpoint/2010/main" val="2006226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r>
              <a:rPr lang="tr-TR" sz="2800" dirty="0"/>
              <a:t>Görevlendirmelerde liyakat ve ehliyet ilkelerine </a:t>
            </a:r>
            <a:r>
              <a:rPr lang="tr-TR" sz="2800" dirty="0" err="1"/>
              <a:t>riâyet</a:t>
            </a:r>
            <a:r>
              <a:rPr lang="tr-TR" sz="2800" dirty="0"/>
              <a:t> etmeme bir kıyamet alameti olarak değerlendirilmiştir: “İş, ehil olmayana verildiği zaman kıyameti bekleyiniz.”</a:t>
            </a:r>
            <a:r>
              <a:rPr lang="tr-TR" sz="2800" baseline="30000" dirty="0"/>
              <a:t> </a:t>
            </a:r>
            <a:r>
              <a:rPr lang="tr-TR" sz="2800" dirty="0" err="1" smtClean="0"/>
              <a:t>Buhârî</a:t>
            </a:r>
            <a:r>
              <a:rPr lang="tr-TR" sz="2800" dirty="0"/>
              <a:t>, İlim </a:t>
            </a:r>
            <a:r>
              <a:rPr lang="tr-TR" sz="2800" dirty="0" smtClean="0"/>
              <a:t>2</a:t>
            </a:r>
          </a:p>
          <a:p>
            <a:endParaRPr lang="tr-TR" dirty="0"/>
          </a:p>
          <a:p>
            <a:r>
              <a:rPr lang="tr-TR" sz="2800" dirty="0" smtClean="0"/>
              <a:t>Kim </a:t>
            </a:r>
            <a:r>
              <a:rPr lang="tr-TR" sz="2800" dirty="0" err="1" smtClean="0"/>
              <a:t>müslümanların</a:t>
            </a:r>
            <a:r>
              <a:rPr lang="tr-TR" sz="2800" dirty="0" smtClean="0"/>
              <a:t> içinde bir işi daha iyi yapabilecek birisi olduğunu bildiği halde başka birini görevlendirirse Allah Teala’ya, </a:t>
            </a:r>
            <a:r>
              <a:rPr lang="tr-TR" sz="2800" dirty="0" err="1" smtClean="0"/>
              <a:t>Resulü’ne</a:t>
            </a:r>
            <a:r>
              <a:rPr lang="tr-TR" sz="2800" dirty="0" smtClean="0"/>
              <a:t> (s) ve bütün </a:t>
            </a:r>
            <a:r>
              <a:rPr lang="tr-TR" sz="2800" dirty="0" err="1" smtClean="0"/>
              <a:t>müslümanlara</a:t>
            </a:r>
            <a:r>
              <a:rPr lang="tr-TR" sz="2800" dirty="0" smtClean="0"/>
              <a:t> ihanet etmiş olur. </a:t>
            </a:r>
            <a:r>
              <a:rPr lang="tr-TR" sz="2800" dirty="0" err="1" smtClean="0"/>
              <a:t>Beyhaki</a:t>
            </a:r>
            <a:endParaRPr lang="tr-TR" sz="2800" dirty="0"/>
          </a:p>
          <a:p>
            <a:endParaRPr lang="tr-TR" dirty="0"/>
          </a:p>
        </p:txBody>
      </p:sp>
      <p:sp>
        <p:nvSpPr>
          <p:cNvPr id="3" name="Başlık 2"/>
          <p:cNvSpPr>
            <a:spLocks noGrp="1"/>
          </p:cNvSpPr>
          <p:nvPr>
            <p:ph type="title"/>
          </p:nvPr>
        </p:nvSpPr>
        <p:spPr/>
        <p:txBody>
          <a:bodyPr/>
          <a:lstStyle/>
          <a:p>
            <a:r>
              <a:rPr lang="tr-TR" dirty="0"/>
              <a:t>EHLİYET, LİYAKAT VE </a:t>
            </a:r>
            <a:r>
              <a:rPr lang="tr-TR" dirty="0" smtClean="0"/>
              <a:t>GÜVENİLİRLİK</a:t>
            </a:r>
            <a:endParaRPr lang="tr-TR" dirty="0"/>
          </a:p>
        </p:txBody>
      </p:sp>
    </p:spTree>
    <p:extLst>
      <p:ext uri="{BB962C8B-B14F-4D97-AF65-F5344CB8AC3E}">
        <p14:creationId xmlns:p14="http://schemas.microsoft.com/office/powerpoint/2010/main" val="13611602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7384"/>
            <a:ext cx="9180512"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90738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lnSpcReduction="20000"/>
          </a:bodyPr>
          <a:lstStyle/>
          <a:p>
            <a:r>
              <a:rPr lang="tr-TR" sz="2800" dirty="0" smtClean="0"/>
              <a:t>Kim </a:t>
            </a:r>
            <a:r>
              <a:rPr lang="tr-TR" sz="2800" dirty="0" err="1" smtClean="0"/>
              <a:t>müslümanların</a:t>
            </a:r>
            <a:r>
              <a:rPr lang="tr-TR" sz="2800" dirty="0" smtClean="0"/>
              <a:t> işlerinin başına gelir de torpil yaparak (adam kayırarak) birine görev verirse, Allah Teala ona lanet eder, ondan bir telafi kabul etmez ve cehennemine sokar. </a:t>
            </a:r>
            <a:r>
              <a:rPr lang="tr-TR" sz="2800" dirty="0" err="1" smtClean="0"/>
              <a:t>Müsned</a:t>
            </a:r>
            <a:r>
              <a:rPr lang="tr-TR" sz="2800" dirty="0" smtClean="0"/>
              <a:t> </a:t>
            </a:r>
            <a:r>
              <a:rPr lang="tr-TR" sz="2800" dirty="0" err="1" smtClean="0"/>
              <a:t>Ahmed</a:t>
            </a:r>
            <a:r>
              <a:rPr lang="tr-TR" sz="2800" dirty="0" smtClean="0"/>
              <a:t> b. </a:t>
            </a:r>
            <a:r>
              <a:rPr lang="tr-TR" sz="2800" dirty="0" err="1" smtClean="0"/>
              <a:t>Hanbel</a:t>
            </a:r>
            <a:endParaRPr lang="tr-TR" sz="2800" dirty="0" smtClean="0"/>
          </a:p>
          <a:p>
            <a:endParaRPr lang="tr-TR" sz="2800" dirty="0"/>
          </a:p>
          <a:p>
            <a:r>
              <a:rPr lang="tr-TR" sz="2800" dirty="0" smtClean="0"/>
              <a:t>Kul hakkı ihlallerinde Cenabı Hak müdahale etmeyeceğini beyan etmiştir; </a:t>
            </a:r>
            <a:r>
              <a:rPr lang="tr-TR" sz="2800" dirty="0" err="1" smtClean="0"/>
              <a:t>tevbeyle</a:t>
            </a:r>
            <a:r>
              <a:rPr lang="tr-TR" sz="2800" dirty="0" smtClean="0"/>
              <a:t> beraber hakları ihlal edilen insanlarla helalleşme gerekir. Peki bütün bir toplumun hakkı ihlal edilirse herkesle nasıl </a:t>
            </a:r>
            <a:r>
              <a:rPr lang="tr-TR" sz="2800" dirty="0" err="1" smtClean="0"/>
              <a:t>helalleşilecek</a:t>
            </a:r>
            <a:r>
              <a:rPr lang="tr-TR" sz="2800" dirty="0" smtClean="0"/>
              <a:t>?? Bu sebeple bu kişinin cezasını çekene kadar cehennemde kalması gerekeceği belirtiliyor.</a:t>
            </a:r>
            <a:endParaRPr lang="tr-TR" sz="2800" dirty="0"/>
          </a:p>
        </p:txBody>
      </p:sp>
      <p:sp>
        <p:nvSpPr>
          <p:cNvPr id="3" name="Başlık 2"/>
          <p:cNvSpPr>
            <a:spLocks noGrp="1"/>
          </p:cNvSpPr>
          <p:nvPr>
            <p:ph type="title"/>
          </p:nvPr>
        </p:nvSpPr>
        <p:spPr/>
        <p:txBody>
          <a:bodyPr/>
          <a:lstStyle/>
          <a:p>
            <a:r>
              <a:rPr lang="tr-TR" dirty="0"/>
              <a:t>EHLİYET, LİYAKAT VE </a:t>
            </a:r>
            <a:r>
              <a:rPr lang="tr-TR" dirty="0" smtClean="0"/>
              <a:t>GÜVENİLİRLİK</a:t>
            </a:r>
            <a:endParaRPr lang="tr-TR" dirty="0"/>
          </a:p>
        </p:txBody>
      </p:sp>
    </p:spTree>
    <p:extLst>
      <p:ext uri="{BB962C8B-B14F-4D97-AF65-F5344CB8AC3E}">
        <p14:creationId xmlns:p14="http://schemas.microsoft.com/office/powerpoint/2010/main" val="26694236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407893" cy="4878281"/>
          </a:xfrm>
        </p:spPr>
        <p:txBody>
          <a:bodyPr/>
          <a:lstStyle/>
          <a:p>
            <a:r>
              <a:rPr lang="tr-TR" sz="2200" dirty="0"/>
              <a:t>Mekke fethedilince Peygamberimiz, </a:t>
            </a:r>
            <a:r>
              <a:rPr lang="tr-TR" sz="2200" dirty="0" err="1"/>
              <a:t>Ka’be’nin</a:t>
            </a:r>
            <a:r>
              <a:rPr lang="tr-TR" sz="2200" dirty="0"/>
              <a:t> anahtarını, Osman b. Talha’dan alıp, Kabe’yi bizzat kendisi açtı. </a:t>
            </a:r>
            <a:r>
              <a:rPr lang="en-US" sz="2200" dirty="0"/>
              <a:t>O </a:t>
            </a:r>
            <a:r>
              <a:rPr lang="en-US" sz="2200" dirty="0" err="1"/>
              <a:t>sırada</a:t>
            </a:r>
            <a:r>
              <a:rPr lang="en-US" sz="2200" dirty="0"/>
              <a:t> </a:t>
            </a:r>
            <a:r>
              <a:rPr lang="en-US" sz="2200" dirty="0" err="1"/>
              <a:t>orada</a:t>
            </a:r>
            <a:r>
              <a:rPr lang="en-US" sz="2200" dirty="0"/>
              <a:t> </a:t>
            </a:r>
            <a:r>
              <a:rPr lang="en-US" sz="2200" dirty="0" err="1"/>
              <a:t>olan</a:t>
            </a:r>
            <a:r>
              <a:rPr lang="en-US" sz="2200" dirty="0"/>
              <a:t> Ali b. </a:t>
            </a:r>
            <a:r>
              <a:rPr lang="en-US" sz="2200" dirty="0" err="1"/>
              <a:t>Ebî</a:t>
            </a:r>
            <a:r>
              <a:rPr lang="en-US" sz="2200" dirty="0"/>
              <a:t> </a:t>
            </a:r>
            <a:r>
              <a:rPr lang="en-US" sz="2200" dirty="0" err="1"/>
              <a:t>Talib</a:t>
            </a:r>
            <a:r>
              <a:rPr lang="en-US" sz="2200" dirty="0"/>
              <a:t>, </a:t>
            </a:r>
            <a:r>
              <a:rPr lang="en-US" sz="2200" dirty="0" err="1"/>
              <a:t>Kabe’nin</a:t>
            </a:r>
            <a:r>
              <a:rPr lang="en-US" sz="2200" dirty="0"/>
              <a:t> </a:t>
            </a:r>
            <a:r>
              <a:rPr lang="en-US" sz="2200" dirty="0" err="1"/>
              <a:t>anahtarının</a:t>
            </a:r>
            <a:r>
              <a:rPr lang="en-US" sz="2200" dirty="0"/>
              <a:t> </a:t>
            </a:r>
            <a:r>
              <a:rPr lang="en-US" sz="2200" dirty="0" err="1"/>
              <a:t>kendilerine</a:t>
            </a:r>
            <a:r>
              <a:rPr lang="en-US" sz="2200" dirty="0"/>
              <a:t> </a:t>
            </a:r>
            <a:r>
              <a:rPr lang="en-US" sz="2200" dirty="0" err="1"/>
              <a:t>verilmesini</a:t>
            </a:r>
            <a:r>
              <a:rPr lang="en-US" sz="2200" dirty="0"/>
              <a:t> </a:t>
            </a:r>
            <a:r>
              <a:rPr lang="en-US" sz="2200" dirty="0" err="1"/>
              <a:t>talep</a:t>
            </a:r>
            <a:r>
              <a:rPr lang="en-US" sz="2200" dirty="0"/>
              <a:t> </a:t>
            </a:r>
            <a:r>
              <a:rPr lang="en-US" sz="2200" dirty="0" err="1"/>
              <a:t>etti</a:t>
            </a:r>
            <a:r>
              <a:rPr lang="en-US" sz="2200" dirty="0"/>
              <a:t>. Hz. </a:t>
            </a:r>
            <a:r>
              <a:rPr lang="en-US" sz="2200" dirty="0" err="1"/>
              <a:t>Peygamber</a:t>
            </a:r>
            <a:r>
              <a:rPr lang="en-US" sz="2200" dirty="0"/>
              <a:t> </a:t>
            </a:r>
            <a:r>
              <a:rPr lang="en-US" sz="2200" dirty="0" err="1"/>
              <a:t>ise</a:t>
            </a:r>
            <a:r>
              <a:rPr lang="en-US" sz="2200" dirty="0"/>
              <a:t>, Osman b. </a:t>
            </a:r>
            <a:r>
              <a:rPr lang="en-US" sz="2200" dirty="0" err="1"/>
              <a:t>Talha’yı</a:t>
            </a:r>
            <a:r>
              <a:rPr lang="en-US" sz="2200" dirty="0"/>
              <a:t> </a:t>
            </a:r>
            <a:r>
              <a:rPr lang="en-US" sz="2200" dirty="0" err="1"/>
              <a:t>çağırdı</a:t>
            </a:r>
            <a:r>
              <a:rPr lang="en-US" sz="2200" dirty="0"/>
              <a:t> </a:t>
            </a:r>
            <a:r>
              <a:rPr lang="en-US" sz="2200" dirty="0" err="1"/>
              <a:t>ve</a:t>
            </a:r>
            <a:r>
              <a:rPr lang="en-US" sz="2200" dirty="0"/>
              <a:t> “Bu </a:t>
            </a:r>
            <a:r>
              <a:rPr lang="en-US" sz="2200" dirty="0" err="1"/>
              <a:t>anahtar</a:t>
            </a:r>
            <a:r>
              <a:rPr lang="en-US" sz="2200" dirty="0"/>
              <a:t> </a:t>
            </a:r>
            <a:r>
              <a:rPr lang="en-US" sz="2200" dirty="0" err="1"/>
              <a:t>senin</a:t>
            </a:r>
            <a:r>
              <a:rPr lang="en-US" sz="2200" dirty="0"/>
              <a:t> </a:t>
            </a:r>
            <a:r>
              <a:rPr lang="en-US" sz="2200" dirty="0" err="1"/>
              <a:t>ey</a:t>
            </a:r>
            <a:r>
              <a:rPr lang="en-US" sz="2200" dirty="0"/>
              <a:t> Osman! </a:t>
            </a:r>
            <a:r>
              <a:rPr lang="en-US" sz="2200" dirty="0" err="1"/>
              <a:t>Bugün</a:t>
            </a:r>
            <a:r>
              <a:rPr lang="en-US" sz="2200" dirty="0"/>
              <a:t> </a:t>
            </a:r>
            <a:r>
              <a:rPr lang="en-US" sz="2200" dirty="0" err="1"/>
              <a:t>vefa</a:t>
            </a:r>
            <a:r>
              <a:rPr lang="en-US" sz="2200" dirty="0"/>
              <a:t> </a:t>
            </a:r>
            <a:r>
              <a:rPr lang="en-US" sz="2200" dirty="0" err="1"/>
              <a:t>ve</a:t>
            </a:r>
            <a:r>
              <a:rPr lang="en-US" sz="2200" dirty="0"/>
              <a:t> </a:t>
            </a:r>
            <a:r>
              <a:rPr lang="en-US" sz="2200" dirty="0" err="1"/>
              <a:t>iyilik</a:t>
            </a:r>
            <a:r>
              <a:rPr lang="en-US" sz="2200" dirty="0"/>
              <a:t> </a:t>
            </a:r>
            <a:r>
              <a:rPr lang="en-US" sz="2200" dirty="0" err="1"/>
              <a:t>günüdür</a:t>
            </a:r>
            <a:r>
              <a:rPr lang="en-US" sz="2200" dirty="0"/>
              <a:t>” </a:t>
            </a:r>
            <a:r>
              <a:rPr lang="en-US" sz="2200" dirty="0" err="1"/>
              <a:t>buyurarak</a:t>
            </a:r>
            <a:r>
              <a:rPr lang="en-US" sz="2200" dirty="0"/>
              <a:t> </a:t>
            </a:r>
            <a:r>
              <a:rPr lang="en-US" sz="2200" dirty="0" err="1"/>
              <a:t>anahtarı</a:t>
            </a:r>
            <a:r>
              <a:rPr lang="en-US" sz="2200" dirty="0"/>
              <a:t> </a:t>
            </a:r>
            <a:r>
              <a:rPr lang="en-US" sz="2200" dirty="0" err="1"/>
              <a:t>verdi</a:t>
            </a:r>
            <a:r>
              <a:rPr lang="en-US" sz="2200" dirty="0"/>
              <a:t>. </a:t>
            </a:r>
            <a:r>
              <a:rPr lang="en-US" sz="2200" dirty="0" err="1"/>
              <a:t>Sonra</a:t>
            </a:r>
            <a:r>
              <a:rPr lang="en-US" sz="2200" dirty="0"/>
              <a:t> da “</a:t>
            </a:r>
            <a:r>
              <a:rPr lang="tr-TR" sz="2200" b="1" i="1" dirty="0"/>
              <a:t>Allah (cc) size, mutlaka emanetleri ehline vermenizi ve insanlar arasında </a:t>
            </a:r>
            <a:r>
              <a:rPr lang="tr-TR" sz="2200" b="1" i="1" dirty="0" err="1"/>
              <a:t>hükmettiginiz</a:t>
            </a:r>
            <a:r>
              <a:rPr lang="tr-TR" sz="2200" b="1" i="1" dirty="0"/>
              <a:t> zaman adaletle hükmetmenizi emreder</a:t>
            </a:r>
            <a:r>
              <a:rPr lang="en-US" sz="2200" dirty="0"/>
              <a:t>” </a:t>
            </a:r>
            <a:r>
              <a:rPr lang="tr-TR" sz="2200" dirty="0" smtClean="0"/>
              <a:t>Nisa 58 </a:t>
            </a:r>
            <a:r>
              <a:rPr lang="en-US" sz="2200" dirty="0" err="1" smtClean="0"/>
              <a:t>âyetini</a:t>
            </a:r>
            <a:r>
              <a:rPr lang="en-US" sz="2200" dirty="0" smtClean="0"/>
              <a:t> </a:t>
            </a:r>
            <a:r>
              <a:rPr lang="en-US" sz="2200" dirty="0" err="1"/>
              <a:t>okudu</a:t>
            </a:r>
            <a:r>
              <a:rPr lang="en-US" sz="2200" dirty="0"/>
              <a:t>. </a:t>
            </a:r>
            <a:r>
              <a:rPr lang="en-US" sz="2200" dirty="0" err="1"/>
              <a:t>Böylece</a:t>
            </a:r>
            <a:r>
              <a:rPr lang="en-US" sz="2200" dirty="0"/>
              <a:t> </a:t>
            </a:r>
            <a:r>
              <a:rPr lang="en-US" sz="2200" dirty="0" err="1"/>
              <a:t>bu</a:t>
            </a:r>
            <a:r>
              <a:rPr lang="en-US" sz="2200" dirty="0"/>
              <a:t> </a:t>
            </a:r>
            <a:r>
              <a:rPr lang="en-US" sz="2200" dirty="0" err="1"/>
              <a:t>işi</a:t>
            </a:r>
            <a:r>
              <a:rPr lang="en-US" sz="2200" dirty="0"/>
              <a:t> </a:t>
            </a:r>
            <a:r>
              <a:rPr lang="en-US" sz="2200" dirty="0" err="1"/>
              <a:t>önceden</a:t>
            </a:r>
            <a:r>
              <a:rPr lang="en-US" sz="2200" dirty="0"/>
              <a:t> </a:t>
            </a:r>
            <a:r>
              <a:rPr lang="en-US" sz="2200" dirty="0" err="1"/>
              <a:t>beri</a:t>
            </a:r>
            <a:r>
              <a:rPr lang="en-US" sz="2200" dirty="0"/>
              <a:t> </a:t>
            </a:r>
            <a:r>
              <a:rPr lang="en-US" sz="2200" dirty="0" err="1"/>
              <a:t>yapan</a:t>
            </a:r>
            <a:r>
              <a:rPr lang="en-US" sz="2200" dirty="0"/>
              <a:t> Osman b. </a:t>
            </a:r>
            <a:r>
              <a:rPr lang="en-US" sz="2200" dirty="0" err="1"/>
              <a:t>Talha</a:t>
            </a:r>
            <a:r>
              <a:rPr lang="en-US" sz="2200" dirty="0"/>
              <a:t> </a:t>
            </a:r>
            <a:r>
              <a:rPr lang="en-US" sz="2200" dirty="0" err="1"/>
              <a:t>ehliyeti</a:t>
            </a:r>
            <a:r>
              <a:rPr lang="en-US" sz="2200" dirty="0"/>
              <a:t> </a:t>
            </a:r>
            <a:r>
              <a:rPr lang="en-US" sz="2200" dirty="0" err="1"/>
              <a:t>nedeniyle</a:t>
            </a:r>
            <a:r>
              <a:rPr lang="en-US" sz="2200" dirty="0"/>
              <a:t> </a:t>
            </a:r>
            <a:r>
              <a:rPr lang="en-US" sz="2200" dirty="0" err="1"/>
              <a:t>bu</a:t>
            </a:r>
            <a:r>
              <a:rPr lang="en-US" sz="2200" dirty="0"/>
              <a:t> </a:t>
            </a:r>
            <a:r>
              <a:rPr lang="en-US" sz="2200" dirty="0" err="1"/>
              <a:t>işi</a:t>
            </a:r>
            <a:r>
              <a:rPr lang="en-US" sz="2200" dirty="0"/>
              <a:t> </a:t>
            </a:r>
            <a:r>
              <a:rPr lang="en-US" sz="2200" dirty="0" err="1"/>
              <a:t>yapmayı</a:t>
            </a:r>
            <a:r>
              <a:rPr lang="en-US" sz="2200" dirty="0"/>
              <a:t> </a:t>
            </a:r>
            <a:r>
              <a:rPr lang="en-US" sz="2200" dirty="0" err="1" smtClean="0"/>
              <a:t>sürdürmüştür</a:t>
            </a:r>
            <a:r>
              <a:rPr lang="en-US" sz="2200" dirty="0" smtClean="0"/>
              <a:t>.</a:t>
            </a:r>
            <a:r>
              <a:rPr lang="tr-TR" sz="2200" dirty="0" smtClean="0"/>
              <a:t> </a:t>
            </a:r>
            <a:r>
              <a:rPr lang="tr-TR" sz="2200" dirty="0" err="1" smtClean="0"/>
              <a:t>İbn</a:t>
            </a:r>
            <a:r>
              <a:rPr lang="tr-TR" sz="2200" dirty="0" smtClean="0"/>
              <a:t> </a:t>
            </a:r>
            <a:r>
              <a:rPr lang="tr-TR" sz="2200" dirty="0" err="1"/>
              <a:t>Kesîr</a:t>
            </a:r>
            <a:r>
              <a:rPr lang="tr-TR" sz="2200" dirty="0"/>
              <a:t>, </a:t>
            </a:r>
            <a:r>
              <a:rPr lang="tr-TR" sz="2200" i="1" dirty="0" err="1"/>
              <a:t>Tefsîru’l</a:t>
            </a:r>
            <a:r>
              <a:rPr lang="tr-TR" sz="2200" i="1" dirty="0"/>
              <a:t>-</a:t>
            </a:r>
            <a:r>
              <a:rPr lang="tr-TR" sz="2200" i="1" dirty="0" err="1"/>
              <a:t>Kur’âni’l</a:t>
            </a:r>
            <a:r>
              <a:rPr lang="tr-TR" sz="2200" i="1" dirty="0"/>
              <a:t>-Azîm</a:t>
            </a:r>
            <a:r>
              <a:rPr lang="tr-TR" sz="2200" dirty="0"/>
              <a:t>, I, 406; </a:t>
            </a:r>
            <a:r>
              <a:rPr lang="tr-TR" sz="2200" dirty="0" err="1"/>
              <a:t>İbn</a:t>
            </a:r>
            <a:r>
              <a:rPr lang="tr-TR" sz="2200" dirty="0"/>
              <a:t> </a:t>
            </a:r>
            <a:r>
              <a:rPr lang="tr-TR" sz="2200" dirty="0" err="1"/>
              <a:t>Hişam</a:t>
            </a:r>
            <a:r>
              <a:rPr lang="tr-TR" sz="2200" dirty="0"/>
              <a:t>, </a:t>
            </a:r>
            <a:r>
              <a:rPr lang="tr-TR" sz="2200" i="1" dirty="0"/>
              <a:t>es-</a:t>
            </a:r>
            <a:r>
              <a:rPr lang="tr-TR" sz="2200" i="1" dirty="0" err="1"/>
              <a:t>Siretu’n</a:t>
            </a:r>
            <a:r>
              <a:rPr lang="tr-TR" sz="2200" i="1" dirty="0"/>
              <a:t>-</a:t>
            </a:r>
            <a:r>
              <a:rPr lang="tr-TR" sz="2200" i="1" dirty="0" err="1"/>
              <a:t>Nebeviyye</a:t>
            </a:r>
            <a:r>
              <a:rPr lang="tr-TR" sz="2200" dirty="0"/>
              <a:t>, s. 280</a:t>
            </a:r>
          </a:p>
          <a:p>
            <a:endParaRPr lang="tr-TR" dirty="0"/>
          </a:p>
        </p:txBody>
      </p:sp>
      <p:sp>
        <p:nvSpPr>
          <p:cNvPr id="3" name="Başlık 2"/>
          <p:cNvSpPr>
            <a:spLocks noGrp="1"/>
          </p:cNvSpPr>
          <p:nvPr>
            <p:ph type="title"/>
          </p:nvPr>
        </p:nvSpPr>
        <p:spPr/>
        <p:txBody>
          <a:bodyPr/>
          <a:lstStyle/>
          <a:p>
            <a:r>
              <a:rPr lang="tr-TR" dirty="0"/>
              <a:t>EHLİYET, LİYAKAT VE </a:t>
            </a:r>
            <a:r>
              <a:rPr lang="tr-TR" dirty="0" smtClean="0"/>
              <a:t>GÜVENİLİRLİK</a:t>
            </a:r>
            <a:endParaRPr lang="tr-TR" dirty="0"/>
          </a:p>
        </p:txBody>
      </p:sp>
    </p:spTree>
    <p:extLst>
      <p:ext uri="{BB962C8B-B14F-4D97-AF65-F5344CB8AC3E}">
        <p14:creationId xmlns:p14="http://schemas.microsoft.com/office/powerpoint/2010/main" val="2350928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r>
              <a:rPr lang="tr-TR" sz="2400" dirty="0"/>
              <a:t>İ</a:t>
            </a:r>
            <a:r>
              <a:rPr lang="tr-TR" sz="2400" dirty="0" smtClean="0"/>
              <a:t>stihdamda </a:t>
            </a:r>
            <a:r>
              <a:rPr lang="tr-TR" sz="2400" dirty="0"/>
              <a:t>ehliyet ve </a:t>
            </a:r>
            <a:r>
              <a:rPr lang="tr-TR" sz="2400" dirty="0" err="1"/>
              <a:t>liyâkat</a:t>
            </a:r>
            <a:r>
              <a:rPr lang="tr-TR" sz="2400" dirty="0"/>
              <a:t> ilkesiyle alakalı iki önemli </a:t>
            </a:r>
            <a:r>
              <a:rPr lang="tr-TR" sz="2400" dirty="0" smtClean="0"/>
              <a:t>somut örnek </a:t>
            </a:r>
            <a:r>
              <a:rPr lang="tr-TR" sz="2400" dirty="0"/>
              <a:t>dikkat çekmektedir. Bunlar </a:t>
            </a:r>
            <a:r>
              <a:rPr lang="tr-TR" sz="2400" dirty="0" err="1"/>
              <a:t>Ebû</a:t>
            </a:r>
            <a:r>
              <a:rPr lang="tr-TR" sz="2400" dirty="0"/>
              <a:t> Huzeyfe'nin (r) hürriyetine kavuşturduğu kölesi </a:t>
            </a:r>
            <a:r>
              <a:rPr lang="tr-TR" sz="2400" dirty="0" err="1"/>
              <a:t>Sâlim</a:t>
            </a:r>
            <a:r>
              <a:rPr lang="tr-TR" sz="2400" dirty="0"/>
              <a:t> (r) ve </a:t>
            </a:r>
            <a:r>
              <a:rPr lang="tr-TR" sz="2400" dirty="0" err="1"/>
              <a:t>Zeyd</a:t>
            </a:r>
            <a:r>
              <a:rPr lang="tr-TR" sz="2400" dirty="0"/>
              <a:t> b. </a:t>
            </a:r>
            <a:r>
              <a:rPr lang="tr-TR" sz="2400" dirty="0" err="1"/>
              <a:t>Hârise’nin</a:t>
            </a:r>
            <a:r>
              <a:rPr lang="tr-TR" sz="2400" dirty="0"/>
              <a:t> oğlu </a:t>
            </a:r>
            <a:r>
              <a:rPr lang="tr-TR" sz="2400" dirty="0" err="1"/>
              <a:t>Usâme</a:t>
            </a:r>
            <a:r>
              <a:rPr lang="tr-TR" sz="2400" dirty="0"/>
              <a:t> b. </a:t>
            </a:r>
            <a:r>
              <a:rPr lang="tr-TR" sz="2400" dirty="0" err="1"/>
              <a:t>Zeyd</a:t>
            </a:r>
            <a:r>
              <a:rPr lang="tr-TR" sz="2400" dirty="0"/>
              <a:t> (r) ile alakalı rivayetlerdir. Mezkûr </a:t>
            </a:r>
            <a:r>
              <a:rPr lang="tr-TR" sz="2400" dirty="0" err="1"/>
              <a:t>sahâbîler</a:t>
            </a:r>
            <a:r>
              <a:rPr lang="tr-TR" sz="2400" dirty="0"/>
              <a:t> azatlı köle ve köle çocuğu olup Cahiliye toplumunda hakir görülen bir sınıfa mensup iken İslam toplumunda kabiliyet ve </a:t>
            </a:r>
            <a:r>
              <a:rPr lang="tr-TR" sz="2400" dirty="0" err="1"/>
              <a:t>liyâkatlerinden</a:t>
            </a:r>
            <a:r>
              <a:rPr lang="tr-TR" sz="2400" dirty="0"/>
              <a:t> dolayı gerçekten mümtaz konumlara yükselmişlerdir. </a:t>
            </a:r>
            <a:r>
              <a:rPr lang="tr-TR" sz="2400" dirty="0" smtClean="0"/>
              <a:t>Bu </a:t>
            </a:r>
            <a:r>
              <a:rPr lang="tr-TR" sz="2400" dirty="0"/>
              <a:t>iki </a:t>
            </a:r>
            <a:r>
              <a:rPr lang="tr-TR" sz="2400" dirty="0" smtClean="0"/>
              <a:t>somut örnek </a:t>
            </a:r>
            <a:r>
              <a:rPr lang="tr-TR" sz="2400" dirty="0"/>
              <a:t>İslam’da fırsat eşitliğinin hayata geçirilmesinin ve her türlü ayrımcılığın kesin ve kati bir biçimde yasaklanmasının en parlak ve çarpıcı </a:t>
            </a:r>
            <a:r>
              <a:rPr lang="tr-TR" sz="2400" dirty="0" smtClean="0"/>
              <a:t>örneklerindendir. </a:t>
            </a:r>
            <a:endParaRPr lang="tr-TR" sz="2400" dirty="0"/>
          </a:p>
        </p:txBody>
      </p:sp>
      <p:sp>
        <p:nvSpPr>
          <p:cNvPr id="3" name="Başlık 2"/>
          <p:cNvSpPr>
            <a:spLocks noGrp="1"/>
          </p:cNvSpPr>
          <p:nvPr>
            <p:ph type="title"/>
          </p:nvPr>
        </p:nvSpPr>
        <p:spPr/>
        <p:txBody>
          <a:bodyPr/>
          <a:lstStyle/>
          <a:p>
            <a:r>
              <a:rPr lang="tr-TR" dirty="0" smtClean="0"/>
              <a:t>ASRI SAADETTEN İKİ ÇARPICI ÖRNEK</a:t>
            </a:r>
            <a:endParaRPr lang="tr-TR" dirty="0"/>
          </a:p>
        </p:txBody>
      </p:sp>
    </p:spTree>
    <p:extLst>
      <p:ext uri="{BB962C8B-B14F-4D97-AF65-F5344CB8AC3E}">
        <p14:creationId xmlns:p14="http://schemas.microsoft.com/office/powerpoint/2010/main" val="20758629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r>
              <a:rPr lang="tr-TR" sz="2400" dirty="0" err="1" smtClean="0"/>
              <a:t>Ebû</a:t>
            </a:r>
            <a:r>
              <a:rPr lang="tr-TR" sz="2400" dirty="0" smtClean="0"/>
              <a:t> </a:t>
            </a:r>
            <a:r>
              <a:rPr lang="tr-TR" sz="2400" dirty="0"/>
              <a:t>Huzeyfe'nin (r) hürriyetine kavuşturduğu kölesi </a:t>
            </a:r>
            <a:r>
              <a:rPr lang="tr-TR" sz="2400" dirty="0" err="1"/>
              <a:t>Sâlim</a:t>
            </a:r>
            <a:r>
              <a:rPr lang="tr-TR" sz="2400" dirty="0"/>
              <a:t> (r), </a:t>
            </a:r>
            <a:r>
              <a:rPr lang="tr-TR" sz="2400" dirty="0" err="1"/>
              <a:t>Kubâ</a:t>
            </a:r>
            <a:r>
              <a:rPr lang="tr-TR" sz="2400" dirty="0"/>
              <a:t> </a:t>
            </a:r>
            <a:r>
              <a:rPr lang="tr-TR" sz="2400" dirty="0" err="1"/>
              <a:t>Mescidi’nde</a:t>
            </a:r>
            <a:r>
              <a:rPr lang="tr-TR" sz="2400" dirty="0"/>
              <a:t> içlerinde Hz. </a:t>
            </a:r>
            <a:r>
              <a:rPr lang="tr-TR" sz="2400" dirty="0" err="1"/>
              <a:t>Ebû</a:t>
            </a:r>
            <a:r>
              <a:rPr lang="tr-TR" sz="2400" dirty="0"/>
              <a:t> Bekir, Hz. Ömer, </a:t>
            </a:r>
            <a:r>
              <a:rPr lang="tr-TR" sz="2400" dirty="0" err="1"/>
              <a:t>Ebû</a:t>
            </a:r>
            <a:r>
              <a:rPr lang="tr-TR" sz="2400" dirty="0"/>
              <a:t> Seleme, </a:t>
            </a:r>
            <a:r>
              <a:rPr lang="tr-TR" sz="2400" dirty="0" err="1"/>
              <a:t>Zeyd</a:t>
            </a:r>
            <a:r>
              <a:rPr lang="tr-TR" sz="2400" dirty="0"/>
              <a:t> ve Âmir b. </a:t>
            </a:r>
            <a:r>
              <a:rPr lang="tr-TR" sz="2400" dirty="0" err="1"/>
              <a:t>Rabîa’nın</a:t>
            </a:r>
            <a:r>
              <a:rPr lang="tr-TR" sz="2400" dirty="0"/>
              <a:t> da olduğu </a:t>
            </a:r>
            <a:r>
              <a:rPr lang="tr-TR" sz="2400" dirty="0" err="1"/>
              <a:t>Muhâcirler’e</a:t>
            </a:r>
            <a:r>
              <a:rPr lang="tr-TR" sz="2400" dirty="0"/>
              <a:t> ve Hz. Peygamber’in (s) </a:t>
            </a:r>
            <a:r>
              <a:rPr lang="tr-TR" sz="2400" dirty="0" err="1"/>
              <a:t>sahâbîlerine</a:t>
            </a:r>
            <a:r>
              <a:rPr lang="tr-TR" sz="2400" dirty="0"/>
              <a:t> imamlık </a:t>
            </a:r>
            <a:r>
              <a:rPr lang="tr-TR" sz="2400" dirty="0" smtClean="0"/>
              <a:t>yapardı. Liyakatinden </a:t>
            </a:r>
            <a:r>
              <a:rPr lang="tr-TR" sz="2400" dirty="0"/>
              <a:t>dolayı kendisine bu şekilde öncelik verilmişti.</a:t>
            </a:r>
            <a:endParaRPr lang="tr-TR" sz="2400" dirty="0" smtClean="0"/>
          </a:p>
          <a:p>
            <a:r>
              <a:rPr lang="tr-TR" sz="2400" dirty="0"/>
              <a:t>Hz. </a:t>
            </a:r>
            <a:r>
              <a:rPr lang="tr-TR" sz="2400" dirty="0" err="1"/>
              <a:t>Sâlim’in</a:t>
            </a:r>
            <a:r>
              <a:rPr lang="tr-TR" sz="2400" dirty="0"/>
              <a:t> (r) içlerinde </a:t>
            </a:r>
            <a:r>
              <a:rPr lang="tr-TR" sz="2400" dirty="0" err="1"/>
              <a:t>sahâbenin</a:t>
            </a:r>
            <a:r>
              <a:rPr lang="tr-TR" sz="2400" dirty="0"/>
              <a:t> önde gelenlerinin olduğu bir cemaate imam olmasında temel ölçü şu hadisi şerif olmuştur: “</a:t>
            </a:r>
            <a:r>
              <a:rPr lang="tr-TR" sz="2400" i="1" dirty="0"/>
              <a:t>Bir topluluk içinde imam olmaya </a:t>
            </a:r>
            <a:r>
              <a:rPr lang="tr-TR" sz="2400" i="1" dirty="0" err="1"/>
              <a:t>Kur’ân’ı</a:t>
            </a:r>
            <a:r>
              <a:rPr lang="tr-TR" sz="2400" i="1" dirty="0"/>
              <a:t> en iyi bilen layıktır, eğer bu konuda eşitlerse sünneti en iyi bilen layıktır</a:t>
            </a:r>
            <a:r>
              <a:rPr lang="tr-TR" sz="2400" dirty="0"/>
              <a:t>.” Müslim, </a:t>
            </a:r>
            <a:r>
              <a:rPr lang="tr-TR" sz="2400" dirty="0" err="1"/>
              <a:t>Mesâcid</a:t>
            </a:r>
            <a:r>
              <a:rPr lang="tr-TR" sz="2400" dirty="0"/>
              <a:t> </a:t>
            </a:r>
            <a:r>
              <a:rPr lang="tr-TR" sz="2400" dirty="0" smtClean="0"/>
              <a:t>290</a:t>
            </a:r>
            <a:endParaRPr lang="tr-TR" sz="2400" dirty="0"/>
          </a:p>
        </p:txBody>
      </p:sp>
      <p:sp>
        <p:nvSpPr>
          <p:cNvPr id="3" name="Başlık 2"/>
          <p:cNvSpPr>
            <a:spLocks noGrp="1"/>
          </p:cNvSpPr>
          <p:nvPr>
            <p:ph type="title"/>
          </p:nvPr>
        </p:nvSpPr>
        <p:spPr/>
        <p:txBody>
          <a:bodyPr/>
          <a:lstStyle/>
          <a:p>
            <a:r>
              <a:rPr lang="tr-TR" dirty="0" err="1" smtClean="0"/>
              <a:t>salİM</a:t>
            </a:r>
            <a:r>
              <a:rPr lang="tr-TR" dirty="0" smtClean="0"/>
              <a:t> (R): KÖLELİKTEN HALİFELİĞE</a:t>
            </a:r>
            <a:endParaRPr lang="tr-TR" dirty="0"/>
          </a:p>
        </p:txBody>
      </p:sp>
    </p:spTree>
    <p:extLst>
      <p:ext uri="{BB962C8B-B14F-4D97-AF65-F5344CB8AC3E}">
        <p14:creationId xmlns:p14="http://schemas.microsoft.com/office/powerpoint/2010/main" val="3565139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1719070"/>
            <a:ext cx="8964487" cy="4878281"/>
          </a:xfrm>
        </p:spPr>
        <p:txBody>
          <a:bodyPr>
            <a:noAutofit/>
          </a:bodyPr>
          <a:lstStyle/>
          <a:p>
            <a:r>
              <a:rPr lang="tr-TR" sz="2400" dirty="0" smtClean="0"/>
              <a:t>“</a:t>
            </a:r>
            <a:r>
              <a:rPr lang="tr-TR" sz="2400" dirty="0"/>
              <a:t>Dünya üzerinde insan elinin uzandığı her yerdeki sorunların, temelde organizasyon sorunu olduğunu düşünenlerdenim. Bu konudaki gerekçem de, insanın sosyal bir varlık ve iyi organize olması, iyi yönetilen bir toplumda potansiyelini azamî ölçüde gerçekleştirebilmesidir. Tarihteki bireysel ve toplumsal her başarı aslında bir organizasyon, örgütlenme ve yönetişim başarısıdır. Ferdin tek başına başarısı diye bir şeyden bahsedemeyiz. Her ferdî başarının toplumsal boyutu vardır. Topluma rağmen ferdî başarı noksandır. Yani aynı performans ve gayretle aynı ferdin, toplumsal şartların uygunluğundaki başarısı ile uygun olmadığındaki başarısı aynı </a:t>
            </a:r>
            <a:r>
              <a:rPr lang="tr-TR" sz="2400" dirty="0" smtClean="0"/>
              <a:t>olamaz….</a:t>
            </a:r>
            <a:endParaRPr lang="tr-TR" sz="2400" dirty="0"/>
          </a:p>
        </p:txBody>
      </p:sp>
      <p:sp>
        <p:nvSpPr>
          <p:cNvPr id="3" name="Başlık 2"/>
          <p:cNvSpPr>
            <a:spLocks noGrp="1"/>
          </p:cNvSpPr>
          <p:nvPr>
            <p:ph type="title"/>
          </p:nvPr>
        </p:nvSpPr>
        <p:spPr/>
        <p:txBody>
          <a:bodyPr/>
          <a:lstStyle/>
          <a:p>
            <a:r>
              <a:rPr lang="tr-TR" dirty="0" smtClean="0"/>
              <a:t>İYİ İDARENİN ÖNEMİ</a:t>
            </a:r>
            <a:endParaRPr lang="tr-TR" dirty="0"/>
          </a:p>
        </p:txBody>
      </p:sp>
    </p:spTree>
    <p:extLst>
      <p:ext uri="{BB962C8B-B14F-4D97-AF65-F5344CB8AC3E}">
        <p14:creationId xmlns:p14="http://schemas.microsoft.com/office/powerpoint/2010/main" val="31452606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407893" cy="5022297"/>
          </a:xfrm>
        </p:spPr>
        <p:txBody>
          <a:bodyPr>
            <a:normAutofit/>
          </a:bodyPr>
          <a:lstStyle/>
          <a:p>
            <a:r>
              <a:rPr lang="tr-TR" dirty="0"/>
              <a:t>A</a:t>
            </a:r>
            <a:r>
              <a:rPr lang="tr-TR" dirty="0" smtClean="0"/>
              <a:t>slen </a:t>
            </a:r>
            <a:r>
              <a:rPr lang="tr-TR" dirty="0"/>
              <a:t>İranlı olduğu söylenen Hz. </a:t>
            </a:r>
            <a:r>
              <a:rPr lang="tr-TR" dirty="0" err="1"/>
              <a:t>Sâlim</a:t>
            </a:r>
            <a:r>
              <a:rPr lang="tr-TR" dirty="0"/>
              <a:t> </a:t>
            </a:r>
            <a:r>
              <a:rPr lang="tr-TR" dirty="0" err="1"/>
              <a:t>sahâbenin</a:t>
            </a:r>
            <a:r>
              <a:rPr lang="tr-TR" dirty="0"/>
              <a:t> büyüklerindendir. Ebu Huzeyfe’nin hanımı tarafından azat edilmiş ve Ebu Huzeyfe kendisini evlatlık edinmiştir</a:t>
            </a:r>
            <a:r>
              <a:rPr lang="tr-TR" dirty="0" smtClean="0"/>
              <a:t>. </a:t>
            </a:r>
            <a:r>
              <a:rPr lang="tr-TR" dirty="0"/>
              <a:t>Ebu Huzeyfe, Salim’i kardeşinin kızı Fatıma ile evlendirmiştir. </a:t>
            </a:r>
            <a:r>
              <a:rPr lang="tr-TR" dirty="0" smtClean="0"/>
              <a:t>Hz</a:t>
            </a:r>
            <a:r>
              <a:rPr lang="tr-TR" dirty="0"/>
              <a:t>. Ömer’in Hz. </a:t>
            </a:r>
            <a:r>
              <a:rPr lang="tr-TR" dirty="0" err="1"/>
              <a:t>Sâlim’i</a:t>
            </a:r>
            <a:r>
              <a:rPr lang="tr-TR" dirty="0"/>
              <a:t> çok övdüğü bildirilmiştir. Hz. Ömer yaralandıktan sonra vefat edeceği sırada eğer Hz. Salim hayatta olsaydı yeni halife seçimi işini altı kişilik şura meclisine bırakmayacağını </a:t>
            </a:r>
            <a:r>
              <a:rPr lang="tr-TR" dirty="0" smtClean="0"/>
              <a:t>belirtmiştir. </a:t>
            </a:r>
          </a:p>
          <a:p>
            <a:r>
              <a:rPr lang="tr-TR" dirty="0" smtClean="0"/>
              <a:t>Hayatta </a:t>
            </a:r>
            <a:r>
              <a:rPr lang="tr-TR" dirty="0"/>
              <a:t>olması durumunda ehliyetinden ve taşıdığı meziyetlerden ötürü bir azatlı kölenin Müslümanlara halife olmasının söz konusu olması, İslam’la birlikte insanların eşitlik anlayışlarında görülen </a:t>
            </a:r>
            <a:r>
              <a:rPr lang="tr-TR" b="1" dirty="0"/>
              <a:t>çok ciddi bir dönüşüme </a:t>
            </a:r>
            <a:r>
              <a:rPr lang="tr-TR" dirty="0"/>
              <a:t>işaret etmektedir</a:t>
            </a:r>
            <a:r>
              <a:rPr lang="tr-TR" dirty="0" smtClean="0"/>
              <a:t>.</a:t>
            </a:r>
            <a:endParaRPr lang="tr-TR" dirty="0"/>
          </a:p>
        </p:txBody>
      </p:sp>
      <p:sp>
        <p:nvSpPr>
          <p:cNvPr id="3" name="Başlık 2"/>
          <p:cNvSpPr>
            <a:spLocks noGrp="1"/>
          </p:cNvSpPr>
          <p:nvPr>
            <p:ph type="title"/>
          </p:nvPr>
        </p:nvSpPr>
        <p:spPr/>
        <p:txBody>
          <a:bodyPr/>
          <a:lstStyle/>
          <a:p>
            <a:r>
              <a:rPr lang="tr-TR" dirty="0" err="1"/>
              <a:t>salİM</a:t>
            </a:r>
            <a:r>
              <a:rPr lang="tr-TR" dirty="0"/>
              <a:t> (R): KÖLELİKTEN HALİFELİĞE</a:t>
            </a:r>
          </a:p>
        </p:txBody>
      </p:sp>
    </p:spTree>
    <p:extLst>
      <p:ext uri="{BB962C8B-B14F-4D97-AF65-F5344CB8AC3E}">
        <p14:creationId xmlns:p14="http://schemas.microsoft.com/office/powerpoint/2010/main" val="18890878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200" dirty="0"/>
              <a:t>Hz. </a:t>
            </a:r>
            <a:r>
              <a:rPr lang="tr-TR" sz="2200" dirty="0" err="1"/>
              <a:t>Zeyd</a:t>
            </a:r>
            <a:r>
              <a:rPr lang="tr-TR" sz="2200" dirty="0"/>
              <a:t>, </a:t>
            </a:r>
            <a:r>
              <a:rPr lang="tr-TR" sz="2200" dirty="0" smtClean="0"/>
              <a:t>ilk </a:t>
            </a:r>
            <a:r>
              <a:rPr lang="tr-TR" sz="2200" dirty="0" err="1"/>
              <a:t>müslümanlardan</a:t>
            </a:r>
            <a:r>
              <a:rPr lang="tr-TR" sz="2200" dirty="0"/>
              <a:t> olup Mekke’ye köle olarak getirilmişti. </a:t>
            </a:r>
            <a:r>
              <a:rPr lang="tr-TR" sz="2200" dirty="0" err="1"/>
              <a:t>Resûlullah</a:t>
            </a:r>
            <a:r>
              <a:rPr lang="tr-TR" sz="2200" dirty="0"/>
              <a:t> onu azat etmiş ve evlatlık edinmişti</a:t>
            </a:r>
            <a:r>
              <a:rPr lang="tr-TR" sz="2200" dirty="0" smtClean="0"/>
              <a:t>. </a:t>
            </a:r>
            <a:r>
              <a:rPr lang="tr-TR" sz="2200" dirty="0"/>
              <a:t>Hz. </a:t>
            </a:r>
            <a:r>
              <a:rPr lang="tr-TR" sz="2200" dirty="0" err="1"/>
              <a:t>Aişe</a:t>
            </a:r>
            <a:r>
              <a:rPr lang="tr-TR" sz="2200" dirty="0"/>
              <a:t> (r) Hz. Peygamber’in (s) Hz. </a:t>
            </a:r>
            <a:r>
              <a:rPr lang="tr-TR" sz="2200" dirty="0" err="1"/>
              <a:t>Zeyd’i</a:t>
            </a:r>
            <a:r>
              <a:rPr lang="tr-TR" sz="2200" dirty="0"/>
              <a:t> (r) ne zaman bir savaşa katılsa komutan yaptığını, eğer Medine’de kalsa yerine bıraktığını bildirmektedir. </a:t>
            </a:r>
            <a:r>
              <a:rPr lang="tr-TR" sz="2200" dirty="0" err="1"/>
              <a:t>Zeyd</a:t>
            </a:r>
            <a:r>
              <a:rPr lang="tr-TR" sz="2200" dirty="0"/>
              <a:t> (r) </a:t>
            </a:r>
            <a:r>
              <a:rPr lang="tr-TR" sz="2200" dirty="0" err="1"/>
              <a:t>Kur’ân</a:t>
            </a:r>
            <a:r>
              <a:rPr lang="tr-TR" sz="2200" dirty="0"/>
              <a:t>-ı Kerim’de ismi geçen tek </a:t>
            </a:r>
            <a:r>
              <a:rPr lang="tr-TR" sz="2200" dirty="0" err="1"/>
              <a:t>sahâbîdir</a:t>
            </a:r>
            <a:r>
              <a:rPr lang="tr-TR" sz="2200" dirty="0"/>
              <a:t>. Hz. Peygamber kendisini dadısı ve azatlısı </a:t>
            </a:r>
            <a:r>
              <a:rPr lang="tr-TR" sz="2200" dirty="0" err="1"/>
              <a:t>Ümmü</a:t>
            </a:r>
            <a:r>
              <a:rPr lang="tr-TR" sz="2200" dirty="0"/>
              <a:t> </a:t>
            </a:r>
            <a:r>
              <a:rPr lang="tr-TR" sz="2200" dirty="0" err="1"/>
              <a:t>Eymen</a:t>
            </a:r>
            <a:r>
              <a:rPr lang="tr-TR" sz="2200" dirty="0"/>
              <a:t> ile evlendirmiş ve bu evlilikten Usame b. </a:t>
            </a:r>
            <a:r>
              <a:rPr lang="tr-TR" sz="2200" dirty="0" err="1"/>
              <a:t>Zeyd</a:t>
            </a:r>
            <a:r>
              <a:rPr lang="tr-TR" sz="2200" dirty="0"/>
              <a:t> </a:t>
            </a:r>
            <a:r>
              <a:rPr lang="tr-TR" sz="2200" dirty="0" smtClean="0"/>
              <a:t>olmuştur. </a:t>
            </a:r>
            <a:r>
              <a:rPr lang="tr-TR" sz="2200" dirty="0"/>
              <a:t>Annesi de babası da azatlı köle olan Hz. Usame (r) ise Mekke’de nübüvvetten sonra doğmuştur. Babası gibi Hz. Peygamber’in (s) en sevdiği </a:t>
            </a:r>
            <a:r>
              <a:rPr lang="tr-TR" sz="2200" dirty="0" smtClean="0"/>
              <a:t>kişilerdendir. Usame </a:t>
            </a:r>
            <a:r>
              <a:rPr lang="tr-TR" sz="2200" dirty="0"/>
              <a:t>siyah tenli ve basık burunluydu. </a:t>
            </a:r>
          </a:p>
          <a:p>
            <a:endParaRPr lang="tr-TR" dirty="0"/>
          </a:p>
        </p:txBody>
      </p:sp>
      <p:sp>
        <p:nvSpPr>
          <p:cNvPr id="3" name="Başlık 2"/>
          <p:cNvSpPr>
            <a:spLocks noGrp="1"/>
          </p:cNvSpPr>
          <p:nvPr>
            <p:ph type="title"/>
          </p:nvPr>
        </p:nvSpPr>
        <p:spPr/>
        <p:txBody>
          <a:bodyPr/>
          <a:lstStyle/>
          <a:p>
            <a:r>
              <a:rPr lang="tr-TR" dirty="0"/>
              <a:t>Usame (r): kölelikten komutanlığa</a:t>
            </a:r>
          </a:p>
        </p:txBody>
      </p:sp>
    </p:spTree>
    <p:extLst>
      <p:ext uri="{BB962C8B-B14F-4D97-AF65-F5344CB8AC3E}">
        <p14:creationId xmlns:p14="http://schemas.microsoft.com/office/powerpoint/2010/main" val="23670987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400" dirty="0" smtClean="0"/>
              <a:t>Bir </a:t>
            </a:r>
            <a:r>
              <a:rPr lang="tr-TR" sz="2400" dirty="0"/>
              <a:t>yandan annesi Habeşli bir azatlı </a:t>
            </a:r>
            <a:r>
              <a:rPr lang="tr-TR" sz="2400" dirty="0" smtClean="0"/>
              <a:t>köle (</a:t>
            </a:r>
            <a:r>
              <a:rPr lang="tr-TR" sz="2400" dirty="0" err="1" smtClean="0"/>
              <a:t>Ümmü</a:t>
            </a:r>
            <a:r>
              <a:rPr lang="tr-TR" sz="2400" dirty="0" smtClean="0"/>
              <a:t> </a:t>
            </a:r>
            <a:r>
              <a:rPr lang="tr-TR" sz="2400" dirty="0" err="1" smtClean="0"/>
              <a:t>Eymen</a:t>
            </a:r>
            <a:r>
              <a:rPr lang="tr-TR" sz="2400" dirty="0" smtClean="0"/>
              <a:t>), </a:t>
            </a:r>
            <a:r>
              <a:rPr lang="tr-TR" sz="2400" dirty="0"/>
              <a:t>babası da bir azatlı köle </a:t>
            </a:r>
            <a:r>
              <a:rPr lang="tr-TR" sz="2400" dirty="0" smtClean="0"/>
              <a:t>(</a:t>
            </a:r>
            <a:r>
              <a:rPr lang="tr-TR" sz="2400" dirty="0" err="1" smtClean="0"/>
              <a:t>Zeyd</a:t>
            </a:r>
            <a:r>
              <a:rPr lang="tr-TR" sz="2400" dirty="0" smtClean="0"/>
              <a:t> b. Harise) olması </a:t>
            </a:r>
            <a:r>
              <a:rPr lang="tr-TR" sz="2400" dirty="0"/>
              <a:t>ve fizikî olarak siyah tenli olması, diğer yandan yaklaşık yirmi yaşında olmasına rağmen Hz. Peygamber’in (s) bildirdiği üzere komutanlığa ehil ve layık olmasından ötürü, Hz. </a:t>
            </a:r>
            <a:r>
              <a:rPr lang="tr-TR" sz="2400" dirty="0" err="1"/>
              <a:t>Usâme</a:t>
            </a:r>
            <a:r>
              <a:rPr lang="tr-TR" sz="2400" dirty="0"/>
              <a:t> (r) </a:t>
            </a:r>
            <a:r>
              <a:rPr lang="tr-TR" sz="2400" dirty="0" err="1"/>
              <a:t>sahâbenin</a:t>
            </a:r>
            <a:r>
              <a:rPr lang="tr-TR" sz="2400" dirty="0"/>
              <a:t> büyüklerinin içlerinde yer aldığı gayet büyük bir ordunun başına getirilmiş ve </a:t>
            </a:r>
            <a:r>
              <a:rPr lang="tr-TR" sz="2400" dirty="0" err="1"/>
              <a:t>müslüman</a:t>
            </a:r>
            <a:r>
              <a:rPr lang="tr-TR" sz="2400" dirty="0"/>
              <a:t> toplumda eşitlik ilkesinin kök salması için akıllarda yer edecek çok önemli bir örnek teşkil etmiştir</a:t>
            </a:r>
            <a:r>
              <a:rPr lang="tr-TR" sz="2400" dirty="0" smtClean="0"/>
              <a:t>. </a:t>
            </a:r>
            <a:endParaRPr lang="tr-TR" sz="2400" dirty="0"/>
          </a:p>
        </p:txBody>
      </p:sp>
      <p:sp>
        <p:nvSpPr>
          <p:cNvPr id="3" name="Başlık 2"/>
          <p:cNvSpPr>
            <a:spLocks noGrp="1"/>
          </p:cNvSpPr>
          <p:nvPr>
            <p:ph type="title"/>
          </p:nvPr>
        </p:nvSpPr>
        <p:spPr/>
        <p:txBody>
          <a:bodyPr/>
          <a:lstStyle/>
          <a:p>
            <a:r>
              <a:rPr lang="tr-TR" dirty="0"/>
              <a:t>Usame (r): kölelikten komutanlığa</a:t>
            </a:r>
          </a:p>
        </p:txBody>
      </p:sp>
    </p:spTree>
    <p:extLst>
      <p:ext uri="{BB962C8B-B14F-4D97-AF65-F5344CB8AC3E}">
        <p14:creationId xmlns:p14="http://schemas.microsoft.com/office/powerpoint/2010/main" val="28388879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400" dirty="0" smtClean="0"/>
              <a:t> Bu görevlendirmeye itiraz üzerine </a:t>
            </a:r>
            <a:r>
              <a:rPr lang="tr-TR" sz="2400" dirty="0" err="1" smtClean="0"/>
              <a:t>Resûlullah</a:t>
            </a:r>
            <a:r>
              <a:rPr lang="tr-TR" sz="2400" dirty="0" smtClean="0"/>
              <a:t> </a:t>
            </a:r>
            <a:r>
              <a:rPr lang="tr-TR" sz="2400" dirty="0"/>
              <a:t>(s) </a:t>
            </a:r>
            <a:r>
              <a:rPr lang="tr-TR" sz="2400" dirty="0" smtClean="0"/>
              <a:t>şöyle </a:t>
            </a:r>
            <a:r>
              <a:rPr lang="tr-TR" sz="2400" dirty="0"/>
              <a:t>buyurmuştur: “</a:t>
            </a:r>
            <a:r>
              <a:rPr lang="tr-TR" sz="2400" i="1" dirty="0"/>
              <a:t>Sizler şimdi </a:t>
            </a:r>
            <a:r>
              <a:rPr lang="tr-TR" sz="2400" i="1" dirty="0" err="1"/>
              <a:t>Usâme’nin</a:t>
            </a:r>
            <a:r>
              <a:rPr lang="tr-TR" sz="2400" i="1" dirty="0"/>
              <a:t> komutanlığına itiraz ediyorsunuz, şüphesiz bundan önce de onun babasının komutanlığına itiraz etmiştiniz. Allah’a (cc) yemin ederim ki, </a:t>
            </a:r>
            <a:r>
              <a:rPr lang="tr-TR" sz="2400" i="1" dirty="0" err="1"/>
              <a:t>Zeyd</a:t>
            </a:r>
            <a:r>
              <a:rPr lang="tr-TR" sz="2400" i="1" dirty="0"/>
              <a:t>, komutanlığa nasıl layık ve ehil ise ve bana en sevgili kişilerden biri ise, muhakkak </a:t>
            </a:r>
            <a:r>
              <a:rPr lang="tr-TR" sz="2400" i="1" dirty="0" err="1"/>
              <a:t>Usâme</a:t>
            </a:r>
            <a:r>
              <a:rPr lang="tr-TR" sz="2400" i="1" dirty="0"/>
              <a:t> de bana en sevgili kişilerdendir</a:t>
            </a:r>
            <a:r>
              <a:rPr lang="tr-TR" sz="2400" dirty="0"/>
              <a:t>.” Müslim’deki bir tarikte ise Usame’nin de babası gibi komutanlığa layık ve ehil olduğu </a:t>
            </a:r>
            <a:r>
              <a:rPr lang="tr-TR" sz="2400" dirty="0" smtClean="0"/>
              <a:t>beyan edilmiştir</a:t>
            </a:r>
            <a:r>
              <a:rPr lang="tr-TR" sz="2400" dirty="0"/>
              <a:t>. </a:t>
            </a:r>
            <a:r>
              <a:rPr lang="tr-TR" sz="2400" dirty="0" err="1"/>
              <a:t>Buhârî</a:t>
            </a:r>
            <a:r>
              <a:rPr lang="tr-TR" sz="2400" dirty="0"/>
              <a:t>, Ahkâm </a:t>
            </a:r>
            <a:r>
              <a:rPr lang="tr-TR" sz="2400" dirty="0" smtClean="0"/>
              <a:t>33</a:t>
            </a:r>
            <a:endParaRPr lang="tr-TR" sz="2400" dirty="0"/>
          </a:p>
        </p:txBody>
      </p:sp>
      <p:sp>
        <p:nvSpPr>
          <p:cNvPr id="3" name="Başlık 2"/>
          <p:cNvSpPr>
            <a:spLocks noGrp="1"/>
          </p:cNvSpPr>
          <p:nvPr>
            <p:ph type="title"/>
          </p:nvPr>
        </p:nvSpPr>
        <p:spPr/>
        <p:txBody>
          <a:bodyPr/>
          <a:lstStyle/>
          <a:p>
            <a:r>
              <a:rPr lang="tr-TR" dirty="0" smtClean="0"/>
              <a:t>Usame (r): kölelikten komutanlığa</a:t>
            </a:r>
            <a:endParaRPr lang="tr-TR" dirty="0"/>
          </a:p>
        </p:txBody>
      </p:sp>
    </p:spTree>
    <p:extLst>
      <p:ext uri="{BB962C8B-B14F-4D97-AF65-F5344CB8AC3E}">
        <p14:creationId xmlns:p14="http://schemas.microsoft.com/office/powerpoint/2010/main" val="19517015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407893" cy="5022297"/>
          </a:xfrm>
        </p:spPr>
        <p:txBody>
          <a:bodyPr>
            <a:normAutofit/>
          </a:bodyPr>
          <a:lstStyle/>
          <a:p>
            <a:pPr marL="45720" indent="0">
              <a:buNone/>
            </a:pPr>
            <a:r>
              <a:rPr lang="en-US" b="1" i="1" dirty="0" smtClean="0"/>
              <a:t>28 </a:t>
            </a:r>
            <a:r>
              <a:rPr lang="en-US" b="1" i="1" dirty="0"/>
              <a:t>August 1963, at the Lincoln Memorial, Washington D.C.</a:t>
            </a:r>
            <a:r>
              <a:rPr lang="en-US" dirty="0"/>
              <a:t/>
            </a:r>
            <a:br>
              <a:rPr lang="en-US" dirty="0"/>
            </a:br>
            <a:endParaRPr lang="tr-TR" dirty="0" smtClean="0"/>
          </a:p>
          <a:p>
            <a:r>
              <a:rPr lang="en-US" sz="2400" dirty="0" smtClean="0"/>
              <a:t>But </a:t>
            </a:r>
            <a:r>
              <a:rPr lang="en-US" sz="2400" dirty="0"/>
              <a:t>one hundred years later, the Negro still is not free. One hundred years later, the life of the Negro is still sadly crippled by the manacles of segregation and the chains of discrimination. One hundred years later, the Negro lives on a lonely island of poverty in the midst of a vast ocean of material prosperity. </a:t>
            </a:r>
            <a:endParaRPr lang="tr-TR" sz="2400" dirty="0" smtClean="0"/>
          </a:p>
          <a:p>
            <a:endParaRPr lang="tr-TR" sz="2400" dirty="0"/>
          </a:p>
          <a:p>
            <a:r>
              <a:rPr lang="en-US" sz="2400" dirty="0" smtClean="0"/>
              <a:t>I </a:t>
            </a:r>
            <a:r>
              <a:rPr lang="en-US" sz="2400" dirty="0"/>
              <a:t>have a dream that one day on the red hills of Georgia, the sons of former slaves and the sons of former slave owners will be able to sit down together at the table of brotherhood.</a:t>
            </a:r>
            <a:endParaRPr lang="tr-TR" sz="2400" dirty="0"/>
          </a:p>
        </p:txBody>
      </p:sp>
      <p:sp>
        <p:nvSpPr>
          <p:cNvPr id="3" name="Başlık 2"/>
          <p:cNvSpPr>
            <a:spLocks noGrp="1"/>
          </p:cNvSpPr>
          <p:nvPr>
            <p:ph type="title"/>
          </p:nvPr>
        </p:nvSpPr>
        <p:spPr/>
        <p:txBody>
          <a:bodyPr/>
          <a:lstStyle/>
          <a:p>
            <a:r>
              <a:rPr lang="en-US" b="1" dirty="0"/>
              <a:t>Martin Luther </a:t>
            </a:r>
            <a:r>
              <a:rPr lang="en-US" b="1" dirty="0" smtClean="0"/>
              <a:t>King</a:t>
            </a:r>
            <a:r>
              <a:rPr lang="tr-TR" b="1" dirty="0" smtClean="0"/>
              <a:t>, </a:t>
            </a:r>
            <a:r>
              <a:rPr lang="en-US" b="1" i="1" dirty="0" smtClean="0"/>
              <a:t>I </a:t>
            </a:r>
            <a:r>
              <a:rPr lang="en-US" b="1" i="1" dirty="0"/>
              <a:t>Have a Dream</a:t>
            </a:r>
            <a:endParaRPr lang="tr-TR" dirty="0"/>
          </a:p>
        </p:txBody>
      </p:sp>
    </p:spTree>
    <p:extLst>
      <p:ext uri="{BB962C8B-B14F-4D97-AF65-F5344CB8AC3E}">
        <p14:creationId xmlns:p14="http://schemas.microsoft.com/office/powerpoint/2010/main" val="42370838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403" y="-171399"/>
            <a:ext cx="9582923" cy="7128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2832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88604"/>
            <a:ext cx="9180512" cy="7345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9707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r>
              <a:rPr lang="tr-TR" sz="2400" dirty="0"/>
              <a:t>“İnsan Ne Zaman Hâkim Olmaya Layık Olur?” isimli 16. babın girişinde </a:t>
            </a:r>
            <a:r>
              <a:rPr lang="tr-TR" sz="2400" dirty="0" err="1"/>
              <a:t>Buhârî</a:t>
            </a:r>
            <a:r>
              <a:rPr lang="tr-TR" sz="2400" dirty="0"/>
              <a:t>, Ömer b. </a:t>
            </a:r>
            <a:r>
              <a:rPr lang="tr-TR" sz="2400" dirty="0" err="1"/>
              <a:t>Abdilaziz’in</a:t>
            </a:r>
            <a:r>
              <a:rPr lang="tr-TR" sz="2400" dirty="0"/>
              <a:t> şu sözünü aktarır: “</a:t>
            </a:r>
            <a:r>
              <a:rPr lang="tr-TR" sz="2400" i="1" dirty="0"/>
              <a:t>Beş özellik vardır ki, hâkimde onlardan birisi eksik olursa onun için bir kusur olur: Hâkim anlayışlı, </a:t>
            </a:r>
            <a:r>
              <a:rPr lang="tr-TR" sz="2400" i="1" dirty="0" smtClean="0"/>
              <a:t>yumuşak huylu, </a:t>
            </a:r>
            <a:r>
              <a:rPr lang="tr-TR" sz="2400" i="1" dirty="0"/>
              <a:t>iffetli, işi konusunda </a:t>
            </a:r>
            <a:r>
              <a:rPr lang="tr-TR" sz="2400" i="1" dirty="0" err="1"/>
              <a:t>salâbetli</a:t>
            </a:r>
            <a:r>
              <a:rPr lang="tr-TR" sz="2400" i="1" dirty="0"/>
              <a:t> (hakkı korumada kuvvetli), âlim ve ilim konusunda çok sorucu ve araştırıcı olmalıdır</a:t>
            </a:r>
            <a:r>
              <a:rPr lang="tr-TR" sz="2400" i="1" dirty="0" smtClean="0"/>
              <a:t>.</a:t>
            </a:r>
            <a:r>
              <a:rPr lang="tr-TR" sz="2400" dirty="0" smtClean="0"/>
              <a:t>”</a:t>
            </a:r>
          </a:p>
          <a:p>
            <a:endParaRPr lang="tr-TR" sz="2400" dirty="0"/>
          </a:p>
          <a:p>
            <a:r>
              <a:rPr lang="tr-TR" sz="2400" dirty="0"/>
              <a:t>G</a:t>
            </a:r>
            <a:r>
              <a:rPr lang="tr-TR" sz="2400" dirty="0" smtClean="0"/>
              <a:t>üvenilirlik hakkında </a:t>
            </a:r>
            <a:r>
              <a:rPr lang="tr-TR" sz="2400" dirty="0"/>
              <a:t>şu hadisi şerif dikkat çekicidir: “</a:t>
            </a:r>
            <a:r>
              <a:rPr lang="tr-TR" sz="2400" i="1" dirty="0"/>
              <a:t>Emaneti olmayanın imanı da yoktur</a:t>
            </a:r>
            <a:r>
              <a:rPr lang="tr-TR" sz="2400" dirty="0"/>
              <a:t>.” Diğer bir deyişle, </a:t>
            </a:r>
            <a:r>
              <a:rPr lang="tr-TR" sz="2400" dirty="0" smtClean="0"/>
              <a:t>güvenilir olmayan kimsenin </a:t>
            </a:r>
            <a:r>
              <a:rPr lang="tr-TR" sz="2400" dirty="0"/>
              <a:t>imanı tam ve kâmil değildir. </a:t>
            </a:r>
            <a:r>
              <a:rPr lang="en-US" sz="2400" dirty="0"/>
              <a:t>Ahmed b. </a:t>
            </a:r>
            <a:r>
              <a:rPr lang="en-US" sz="2400" dirty="0" err="1"/>
              <a:t>Hanbel</a:t>
            </a:r>
            <a:r>
              <a:rPr lang="en-US" sz="2400" dirty="0"/>
              <a:t>, </a:t>
            </a:r>
            <a:r>
              <a:rPr lang="en-US" sz="2400" dirty="0" err="1"/>
              <a:t>Musned</a:t>
            </a:r>
            <a:r>
              <a:rPr lang="en-US" sz="2400" dirty="0"/>
              <a:t>, III, 135</a:t>
            </a:r>
            <a:endParaRPr lang="tr-TR" sz="2400" dirty="0"/>
          </a:p>
          <a:p>
            <a:endParaRPr lang="tr-TR" sz="2400" dirty="0"/>
          </a:p>
        </p:txBody>
      </p:sp>
      <p:sp>
        <p:nvSpPr>
          <p:cNvPr id="3" name="Başlık 2"/>
          <p:cNvSpPr>
            <a:spLocks noGrp="1"/>
          </p:cNvSpPr>
          <p:nvPr>
            <p:ph type="title"/>
          </p:nvPr>
        </p:nvSpPr>
        <p:spPr/>
        <p:txBody>
          <a:bodyPr/>
          <a:lstStyle/>
          <a:p>
            <a:r>
              <a:rPr lang="tr-TR" dirty="0" err="1" smtClean="0"/>
              <a:t>ehlİYET</a:t>
            </a:r>
            <a:r>
              <a:rPr lang="tr-TR" dirty="0" smtClean="0"/>
              <a:t> ŞARTLARI VE GÜVENİLİRLİK</a:t>
            </a:r>
            <a:endParaRPr lang="tr-TR" dirty="0"/>
          </a:p>
        </p:txBody>
      </p:sp>
    </p:spTree>
    <p:extLst>
      <p:ext uri="{BB962C8B-B14F-4D97-AF65-F5344CB8AC3E}">
        <p14:creationId xmlns:p14="http://schemas.microsoft.com/office/powerpoint/2010/main" val="13192766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2400" dirty="0"/>
              <a:t>Cevap verebilirlik, yöneticinin duyarlı olmasını, vatandaşın memnuniyetinin gözetilmesini, insanların tercihlerine dikkat edilmesini, ihtiyaç ve isteklerinin anlaşılmasını ve öngörülebilmesini amaçlar. Yöneticiler ve kamu görevlileri vatandaşa karşı duyarlı olmalı ve insanların ihtiyaçlarını anlayarak öngörebilmelidir. </a:t>
            </a:r>
            <a:endParaRPr lang="tr-TR" sz="2400" dirty="0" smtClean="0"/>
          </a:p>
          <a:p>
            <a:r>
              <a:rPr lang="tr-TR" dirty="0" smtClean="0"/>
              <a:t>Yalçın</a:t>
            </a:r>
            <a:r>
              <a:rPr lang="tr-TR" dirty="0"/>
              <a:t>, </a:t>
            </a:r>
            <a:r>
              <a:rPr lang="tr-TR" i="1" dirty="0"/>
              <a:t>İyi Yönetişim İlkeleri Ve Türk Kamu Yönetimine Yansımaları</a:t>
            </a:r>
            <a:r>
              <a:rPr lang="tr-TR" dirty="0"/>
              <a:t>, s. 38.</a:t>
            </a:r>
          </a:p>
          <a:p>
            <a:endParaRPr lang="tr-TR" dirty="0"/>
          </a:p>
        </p:txBody>
      </p:sp>
      <p:sp>
        <p:nvSpPr>
          <p:cNvPr id="3" name="Başlık 2"/>
          <p:cNvSpPr>
            <a:spLocks noGrp="1"/>
          </p:cNvSpPr>
          <p:nvPr>
            <p:ph type="title"/>
          </p:nvPr>
        </p:nvSpPr>
        <p:spPr/>
        <p:txBody>
          <a:bodyPr/>
          <a:lstStyle/>
          <a:p>
            <a:r>
              <a:rPr lang="tr-TR" b="1" dirty="0"/>
              <a:t>CEVAP VEREBİLİRLİK, ETKİNLİK ve TUTARLILIK</a:t>
            </a:r>
            <a:endParaRPr lang="tr-TR" dirty="0"/>
          </a:p>
        </p:txBody>
      </p:sp>
    </p:spTree>
    <p:extLst>
      <p:ext uri="{BB962C8B-B14F-4D97-AF65-F5344CB8AC3E}">
        <p14:creationId xmlns:p14="http://schemas.microsoft.com/office/powerpoint/2010/main" val="11861010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2200" dirty="0"/>
              <a:t>Hz. Peygamber’e (s) bir adam gelerek kendilerine namaz kıldıran kişinin namazı çok uzattığını dile getirir. Bunun üzerine </a:t>
            </a:r>
            <a:r>
              <a:rPr lang="tr-TR" sz="2200" dirty="0" err="1"/>
              <a:t>Resûlullah</a:t>
            </a:r>
            <a:r>
              <a:rPr lang="tr-TR" sz="2200" dirty="0"/>
              <a:t> (s) çok kızarak bir hutbe vermiş ve hutbesinde “</a:t>
            </a:r>
            <a:r>
              <a:rPr lang="tr-TR" sz="2200" i="1" dirty="0"/>
              <a:t>Ey insanlar! İçinizden cemaati nefret ettirenler vardır. Herhangi biriniz insanlara namaz kıldıracak olursa hafif kıldırsın. Çünkü cemaatin içinde yaşlı, zayıf ve iş güç sahibi olanı vardır</a:t>
            </a:r>
            <a:r>
              <a:rPr lang="tr-TR" sz="2200" dirty="0"/>
              <a:t>.” buyurmuştur. </a:t>
            </a:r>
            <a:r>
              <a:rPr lang="tr-TR" sz="2200" dirty="0" err="1"/>
              <a:t>Resûlullah</a:t>
            </a:r>
            <a:r>
              <a:rPr lang="tr-TR" sz="2200" dirty="0"/>
              <a:t> (s) halkın ihtiyaç ve durumlarına karşı son derece hassas olup her ferdin muhtemel durumunu hesaba katmış ve öngörmüş, derhal insanlara hitap ederek </a:t>
            </a:r>
            <a:r>
              <a:rPr lang="tr-TR" sz="2200" dirty="0" smtClean="0"/>
              <a:t>konuya </a:t>
            </a:r>
            <a:r>
              <a:rPr lang="tr-TR" sz="2200" dirty="0"/>
              <a:t>etkili bir çözüm </a:t>
            </a:r>
            <a:r>
              <a:rPr lang="tr-TR" sz="2200" dirty="0" smtClean="0"/>
              <a:t>getirmiştir. </a:t>
            </a:r>
            <a:r>
              <a:rPr lang="tr-TR" sz="2200" dirty="0" err="1" smtClean="0"/>
              <a:t>Buhârî</a:t>
            </a:r>
            <a:r>
              <a:rPr lang="tr-TR" sz="2200" dirty="0"/>
              <a:t>, Ahkâm 13.</a:t>
            </a:r>
          </a:p>
          <a:p>
            <a:endParaRPr lang="tr-TR" dirty="0"/>
          </a:p>
        </p:txBody>
      </p:sp>
      <p:sp>
        <p:nvSpPr>
          <p:cNvPr id="3" name="Başlık 2"/>
          <p:cNvSpPr>
            <a:spLocks noGrp="1"/>
          </p:cNvSpPr>
          <p:nvPr>
            <p:ph type="title"/>
          </p:nvPr>
        </p:nvSpPr>
        <p:spPr/>
        <p:txBody>
          <a:bodyPr/>
          <a:lstStyle/>
          <a:p>
            <a:pPr lvl="0"/>
            <a:r>
              <a:rPr lang="tr-TR" b="1" dirty="0"/>
              <a:t>CEVAP VEREBİLİRLİK, ETKİNLİK ve </a:t>
            </a:r>
            <a:r>
              <a:rPr lang="tr-TR" b="1" dirty="0" smtClean="0"/>
              <a:t>TUTARLILIK</a:t>
            </a:r>
            <a:endParaRPr lang="tr-TR" dirty="0"/>
          </a:p>
        </p:txBody>
      </p:sp>
    </p:spTree>
    <p:extLst>
      <p:ext uri="{BB962C8B-B14F-4D97-AF65-F5344CB8AC3E}">
        <p14:creationId xmlns:p14="http://schemas.microsoft.com/office/powerpoint/2010/main" val="849496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2400" dirty="0" smtClean="0"/>
              <a:t>…Olumsuzluklara </a:t>
            </a:r>
            <a:r>
              <a:rPr lang="tr-TR" sz="2400" dirty="0"/>
              <a:t>rağmen başarı varsa, mutlaka boşa enerji harcanmış demektir. Toplumların medenîleşme seviyesi, organizasyon konusundaki kabiliyeti, birikimi ve geleneğinin ürünüdür. Bundan sonra bahsedeceğim problemlerimizin çoğunun en temelde organizasyon ve yönetişim sorunu olduğu görüşündeyim.”   Polat, Salahattin, Modern Dönemde Hadis İlminin Temel Meseleleri, Modern Dönemde Dinî İlimlerin Temel Meseleleri, İlmî Toplantı, 2007, s. 222.</a:t>
            </a:r>
          </a:p>
          <a:p>
            <a:endParaRPr lang="tr-TR" dirty="0"/>
          </a:p>
        </p:txBody>
      </p:sp>
      <p:sp>
        <p:nvSpPr>
          <p:cNvPr id="3" name="Başlık 2"/>
          <p:cNvSpPr>
            <a:spLocks noGrp="1"/>
          </p:cNvSpPr>
          <p:nvPr>
            <p:ph type="title"/>
          </p:nvPr>
        </p:nvSpPr>
        <p:spPr/>
        <p:txBody>
          <a:bodyPr/>
          <a:lstStyle/>
          <a:p>
            <a:r>
              <a:rPr lang="tr-TR" dirty="0"/>
              <a:t>İYİ İDARENİN ÖNEMİ</a:t>
            </a:r>
          </a:p>
        </p:txBody>
      </p:sp>
    </p:spTree>
    <p:extLst>
      <p:ext uri="{BB962C8B-B14F-4D97-AF65-F5344CB8AC3E}">
        <p14:creationId xmlns:p14="http://schemas.microsoft.com/office/powerpoint/2010/main" val="34967837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2400" dirty="0"/>
              <a:t>Hz. Peygamber’in (s) </a:t>
            </a:r>
            <a:r>
              <a:rPr lang="tr-TR" sz="2400" dirty="0" err="1"/>
              <a:t>Ebû</a:t>
            </a:r>
            <a:r>
              <a:rPr lang="tr-TR" sz="2400" dirty="0"/>
              <a:t> Mûsâ el-</a:t>
            </a:r>
            <a:r>
              <a:rPr lang="tr-TR" sz="2400" dirty="0" err="1"/>
              <a:t>Eş’arî</a:t>
            </a:r>
            <a:r>
              <a:rPr lang="tr-TR" sz="2400" dirty="0"/>
              <a:t> ile </a:t>
            </a:r>
            <a:r>
              <a:rPr lang="tr-TR" sz="2400" dirty="0" err="1"/>
              <a:t>Muâz</a:t>
            </a:r>
            <a:r>
              <a:rPr lang="tr-TR" sz="2400" dirty="0"/>
              <a:t> b. Cebel’i (r) Yemen’e görevli olarak gönderirken söylediği “</a:t>
            </a:r>
            <a:r>
              <a:rPr lang="tr-TR" sz="2400" i="1" dirty="0"/>
              <a:t>Kolaylaştırın, zorlaştırmayın; müjdeleyin, nefret ettirmeyin</a:t>
            </a:r>
            <a:r>
              <a:rPr lang="tr-TR" sz="2400" dirty="0"/>
              <a:t> </a:t>
            </a:r>
            <a:r>
              <a:rPr lang="tr-TR" sz="2400" i="1" dirty="0"/>
              <a:t>ve birbirinize hükümde uygunluk gösterin</a:t>
            </a:r>
            <a:r>
              <a:rPr lang="tr-TR" sz="2400" dirty="0"/>
              <a:t>.” hadisi şerif farklı yöneticilerin verdikleri kararlarda tutarlık göstermelerine dair önemli bir talimat içermektedir. Hadisin ilk kısmı ise, cevap verebilirlik ilkesi gereği halkın maslahat ve memnuniyetinin gözetilmesi ve ihtiyaç ve tercihlerine duyarlı olunması için bir uyarı olarak değerlendirilebilir</a:t>
            </a:r>
            <a:r>
              <a:rPr lang="tr-TR" sz="2400" dirty="0" smtClean="0"/>
              <a:t>. </a:t>
            </a:r>
            <a:r>
              <a:rPr lang="tr-TR" sz="2400" dirty="0" err="1" smtClean="0"/>
              <a:t>Buhârî</a:t>
            </a:r>
            <a:r>
              <a:rPr lang="tr-TR" sz="2400" dirty="0"/>
              <a:t>, Ahkâm 22.</a:t>
            </a:r>
          </a:p>
          <a:p>
            <a:endParaRPr lang="tr-TR" dirty="0"/>
          </a:p>
        </p:txBody>
      </p:sp>
      <p:sp>
        <p:nvSpPr>
          <p:cNvPr id="3" name="Başlık 2"/>
          <p:cNvSpPr>
            <a:spLocks noGrp="1"/>
          </p:cNvSpPr>
          <p:nvPr>
            <p:ph type="title"/>
          </p:nvPr>
        </p:nvSpPr>
        <p:spPr/>
        <p:txBody>
          <a:bodyPr/>
          <a:lstStyle/>
          <a:p>
            <a:r>
              <a:rPr lang="tr-TR" b="1" dirty="0"/>
              <a:t>CEVAP VEREBİLİRLİK, ETKİNLİK ve TUTARLILIK</a:t>
            </a:r>
            <a:endParaRPr lang="tr-TR" dirty="0"/>
          </a:p>
        </p:txBody>
      </p:sp>
    </p:spTree>
    <p:extLst>
      <p:ext uri="{BB962C8B-B14F-4D97-AF65-F5344CB8AC3E}">
        <p14:creationId xmlns:p14="http://schemas.microsoft.com/office/powerpoint/2010/main" val="4707926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endParaRPr lang="tr-T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12" y="-99391"/>
            <a:ext cx="9196297" cy="6984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35399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407893" cy="4878281"/>
          </a:xfrm>
        </p:spPr>
        <p:txBody>
          <a:bodyPr>
            <a:normAutofit/>
          </a:bodyPr>
          <a:lstStyle/>
          <a:p>
            <a:r>
              <a:rPr lang="tr-TR" sz="2400" dirty="0"/>
              <a:t>Hukukun üstünlüğü ilkesi, yönetimde keyfiliğin önlenmesi, hukuk kurallarının herkese eşit uygulanması, yargının bağımsız olması, insanların pozisyonlarına göre ayrıcalıklı muamele görmemeleri gayelerine matuftur. Hukukun üstünlüğü ilkesinin gereklerinden biri de yargıya erişimin kolay olmasıdır. Yalçın, </a:t>
            </a:r>
            <a:r>
              <a:rPr lang="tr-TR" sz="2400" i="1" dirty="0"/>
              <a:t>İyi Yönetişim İlkeleri Ve Türk Kamu Yönetimine Yansımaları</a:t>
            </a:r>
            <a:r>
              <a:rPr lang="tr-TR" sz="2400" dirty="0"/>
              <a:t>, s. 39-40</a:t>
            </a:r>
            <a:r>
              <a:rPr lang="tr-TR" sz="2400" dirty="0" smtClean="0"/>
              <a:t>.</a:t>
            </a:r>
          </a:p>
          <a:p>
            <a:r>
              <a:rPr lang="tr-TR" sz="2400" dirty="0"/>
              <a:t>Diğer yönetişim ilkelerinin kurumsallaşabilmesi ve uygulanabilmesi için hukukun üstünlüğü önem arz etmektedir. Bozkuş, </a:t>
            </a:r>
            <a:r>
              <a:rPr lang="tr-TR" sz="2400" i="1" dirty="0"/>
              <a:t>Türk Kamu Yönetiminde Yönetişim Tartışmaları</a:t>
            </a:r>
            <a:r>
              <a:rPr lang="tr-TR" sz="2400" dirty="0"/>
              <a:t>, s. 63.</a:t>
            </a:r>
          </a:p>
          <a:p>
            <a:endParaRPr lang="tr-TR" sz="2400" dirty="0"/>
          </a:p>
          <a:p>
            <a:endParaRPr lang="tr-TR" dirty="0"/>
          </a:p>
        </p:txBody>
      </p:sp>
      <p:sp>
        <p:nvSpPr>
          <p:cNvPr id="3" name="Başlık 2"/>
          <p:cNvSpPr>
            <a:spLocks noGrp="1"/>
          </p:cNvSpPr>
          <p:nvPr>
            <p:ph type="title"/>
          </p:nvPr>
        </p:nvSpPr>
        <p:spPr/>
        <p:txBody>
          <a:bodyPr/>
          <a:lstStyle/>
          <a:p>
            <a:pPr lvl="0"/>
            <a:r>
              <a:rPr lang="tr-TR" b="1" dirty="0" err="1" smtClean="0"/>
              <a:t>HUKUKun</a:t>
            </a:r>
            <a:r>
              <a:rPr lang="tr-TR" b="1" dirty="0" smtClean="0"/>
              <a:t> ÜSTÜNLÜĞÜ</a:t>
            </a:r>
            <a:endParaRPr lang="tr-TR" dirty="0"/>
          </a:p>
        </p:txBody>
      </p:sp>
    </p:spTree>
    <p:extLst>
      <p:ext uri="{BB962C8B-B14F-4D97-AF65-F5344CB8AC3E}">
        <p14:creationId xmlns:p14="http://schemas.microsoft.com/office/powerpoint/2010/main" val="6028079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2400" dirty="0"/>
              <a:t>E</a:t>
            </a:r>
            <a:r>
              <a:rPr lang="tr-TR" sz="2400" dirty="0" smtClean="0"/>
              <a:t>tkin </a:t>
            </a:r>
            <a:r>
              <a:rPr lang="tr-TR" sz="2400" dirty="0"/>
              <a:t>yargı sistemi ve yargının bağımsızlığı bağlamında hukukun üstünlüğü kalkınmanın önemli bir unsurudur. Arslan, </a:t>
            </a:r>
            <a:r>
              <a:rPr lang="tr-TR" sz="2400" i="1" dirty="0"/>
              <a:t>Kurumların İktisadi Büyüme Üzerindeki Etkisi</a:t>
            </a:r>
            <a:r>
              <a:rPr lang="tr-TR" sz="2400" dirty="0"/>
              <a:t>, s. 84-85.</a:t>
            </a:r>
          </a:p>
          <a:p>
            <a:r>
              <a:rPr lang="tr-TR" sz="2400" dirty="0"/>
              <a:t>İslam hukukunda da yargısal denetim ve yargının bağımsızlığına oldukça dikkat edilmiş, kamu otoritelerinin hukuka aykırı tasarruflarına </a:t>
            </a:r>
            <a:r>
              <a:rPr lang="tr-TR" sz="2400" dirty="0" err="1"/>
              <a:t>müdahele</a:t>
            </a:r>
            <a:r>
              <a:rPr lang="tr-TR" sz="2400" dirty="0"/>
              <a:t> etmek için özel teşkilatlar </a:t>
            </a:r>
            <a:r>
              <a:rPr lang="tr-TR" sz="2400" dirty="0" smtClean="0"/>
              <a:t>kurulmuştur. Koşum</a:t>
            </a:r>
            <a:r>
              <a:rPr lang="tr-TR" sz="2400" dirty="0"/>
              <a:t>, “</a:t>
            </a:r>
            <a:r>
              <a:rPr lang="tr-TR" sz="2400" i="1" dirty="0"/>
              <a:t>İslâm Hukuk Doktrininde Hukuk Devleti ve Hukukun Üstünlüğü</a:t>
            </a:r>
            <a:r>
              <a:rPr lang="tr-TR" sz="2400" dirty="0"/>
              <a:t>”, s. 260.</a:t>
            </a:r>
          </a:p>
          <a:p>
            <a:endParaRPr lang="tr-TR" dirty="0"/>
          </a:p>
        </p:txBody>
      </p:sp>
      <p:sp>
        <p:nvSpPr>
          <p:cNvPr id="3" name="Başlık 2"/>
          <p:cNvSpPr>
            <a:spLocks noGrp="1"/>
          </p:cNvSpPr>
          <p:nvPr>
            <p:ph type="title"/>
          </p:nvPr>
        </p:nvSpPr>
        <p:spPr/>
        <p:txBody>
          <a:bodyPr/>
          <a:lstStyle/>
          <a:p>
            <a:r>
              <a:rPr lang="tr-TR" b="1" dirty="0" err="1"/>
              <a:t>HUKUKun</a:t>
            </a:r>
            <a:r>
              <a:rPr lang="tr-TR" b="1" dirty="0"/>
              <a:t> ÜSTÜNLÜĞÜ</a:t>
            </a:r>
            <a:endParaRPr lang="tr-TR" dirty="0"/>
          </a:p>
        </p:txBody>
      </p:sp>
    </p:spTree>
    <p:extLst>
      <p:ext uri="{BB962C8B-B14F-4D97-AF65-F5344CB8AC3E}">
        <p14:creationId xmlns:p14="http://schemas.microsoft.com/office/powerpoint/2010/main" val="24013698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2400" dirty="0"/>
              <a:t>Güçlü bir toplumsal yapıyla beraber etkin bir hukuk sistemi; sözleşmelerin uygulanabilirliği, mülkiyet haklarının korunabilmesi ve neticede iktisâdi </a:t>
            </a:r>
            <a:r>
              <a:rPr lang="tr-TR" sz="2400" b="1" dirty="0"/>
              <a:t>işlem maliyetlerinin düşürülmesi </a:t>
            </a:r>
            <a:r>
              <a:rPr lang="tr-TR" sz="2400" dirty="0"/>
              <a:t>yoluyla sağlam bir kurumsal yapıya zemin hazırlayarak kalkınma sürecine büyük ölçüde katkıda bulunmaktadır. Arslan, “</a:t>
            </a:r>
            <a:r>
              <a:rPr lang="tr-TR" sz="2400" i="1" dirty="0"/>
              <a:t>Kurumların İktisadi Büyüme Üzerindeki Etkisi</a:t>
            </a:r>
            <a:r>
              <a:rPr lang="tr-TR" sz="2400" dirty="0"/>
              <a:t>”, s. 84-85 </a:t>
            </a:r>
          </a:p>
          <a:p>
            <a:endParaRPr lang="tr-TR" dirty="0"/>
          </a:p>
        </p:txBody>
      </p:sp>
      <p:sp>
        <p:nvSpPr>
          <p:cNvPr id="3" name="Başlık 2"/>
          <p:cNvSpPr>
            <a:spLocks noGrp="1"/>
          </p:cNvSpPr>
          <p:nvPr>
            <p:ph type="title"/>
          </p:nvPr>
        </p:nvSpPr>
        <p:spPr/>
        <p:txBody>
          <a:bodyPr/>
          <a:lstStyle/>
          <a:p>
            <a:r>
              <a:rPr lang="tr-TR" dirty="0" err="1" smtClean="0"/>
              <a:t>etkİN</a:t>
            </a:r>
            <a:r>
              <a:rPr lang="tr-TR" dirty="0" smtClean="0"/>
              <a:t> hukuk SİSTEMİ-KALKINMA İLİŞKİSİ</a:t>
            </a:r>
            <a:endParaRPr lang="tr-TR" dirty="0"/>
          </a:p>
        </p:txBody>
      </p:sp>
    </p:spTree>
    <p:extLst>
      <p:ext uri="{BB962C8B-B14F-4D97-AF65-F5344CB8AC3E}">
        <p14:creationId xmlns:p14="http://schemas.microsoft.com/office/powerpoint/2010/main" val="8548711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2400" dirty="0"/>
              <a:t>“</a:t>
            </a:r>
            <a:r>
              <a:rPr lang="tr-TR" sz="2400" i="1" dirty="0"/>
              <a:t>Ey </a:t>
            </a:r>
            <a:r>
              <a:rPr lang="tr-TR" sz="2400" i="1" dirty="0" err="1"/>
              <a:t>Dâvûd</a:t>
            </a:r>
            <a:r>
              <a:rPr lang="tr-TR" sz="2400" i="1" dirty="0"/>
              <a:t>! Gerçekten biz seni yeryüzünde halife yaptık. İnsanlar arasında hak ile hüküm ver. Nefis arzusuna uyma, yoksa seni Allah’ın (cc) yolundan saptırır. Allah’ın yolundan sapanlar için hesap gününü unutmaları sebebiyle şiddetli bir azap vardır</a:t>
            </a:r>
            <a:r>
              <a:rPr lang="tr-TR" sz="2400" dirty="0"/>
              <a:t>.” </a:t>
            </a:r>
            <a:r>
              <a:rPr lang="tr-TR" sz="2400" dirty="0" smtClean="0"/>
              <a:t>Sâd-26.</a:t>
            </a:r>
          </a:p>
          <a:p>
            <a:endParaRPr lang="tr-TR" sz="2400" dirty="0"/>
          </a:p>
          <a:p>
            <a:r>
              <a:rPr lang="tr-TR" sz="2400" dirty="0"/>
              <a:t>“</a:t>
            </a:r>
            <a:r>
              <a:rPr lang="tr-TR" sz="2400" i="1" dirty="0"/>
              <a:t>Şüphesiz Allah, adaleti, iyilik yapmayı, yakınlara yardım etmeyi emreder</a:t>
            </a:r>
            <a:r>
              <a:rPr lang="tr-TR" sz="2400" dirty="0"/>
              <a:t>” </a:t>
            </a:r>
            <a:r>
              <a:rPr lang="en-US" sz="2400" dirty="0" smtClean="0"/>
              <a:t>Nahl-90</a:t>
            </a:r>
            <a:endParaRPr lang="tr-TR" sz="2400" dirty="0" smtClean="0"/>
          </a:p>
          <a:p>
            <a:endParaRPr lang="tr-TR" dirty="0"/>
          </a:p>
          <a:p>
            <a:endParaRPr lang="tr-TR" dirty="0"/>
          </a:p>
          <a:p>
            <a:endParaRPr lang="tr-TR" dirty="0"/>
          </a:p>
        </p:txBody>
      </p:sp>
      <p:sp>
        <p:nvSpPr>
          <p:cNvPr id="3" name="Başlık 2"/>
          <p:cNvSpPr>
            <a:spLocks noGrp="1"/>
          </p:cNvSpPr>
          <p:nvPr>
            <p:ph type="title"/>
          </p:nvPr>
        </p:nvSpPr>
        <p:spPr/>
        <p:txBody>
          <a:bodyPr/>
          <a:lstStyle/>
          <a:p>
            <a:r>
              <a:rPr lang="tr-TR" b="1" dirty="0" smtClean="0"/>
              <a:t>adalet</a:t>
            </a:r>
            <a:endParaRPr lang="tr-TR" dirty="0"/>
          </a:p>
        </p:txBody>
      </p:sp>
    </p:spTree>
    <p:extLst>
      <p:ext uri="{BB962C8B-B14F-4D97-AF65-F5344CB8AC3E}">
        <p14:creationId xmlns:p14="http://schemas.microsoft.com/office/powerpoint/2010/main" val="20680113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3588" y="1719070"/>
            <a:ext cx="8788892" cy="4806273"/>
          </a:xfrm>
        </p:spPr>
        <p:txBody>
          <a:bodyPr>
            <a:noAutofit/>
          </a:bodyPr>
          <a:lstStyle/>
          <a:p>
            <a:r>
              <a:rPr lang="tr-TR" sz="2200" dirty="0"/>
              <a:t>“</a:t>
            </a:r>
            <a:r>
              <a:rPr lang="tr-TR" sz="2200" i="1" dirty="0"/>
              <a:t>Ey iman edenler! Allah için hakkı titizlikle ayakta tutan, adalet ile şahitlik eden kimseler olun. </a:t>
            </a:r>
            <a:r>
              <a:rPr lang="tr-TR" sz="2200" b="1" i="1" dirty="0"/>
              <a:t>Bir topluma olan kininiz, sakın sizi adaletsizliğe itmesin. Âdil olun</a:t>
            </a:r>
            <a:r>
              <a:rPr lang="tr-TR" sz="2200" i="1" dirty="0"/>
              <a:t>. Bu, Allah’a karşı gelmekten sakınmaya </a:t>
            </a:r>
            <a:r>
              <a:rPr lang="tr-TR" sz="2200" i="1" dirty="0" smtClean="0"/>
              <a:t>daha </a:t>
            </a:r>
            <a:r>
              <a:rPr lang="tr-TR" sz="2200" i="1" dirty="0"/>
              <a:t>yakındır.</a:t>
            </a:r>
            <a:r>
              <a:rPr lang="tr-TR" sz="2200" dirty="0"/>
              <a:t>”  </a:t>
            </a:r>
            <a:r>
              <a:rPr lang="tr-TR" sz="2200" dirty="0" smtClean="0"/>
              <a:t>Maide-8</a:t>
            </a:r>
          </a:p>
          <a:p>
            <a:endParaRPr lang="tr-TR" sz="2200" dirty="0"/>
          </a:p>
          <a:p>
            <a:r>
              <a:rPr lang="tr-TR" sz="2200" dirty="0"/>
              <a:t>Ey iman edenler! </a:t>
            </a:r>
            <a:r>
              <a:rPr lang="tr-TR" sz="2200" b="1" dirty="0"/>
              <a:t>Kendinizin veya anne babanızın ve akrabanızın aleyhine de olsa adaletten asla ayrılmayan, </a:t>
            </a:r>
            <a:r>
              <a:rPr lang="tr-TR" sz="2200" dirty="0"/>
              <a:t>Allah için şahitlik eden kimseler olun. (İnsanlar) zengin olsunlar, yoksul olsunlar Allah onlara sizden daha yakındır. Öyleyse siz hislerinize uyup adaletten ayrılmayın. Eğer adaletten sapar veya üzerinize düşeni yapmaktan geri durursanız bilin ki Allah yaptığınız her şeyden haberdardır</a:t>
            </a:r>
            <a:r>
              <a:rPr lang="tr-TR" sz="2200" dirty="0" smtClean="0"/>
              <a:t>. Nisa 135</a:t>
            </a:r>
            <a:endParaRPr lang="tr-TR" sz="2200" dirty="0"/>
          </a:p>
        </p:txBody>
      </p:sp>
      <p:sp>
        <p:nvSpPr>
          <p:cNvPr id="3" name="Başlık 2"/>
          <p:cNvSpPr>
            <a:spLocks noGrp="1"/>
          </p:cNvSpPr>
          <p:nvPr>
            <p:ph type="title"/>
          </p:nvPr>
        </p:nvSpPr>
        <p:spPr/>
        <p:txBody>
          <a:bodyPr/>
          <a:lstStyle/>
          <a:p>
            <a:r>
              <a:rPr lang="tr-TR" dirty="0" smtClean="0"/>
              <a:t>adalet</a:t>
            </a:r>
            <a:endParaRPr lang="tr-TR" dirty="0"/>
          </a:p>
        </p:txBody>
      </p:sp>
    </p:spTree>
    <p:extLst>
      <p:ext uri="{BB962C8B-B14F-4D97-AF65-F5344CB8AC3E}">
        <p14:creationId xmlns:p14="http://schemas.microsoft.com/office/powerpoint/2010/main" val="9801726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400" dirty="0"/>
              <a:t>“</a:t>
            </a:r>
            <a:r>
              <a:rPr lang="tr-TR" sz="2400" i="1" dirty="0"/>
              <a:t>Şüphesiz ki, adaletle iş görenler, Allah katında nurdan minberler üzerinde Rahman’ın yemininde olacaklardır. Onun her iki eli sağdır. Bunlar, hükümlerinde ve aileleri ile yönetimi altındaki kimseler hakkında adalet gösterenlerdir</a:t>
            </a:r>
            <a:r>
              <a:rPr lang="tr-TR" sz="2400" dirty="0"/>
              <a:t>.” </a:t>
            </a:r>
            <a:r>
              <a:rPr lang="tr-TR" sz="2400" dirty="0" err="1"/>
              <a:t>Muslim</a:t>
            </a:r>
            <a:r>
              <a:rPr lang="tr-TR" sz="2400" dirty="0"/>
              <a:t>, </a:t>
            </a:r>
            <a:r>
              <a:rPr lang="tr-TR" sz="2400" dirty="0" err="1"/>
              <a:t>İmâre</a:t>
            </a:r>
            <a:r>
              <a:rPr lang="tr-TR" sz="2400" dirty="0"/>
              <a:t> </a:t>
            </a:r>
            <a:r>
              <a:rPr lang="tr-TR" sz="2400" dirty="0" smtClean="0"/>
              <a:t>18</a:t>
            </a:r>
          </a:p>
          <a:p>
            <a:endParaRPr lang="tr-TR" sz="2400" dirty="0"/>
          </a:p>
          <a:p>
            <a:r>
              <a:rPr lang="tr-TR" sz="2400" dirty="0"/>
              <a:t>“</a:t>
            </a:r>
            <a:r>
              <a:rPr lang="tr-TR" sz="2400" i="1" dirty="0"/>
              <a:t>Yedi sınıf insan vardır ki, Allah kendi gölgesinden başka hiçbir gölge bulunmayan kıyamet gününde, bunları kendi arşının göl­gesinde gölgelendirir: Birisi âdil devlet başkanı...”</a:t>
            </a:r>
            <a:r>
              <a:rPr lang="tr-TR" sz="2400" dirty="0"/>
              <a:t> </a:t>
            </a:r>
            <a:r>
              <a:rPr lang="tr-TR" sz="2400" dirty="0" err="1"/>
              <a:t>Buhârî</a:t>
            </a:r>
            <a:r>
              <a:rPr lang="tr-TR" sz="2400" dirty="0"/>
              <a:t>, Zekat </a:t>
            </a:r>
            <a:r>
              <a:rPr lang="tr-TR" sz="2400" dirty="0" smtClean="0"/>
              <a:t>16</a:t>
            </a:r>
            <a:endParaRPr lang="tr-TR" sz="2400" dirty="0"/>
          </a:p>
        </p:txBody>
      </p:sp>
      <p:sp>
        <p:nvSpPr>
          <p:cNvPr id="3" name="Başlık 2"/>
          <p:cNvSpPr>
            <a:spLocks noGrp="1"/>
          </p:cNvSpPr>
          <p:nvPr>
            <p:ph type="title"/>
          </p:nvPr>
        </p:nvSpPr>
        <p:spPr/>
        <p:txBody>
          <a:bodyPr/>
          <a:lstStyle/>
          <a:p>
            <a:r>
              <a:rPr lang="tr-TR" dirty="0" smtClean="0"/>
              <a:t>ADALET</a:t>
            </a:r>
            <a:endParaRPr lang="tr-TR" dirty="0"/>
          </a:p>
        </p:txBody>
      </p:sp>
    </p:spTree>
    <p:extLst>
      <p:ext uri="{BB962C8B-B14F-4D97-AF65-F5344CB8AC3E}">
        <p14:creationId xmlns:p14="http://schemas.microsoft.com/office/powerpoint/2010/main" val="10733953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3" y="1719070"/>
            <a:ext cx="8609380" cy="4950289"/>
          </a:xfrm>
        </p:spPr>
        <p:txBody>
          <a:bodyPr>
            <a:normAutofit/>
          </a:bodyPr>
          <a:lstStyle/>
          <a:p>
            <a:r>
              <a:rPr lang="tr-TR" dirty="0"/>
              <a:t>Bir bedevi Hz. Peygamber’e (s)  gelerek Hz. </a:t>
            </a:r>
            <a:r>
              <a:rPr lang="tr-TR" dirty="0" smtClean="0"/>
              <a:t>Peygamber‘in </a:t>
            </a:r>
            <a:r>
              <a:rPr lang="tr-TR" dirty="0"/>
              <a:t>(s) yanında bulunan alacağını istedi de O'na karşı sert davrandı. Bunun üzerine </a:t>
            </a:r>
            <a:r>
              <a:rPr lang="tr-TR" dirty="0" err="1"/>
              <a:t>sahâbiler</a:t>
            </a:r>
            <a:r>
              <a:rPr lang="tr-TR" dirty="0"/>
              <a:t> bedevi­yi azarladılar ve “Yazıklar olsun sana kimle konuştuğunu biliyor musun?” deyince bedevi: “Ben şüphesiz hakkımı istiyorum”, dedi. Bundan sonra Hz. Peygamber (s)   </a:t>
            </a:r>
            <a:r>
              <a:rPr lang="tr-TR" dirty="0" err="1"/>
              <a:t>sahâbîlerine</a:t>
            </a:r>
            <a:r>
              <a:rPr lang="tr-TR" dirty="0"/>
              <a:t>: “Niçin hak sahibi ile beraber olmadınız?” buyurdu. Sonra Hz. Peygamber (s) bedevinin borcunu ödedi ve ona yemek yedirdi. Sonra bedevi: “Sen benim hakkımı mükemmel bir şekilde ödedin, Allah da sa­na mükâfatını tam olarak versin” diye (sevinçle) dua etti. Bunun üze­rine Hz. Peygamber (s): “</a:t>
            </a:r>
            <a:r>
              <a:rPr lang="tr-TR" i="1" dirty="0"/>
              <a:t>İşte bunlar insanların en hayırlılarıdır. </a:t>
            </a:r>
            <a:r>
              <a:rPr lang="tr-TR" b="1" i="1" dirty="0"/>
              <a:t>İçinde, zayıf kimsenin in­citilmeden hakkını alamadığı bir toplum yücelemez (veya yücelme­sin.)”</a:t>
            </a:r>
            <a:r>
              <a:rPr lang="tr-TR" i="1" dirty="0"/>
              <a:t> </a:t>
            </a:r>
            <a:r>
              <a:rPr lang="tr-TR" dirty="0"/>
              <a:t>buyurarak zayıf da olsa hak sahiplerinin korunmasının bir toplum için hassasiyet ve ehemmiyetini ifade </a:t>
            </a:r>
            <a:r>
              <a:rPr lang="tr-TR" dirty="0" smtClean="0"/>
              <a:t>etmiştir. </a:t>
            </a:r>
            <a:r>
              <a:rPr lang="tr-TR" dirty="0" err="1" smtClean="0"/>
              <a:t>İbni</a:t>
            </a:r>
            <a:r>
              <a:rPr lang="tr-TR" dirty="0" smtClean="0"/>
              <a:t> </a:t>
            </a:r>
            <a:r>
              <a:rPr lang="tr-TR" dirty="0" err="1"/>
              <a:t>Mâce</a:t>
            </a:r>
            <a:r>
              <a:rPr lang="tr-TR" dirty="0"/>
              <a:t>, </a:t>
            </a:r>
            <a:r>
              <a:rPr lang="tr-TR" dirty="0" err="1"/>
              <a:t>Sadakât</a:t>
            </a:r>
            <a:r>
              <a:rPr lang="tr-TR" dirty="0"/>
              <a:t> </a:t>
            </a:r>
            <a:r>
              <a:rPr lang="tr-TR" dirty="0" smtClean="0"/>
              <a:t>17</a:t>
            </a:r>
            <a:endParaRPr lang="tr-TR" dirty="0"/>
          </a:p>
        </p:txBody>
      </p:sp>
      <p:sp>
        <p:nvSpPr>
          <p:cNvPr id="3" name="Başlık 2"/>
          <p:cNvSpPr>
            <a:spLocks noGrp="1"/>
          </p:cNvSpPr>
          <p:nvPr>
            <p:ph type="title"/>
          </p:nvPr>
        </p:nvSpPr>
        <p:spPr/>
        <p:txBody>
          <a:bodyPr/>
          <a:lstStyle/>
          <a:p>
            <a:r>
              <a:rPr lang="tr-TR" dirty="0" smtClean="0"/>
              <a:t>GÜÇSÜZLERİN HAKLARINI ALABİLMESİ</a:t>
            </a:r>
            <a:endParaRPr lang="tr-TR" dirty="0"/>
          </a:p>
        </p:txBody>
      </p:sp>
    </p:spTree>
    <p:extLst>
      <p:ext uri="{BB962C8B-B14F-4D97-AF65-F5344CB8AC3E}">
        <p14:creationId xmlns:p14="http://schemas.microsoft.com/office/powerpoint/2010/main" val="35445803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1" y="1719070"/>
            <a:ext cx="8537372" cy="4806273"/>
          </a:xfrm>
        </p:spPr>
        <p:txBody>
          <a:bodyPr>
            <a:normAutofit lnSpcReduction="10000"/>
          </a:bodyPr>
          <a:lstStyle/>
          <a:p>
            <a:r>
              <a:rPr lang="tr-TR" dirty="0"/>
              <a:t>Hz. Peygamber devrinde, Mekke’nin fethi esnasında </a:t>
            </a:r>
            <a:r>
              <a:rPr lang="tr-TR" dirty="0" err="1"/>
              <a:t>Mahzum</a:t>
            </a:r>
            <a:r>
              <a:rPr lang="tr-TR" dirty="0"/>
              <a:t> oğullarından bir kadın hırsızlık yapmıştı. Kavmi onun elinin kesilmemesi için </a:t>
            </a:r>
            <a:r>
              <a:rPr lang="tr-TR" dirty="0" err="1"/>
              <a:t>Üsâme</a:t>
            </a:r>
            <a:r>
              <a:rPr lang="tr-TR" dirty="0"/>
              <a:t> b. </a:t>
            </a:r>
            <a:r>
              <a:rPr lang="tr-TR" dirty="0" err="1"/>
              <a:t>Zeyd’i</a:t>
            </a:r>
            <a:r>
              <a:rPr lang="tr-TR" dirty="0"/>
              <a:t> Hz. Peygamber’e aracı gönderdiler. </a:t>
            </a:r>
            <a:r>
              <a:rPr lang="tr-TR" dirty="0" err="1"/>
              <a:t>Üsâme</a:t>
            </a:r>
            <a:r>
              <a:rPr lang="tr-TR" dirty="0"/>
              <a:t> gidip onun affını isteyince, Hz. Peygamber kıpkırmızı kesildi ve “Allah’ın koymuş olduğu cezalardan birini kaldırmam için mi bana ricada bulunuyorsun?” buyurdular. Bunun üzerine </a:t>
            </a:r>
            <a:r>
              <a:rPr lang="tr-TR" dirty="0" err="1"/>
              <a:t>Üsâme</a:t>
            </a:r>
            <a:r>
              <a:rPr lang="tr-TR" dirty="0"/>
              <a:t> “Ey Allah’ın </a:t>
            </a:r>
            <a:r>
              <a:rPr lang="tr-TR" dirty="0" err="1"/>
              <a:t>Rasûlü</a:t>
            </a:r>
            <a:r>
              <a:rPr lang="tr-TR" dirty="0"/>
              <a:t>! Bağışlanmam için Allah’a dua et; ben çok pişmanım” dedi. Akşam olunca Hz. Peygamber kalkarak Allah’a </a:t>
            </a:r>
            <a:r>
              <a:rPr lang="tr-TR" dirty="0" err="1"/>
              <a:t>hamdü</a:t>
            </a:r>
            <a:r>
              <a:rPr lang="tr-TR" dirty="0"/>
              <a:t> </a:t>
            </a:r>
            <a:r>
              <a:rPr lang="tr-TR" dirty="0" err="1"/>
              <a:t>senâlar</a:t>
            </a:r>
            <a:r>
              <a:rPr lang="tr-TR" dirty="0"/>
              <a:t> ettikten sonra şunları söyledi: “</a:t>
            </a:r>
            <a:r>
              <a:rPr lang="tr-TR" i="1" dirty="0"/>
              <a:t>Ey insanlar! Önceki ümmetlerin helak olmalarına sebep, içlerindeki soylu ve şerefli kimselerin herhangi bir suç işlemesi halinde onlara ceza uygulamamaları, zayıf ve sıradan kimselerin suç işlemesi durumunda ise onları cezalandırmalarıdır. Muhammed’in nefsini kudret elinde tutan Allah’a yemin ederim ki onun kızı Fatıma hırsızlık yapacak olsa onun da elini kestirirdim</a:t>
            </a:r>
            <a:r>
              <a:rPr lang="tr-TR" dirty="0"/>
              <a:t>”. </a:t>
            </a:r>
            <a:r>
              <a:rPr lang="tr-TR" dirty="0" smtClean="0"/>
              <a:t>Müslim, </a:t>
            </a:r>
            <a:r>
              <a:rPr lang="tr-TR" dirty="0" err="1" smtClean="0"/>
              <a:t>Hudud</a:t>
            </a:r>
            <a:r>
              <a:rPr lang="tr-TR" dirty="0" smtClean="0"/>
              <a:t>, 8</a:t>
            </a:r>
            <a:endParaRPr lang="tr-TR" dirty="0"/>
          </a:p>
        </p:txBody>
      </p:sp>
      <p:sp>
        <p:nvSpPr>
          <p:cNvPr id="3" name="Başlık 2"/>
          <p:cNvSpPr>
            <a:spLocks noGrp="1"/>
          </p:cNvSpPr>
          <p:nvPr>
            <p:ph type="title"/>
          </p:nvPr>
        </p:nvSpPr>
        <p:spPr/>
        <p:txBody>
          <a:bodyPr/>
          <a:lstStyle/>
          <a:p>
            <a:r>
              <a:rPr lang="tr-TR" dirty="0" smtClean="0"/>
              <a:t>Hukukun üstünlüğü: </a:t>
            </a:r>
            <a:r>
              <a:rPr lang="tr-TR" dirty="0" err="1" smtClean="0"/>
              <a:t>KIzIm</a:t>
            </a:r>
            <a:r>
              <a:rPr lang="tr-TR" dirty="0" smtClean="0"/>
              <a:t> da olsa</a:t>
            </a:r>
            <a:endParaRPr lang="tr-TR" dirty="0"/>
          </a:p>
        </p:txBody>
      </p:sp>
    </p:spTree>
    <p:extLst>
      <p:ext uri="{BB962C8B-B14F-4D97-AF65-F5344CB8AC3E}">
        <p14:creationId xmlns:p14="http://schemas.microsoft.com/office/powerpoint/2010/main" val="1503166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400" dirty="0"/>
              <a:t>yönetişim kavramı 1990’ların başlarında ortaya çıkmıştır. Yönetişim anlayışında, klasik yönetim anlayışının doğurduğu bazı sakıncaları gidermek üzere etkileşim, iletişim, katılım gibi bazı unsurlar ön plana çıkarılmıştır. </a:t>
            </a:r>
          </a:p>
          <a:p>
            <a:pPr marL="45720" indent="0">
              <a:buNone/>
            </a:pPr>
            <a:endParaRPr lang="tr-TR" sz="2400" dirty="0"/>
          </a:p>
          <a:p>
            <a:r>
              <a:rPr lang="tr-TR" sz="2400" dirty="0" smtClean="0"/>
              <a:t>Kısa </a:t>
            </a:r>
            <a:r>
              <a:rPr lang="tr-TR" sz="2400" dirty="0"/>
              <a:t>sürede iktisat, uluslararası ilişkiler gibi farklı disiplinlerde de kullanılmaya başlanan kavram ulusal ve uluslararası çapta gerek özel sektörde gerekse kamu sektöründe hızlı bir şekilde benimsenerek uygulamaya </a:t>
            </a:r>
            <a:r>
              <a:rPr lang="tr-TR" sz="2400" dirty="0" smtClean="0"/>
              <a:t>konulmuştur. </a:t>
            </a:r>
          </a:p>
        </p:txBody>
      </p:sp>
      <p:sp>
        <p:nvSpPr>
          <p:cNvPr id="3" name="Başlık 2"/>
          <p:cNvSpPr>
            <a:spLocks noGrp="1"/>
          </p:cNvSpPr>
          <p:nvPr>
            <p:ph type="title"/>
          </p:nvPr>
        </p:nvSpPr>
        <p:spPr/>
        <p:txBody>
          <a:bodyPr/>
          <a:lstStyle/>
          <a:p>
            <a:r>
              <a:rPr lang="tr-TR" dirty="0" err="1" smtClean="0"/>
              <a:t>yönetİŞİM</a:t>
            </a:r>
            <a:endParaRPr lang="tr-TR" dirty="0"/>
          </a:p>
        </p:txBody>
      </p:sp>
    </p:spTree>
    <p:extLst>
      <p:ext uri="{BB962C8B-B14F-4D97-AF65-F5344CB8AC3E}">
        <p14:creationId xmlns:p14="http://schemas.microsoft.com/office/powerpoint/2010/main" val="18253034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407893" cy="4806273"/>
          </a:xfrm>
        </p:spPr>
        <p:txBody>
          <a:bodyPr>
            <a:normAutofit lnSpcReduction="10000"/>
          </a:bodyPr>
          <a:lstStyle/>
          <a:p>
            <a:pPr marL="45720" indent="0">
              <a:buNone/>
            </a:pPr>
            <a:r>
              <a:rPr lang="tr-TR" sz="2400" dirty="0" err="1"/>
              <a:t>Resûl</a:t>
            </a:r>
            <a:r>
              <a:rPr lang="tr-TR" sz="2400" dirty="0"/>
              <a:t>-i Kibriya Efendimiz, </a:t>
            </a:r>
            <a:r>
              <a:rPr lang="tr-TR" sz="2400" dirty="0" smtClean="0"/>
              <a:t>Allah</a:t>
            </a:r>
            <a:r>
              <a:rPr lang="tr-TR" sz="2400" dirty="0"/>
              <a:t> </a:t>
            </a:r>
            <a:r>
              <a:rPr lang="tr-TR" sz="2400" dirty="0" smtClean="0"/>
              <a:t>Teala’ya </a:t>
            </a:r>
            <a:r>
              <a:rPr lang="tr-TR" sz="2400" dirty="0" err="1" smtClean="0"/>
              <a:t>hamd</a:t>
            </a:r>
            <a:r>
              <a:rPr lang="tr-TR" sz="2400" dirty="0" smtClean="0"/>
              <a:t> </a:t>
            </a:r>
            <a:r>
              <a:rPr lang="tr-TR" sz="2400" dirty="0"/>
              <a:t>ve </a:t>
            </a:r>
            <a:r>
              <a:rPr lang="tr-TR" sz="2400" dirty="0" err="1"/>
              <a:t>senâdan</a:t>
            </a:r>
            <a:r>
              <a:rPr lang="tr-TR" sz="2400" dirty="0"/>
              <a:t> son­ra </a:t>
            </a:r>
            <a:r>
              <a:rPr lang="tr-TR" sz="2400" dirty="0" err="1"/>
              <a:t>ashab</a:t>
            </a:r>
            <a:r>
              <a:rPr lang="tr-TR" sz="2400" dirty="0"/>
              <a:t>-ı kirama şöyle hitap etti:</a:t>
            </a:r>
          </a:p>
          <a:p>
            <a:pPr marL="45720" indent="0">
              <a:buNone/>
            </a:pPr>
            <a:r>
              <a:rPr lang="tr-TR" sz="2400" dirty="0" smtClean="0"/>
              <a:t>“</a:t>
            </a:r>
            <a:r>
              <a:rPr lang="tr-TR" sz="2400" dirty="0"/>
              <a:t>Ey insanlar! Sizden ayrılma vaktim oldukça yaklaşmıştır! Sizden birine vurmuşsam, işte sırtım, gelsin vursun! Birinizin malını almışsam, gelsin, hak­kını alsın! Sakın hak sahibi, şayet kısas talebinde bulunursam, ‘</a:t>
            </a:r>
            <a:r>
              <a:rPr lang="tr-TR" sz="2400" dirty="0" err="1"/>
              <a:t>Re­sû­lul­lah</a:t>
            </a:r>
            <a:r>
              <a:rPr lang="tr-TR" sz="2400" dirty="0"/>
              <a:t> bana da­rılır’ diye dü­şünmesin! Bilmelisiniz ki benden hakkını isteyene darılmak, be­nim fıtratımda yok­tur.­ Benim yanımda en sevimliniz, hakkı varsa, gelip ben­den onu isteyen kimsedir veyahut helâl edendir. Ben, Rab­bimin huzuruna, üzerimde kul hakkı olmadan varmak is­tiyorum</a:t>
            </a:r>
            <a:r>
              <a:rPr lang="tr-TR" sz="2400" dirty="0" smtClean="0"/>
              <a:t>!” DEVAM EDİYOR</a:t>
            </a:r>
            <a:endParaRPr lang="tr-TR" sz="2400" dirty="0"/>
          </a:p>
          <a:p>
            <a:endParaRPr lang="tr-TR" dirty="0"/>
          </a:p>
        </p:txBody>
      </p:sp>
      <p:sp>
        <p:nvSpPr>
          <p:cNvPr id="3" name="Başlık 2"/>
          <p:cNvSpPr>
            <a:spLocks noGrp="1"/>
          </p:cNvSpPr>
          <p:nvPr>
            <p:ph type="title"/>
          </p:nvPr>
        </p:nvSpPr>
        <p:spPr/>
        <p:txBody>
          <a:bodyPr/>
          <a:lstStyle/>
          <a:p>
            <a:r>
              <a:rPr lang="tr-TR" dirty="0" smtClean="0"/>
              <a:t>PEYGAMBERİMİZİN KUL HAKKI HASSASİYETİ</a:t>
            </a:r>
            <a:endParaRPr lang="tr-TR" dirty="0"/>
          </a:p>
        </p:txBody>
      </p:sp>
    </p:spTree>
    <p:extLst>
      <p:ext uri="{BB962C8B-B14F-4D97-AF65-F5344CB8AC3E}">
        <p14:creationId xmlns:p14="http://schemas.microsoft.com/office/powerpoint/2010/main" val="14354172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9" y="1719070"/>
            <a:ext cx="8465364" cy="4950289"/>
          </a:xfrm>
        </p:spPr>
        <p:txBody>
          <a:bodyPr>
            <a:normAutofit/>
          </a:bodyPr>
          <a:lstStyle/>
          <a:p>
            <a:r>
              <a:rPr lang="tr-TR" dirty="0"/>
              <a:t>Bir anda ortalığa </a:t>
            </a:r>
            <a:r>
              <a:rPr lang="tr-TR" dirty="0" smtClean="0"/>
              <a:t>bir </a:t>
            </a:r>
            <a:r>
              <a:rPr lang="tr-TR" dirty="0"/>
              <a:t>sükût çöktü. </a:t>
            </a:r>
            <a:r>
              <a:rPr lang="tr-TR" dirty="0" err="1"/>
              <a:t>Resûl</a:t>
            </a:r>
            <a:r>
              <a:rPr lang="tr-TR" dirty="0"/>
              <a:t>-i Ekrem Efendimiz, sözlerini tekrarladı: “Ey insanlar! Kime vurmuşsam, işte sırtım, gelsin vursun! Her ki­min benden alacağı varsa, işte malım, gel­sin alsın</a:t>
            </a:r>
            <a:r>
              <a:rPr lang="tr-TR" dirty="0" smtClean="0"/>
              <a:t>!” Cemaat </a:t>
            </a:r>
            <a:r>
              <a:rPr lang="tr-TR" dirty="0"/>
              <a:t>içinden biri ayağa kalktı: “</a:t>
            </a:r>
            <a:r>
              <a:rPr lang="tr-TR" dirty="0" err="1"/>
              <a:t>Yâ</a:t>
            </a:r>
            <a:r>
              <a:rPr lang="tr-TR" dirty="0"/>
              <a:t> </a:t>
            </a:r>
            <a:r>
              <a:rPr lang="tr-TR" dirty="0" err="1"/>
              <a:t>Re­sû­lal­lah</a:t>
            </a:r>
            <a:r>
              <a:rPr lang="tr-TR" dirty="0"/>
              <a:t>! Sizden üç dirhem alaca­ğım var!”</a:t>
            </a:r>
          </a:p>
          <a:p>
            <a:r>
              <a:rPr lang="tr-TR" dirty="0"/>
              <a:t>Peygamber Efendimiz, “Ben bu hususta hiç kimseyi yalanlamam ve hiç kimseye ‘Yemin et’ diye teklif de etmem; ancak bu üç dirhemin zimmetime na­sıl geçtiğini öğrenmek isterim!” dedi.</a:t>
            </a:r>
          </a:p>
          <a:p>
            <a:r>
              <a:rPr lang="tr-TR" dirty="0"/>
              <a:t>Adam, “</a:t>
            </a:r>
            <a:r>
              <a:rPr lang="tr-TR" dirty="0" err="1"/>
              <a:t>Yâ</a:t>
            </a:r>
            <a:r>
              <a:rPr lang="tr-TR" dirty="0"/>
              <a:t> </a:t>
            </a:r>
            <a:r>
              <a:rPr lang="tr-TR" dirty="0" err="1"/>
              <a:t>Re­sû­lal­lah</a:t>
            </a:r>
            <a:r>
              <a:rPr lang="tr-TR" dirty="0"/>
              <a:t>! Bir defasında huzurunuza bir fakir gelmişti. Bana, fakire üç dirhem vermemi emrettiniz. Ben de verdim. İşte, istediğim, bu üç dirhemdir!” dedi.</a:t>
            </a:r>
          </a:p>
          <a:p>
            <a:r>
              <a:rPr lang="tr-TR" dirty="0" err="1"/>
              <a:t>Resûl</a:t>
            </a:r>
            <a:r>
              <a:rPr lang="tr-TR" dirty="0"/>
              <a:t>-i Ekrem Efendimiz, “Doğru söylüyorsun!” dedikten sonra, “Ey </a:t>
            </a:r>
            <a:r>
              <a:rPr lang="tr-TR" dirty="0" err="1"/>
              <a:t>Fadl</a:t>
            </a:r>
            <a:r>
              <a:rPr lang="tr-TR" dirty="0"/>
              <a:t>! Buna üç dirhem ver!” </a:t>
            </a:r>
            <a:r>
              <a:rPr lang="tr-TR" dirty="0" smtClean="0"/>
              <a:t>buyurdu. </a:t>
            </a:r>
            <a:r>
              <a:rPr lang="tr-TR" dirty="0" err="1" smtClean="0"/>
              <a:t>İbn</a:t>
            </a:r>
            <a:r>
              <a:rPr lang="tr-TR" dirty="0" smtClean="0"/>
              <a:t> Sad</a:t>
            </a:r>
            <a:endParaRPr lang="tr-TR" dirty="0"/>
          </a:p>
          <a:p>
            <a:endParaRPr lang="tr-TR" dirty="0"/>
          </a:p>
        </p:txBody>
      </p:sp>
      <p:sp>
        <p:nvSpPr>
          <p:cNvPr id="3" name="Başlık 2"/>
          <p:cNvSpPr>
            <a:spLocks noGrp="1"/>
          </p:cNvSpPr>
          <p:nvPr>
            <p:ph type="title"/>
          </p:nvPr>
        </p:nvSpPr>
        <p:spPr/>
        <p:txBody>
          <a:bodyPr/>
          <a:lstStyle/>
          <a:p>
            <a:r>
              <a:rPr lang="tr-TR" dirty="0" smtClean="0"/>
              <a:t>HAK KONUSUNDA DEVLET BAŞKANI AYRIMI YOK</a:t>
            </a:r>
            <a:endParaRPr lang="tr-TR" dirty="0"/>
          </a:p>
        </p:txBody>
      </p:sp>
    </p:spTree>
    <p:extLst>
      <p:ext uri="{BB962C8B-B14F-4D97-AF65-F5344CB8AC3E}">
        <p14:creationId xmlns:p14="http://schemas.microsoft.com/office/powerpoint/2010/main" val="5899476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400" dirty="0" smtClean="0"/>
              <a:t>Peygamber Efendimiz (s) yanlışlıkla birini incitirse kendisine kısas yaptırması için sahabeye defalarca izin vermiştir. Devlet başkanı olması sebebiyle her hangi bir ayrıcalıklı duruma müsaade etmemiştir.  </a:t>
            </a:r>
            <a:endParaRPr lang="tr-TR" sz="2400" dirty="0"/>
          </a:p>
        </p:txBody>
      </p:sp>
      <p:sp>
        <p:nvSpPr>
          <p:cNvPr id="3" name="Başlık 2"/>
          <p:cNvSpPr>
            <a:spLocks noGrp="1"/>
          </p:cNvSpPr>
          <p:nvPr>
            <p:ph type="title"/>
          </p:nvPr>
        </p:nvSpPr>
        <p:spPr/>
        <p:txBody>
          <a:bodyPr/>
          <a:lstStyle/>
          <a:p>
            <a:r>
              <a:rPr lang="tr-TR" dirty="0" smtClean="0"/>
              <a:t>Hukukun üstünlüğü</a:t>
            </a:r>
            <a:endParaRPr lang="tr-TR" dirty="0"/>
          </a:p>
        </p:txBody>
      </p:sp>
    </p:spTree>
    <p:extLst>
      <p:ext uri="{BB962C8B-B14F-4D97-AF65-F5344CB8AC3E}">
        <p14:creationId xmlns:p14="http://schemas.microsoft.com/office/powerpoint/2010/main" val="11910416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572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48361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Autofit/>
          </a:bodyPr>
          <a:lstStyle/>
          <a:p>
            <a:r>
              <a:rPr lang="tr-TR" sz="2400" dirty="0"/>
              <a:t>Saydamlık, yönetimin hedeflerini, aldığı kararları ve sonuçlarını açık bir şekilde paylaşmasını ifade eden bir kavramdır. Saydamlık ilkesinin özellikle yolsuzluklarla mücadelede önemli olduğu </a:t>
            </a:r>
            <a:r>
              <a:rPr lang="tr-TR" sz="2400" dirty="0" smtClean="0"/>
              <a:t>belirtilmektedir. </a:t>
            </a:r>
          </a:p>
          <a:p>
            <a:r>
              <a:rPr lang="tr-TR" sz="2400" dirty="0" smtClean="0"/>
              <a:t>Saydamlık </a:t>
            </a:r>
            <a:r>
              <a:rPr lang="tr-TR" sz="2400" dirty="0"/>
              <a:t>konusuyla ilgili üzerinde durulması gereken en önemli konulardan birisi </a:t>
            </a:r>
            <a:r>
              <a:rPr lang="tr-TR" sz="2400" b="1" dirty="0"/>
              <a:t>yolsuzluğun önlenmesidir</a:t>
            </a:r>
            <a:r>
              <a:rPr lang="tr-TR" sz="2400" dirty="0"/>
              <a:t>; nitekim, yolsuzlukların önlenmesinde en etkili faktörlerden birisi yeterli saydamlığın teminidir. </a:t>
            </a:r>
          </a:p>
        </p:txBody>
      </p:sp>
      <p:sp>
        <p:nvSpPr>
          <p:cNvPr id="3" name="Başlık 2"/>
          <p:cNvSpPr>
            <a:spLocks noGrp="1"/>
          </p:cNvSpPr>
          <p:nvPr>
            <p:ph type="title"/>
          </p:nvPr>
        </p:nvSpPr>
        <p:spPr/>
        <p:txBody>
          <a:bodyPr/>
          <a:lstStyle/>
          <a:p>
            <a:pPr lvl="0"/>
            <a:r>
              <a:rPr lang="tr-TR" b="1" dirty="0"/>
              <a:t>SAYDAMLIK </a:t>
            </a:r>
            <a:endParaRPr lang="tr-TR" dirty="0"/>
          </a:p>
        </p:txBody>
      </p:sp>
    </p:spTree>
    <p:extLst>
      <p:ext uri="{BB962C8B-B14F-4D97-AF65-F5344CB8AC3E}">
        <p14:creationId xmlns:p14="http://schemas.microsoft.com/office/powerpoint/2010/main" val="21937665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407893" cy="4806273"/>
          </a:xfrm>
        </p:spPr>
        <p:txBody>
          <a:bodyPr>
            <a:normAutofit/>
          </a:bodyPr>
          <a:lstStyle/>
          <a:p>
            <a:r>
              <a:rPr lang="tr-TR" sz="2200" dirty="0"/>
              <a:t>E</a:t>
            </a:r>
            <a:r>
              <a:rPr lang="tr-TR" sz="2200" dirty="0" smtClean="0"/>
              <a:t>ğitim</a:t>
            </a:r>
            <a:r>
              <a:rPr lang="tr-TR" sz="2200" dirty="0"/>
              <a:t>, sağlık, altyapı gibi alanların hangisine ne kadar yatırım planlanırsa planlansın, yolsuzluk sebebiyle fonlar gerekli yere ulaşamıyor yahut şahsi menfaatler için kullanılıyor ve böylece planlanan yatırımlar gerçekleşemiyorsa herhangi bir ilerleme sağlanamıyor demektir. Yolsuzluğun yol açtığı verimsizlikler son derece büyük oranlara ulaşabilmekte ve kalkınmanın önünü kapayabilmektedir </a:t>
            </a:r>
            <a:r>
              <a:rPr lang="en-US" sz="2200" dirty="0"/>
              <a:t>Mauro, P. (1995) “</a:t>
            </a:r>
            <a:r>
              <a:rPr lang="en-US" sz="2200" i="1" dirty="0"/>
              <a:t>Corruption and Growth</a:t>
            </a:r>
            <a:r>
              <a:rPr lang="en-US" sz="2200" dirty="0"/>
              <a:t>” The Quarterly Journal of Economics, 110(3), 681-712; </a:t>
            </a:r>
            <a:r>
              <a:rPr lang="en-US" sz="2200" dirty="0" err="1"/>
              <a:t>Bardhan</a:t>
            </a:r>
            <a:r>
              <a:rPr lang="en-US" sz="2200" dirty="0"/>
              <a:t>, P. (1997), “</a:t>
            </a:r>
            <a:r>
              <a:rPr lang="en-US" sz="2200" i="1" dirty="0"/>
              <a:t>Corruption and Development: A Review of Issues</a:t>
            </a:r>
            <a:r>
              <a:rPr lang="en-US" sz="2200" dirty="0"/>
              <a:t>”, Journal of Economic Literature 35, 1320-1346; Banerjee, Understanding Poverty Ch. 11, "</a:t>
            </a:r>
            <a:r>
              <a:rPr lang="en-US" sz="2200" i="1" dirty="0"/>
              <a:t>Corruption and Development</a:t>
            </a:r>
            <a:r>
              <a:rPr lang="en-US" sz="2200" dirty="0"/>
              <a:t>”</a:t>
            </a:r>
            <a:endParaRPr lang="tr-TR" sz="2200" dirty="0"/>
          </a:p>
          <a:p>
            <a:endParaRPr lang="tr-TR" dirty="0"/>
          </a:p>
        </p:txBody>
      </p:sp>
      <p:sp>
        <p:nvSpPr>
          <p:cNvPr id="3" name="Başlık 2"/>
          <p:cNvSpPr>
            <a:spLocks noGrp="1"/>
          </p:cNvSpPr>
          <p:nvPr>
            <p:ph type="title"/>
          </p:nvPr>
        </p:nvSpPr>
        <p:spPr/>
        <p:txBody>
          <a:bodyPr/>
          <a:lstStyle/>
          <a:p>
            <a:r>
              <a:rPr lang="tr-TR" dirty="0" smtClean="0"/>
              <a:t>YOLSUZLUĞUN ÖNLENMESİ</a:t>
            </a:r>
            <a:endParaRPr lang="tr-TR" dirty="0"/>
          </a:p>
        </p:txBody>
      </p:sp>
    </p:spTree>
    <p:extLst>
      <p:ext uri="{BB962C8B-B14F-4D97-AF65-F5344CB8AC3E}">
        <p14:creationId xmlns:p14="http://schemas.microsoft.com/office/powerpoint/2010/main" val="36332939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27384"/>
            <a:ext cx="9881000"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380303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1" y="1719070"/>
            <a:ext cx="8537372" cy="4878281"/>
          </a:xfrm>
        </p:spPr>
        <p:txBody>
          <a:bodyPr>
            <a:normAutofit/>
          </a:bodyPr>
          <a:lstStyle/>
          <a:p>
            <a:r>
              <a:rPr lang="tr-TR" dirty="0"/>
              <a:t>Bu bağlamda, 2013 senesinde Dünya Bankası başkanı konuyla alakalı bir basın toplantısı düzenleyerek yolsuzluğun kalkınmanın önündeki bir numaralı engel olduğunu ifade etmiş ve konuyu somut proje örnekleriyle geniş biçimde açıklamıştır. Buna göre kamudan çalınan her bir dolar aslında bir başka insanın eğitim, sağlık, yol, su gibi hizmetlere erişimini önlemekte ve fakirliğin ortadan kalkmasını zorlaştırmaktadır. Yolsuzluğun yaygın olmasında etkili denetim mekanizmalarının olmaması, hesap verebilirlik ve saydamlığın yetersiz olması önemli faktörler olarak görülmektedir</a:t>
            </a:r>
            <a:r>
              <a:rPr lang="tr-TR" dirty="0" smtClean="0"/>
              <a:t>.</a:t>
            </a:r>
          </a:p>
          <a:p>
            <a:pPr marL="45720" indent="0">
              <a:buNone/>
            </a:pPr>
            <a:endParaRPr lang="tr-TR" dirty="0" smtClean="0"/>
          </a:p>
          <a:p>
            <a:r>
              <a:rPr lang="tr-TR" dirty="0" smtClean="0"/>
              <a:t> </a:t>
            </a:r>
            <a:r>
              <a:rPr lang="tr-TR" dirty="0"/>
              <a:t>http://www.worldbank.org/en/news/press-release/2013/12/19/corruption-developing-countries-world-bank-group-president-kim </a:t>
            </a:r>
          </a:p>
        </p:txBody>
      </p:sp>
      <p:sp>
        <p:nvSpPr>
          <p:cNvPr id="3" name="Başlık 2"/>
          <p:cNvSpPr>
            <a:spLocks noGrp="1"/>
          </p:cNvSpPr>
          <p:nvPr>
            <p:ph type="title"/>
          </p:nvPr>
        </p:nvSpPr>
        <p:spPr/>
        <p:txBody>
          <a:bodyPr/>
          <a:lstStyle/>
          <a:p>
            <a:r>
              <a:rPr lang="tr-TR" dirty="0" smtClean="0"/>
              <a:t>Dünya </a:t>
            </a:r>
            <a:r>
              <a:rPr lang="tr-TR" dirty="0" err="1" smtClean="0"/>
              <a:t>bankasI</a:t>
            </a:r>
            <a:r>
              <a:rPr lang="tr-TR" dirty="0" smtClean="0"/>
              <a:t> BAŞKANINDAN YOLSUZLUK AÇIKLAMASI</a:t>
            </a:r>
            <a:endParaRPr lang="tr-TR" dirty="0"/>
          </a:p>
        </p:txBody>
      </p:sp>
    </p:spTree>
    <p:extLst>
      <p:ext uri="{BB962C8B-B14F-4D97-AF65-F5344CB8AC3E}">
        <p14:creationId xmlns:p14="http://schemas.microsoft.com/office/powerpoint/2010/main" val="31127834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2400" dirty="0"/>
              <a:t>Maaşını alıp da işe gelmeyen öğretmen ya da doktorlar gibi, yahut ufak bir rüşvet karşılığında fazla yük taşıyan tırlar nedeniyle çok büyük masraflarla yapılan otoyolların tahrip olması gibi örnekler bunun göstergesidir. </a:t>
            </a:r>
            <a:r>
              <a:rPr lang="en-US" sz="2400" dirty="0"/>
              <a:t>Banerjee, </a:t>
            </a:r>
            <a:r>
              <a:rPr lang="tr-TR" sz="2400" i="1" dirty="0" err="1"/>
              <a:t>Poor</a:t>
            </a:r>
            <a:r>
              <a:rPr lang="tr-TR" sz="2400" i="1" dirty="0"/>
              <a:t> </a:t>
            </a:r>
            <a:r>
              <a:rPr lang="tr-TR" sz="2400" i="1" dirty="0" err="1"/>
              <a:t>Economics</a:t>
            </a:r>
            <a:r>
              <a:rPr lang="tr-TR" sz="2400" dirty="0"/>
              <a:t> s. 237</a:t>
            </a:r>
          </a:p>
          <a:p>
            <a:endParaRPr lang="tr-TR" sz="2400" dirty="0"/>
          </a:p>
          <a:p>
            <a:r>
              <a:rPr lang="tr-TR" sz="2400" dirty="0"/>
              <a:t>D</a:t>
            </a:r>
            <a:r>
              <a:rPr lang="tr-TR" sz="2400" dirty="0" smtClean="0"/>
              <a:t>inimiz </a:t>
            </a:r>
            <a:r>
              <a:rPr lang="tr-TR" sz="2400" dirty="0"/>
              <a:t>bir tek kişiye dâhi olsa haksız kazanç sağlamak üzere yapılan zulüm ve </a:t>
            </a:r>
            <a:r>
              <a:rPr lang="tr-TR" sz="2400" dirty="0" err="1"/>
              <a:t>gasbı</a:t>
            </a:r>
            <a:r>
              <a:rPr lang="tr-TR" sz="2400" dirty="0"/>
              <a:t> şiddetle kötülemiş ve yasaklamıştır. Dolayısıyla yolsuzluk gibi tüm toplumu ilgilendiren bir suçun ne derece ciddi bir </a:t>
            </a:r>
            <a:r>
              <a:rPr lang="tr-TR" sz="2400" dirty="0" err="1"/>
              <a:t>âkibet</a:t>
            </a:r>
            <a:r>
              <a:rPr lang="tr-TR" sz="2400" dirty="0"/>
              <a:t> gerektirdiği </a:t>
            </a:r>
            <a:r>
              <a:rPr lang="tr-TR" sz="2400" dirty="0" smtClean="0"/>
              <a:t>hayli hayli anlaşılır</a:t>
            </a:r>
            <a:r>
              <a:rPr lang="tr-TR" sz="2400" dirty="0"/>
              <a:t>. </a:t>
            </a:r>
          </a:p>
          <a:p>
            <a:endParaRPr lang="tr-TR" dirty="0"/>
          </a:p>
        </p:txBody>
      </p:sp>
      <p:sp>
        <p:nvSpPr>
          <p:cNvPr id="3" name="Başlık 2"/>
          <p:cNvSpPr>
            <a:spLocks noGrp="1"/>
          </p:cNvSpPr>
          <p:nvPr>
            <p:ph type="title"/>
          </p:nvPr>
        </p:nvSpPr>
        <p:spPr/>
        <p:txBody>
          <a:bodyPr/>
          <a:lstStyle/>
          <a:p>
            <a:r>
              <a:rPr lang="tr-TR" dirty="0" smtClean="0"/>
              <a:t>YOLSUZLUK</a:t>
            </a:r>
            <a:endParaRPr lang="tr-TR" dirty="0"/>
          </a:p>
        </p:txBody>
      </p:sp>
    </p:spTree>
    <p:extLst>
      <p:ext uri="{BB962C8B-B14F-4D97-AF65-F5344CB8AC3E}">
        <p14:creationId xmlns:p14="http://schemas.microsoft.com/office/powerpoint/2010/main" val="33891963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407893" cy="4806273"/>
          </a:xfrm>
        </p:spPr>
        <p:txBody>
          <a:bodyPr>
            <a:normAutofit fontScale="92500" lnSpcReduction="10000"/>
          </a:bodyPr>
          <a:lstStyle/>
          <a:p>
            <a:r>
              <a:rPr lang="tr-TR" sz="2600" dirty="0" smtClean="0"/>
              <a:t>“</a:t>
            </a:r>
            <a:r>
              <a:rPr lang="tr-TR" sz="2600" i="1" dirty="0"/>
              <a:t>Ey iman edenler, mallarınızı, sizden karşılıklı anlaşmadan (doğan) bir ticaretten başka haksız yollarla yemeyin</a:t>
            </a:r>
            <a:r>
              <a:rPr lang="tr-TR" sz="2600" dirty="0"/>
              <a:t>.” </a:t>
            </a:r>
            <a:r>
              <a:rPr lang="en-US" sz="2600" dirty="0"/>
              <a:t>4-Nisa-29</a:t>
            </a:r>
            <a:endParaRPr lang="tr-TR" sz="2600" dirty="0"/>
          </a:p>
          <a:p>
            <a:endParaRPr lang="tr-TR" sz="2600" dirty="0" smtClean="0"/>
          </a:p>
          <a:p>
            <a:r>
              <a:rPr lang="tr-TR" sz="2600" dirty="0" smtClean="0"/>
              <a:t>“</a:t>
            </a:r>
            <a:r>
              <a:rPr lang="tr-TR" sz="2600" i="1" dirty="0"/>
              <a:t>Aranızda birbirinizin mallarını haksız yere yemeyin. İnsanların mallarından bir kısmını bile bile günaha girerek yemek için onları hâkimlere (rüşvet olarak) vermeyin.</a:t>
            </a:r>
            <a:r>
              <a:rPr lang="tr-TR" sz="2600" dirty="0"/>
              <a:t>” </a:t>
            </a:r>
            <a:r>
              <a:rPr lang="tr-TR" sz="2600" dirty="0" smtClean="0"/>
              <a:t>2-Bakara-188</a:t>
            </a:r>
          </a:p>
          <a:p>
            <a:endParaRPr lang="tr-TR" sz="2600" dirty="0"/>
          </a:p>
          <a:p>
            <a:r>
              <a:rPr lang="tr-TR" sz="2600" dirty="0"/>
              <a:t>“</a:t>
            </a:r>
            <a:r>
              <a:rPr lang="tr-TR" sz="2600" i="1" dirty="0"/>
              <a:t>Kim emanete </a:t>
            </a:r>
            <a:r>
              <a:rPr lang="tr-TR" sz="2600" i="1" dirty="0" err="1"/>
              <a:t>hiyanet</a:t>
            </a:r>
            <a:r>
              <a:rPr lang="tr-TR" sz="2600" i="1" dirty="0"/>
              <a:t> ederse, kıyamet günü, hainlik ettiği şeyin günahı boynuna asılı olarak gelir. Sonra herkese, asla haksızlığa uğratılmaksızın, kazandığı tastamam verilir</a:t>
            </a:r>
            <a:r>
              <a:rPr lang="tr-TR" sz="2600" dirty="0"/>
              <a:t>.”  3-Ali İmran-161</a:t>
            </a:r>
          </a:p>
          <a:p>
            <a:endParaRPr lang="tr-TR" sz="2600" dirty="0"/>
          </a:p>
          <a:p>
            <a:endParaRPr lang="tr-TR" dirty="0"/>
          </a:p>
        </p:txBody>
      </p:sp>
      <p:sp>
        <p:nvSpPr>
          <p:cNvPr id="3" name="Başlık 2"/>
          <p:cNvSpPr>
            <a:spLocks noGrp="1"/>
          </p:cNvSpPr>
          <p:nvPr>
            <p:ph type="title"/>
          </p:nvPr>
        </p:nvSpPr>
        <p:spPr/>
        <p:txBody>
          <a:bodyPr/>
          <a:lstStyle/>
          <a:p>
            <a:r>
              <a:rPr lang="tr-TR" dirty="0" smtClean="0"/>
              <a:t>YOLSUZLUK- RÜŞVET</a:t>
            </a:r>
            <a:endParaRPr lang="tr-TR" dirty="0"/>
          </a:p>
        </p:txBody>
      </p:sp>
    </p:spTree>
    <p:extLst>
      <p:ext uri="{BB962C8B-B14F-4D97-AF65-F5344CB8AC3E}">
        <p14:creationId xmlns:p14="http://schemas.microsoft.com/office/powerpoint/2010/main" val="3018830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407893" cy="5022297"/>
          </a:xfrm>
        </p:spPr>
        <p:txBody>
          <a:bodyPr>
            <a:normAutofit/>
          </a:bodyPr>
          <a:lstStyle/>
          <a:p>
            <a:r>
              <a:rPr lang="tr-TR" sz="2200" dirty="0"/>
              <a:t>Ş</a:t>
            </a:r>
            <a:r>
              <a:rPr lang="tr-TR" sz="2200" dirty="0" smtClean="0"/>
              <a:t>u </a:t>
            </a:r>
            <a:r>
              <a:rPr lang="tr-TR" sz="2200" dirty="0"/>
              <a:t>tanım yönetişimin farklı unsurlarını anlamak için uygun bir tanımdır: “Yönetişim demokrasi, hukukun üstünlüğü ve insan hak ve özgürlüklerine önem veren, katılımcılığın, etkinlik ve etkililiğin, denetimin, yerinden yönetimin, açıklık, saydamlık ve hesap verebilirliğin, kalitenin, liyakatin ve etiğin hâkim olduğu, sivil toplumu ön plana çıkaran ve sivil toplum kuruluşlarının gelişmesinin önünü açan, bağımsız işleyen bir yargı düzenine sahip olan, teknolojideki gelişmelerle uyumlu bir ekonomik ve siyasi düzendir.” </a:t>
            </a:r>
          </a:p>
          <a:p>
            <a:r>
              <a:rPr lang="tr-TR" sz="2200" dirty="0"/>
              <a:t>Devlet Planlama Teşkilatı, </a:t>
            </a:r>
            <a:r>
              <a:rPr lang="tr-TR" sz="2200" i="1" dirty="0"/>
              <a:t>Kamuda iyi yönetişim özel ihtisas komisyonu raporu</a:t>
            </a:r>
            <a:r>
              <a:rPr lang="tr-TR" sz="2200" dirty="0"/>
              <a:t>, DPT Yayın No 2721, ÖİK 674, Ankara, 2007, s. 5</a:t>
            </a:r>
            <a:r>
              <a:rPr lang="tr-TR" sz="2200" dirty="0" smtClean="0"/>
              <a:t>.</a:t>
            </a:r>
            <a:endParaRPr lang="tr-TR" sz="2200" dirty="0"/>
          </a:p>
        </p:txBody>
      </p:sp>
      <p:sp>
        <p:nvSpPr>
          <p:cNvPr id="3" name="Başlık 2"/>
          <p:cNvSpPr>
            <a:spLocks noGrp="1"/>
          </p:cNvSpPr>
          <p:nvPr>
            <p:ph type="title"/>
          </p:nvPr>
        </p:nvSpPr>
        <p:spPr/>
        <p:txBody>
          <a:bodyPr/>
          <a:lstStyle/>
          <a:p>
            <a:r>
              <a:rPr lang="tr-TR" dirty="0" err="1" smtClean="0"/>
              <a:t>yönetİŞİM</a:t>
            </a:r>
            <a:r>
              <a:rPr lang="tr-TR" dirty="0" smtClean="0"/>
              <a:t> </a:t>
            </a:r>
            <a:r>
              <a:rPr lang="tr-TR" dirty="0" err="1" smtClean="0"/>
              <a:t>tanIMI</a:t>
            </a:r>
            <a:endParaRPr lang="tr-TR" dirty="0"/>
          </a:p>
        </p:txBody>
      </p:sp>
    </p:spTree>
    <p:extLst>
      <p:ext uri="{BB962C8B-B14F-4D97-AF65-F5344CB8AC3E}">
        <p14:creationId xmlns:p14="http://schemas.microsoft.com/office/powerpoint/2010/main" val="174695159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dirty="0"/>
              <a:t>“</a:t>
            </a:r>
            <a:r>
              <a:rPr lang="tr-TR" sz="2400" i="1" dirty="0"/>
              <a:t>Memurların hediye alması </a:t>
            </a:r>
            <a:r>
              <a:rPr lang="tr-TR" sz="2400" i="1" dirty="0" smtClean="0"/>
              <a:t>kamu malına </a:t>
            </a:r>
            <a:r>
              <a:rPr lang="tr-TR" sz="2400" i="1" dirty="0" err="1" smtClean="0"/>
              <a:t>hiyanettir</a:t>
            </a:r>
            <a:r>
              <a:rPr lang="tr-TR" sz="2400" i="1" dirty="0"/>
              <a:t>.</a:t>
            </a:r>
            <a:r>
              <a:rPr lang="tr-TR" sz="2400" dirty="0" smtClean="0"/>
              <a:t>” </a:t>
            </a:r>
            <a:r>
              <a:rPr lang="tr-TR" sz="2400" dirty="0" err="1"/>
              <a:t>Ahmed</a:t>
            </a:r>
            <a:r>
              <a:rPr lang="tr-TR" sz="2400" dirty="0"/>
              <a:t> </a:t>
            </a:r>
            <a:r>
              <a:rPr lang="tr-TR" sz="2400" dirty="0" err="1"/>
              <a:t>İbn</a:t>
            </a:r>
            <a:r>
              <a:rPr lang="tr-TR" sz="2400" dirty="0"/>
              <a:t> </a:t>
            </a:r>
            <a:r>
              <a:rPr lang="tr-TR" sz="2400" dirty="0" err="1"/>
              <a:t>Hanbel</a:t>
            </a:r>
            <a:r>
              <a:rPr lang="tr-TR" sz="2400" dirty="0"/>
              <a:t>, </a:t>
            </a:r>
            <a:r>
              <a:rPr lang="tr-TR" sz="2400" i="1" dirty="0" err="1" smtClean="0"/>
              <a:t>Musned</a:t>
            </a:r>
            <a:r>
              <a:rPr lang="tr-TR" sz="2400" dirty="0"/>
              <a:t>, XXXIX, </a:t>
            </a:r>
            <a:r>
              <a:rPr lang="tr-TR" sz="2400" dirty="0" smtClean="0"/>
              <a:t>14</a:t>
            </a:r>
          </a:p>
          <a:p>
            <a:endParaRPr lang="tr-TR" sz="2400" dirty="0"/>
          </a:p>
          <a:p>
            <a:r>
              <a:rPr lang="tr-TR" sz="2400" dirty="0" err="1" smtClean="0"/>
              <a:t>Resûlullah’ın</a:t>
            </a:r>
            <a:r>
              <a:rPr lang="tr-TR" sz="2400" dirty="0" smtClean="0"/>
              <a:t> </a:t>
            </a:r>
            <a:r>
              <a:rPr lang="tr-TR" sz="2400" dirty="0"/>
              <a:t>(s), </a:t>
            </a:r>
            <a:r>
              <a:rPr lang="tr-TR" sz="2400" dirty="0" smtClean="0"/>
              <a:t>Benî </a:t>
            </a:r>
            <a:r>
              <a:rPr lang="tr-TR" sz="2400" dirty="0" err="1"/>
              <a:t>Suleym</a:t>
            </a:r>
            <a:r>
              <a:rPr lang="tr-TR" sz="2400" dirty="0"/>
              <a:t> üzerine zekât memuru olarak </a:t>
            </a:r>
            <a:r>
              <a:rPr lang="tr-TR" sz="2400" dirty="0" smtClean="0"/>
              <a:t>görevlendirdiği şahsın hediye alması kıssası</a:t>
            </a:r>
          </a:p>
          <a:p>
            <a:endParaRPr lang="tr-TR" sz="2400" dirty="0"/>
          </a:p>
          <a:p>
            <a:r>
              <a:rPr lang="tr-TR" sz="2400" dirty="0"/>
              <a:t>“</a:t>
            </a:r>
            <a:r>
              <a:rPr lang="tr-TR" sz="2400" i="1" dirty="0"/>
              <a:t>Bir kimse, bir (din) kardeşi için aracılık yapar da kardeşi onun aracılığı üzerine hediye verir, o da kabul ederse </a:t>
            </a:r>
            <a:r>
              <a:rPr lang="tr-TR" sz="2400" i="1" dirty="0" err="1"/>
              <a:t>ribâ</a:t>
            </a:r>
            <a:r>
              <a:rPr lang="tr-TR" sz="2400" i="1" dirty="0"/>
              <a:t> kapılarından büyük bir kapı açmıştır</a:t>
            </a:r>
            <a:r>
              <a:rPr lang="tr-TR" sz="2400" dirty="0"/>
              <a:t>.” </a:t>
            </a:r>
            <a:r>
              <a:rPr lang="tr-TR" sz="2400" dirty="0" err="1" smtClean="0"/>
              <a:t>Ebû</a:t>
            </a:r>
            <a:r>
              <a:rPr lang="tr-TR" sz="2400" dirty="0" smtClean="0"/>
              <a:t> </a:t>
            </a:r>
            <a:r>
              <a:rPr lang="tr-TR" sz="2400" dirty="0" err="1"/>
              <a:t>Dâvûd</a:t>
            </a:r>
            <a:r>
              <a:rPr lang="tr-TR" sz="2400" dirty="0"/>
              <a:t>, </a:t>
            </a:r>
            <a:r>
              <a:rPr lang="tr-TR" sz="2400" dirty="0" err="1"/>
              <a:t>Buyû</a:t>
            </a:r>
            <a:r>
              <a:rPr lang="tr-TR" sz="2400" dirty="0"/>
              <a:t>’ </a:t>
            </a:r>
            <a:r>
              <a:rPr lang="tr-TR" sz="2400" dirty="0" smtClean="0"/>
              <a:t>84</a:t>
            </a:r>
          </a:p>
          <a:p>
            <a:endParaRPr lang="tr-TR" dirty="0"/>
          </a:p>
          <a:p>
            <a:pPr marL="45720" indent="0">
              <a:buNone/>
            </a:pPr>
            <a:endParaRPr lang="tr-TR" dirty="0"/>
          </a:p>
        </p:txBody>
      </p:sp>
      <p:sp>
        <p:nvSpPr>
          <p:cNvPr id="3" name="Başlık 2"/>
          <p:cNvSpPr>
            <a:spLocks noGrp="1"/>
          </p:cNvSpPr>
          <p:nvPr>
            <p:ph type="title"/>
          </p:nvPr>
        </p:nvSpPr>
        <p:spPr/>
        <p:txBody>
          <a:bodyPr/>
          <a:lstStyle/>
          <a:p>
            <a:r>
              <a:rPr lang="tr-TR" dirty="0" smtClean="0"/>
              <a:t>yolsuzluk</a:t>
            </a:r>
            <a:endParaRPr lang="tr-TR" dirty="0"/>
          </a:p>
        </p:txBody>
      </p:sp>
    </p:spTree>
    <p:extLst>
      <p:ext uri="{BB962C8B-B14F-4D97-AF65-F5344CB8AC3E}">
        <p14:creationId xmlns:p14="http://schemas.microsoft.com/office/powerpoint/2010/main" val="44623561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Autofit/>
          </a:bodyPr>
          <a:lstStyle/>
          <a:p>
            <a:r>
              <a:rPr lang="tr-TR" sz="2400" i="1" dirty="0" smtClean="0"/>
              <a:t>“</a:t>
            </a:r>
            <a:r>
              <a:rPr lang="tr-TR" sz="2400" i="1" dirty="0" err="1"/>
              <a:t>Resûlullah</a:t>
            </a:r>
            <a:r>
              <a:rPr lang="tr-TR" sz="2400" i="1" dirty="0"/>
              <a:t> rüşvet verene de rüşvet alana da lanet etti</a:t>
            </a:r>
            <a:r>
              <a:rPr lang="tr-TR" sz="2400" dirty="0"/>
              <a:t>.” </a:t>
            </a:r>
            <a:r>
              <a:rPr lang="tr-TR" sz="2400" dirty="0" err="1"/>
              <a:t>Tirmizî</a:t>
            </a:r>
            <a:r>
              <a:rPr lang="tr-TR" sz="2400" dirty="0"/>
              <a:t>, Ahkam </a:t>
            </a:r>
            <a:r>
              <a:rPr lang="tr-TR" sz="2400" dirty="0" smtClean="0"/>
              <a:t>9</a:t>
            </a:r>
          </a:p>
          <a:p>
            <a:endParaRPr lang="tr-TR" sz="2400" dirty="0"/>
          </a:p>
          <a:p>
            <a:r>
              <a:rPr lang="tr-TR" sz="2400" i="1" dirty="0"/>
              <a:t>“Biz kimi devlet işinde çalıştırır da kendisine maaş verirsek, onun bu maaştan fazla (olarak devlet hazinesinden) aldığı şey (devle­te) </a:t>
            </a:r>
            <a:r>
              <a:rPr lang="tr-TR" sz="2400" i="1" dirty="0" err="1"/>
              <a:t>hiyanettir</a:t>
            </a:r>
            <a:r>
              <a:rPr lang="tr-TR" sz="2400" dirty="0"/>
              <a:t>.” </a:t>
            </a:r>
            <a:r>
              <a:rPr lang="tr-TR" sz="2400" dirty="0" err="1"/>
              <a:t>Ebû</a:t>
            </a:r>
            <a:r>
              <a:rPr lang="tr-TR" sz="2400" dirty="0"/>
              <a:t> </a:t>
            </a:r>
            <a:r>
              <a:rPr lang="tr-TR" sz="2400" dirty="0" err="1"/>
              <a:t>Dâvûd</a:t>
            </a:r>
            <a:r>
              <a:rPr lang="tr-TR" sz="2400" dirty="0"/>
              <a:t>, </a:t>
            </a:r>
            <a:r>
              <a:rPr lang="tr-TR" sz="2400" dirty="0" err="1"/>
              <a:t>Harac</a:t>
            </a:r>
            <a:r>
              <a:rPr lang="tr-TR" sz="2400" dirty="0"/>
              <a:t> </a:t>
            </a:r>
            <a:r>
              <a:rPr lang="tr-TR" sz="2400" dirty="0" smtClean="0"/>
              <a:t>10</a:t>
            </a:r>
          </a:p>
          <a:p>
            <a:endParaRPr lang="tr-TR" sz="2400" dirty="0"/>
          </a:p>
          <a:p>
            <a:r>
              <a:rPr lang="tr-TR" sz="2400" dirty="0" err="1"/>
              <a:t>Resûlullah’a</a:t>
            </a:r>
            <a:r>
              <a:rPr lang="tr-TR" sz="2400" dirty="0"/>
              <a:t> (s) falan kimse </a:t>
            </a:r>
            <a:r>
              <a:rPr lang="tr-TR" sz="2400" dirty="0" err="1"/>
              <a:t>şehîd</a:t>
            </a:r>
            <a:r>
              <a:rPr lang="tr-TR" sz="2400" dirty="0"/>
              <a:t> oldu denildi. Bunun üzerine </a:t>
            </a:r>
            <a:r>
              <a:rPr lang="tr-TR" sz="2400" dirty="0" err="1"/>
              <a:t>Resûlullah</a:t>
            </a:r>
            <a:r>
              <a:rPr lang="tr-TR" sz="2400" dirty="0"/>
              <a:t> (s) şöyle buyurdu: “</a:t>
            </a:r>
            <a:r>
              <a:rPr lang="tr-TR" sz="2400" i="1" dirty="0"/>
              <a:t>Hayır! Ganimet malından aşırdığı bir elbise yüzünden o kişiyi </a:t>
            </a:r>
            <a:r>
              <a:rPr lang="tr-TR" sz="2400" i="1" dirty="0" err="1"/>
              <a:t>Cehennem’de</a:t>
            </a:r>
            <a:r>
              <a:rPr lang="tr-TR" sz="2400" i="1" dirty="0"/>
              <a:t> gördüm</a:t>
            </a:r>
            <a:r>
              <a:rPr lang="tr-TR" sz="2400" dirty="0"/>
              <a:t>.”</a:t>
            </a:r>
            <a:r>
              <a:rPr lang="en-US" sz="2400" dirty="0"/>
              <a:t> </a:t>
            </a:r>
            <a:r>
              <a:rPr lang="tr-TR" sz="2400" dirty="0" err="1" smtClean="0"/>
              <a:t>Tirmizî</a:t>
            </a:r>
            <a:r>
              <a:rPr lang="tr-TR" sz="2400" dirty="0"/>
              <a:t>, Siyer </a:t>
            </a:r>
            <a:r>
              <a:rPr lang="tr-TR" sz="2400" dirty="0" smtClean="0"/>
              <a:t>21</a:t>
            </a:r>
            <a:endParaRPr lang="tr-TR" sz="2400" dirty="0"/>
          </a:p>
        </p:txBody>
      </p:sp>
      <p:sp>
        <p:nvSpPr>
          <p:cNvPr id="3" name="Başlık 2"/>
          <p:cNvSpPr>
            <a:spLocks noGrp="1"/>
          </p:cNvSpPr>
          <p:nvPr>
            <p:ph type="title"/>
          </p:nvPr>
        </p:nvSpPr>
        <p:spPr/>
        <p:txBody>
          <a:bodyPr/>
          <a:lstStyle/>
          <a:p>
            <a:r>
              <a:rPr lang="tr-TR" dirty="0" smtClean="0"/>
              <a:t>yolsuzluk</a:t>
            </a:r>
            <a:endParaRPr lang="tr-TR" dirty="0"/>
          </a:p>
        </p:txBody>
      </p:sp>
    </p:spTree>
    <p:extLst>
      <p:ext uri="{BB962C8B-B14F-4D97-AF65-F5344CB8AC3E}">
        <p14:creationId xmlns:p14="http://schemas.microsoft.com/office/powerpoint/2010/main" val="151158677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400" dirty="0" err="1"/>
              <a:t>Resûlullah</a:t>
            </a:r>
            <a:r>
              <a:rPr lang="tr-TR" sz="2400" dirty="0"/>
              <a:t> (s) </a:t>
            </a:r>
            <a:r>
              <a:rPr lang="tr-TR" sz="2400" dirty="0" err="1"/>
              <a:t>Huneyn</a:t>
            </a:r>
            <a:r>
              <a:rPr lang="tr-TR" sz="2400" dirty="0"/>
              <a:t> (savaşı) gü­nü ganimet malından bir devenin yanında bize namaz kıldırdı. Na­mazdan sonra deveden bir tüy alıp iki parmağı arasına koydu. Sonra (cemaate hitaben): “</a:t>
            </a:r>
            <a:r>
              <a:rPr lang="tr-TR" sz="2400" i="1" dirty="0"/>
              <a:t>Ey insanlar! Şüphesiz bu (tüy taneciği bile) sizin </a:t>
            </a:r>
            <a:r>
              <a:rPr lang="tr-TR" sz="2400" i="1" dirty="0" err="1"/>
              <a:t>ganîmetlerinizdendir</a:t>
            </a:r>
            <a:r>
              <a:rPr lang="tr-TR" sz="2400" i="1" dirty="0"/>
              <a:t>. (Artık) ipliği, iğneyi, bundan değerli olanı ve bundan de­ğerce düşük olanı ödeyiniz (yâni bana teslim ediniz). Çünkü gani­met malından bir şey çalmak kıyamet günü sahibine şüphesiz bir utançtır, bir ayıptır ve bir ateştir</a:t>
            </a:r>
            <a:r>
              <a:rPr lang="tr-TR" sz="2400" dirty="0"/>
              <a:t>” buyurdu. </a:t>
            </a:r>
            <a:r>
              <a:rPr lang="tr-TR" sz="2400" dirty="0" err="1" smtClean="0"/>
              <a:t>İbn</a:t>
            </a:r>
            <a:r>
              <a:rPr lang="tr-TR" sz="2400" dirty="0" smtClean="0"/>
              <a:t> </a:t>
            </a:r>
            <a:r>
              <a:rPr lang="tr-TR" sz="2400" dirty="0" err="1"/>
              <a:t>Mâce</a:t>
            </a:r>
            <a:r>
              <a:rPr lang="tr-TR" sz="2400" dirty="0"/>
              <a:t>, </a:t>
            </a:r>
            <a:r>
              <a:rPr lang="tr-TR" sz="2400" dirty="0" err="1"/>
              <a:t>Cihad</a:t>
            </a:r>
            <a:r>
              <a:rPr lang="tr-TR" sz="2400" dirty="0"/>
              <a:t> </a:t>
            </a:r>
            <a:r>
              <a:rPr lang="tr-TR" sz="2400" dirty="0" smtClean="0"/>
              <a:t>34</a:t>
            </a:r>
            <a:endParaRPr lang="tr-TR" sz="2400" dirty="0"/>
          </a:p>
        </p:txBody>
      </p:sp>
      <p:sp>
        <p:nvSpPr>
          <p:cNvPr id="3" name="Başlık 2"/>
          <p:cNvSpPr>
            <a:spLocks noGrp="1"/>
          </p:cNvSpPr>
          <p:nvPr>
            <p:ph type="title"/>
          </p:nvPr>
        </p:nvSpPr>
        <p:spPr/>
        <p:txBody>
          <a:bodyPr/>
          <a:lstStyle/>
          <a:p>
            <a:r>
              <a:rPr lang="tr-TR" dirty="0" smtClean="0"/>
              <a:t>Kamu </a:t>
            </a:r>
            <a:r>
              <a:rPr lang="tr-TR" dirty="0" err="1" smtClean="0"/>
              <a:t>malINA</a:t>
            </a:r>
            <a:r>
              <a:rPr lang="tr-TR" dirty="0" smtClean="0"/>
              <a:t> İHANET</a:t>
            </a:r>
            <a:endParaRPr lang="tr-TR" dirty="0"/>
          </a:p>
        </p:txBody>
      </p:sp>
    </p:spTree>
    <p:extLst>
      <p:ext uri="{BB962C8B-B14F-4D97-AF65-F5344CB8AC3E}">
        <p14:creationId xmlns:p14="http://schemas.microsoft.com/office/powerpoint/2010/main" val="190200528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2400" dirty="0"/>
              <a:t>Hz. Peygamber (s) </a:t>
            </a:r>
            <a:r>
              <a:rPr lang="tr-TR" sz="2400" dirty="0" err="1"/>
              <a:t>Ebû</a:t>
            </a:r>
            <a:r>
              <a:rPr lang="tr-TR" sz="2400" dirty="0"/>
              <a:t> </a:t>
            </a:r>
            <a:r>
              <a:rPr lang="tr-TR" sz="2400" dirty="0" err="1"/>
              <a:t>Mesûd</a:t>
            </a:r>
            <a:r>
              <a:rPr lang="tr-TR" sz="2400" dirty="0"/>
              <a:t> isimli </a:t>
            </a:r>
            <a:r>
              <a:rPr lang="tr-TR" sz="2400" dirty="0" err="1"/>
              <a:t>sahabiyi</a:t>
            </a:r>
            <a:r>
              <a:rPr lang="tr-TR" sz="2400" dirty="0"/>
              <a:t> bir gün zekat tahsildarı olarak görevlendirmiş ve “</a:t>
            </a:r>
            <a:r>
              <a:rPr lang="tr-TR" sz="2400" i="1" dirty="0"/>
              <a:t>Bu göreve git. Fakat dikkat et, sakın seni kıyamet gününde omuzunun üzerinde, çalmış olduğun ve böğürtüsü olan zekat devesiyle gelir bir halde bulmayayım</a:t>
            </a:r>
            <a:r>
              <a:rPr lang="tr-TR" sz="2400" dirty="0"/>
              <a:t>.” buyurdu. Bunun üzerine </a:t>
            </a:r>
            <a:r>
              <a:rPr lang="tr-TR" sz="2400" dirty="0" err="1"/>
              <a:t>sahabi</a:t>
            </a:r>
            <a:r>
              <a:rPr lang="tr-TR" sz="2400" dirty="0"/>
              <a:t> “Ey Allah'ın </a:t>
            </a:r>
            <a:r>
              <a:rPr lang="tr-TR" sz="2400" dirty="0" err="1"/>
              <a:t>Rasûlü</a:t>
            </a:r>
            <a:r>
              <a:rPr lang="tr-TR" sz="2400" dirty="0"/>
              <a:t> Öyleyse ben gitmek istemiyorum” demiş, Hz. Peygamber de “</a:t>
            </a:r>
            <a:r>
              <a:rPr lang="tr-TR" sz="2400" i="1" dirty="0"/>
              <a:t>Öyleyse ben de seni zorlamıyorum</a:t>
            </a:r>
            <a:r>
              <a:rPr lang="tr-TR" sz="2400" dirty="0"/>
              <a:t>" şeklinde karşılık vererek konunun ciddiyet ve hassasiyetini ortaya koymuştur. </a:t>
            </a:r>
            <a:r>
              <a:rPr lang="tr-TR" sz="2400" dirty="0" smtClean="0"/>
              <a:t> </a:t>
            </a:r>
            <a:r>
              <a:rPr lang="en-US" sz="2400" dirty="0" err="1" smtClean="0"/>
              <a:t>Ebû</a:t>
            </a:r>
            <a:r>
              <a:rPr lang="en-US" sz="2400" dirty="0" smtClean="0"/>
              <a:t> </a:t>
            </a:r>
            <a:r>
              <a:rPr lang="en-US" sz="2400" dirty="0" err="1"/>
              <a:t>Dâvûd</a:t>
            </a:r>
            <a:r>
              <a:rPr lang="en-US" sz="2400" dirty="0"/>
              <a:t>, </a:t>
            </a:r>
            <a:r>
              <a:rPr lang="en-US" sz="2400" dirty="0" err="1"/>
              <a:t>Harac</a:t>
            </a:r>
            <a:r>
              <a:rPr lang="en-US" sz="2400" dirty="0"/>
              <a:t> 12, III, 135</a:t>
            </a:r>
            <a:endParaRPr lang="tr-TR" sz="2400" dirty="0"/>
          </a:p>
          <a:p>
            <a:endParaRPr lang="tr-TR" dirty="0"/>
          </a:p>
        </p:txBody>
      </p:sp>
      <p:sp>
        <p:nvSpPr>
          <p:cNvPr id="3" name="Başlık 2"/>
          <p:cNvSpPr>
            <a:spLocks noGrp="1"/>
          </p:cNvSpPr>
          <p:nvPr>
            <p:ph type="title"/>
          </p:nvPr>
        </p:nvSpPr>
        <p:spPr/>
        <p:txBody>
          <a:bodyPr/>
          <a:lstStyle/>
          <a:p>
            <a:r>
              <a:rPr lang="tr-TR" dirty="0"/>
              <a:t>Kamu </a:t>
            </a:r>
            <a:r>
              <a:rPr lang="tr-TR" dirty="0" err="1"/>
              <a:t>malINA</a:t>
            </a:r>
            <a:r>
              <a:rPr lang="tr-TR" dirty="0"/>
              <a:t> İHANET</a:t>
            </a:r>
          </a:p>
        </p:txBody>
      </p:sp>
    </p:spTree>
    <p:extLst>
      <p:ext uri="{BB962C8B-B14F-4D97-AF65-F5344CB8AC3E}">
        <p14:creationId xmlns:p14="http://schemas.microsoft.com/office/powerpoint/2010/main" val="251553149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r>
              <a:rPr lang="tr-TR" sz="2400" dirty="0" err="1"/>
              <a:t>Resûlullah</a:t>
            </a:r>
            <a:r>
              <a:rPr lang="tr-TR" sz="2400" dirty="0"/>
              <a:t> (s), </a:t>
            </a:r>
            <a:r>
              <a:rPr lang="tr-TR" sz="2400" dirty="0" err="1"/>
              <a:t>Muâz</a:t>
            </a:r>
            <a:r>
              <a:rPr lang="tr-TR" sz="2400" dirty="0"/>
              <a:t> b. Cebel’i (r) Yemen’e vali olarak gönderirken hareket edeceği sırada peşinden bir haberci göndererek geri çevirmiş ve: “</a:t>
            </a:r>
            <a:r>
              <a:rPr lang="tr-TR" sz="2400" i="1" dirty="0"/>
              <a:t>Seni niçin geri çevirdiğimi biliyor musun? </a:t>
            </a:r>
            <a:r>
              <a:rPr lang="en-US" sz="2400" i="1" dirty="0" err="1"/>
              <a:t>Benim</a:t>
            </a:r>
            <a:r>
              <a:rPr lang="en-US" sz="2400" i="1" dirty="0"/>
              <a:t> </a:t>
            </a:r>
            <a:r>
              <a:rPr lang="en-US" sz="2400" i="1" dirty="0" err="1"/>
              <a:t>iznim</a:t>
            </a:r>
            <a:r>
              <a:rPr lang="en-US" sz="2400" i="1" dirty="0"/>
              <a:t> </a:t>
            </a:r>
            <a:r>
              <a:rPr lang="en-US" sz="2400" i="1" dirty="0" err="1"/>
              <a:t>olmadan</a:t>
            </a:r>
            <a:r>
              <a:rPr lang="en-US" sz="2400" i="1" dirty="0"/>
              <a:t> </a:t>
            </a:r>
            <a:r>
              <a:rPr lang="en-US" sz="2400" i="1" dirty="0" err="1"/>
              <a:t>hiçbir</a:t>
            </a:r>
            <a:r>
              <a:rPr lang="en-US" sz="2400" i="1" dirty="0"/>
              <a:t> </a:t>
            </a:r>
            <a:r>
              <a:rPr lang="en-US" sz="2400" i="1" dirty="0" err="1"/>
              <a:t>şey</a:t>
            </a:r>
            <a:r>
              <a:rPr lang="en-US" sz="2400" i="1" dirty="0"/>
              <a:t> alma, </a:t>
            </a:r>
            <a:r>
              <a:rPr lang="en-US" sz="2400" i="1" dirty="0" err="1"/>
              <a:t>çünkü</a:t>
            </a:r>
            <a:r>
              <a:rPr lang="en-US" sz="2400" i="1" dirty="0"/>
              <a:t> </a:t>
            </a:r>
            <a:r>
              <a:rPr lang="en-US" sz="2400" i="1" dirty="0" err="1"/>
              <a:t>bu</a:t>
            </a:r>
            <a:r>
              <a:rPr lang="en-US" sz="2400" i="1" dirty="0"/>
              <a:t> </a:t>
            </a:r>
            <a:r>
              <a:rPr lang="en-US" sz="2400" i="1" dirty="0" err="1"/>
              <a:t>bir</a:t>
            </a:r>
            <a:r>
              <a:rPr lang="en-US" sz="2400" i="1" dirty="0"/>
              <a:t> </a:t>
            </a:r>
            <a:r>
              <a:rPr lang="en-US" sz="2400" i="1" dirty="0" err="1"/>
              <a:t>hainliktir</a:t>
            </a:r>
            <a:r>
              <a:rPr lang="en-US" sz="2400" i="1" dirty="0"/>
              <a:t>. Her </a:t>
            </a:r>
            <a:r>
              <a:rPr lang="en-US" sz="2400" i="1" dirty="0" err="1"/>
              <a:t>kim</a:t>
            </a:r>
            <a:r>
              <a:rPr lang="en-US" sz="2400" i="1" dirty="0"/>
              <a:t> </a:t>
            </a:r>
            <a:r>
              <a:rPr lang="en-US" sz="2400" i="1" dirty="0" err="1"/>
              <a:t>bu</a:t>
            </a:r>
            <a:r>
              <a:rPr lang="en-US" sz="2400" i="1" dirty="0"/>
              <a:t> </a:t>
            </a:r>
            <a:r>
              <a:rPr lang="en-US" sz="2400" i="1" dirty="0" err="1"/>
              <a:t>dünyada</a:t>
            </a:r>
            <a:r>
              <a:rPr lang="en-US" sz="2400" i="1" dirty="0"/>
              <a:t> </a:t>
            </a:r>
            <a:r>
              <a:rPr lang="en-US" sz="2400" i="1" dirty="0" err="1"/>
              <a:t>hainlik</a:t>
            </a:r>
            <a:r>
              <a:rPr lang="en-US" sz="2400" i="1" dirty="0"/>
              <a:t> </a:t>
            </a:r>
            <a:r>
              <a:rPr lang="en-US" sz="2400" i="1" dirty="0" err="1"/>
              <a:t>yaparsa</a:t>
            </a:r>
            <a:r>
              <a:rPr lang="en-US" sz="2400" i="1" dirty="0"/>
              <a:t> </a:t>
            </a:r>
            <a:r>
              <a:rPr lang="en-US" sz="2400" i="1" dirty="0" err="1"/>
              <a:t>kıyamet</a:t>
            </a:r>
            <a:r>
              <a:rPr lang="en-US" sz="2400" i="1" dirty="0"/>
              <a:t> </a:t>
            </a:r>
            <a:r>
              <a:rPr lang="en-US" sz="2400" i="1" dirty="0" err="1"/>
              <a:t>günü</a:t>
            </a:r>
            <a:r>
              <a:rPr lang="en-US" sz="2400" i="1" dirty="0"/>
              <a:t> </a:t>
            </a:r>
            <a:r>
              <a:rPr lang="en-US" sz="2400" i="1" dirty="0" err="1"/>
              <a:t>Allah’ın</a:t>
            </a:r>
            <a:r>
              <a:rPr lang="en-US" sz="2400" i="1" dirty="0"/>
              <a:t> </a:t>
            </a:r>
            <a:r>
              <a:rPr lang="en-US" sz="2400" i="1" dirty="0" err="1"/>
              <a:t>huzuruna</a:t>
            </a:r>
            <a:r>
              <a:rPr lang="en-US" sz="2400" i="1" dirty="0"/>
              <a:t>, </a:t>
            </a:r>
            <a:r>
              <a:rPr lang="en-US" sz="2400" i="1" dirty="0" err="1"/>
              <a:t>yaptığı</a:t>
            </a:r>
            <a:r>
              <a:rPr lang="en-US" sz="2400" i="1" dirty="0"/>
              <a:t> o </a:t>
            </a:r>
            <a:r>
              <a:rPr lang="en-US" sz="2400" i="1" dirty="0" err="1"/>
              <a:t>hainlikle</a:t>
            </a:r>
            <a:r>
              <a:rPr lang="en-US" sz="2400" i="1" dirty="0"/>
              <a:t> </a:t>
            </a:r>
            <a:r>
              <a:rPr lang="en-US" sz="2400" i="1" dirty="0" err="1"/>
              <a:t>getirilir</a:t>
            </a:r>
            <a:r>
              <a:rPr lang="en-US" sz="2400" i="1" dirty="0"/>
              <a:t>. </a:t>
            </a:r>
            <a:r>
              <a:rPr lang="en-US" sz="2400" i="1" dirty="0" err="1"/>
              <a:t>İşte</a:t>
            </a:r>
            <a:r>
              <a:rPr lang="en-US" sz="2400" i="1" dirty="0"/>
              <a:t> </a:t>
            </a:r>
            <a:r>
              <a:rPr lang="en-US" sz="2400" i="1" dirty="0" err="1"/>
              <a:t>bunun</a:t>
            </a:r>
            <a:r>
              <a:rPr lang="en-US" sz="2400" i="1" dirty="0"/>
              <a:t> </a:t>
            </a:r>
            <a:r>
              <a:rPr lang="en-US" sz="2400" i="1" dirty="0" err="1"/>
              <a:t>için</a:t>
            </a:r>
            <a:r>
              <a:rPr lang="en-US" sz="2400" i="1" dirty="0"/>
              <a:t> </a:t>
            </a:r>
            <a:r>
              <a:rPr lang="en-US" sz="2400" i="1" dirty="0" err="1"/>
              <a:t>seni</a:t>
            </a:r>
            <a:r>
              <a:rPr lang="en-US" sz="2400" i="1" dirty="0"/>
              <a:t> </a:t>
            </a:r>
            <a:r>
              <a:rPr lang="en-US" sz="2400" i="1" dirty="0" err="1"/>
              <a:t>çağırmıştım</a:t>
            </a:r>
            <a:r>
              <a:rPr lang="en-US" sz="2400" i="1" dirty="0"/>
              <a:t>, </a:t>
            </a:r>
            <a:r>
              <a:rPr lang="en-US" sz="2400" i="1" dirty="0" err="1"/>
              <a:t>şimdi</a:t>
            </a:r>
            <a:r>
              <a:rPr lang="en-US" sz="2400" i="1" dirty="0"/>
              <a:t> </a:t>
            </a:r>
            <a:r>
              <a:rPr lang="en-US" sz="2400" i="1" dirty="0" err="1"/>
              <a:t>vazifene</a:t>
            </a:r>
            <a:r>
              <a:rPr lang="en-US" sz="2400" i="1" dirty="0"/>
              <a:t> </a:t>
            </a:r>
            <a:r>
              <a:rPr lang="en-US" sz="2400" i="1" dirty="0" err="1"/>
              <a:t>gidebilirsin</a:t>
            </a:r>
            <a:r>
              <a:rPr lang="en-US" sz="2400" dirty="0"/>
              <a:t>.” </a:t>
            </a:r>
            <a:r>
              <a:rPr lang="en-US" sz="2400" dirty="0" err="1"/>
              <a:t>diyerek</a:t>
            </a:r>
            <a:r>
              <a:rPr lang="en-US" sz="2400" dirty="0"/>
              <a:t> </a:t>
            </a:r>
            <a:r>
              <a:rPr lang="en-US" sz="2400" dirty="0" err="1"/>
              <a:t>uyarmıştır</a:t>
            </a:r>
            <a:r>
              <a:rPr lang="en-US" sz="2400" dirty="0"/>
              <a:t>. </a:t>
            </a:r>
            <a:r>
              <a:rPr lang="tr-TR" sz="2400" dirty="0" err="1"/>
              <a:t>Tirmizî</a:t>
            </a:r>
            <a:r>
              <a:rPr lang="tr-TR" sz="2400" dirty="0"/>
              <a:t>, Ahkâm </a:t>
            </a:r>
            <a:r>
              <a:rPr lang="tr-TR" sz="2400" dirty="0" smtClean="0"/>
              <a:t>8</a:t>
            </a:r>
            <a:r>
              <a:rPr lang="tr-TR" sz="2400" dirty="0"/>
              <a:t> </a:t>
            </a:r>
            <a:r>
              <a:rPr lang="tr-TR" sz="2400" dirty="0" smtClean="0"/>
              <a:t> </a:t>
            </a:r>
            <a:r>
              <a:rPr lang="en-US" sz="2400" dirty="0" err="1"/>
              <a:t>Resûlullah</a:t>
            </a:r>
            <a:r>
              <a:rPr lang="en-US" sz="2400" dirty="0"/>
              <a:t> </a:t>
            </a:r>
            <a:r>
              <a:rPr lang="en-US" sz="2400" dirty="0" err="1"/>
              <a:t>sahabilerini</a:t>
            </a:r>
            <a:r>
              <a:rPr lang="en-US" sz="2400" dirty="0"/>
              <a:t> </a:t>
            </a:r>
            <a:r>
              <a:rPr lang="en-US" sz="2400" dirty="0" err="1"/>
              <a:t>değişik</a:t>
            </a:r>
            <a:r>
              <a:rPr lang="en-US" sz="2400" dirty="0"/>
              <a:t> </a:t>
            </a:r>
            <a:r>
              <a:rPr lang="en-US" sz="2400" dirty="0" err="1"/>
              <a:t>işlerle</a:t>
            </a:r>
            <a:r>
              <a:rPr lang="en-US" sz="2400" dirty="0"/>
              <a:t> </a:t>
            </a:r>
            <a:r>
              <a:rPr lang="en-US" sz="2400" dirty="0" err="1"/>
              <a:t>görevlendirdiğinde</a:t>
            </a:r>
            <a:r>
              <a:rPr lang="en-US" sz="2400" dirty="0"/>
              <a:t> </a:t>
            </a:r>
            <a:r>
              <a:rPr lang="en-US" sz="2400" dirty="0" err="1"/>
              <a:t>kamu</a:t>
            </a:r>
            <a:r>
              <a:rPr lang="en-US" sz="2400" dirty="0"/>
              <a:t> </a:t>
            </a:r>
            <a:r>
              <a:rPr lang="en-US" sz="2400" dirty="0" err="1"/>
              <a:t>malı</a:t>
            </a:r>
            <a:r>
              <a:rPr lang="en-US" sz="2400" dirty="0"/>
              <a:t> </a:t>
            </a:r>
            <a:r>
              <a:rPr lang="en-US" sz="2400" dirty="0" err="1"/>
              <a:t>hususunda</a:t>
            </a:r>
            <a:r>
              <a:rPr lang="en-US" sz="2400" dirty="0"/>
              <a:t> </a:t>
            </a:r>
            <a:r>
              <a:rPr lang="tr-TR" sz="2400" dirty="0"/>
              <a:t>sorumlulukları </a:t>
            </a:r>
            <a:r>
              <a:rPr lang="en-US" sz="2400" dirty="0" err="1"/>
              <a:t>hakkında</a:t>
            </a:r>
            <a:r>
              <a:rPr lang="en-US" sz="2400" dirty="0"/>
              <a:t> </a:t>
            </a:r>
            <a:r>
              <a:rPr lang="en-US" sz="2400" dirty="0" err="1"/>
              <a:t>ciddi</a:t>
            </a:r>
            <a:r>
              <a:rPr lang="en-US" sz="2400" dirty="0"/>
              <a:t> </a:t>
            </a:r>
            <a:r>
              <a:rPr lang="en-US" sz="2400" dirty="0" err="1"/>
              <a:t>biçimde</a:t>
            </a:r>
            <a:r>
              <a:rPr lang="en-US" sz="2400" dirty="0"/>
              <a:t> </a:t>
            </a:r>
            <a:r>
              <a:rPr lang="en-US" sz="2400" dirty="0" err="1"/>
              <a:t>tenbihte</a:t>
            </a:r>
            <a:r>
              <a:rPr lang="en-US" sz="2400" dirty="0"/>
              <a:t> </a:t>
            </a:r>
            <a:r>
              <a:rPr lang="en-US" sz="2400" dirty="0" err="1"/>
              <a:t>bulunmuştur</a:t>
            </a:r>
            <a:r>
              <a:rPr lang="en-US" sz="2400" dirty="0"/>
              <a:t>. </a:t>
            </a:r>
            <a:endParaRPr lang="tr-TR" sz="2400" dirty="0"/>
          </a:p>
          <a:p>
            <a:endParaRPr lang="tr-TR" dirty="0"/>
          </a:p>
        </p:txBody>
      </p:sp>
      <p:sp>
        <p:nvSpPr>
          <p:cNvPr id="3" name="Başlık 2"/>
          <p:cNvSpPr>
            <a:spLocks noGrp="1"/>
          </p:cNvSpPr>
          <p:nvPr>
            <p:ph type="title"/>
          </p:nvPr>
        </p:nvSpPr>
        <p:spPr/>
        <p:txBody>
          <a:bodyPr/>
          <a:lstStyle/>
          <a:p>
            <a:r>
              <a:rPr lang="tr-TR" dirty="0"/>
              <a:t>Kamu </a:t>
            </a:r>
            <a:r>
              <a:rPr lang="tr-TR" dirty="0" err="1"/>
              <a:t>malINA</a:t>
            </a:r>
            <a:r>
              <a:rPr lang="tr-TR" dirty="0"/>
              <a:t> İHANET</a:t>
            </a:r>
          </a:p>
        </p:txBody>
      </p:sp>
    </p:spTree>
    <p:extLst>
      <p:ext uri="{BB962C8B-B14F-4D97-AF65-F5344CB8AC3E}">
        <p14:creationId xmlns:p14="http://schemas.microsoft.com/office/powerpoint/2010/main" val="339755559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3" y="1719070"/>
            <a:ext cx="8609380" cy="4806273"/>
          </a:xfrm>
        </p:spPr>
        <p:txBody>
          <a:bodyPr>
            <a:normAutofit/>
          </a:bodyPr>
          <a:lstStyle/>
          <a:p>
            <a:r>
              <a:rPr lang="tr-TR" dirty="0" smtClean="0"/>
              <a:t>Hz</a:t>
            </a:r>
            <a:r>
              <a:rPr lang="tr-TR" dirty="0"/>
              <a:t>. </a:t>
            </a:r>
            <a:r>
              <a:rPr lang="tr-TR" dirty="0" smtClean="0"/>
              <a:t>Ömer’in </a:t>
            </a:r>
            <a:r>
              <a:rPr lang="tr-TR" dirty="0"/>
              <a:t>(r) halife olarak alacağı ücretle ilgili </a:t>
            </a:r>
            <a:r>
              <a:rPr lang="tr-TR" dirty="0" smtClean="0"/>
              <a:t>sözü : </a:t>
            </a:r>
            <a:r>
              <a:rPr lang="tr-TR" dirty="0"/>
              <a:t>“Ben kendimi hazineden alacağım ücret konusunda yetimin velisi gibi görüyorum. Eğer ihtiyacım olmazsa almam, ihtiyacım olursa uygun miktarda alırım.” Yine Hz. Ömer halife olarak aldığı ücret konusunda kendisinin ve ailesinin yiyeceğinin </a:t>
            </a:r>
            <a:r>
              <a:rPr lang="tr-TR" dirty="0" err="1"/>
              <a:t>Kureyş’ten</a:t>
            </a:r>
            <a:r>
              <a:rPr lang="tr-TR" dirty="0"/>
              <a:t> ne zengin ne fakir bir kimsenin yiyeceği gibi olduğunu belirtmiştir</a:t>
            </a:r>
            <a:r>
              <a:rPr lang="tr-TR" dirty="0" smtClean="0"/>
              <a:t>.</a:t>
            </a:r>
          </a:p>
          <a:p>
            <a:pPr marL="45720" indent="0">
              <a:buNone/>
            </a:pPr>
            <a:endParaRPr lang="tr-TR" dirty="0"/>
          </a:p>
          <a:p>
            <a:r>
              <a:rPr lang="tr-TR" dirty="0" smtClean="0"/>
              <a:t>Gerek </a:t>
            </a:r>
            <a:r>
              <a:rPr lang="tr-TR" dirty="0" err="1"/>
              <a:t>İbn</a:t>
            </a:r>
            <a:r>
              <a:rPr lang="tr-TR" dirty="0"/>
              <a:t> </a:t>
            </a:r>
            <a:r>
              <a:rPr lang="tr-TR" dirty="0" err="1"/>
              <a:t>Lutbiyye</a:t>
            </a:r>
            <a:r>
              <a:rPr lang="tr-TR" dirty="0"/>
              <a:t> kıssasında geçtiği üzere kamu malının muhafazası ve gerekse devlet işlerinde çalışanların maaşlarına haksız kazanç karışmamasının temini için saydamlık ilkesinin tam anlamıyla uygulanmasının ve kamuyla ilgili işlerde yeterli şeffaflığın sağlanmasının büyük önem arz ettiği anlaşılmaktadır.  </a:t>
            </a:r>
            <a:r>
              <a:rPr lang="tr-TR" dirty="0" err="1" smtClean="0"/>
              <a:t>İbn</a:t>
            </a:r>
            <a:r>
              <a:rPr lang="tr-TR" dirty="0" smtClean="0"/>
              <a:t> </a:t>
            </a:r>
            <a:r>
              <a:rPr lang="tr-TR" dirty="0"/>
              <a:t>Hacer, </a:t>
            </a:r>
            <a:r>
              <a:rPr lang="tr-TR" i="1" dirty="0" err="1"/>
              <a:t>Fethu’l-Bârî</a:t>
            </a:r>
            <a:r>
              <a:rPr lang="tr-TR" i="1" dirty="0"/>
              <a:t>,</a:t>
            </a:r>
            <a:r>
              <a:rPr lang="tr-TR" dirty="0"/>
              <a:t> XIII, 151</a:t>
            </a:r>
            <a:r>
              <a:rPr lang="tr-TR" dirty="0" smtClean="0"/>
              <a:t>.</a:t>
            </a:r>
            <a:endParaRPr lang="tr-TR" dirty="0"/>
          </a:p>
        </p:txBody>
      </p:sp>
      <p:sp>
        <p:nvSpPr>
          <p:cNvPr id="3" name="Başlık 2"/>
          <p:cNvSpPr>
            <a:spLocks noGrp="1"/>
          </p:cNvSpPr>
          <p:nvPr>
            <p:ph type="title"/>
          </p:nvPr>
        </p:nvSpPr>
        <p:spPr/>
        <p:txBody>
          <a:bodyPr/>
          <a:lstStyle/>
          <a:p>
            <a:r>
              <a:rPr lang="tr-TR" dirty="0" smtClean="0"/>
              <a:t>Kamu </a:t>
            </a:r>
            <a:r>
              <a:rPr lang="tr-TR" dirty="0" err="1" smtClean="0"/>
              <a:t>malI</a:t>
            </a:r>
            <a:r>
              <a:rPr lang="tr-TR" dirty="0" smtClean="0"/>
              <a:t> HASSASİYETİ</a:t>
            </a:r>
            <a:endParaRPr lang="tr-TR" dirty="0"/>
          </a:p>
        </p:txBody>
      </p:sp>
    </p:spTree>
    <p:extLst>
      <p:ext uri="{BB962C8B-B14F-4D97-AF65-F5344CB8AC3E}">
        <p14:creationId xmlns:p14="http://schemas.microsoft.com/office/powerpoint/2010/main" val="364414638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i="1" dirty="0"/>
              <a:t>“Her kim zulüm yolu ile bir karış yer alırsa, Allah Teâlâ onu kıyamet gü­nünde yedi kat yerden itibaren boynuna dolar</a:t>
            </a:r>
            <a:r>
              <a:rPr lang="tr-TR" dirty="0"/>
              <a:t>.” </a:t>
            </a:r>
            <a:r>
              <a:rPr lang="tr-TR" dirty="0" err="1"/>
              <a:t>Muslim</a:t>
            </a:r>
            <a:r>
              <a:rPr lang="tr-TR" dirty="0"/>
              <a:t>, </a:t>
            </a:r>
            <a:r>
              <a:rPr lang="tr-TR" dirty="0" err="1"/>
              <a:t>Musakat</a:t>
            </a:r>
            <a:r>
              <a:rPr lang="tr-TR" dirty="0"/>
              <a:t> </a:t>
            </a:r>
            <a:r>
              <a:rPr lang="tr-TR" dirty="0" smtClean="0"/>
              <a:t>137</a:t>
            </a:r>
            <a:endParaRPr lang="tr-TR" dirty="0"/>
          </a:p>
          <a:p>
            <a:endParaRPr lang="tr-TR" dirty="0" smtClean="0"/>
          </a:p>
          <a:p>
            <a:r>
              <a:rPr lang="tr-TR" dirty="0"/>
              <a:t>Yine bir keresinde Nebi (s) “</a:t>
            </a:r>
            <a:r>
              <a:rPr lang="tr-TR" i="1" dirty="0"/>
              <a:t>Her kim yemini ile bir </a:t>
            </a:r>
            <a:r>
              <a:rPr lang="tr-TR" i="1" dirty="0" err="1"/>
              <a:t>müslümanın</a:t>
            </a:r>
            <a:r>
              <a:rPr lang="tr-TR" i="1" dirty="0"/>
              <a:t> hakkını elinden alırsa o kimseye Allah cehennemi vacip kılmış, cenneti de haram etmiş demektir</a:t>
            </a:r>
            <a:r>
              <a:rPr lang="tr-TR" dirty="0"/>
              <a:t>.” buyurmuşlar. Bunun üzerine bir zât: Pek az bir şey olsa da mı Ya </a:t>
            </a:r>
            <a:r>
              <a:rPr lang="tr-TR" dirty="0" err="1"/>
              <a:t>Resûlullah</a:t>
            </a:r>
            <a:r>
              <a:rPr lang="tr-TR" dirty="0"/>
              <a:t>, deyince </a:t>
            </a:r>
            <a:r>
              <a:rPr lang="tr-TR" dirty="0" err="1"/>
              <a:t>Resûlullah</a:t>
            </a:r>
            <a:r>
              <a:rPr lang="tr-TR" dirty="0"/>
              <a:t> (s): “Misvak ağacından bir çubuk dahi olsa” buyurmuştur. </a:t>
            </a:r>
            <a:r>
              <a:rPr lang="tr-TR" dirty="0" err="1" smtClean="0"/>
              <a:t>Muslim</a:t>
            </a:r>
            <a:r>
              <a:rPr lang="tr-TR" dirty="0"/>
              <a:t>, İman </a:t>
            </a:r>
            <a:r>
              <a:rPr lang="tr-TR" dirty="0" smtClean="0"/>
              <a:t>218. Yani, cezasını çekmeden cennete giremez. </a:t>
            </a:r>
            <a:endParaRPr lang="tr-TR" dirty="0"/>
          </a:p>
        </p:txBody>
      </p:sp>
      <p:sp>
        <p:nvSpPr>
          <p:cNvPr id="3" name="Başlık 2"/>
          <p:cNvSpPr>
            <a:spLocks noGrp="1"/>
          </p:cNvSpPr>
          <p:nvPr>
            <p:ph type="title"/>
          </p:nvPr>
        </p:nvSpPr>
        <p:spPr/>
        <p:txBody>
          <a:bodyPr/>
          <a:lstStyle/>
          <a:p>
            <a:r>
              <a:rPr lang="tr-TR" dirty="0" smtClean="0"/>
              <a:t>Hak İHLALLERİ</a:t>
            </a:r>
            <a:endParaRPr lang="tr-TR" dirty="0"/>
          </a:p>
        </p:txBody>
      </p:sp>
    </p:spTree>
    <p:extLst>
      <p:ext uri="{BB962C8B-B14F-4D97-AF65-F5344CB8AC3E}">
        <p14:creationId xmlns:p14="http://schemas.microsoft.com/office/powerpoint/2010/main" val="106689589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0086"/>
            <a:ext cx="9640822" cy="6847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355574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407893" cy="4806273"/>
          </a:xfrm>
        </p:spPr>
        <p:txBody>
          <a:bodyPr>
            <a:normAutofit/>
          </a:bodyPr>
          <a:lstStyle/>
          <a:p>
            <a:r>
              <a:rPr lang="tr-TR" sz="2400" dirty="0"/>
              <a:t>Katılımcılık sayesinde yönetilenler karar alma sürecine dahil oldukları düzenlemeleri daha iyi benimseyecek, değerli ve ilginç fikirlerden istifade edilmiş olacak, yönetime güven artarak saydamlık güçlenecektir. Ayrıca, katılımcı </a:t>
            </a:r>
            <a:r>
              <a:rPr lang="tr-TR" sz="2400" dirty="0" err="1"/>
              <a:t>iktisâdî</a:t>
            </a:r>
            <a:r>
              <a:rPr lang="tr-TR" sz="2400" dirty="0"/>
              <a:t> ve politik kurumlara sahip olmanın kalkınmanın başarısında son derece merkezî bir rol üstlendiği şeklinde araştırma bulguları mevcuttur. </a:t>
            </a:r>
            <a:endParaRPr lang="tr-TR" sz="2400" dirty="0" smtClean="0"/>
          </a:p>
          <a:p>
            <a:r>
              <a:rPr lang="tr-TR" sz="2400" dirty="0" smtClean="0"/>
              <a:t>DPT</a:t>
            </a:r>
            <a:r>
              <a:rPr lang="tr-TR" sz="2400" dirty="0"/>
              <a:t>, </a:t>
            </a:r>
            <a:r>
              <a:rPr lang="tr-TR" sz="2400" i="1" dirty="0"/>
              <a:t>Kamuda iyi yönetişim özel ihtisas komisyonu raporu</a:t>
            </a:r>
            <a:r>
              <a:rPr lang="tr-TR" sz="2400" dirty="0"/>
              <a:t>, s. </a:t>
            </a:r>
            <a:r>
              <a:rPr lang="tr-TR" sz="2400" dirty="0" smtClean="0"/>
              <a:t>15. Geniş </a:t>
            </a:r>
            <a:r>
              <a:rPr lang="tr-TR" sz="2400" dirty="0"/>
              <a:t>bilgi için bkz. Acemoğlu, </a:t>
            </a:r>
            <a:r>
              <a:rPr lang="tr-TR" sz="2400" dirty="0" err="1"/>
              <a:t>Daron</a:t>
            </a:r>
            <a:r>
              <a:rPr lang="tr-TR" sz="2400" dirty="0"/>
              <a:t>, </a:t>
            </a:r>
            <a:r>
              <a:rPr lang="tr-TR" sz="2400" dirty="0" err="1"/>
              <a:t>Robinson</a:t>
            </a:r>
            <a:r>
              <a:rPr lang="tr-TR" sz="2400" dirty="0"/>
              <a:t>, James, </a:t>
            </a:r>
            <a:r>
              <a:rPr lang="tr-TR" sz="2400" i="1" dirty="0" err="1"/>
              <a:t>Why</a:t>
            </a:r>
            <a:r>
              <a:rPr lang="tr-TR" sz="2400" i="1" dirty="0"/>
              <a:t> Nations Fail: </a:t>
            </a:r>
            <a:r>
              <a:rPr lang="tr-TR" sz="2400" i="1" dirty="0" err="1"/>
              <a:t>The</a:t>
            </a:r>
            <a:r>
              <a:rPr lang="tr-TR" sz="2400" i="1" dirty="0"/>
              <a:t> </a:t>
            </a:r>
            <a:r>
              <a:rPr lang="tr-TR" sz="2400" i="1" dirty="0" err="1"/>
              <a:t>Origins</a:t>
            </a:r>
            <a:r>
              <a:rPr lang="tr-TR" sz="2400" i="1" dirty="0"/>
              <a:t> of </a:t>
            </a:r>
            <a:r>
              <a:rPr lang="tr-TR" sz="2400" i="1" dirty="0" err="1"/>
              <a:t>Power</a:t>
            </a:r>
            <a:r>
              <a:rPr lang="tr-TR" sz="2400" i="1" dirty="0"/>
              <a:t>, </a:t>
            </a:r>
            <a:r>
              <a:rPr lang="tr-TR" sz="2400" i="1" dirty="0" err="1"/>
              <a:t>Prosperity</a:t>
            </a:r>
            <a:r>
              <a:rPr lang="tr-TR" sz="2400" i="1" dirty="0"/>
              <a:t> </a:t>
            </a:r>
            <a:r>
              <a:rPr lang="tr-TR" sz="2400" i="1" dirty="0" err="1"/>
              <a:t>and</a:t>
            </a:r>
            <a:r>
              <a:rPr lang="tr-TR" sz="2400" i="1" dirty="0"/>
              <a:t> </a:t>
            </a:r>
            <a:r>
              <a:rPr lang="tr-TR" sz="2400" i="1" dirty="0" err="1"/>
              <a:t>Poverty</a:t>
            </a:r>
            <a:r>
              <a:rPr lang="tr-TR" sz="2400" dirty="0"/>
              <a:t>, New York, 2012.</a:t>
            </a:r>
          </a:p>
          <a:p>
            <a:endParaRPr lang="tr-TR" dirty="0"/>
          </a:p>
        </p:txBody>
      </p:sp>
      <p:sp>
        <p:nvSpPr>
          <p:cNvPr id="3" name="Başlık 2"/>
          <p:cNvSpPr>
            <a:spLocks noGrp="1"/>
          </p:cNvSpPr>
          <p:nvPr>
            <p:ph type="title"/>
          </p:nvPr>
        </p:nvSpPr>
        <p:spPr/>
        <p:txBody>
          <a:bodyPr/>
          <a:lstStyle/>
          <a:p>
            <a:pPr lvl="0"/>
            <a:r>
              <a:rPr lang="tr-TR" b="1" dirty="0" smtClean="0"/>
              <a:t>KATILIMCILIK</a:t>
            </a:r>
            <a:endParaRPr lang="tr-TR" dirty="0"/>
          </a:p>
        </p:txBody>
      </p:sp>
    </p:spTree>
    <p:extLst>
      <p:ext uri="{BB962C8B-B14F-4D97-AF65-F5344CB8AC3E}">
        <p14:creationId xmlns:p14="http://schemas.microsoft.com/office/powerpoint/2010/main" val="120276535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a:bodyPr>
          <a:lstStyle/>
          <a:p>
            <a:r>
              <a:rPr lang="tr-TR" sz="2400" dirty="0"/>
              <a:t>Peygamber Efendimiz (s) örnek hayatı ve davranışlarıyla istibdadı, baskıcı bir yönetim anlayışını reddetmiş, idareci olarak mütevazi bir hayat tarzı izlemiş, karar alırken ashabıyla istişareyi esas tutmuş, idareciliğin ağır sorumluluğunu her fırsatta dile getirmiş, insanların işlerini kolaylaştırmanın gereğini ve insanlar arasında eşitliği vurgulamıştır. </a:t>
            </a:r>
            <a:endParaRPr lang="tr-TR" sz="2400" dirty="0" smtClean="0"/>
          </a:p>
          <a:p>
            <a:r>
              <a:rPr lang="tr-TR" sz="2400" dirty="0"/>
              <a:t>“</a:t>
            </a:r>
            <a:r>
              <a:rPr lang="tr-TR" sz="2400" i="1" dirty="0"/>
              <a:t>Allah’ın rahmeti sayesinde sen onlara karşı yumuşak davrandın. Eğer kaba, katı yürekli olsaydın, onlar senin etrafından dağılıp giderlerdi. </a:t>
            </a:r>
            <a:r>
              <a:rPr lang="en-US" sz="2400" i="1" dirty="0" err="1"/>
              <a:t>Artık</a:t>
            </a:r>
            <a:r>
              <a:rPr lang="en-US" sz="2400" i="1" dirty="0"/>
              <a:t> </a:t>
            </a:r>
            <a:r>
              <a:rPr lang="en-US" sz="2400" i="1" dirty="0" err="1"/>
              <a:t>sen</a:t>
            </a:r>
            <a:r>
              <a:rPr lang="en-US" sz="2400" i="1" dirty="0"/>
              <a:t> </a:t>
            </a:r>
            <a:r>
              <a:rPr lang="en-US" sz="2400" i="1" dirty="0" err="1"/>
              <a:t>onları</a:t>
            </a:r>
            <a:r>
              <a:rPr lang="en-US" sz="2400" i="1" dirty="0"/>
              <a:t> </a:t>
            </a:r>
            <a:r>
              <a:rPr lang="en-US" sz="2400" i="1" dirty="0" err="1"/>
              <a:t>affet</a:t>
            </a:r>
            <a:r>
              <a:rPr lang="en-US" sz="2400" i="1" dirty="0"/>
              <a:t>. </a:t>
            </a:r>
            <a:r>
              <a:rPr lang="en-US" sz="2400" i="1" dirty="0" err="1"/>
              <a:t>Onlar</a:t>
            </a:r>
            <a:r>
              <a:rPr lang="en-US" sz="2400" i="1" dirty="0"/>
              <a:t> </a:t>
            </a:r>
            <a:r>
              <a:rPr lang="en-US" sz="2400" i="1" dirty="0" err="1"/>
              <a:t>için</a:t>
            </a:r>
            <a:r>
              <a:rPr lang="en-US" sz="2400" i="1" dirty="0"/>
              <a:t> </a:t>
            </a:r>
            <a:r>
              <a:rPr lang="en-US" sz="2400" i="1" dirty="0" err="1"/>
              <a:t>Allah’tan</a:t>
            </a:r>
            <a:r>
              <a:rPr lang="en-US" sz="2400" i="1" dirty="0"/>
              <a:t> </a:t>
            </a:r>
            <a:r>
              <a:rPr lang="en-US" sz="2400" i="1" dirty="0" err="1"/>
              <a:t>bağışlama</a:t>
            </a:r>
            <a:r>
              <a:rPr lang="en-US" sz="2400" i="1" dirty="0"/>
              <a:t> </a:t>
            </a:r>
            <a:r>
              <a:rPr lang="en-US" sz="2400" i="1" dirty="0" err="1"/>
              <a:t>dile</a:t>
            </a:r>
            <a:r>
              <a:rPr lang="en-US" sz="2400" b="1" i="1" dirty="0"/>
              <a:t>. </a:t>
            </a:r>
            <a:r>
              <a:rPr lang="en-US" sz="2400" b="1" i="1" dirty="0" err="1"/>
              <a:t>İş</a:t>
            </a:r>
            <a:r>
              <a:rPr lang="en-US" sz="2400" b="1" i="1" dirty="0"/>
              <a:t> </a:t>
            </a:r>
            <a:r>
              <a:rPr lang="en-US" sz="2400" b="1" i="1" dirty="0" err="1"/>
              <a:t>konusunda</a:t>
            </a:r>
            <a:r>
              <a:rPr lang="en-US" sz="2400" b="1" i="1" dirty="0"/>
              <a:t> </a:t>
            </a:r>
            <a:r>
              <a:rPr lang="en-US" sz="2400" b="1" i="1" dirty="0" err="1"/>
              <a:t>onlarla</a:t>
            </a:r>
            <a:r>
              <a:rPr lang="en-US" sz="2400" b="1" i="1" dirty="0"/>
              <a:t> </a:t>
            </a:r>
            <a:r>
              <a:rPr lang="en-US" sz="2400" b="1" i="1" dirty="0" err="1"/>
              <a:t>müşavere</a:t>
            </a:r>
            <a:r>
              <a:rPr lang="en-US" sz="2400" b="1" i="1" dirty="0"/>
              <a:t> et</a:t>
            </a:r>
            <a:r>
              <a:rPr lang="en-US" sz="2400" dirty="0"/>
              <a:t>.” </a:t>
            </a:r>
            <a:r>
              <a:rPr lang="tr-TR" sz="2400" dirty="0" smtClean="0"/>
              <a:t>Âli </a:t>
            </a:r>
            <a:r>
              <a:rPr lang="tr-TR" sz="2400" dirty="0"/>
              <a:t>İmrân-159</a:t>
            </a:r>
          </a:p>
          <a:p>
            <a:endParaRPr lang="tr-TR" sz="2400" dirty="0"/>
          </a:p>
          <a:p>
            <a:endParaRPr lang="tr-TR" dirty="0"/>
          </a:p>
        </p:txBody>
      </p:sp>
      <p:sp>
        <p:nvSpPr>
          <p:cNvPr id="3" name="Başlık 2"/>
          <p:cNvSpPr>
            <a:spLocks noGrp="1"/>
          </p:cNvSpPr>
          <p:nvPr>
            <p:ph type="title"/>
          </p:nvPr>
        </p:nvSpPr>
        <p:spPr/>
        <p:txBody>
          <a:bodyPr/>
          <a:lstStyle/>
          <a:p>
            <a:r>
              <a:rPr lang="tr-TR" dirty="0" smtClean="0"/>
              <a:t>KATILIMCILIK- İSTİŞARE</a:t>
            </a:r>
            <a:endParaRPr lang="tr-TR" dirty="0"/>
          </a:p>
        </p:txBody>
      </p:sp>
    </p:spTree>
    <p:extLst>
      <p:ext uri="{BB962C8B-B14F-4D97-AF65-F5344CB8AC3E}">
        <p14:creationId xmlns:p14="http://schemas.microsoft.com/office/powerpoint/2010/main" val="1862573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407893" cy="4878281"/>
          </a:xfrm>
        </p:spPr>
        <p:txBody>
          <a:bodyPr>
            <a:normAutofit fontScale="92500"/>
          </a:bodyPr>
          <a:lstStyle/>
          <a:p>
            <a:r>
              <a:rPr lang="tr-TR" sz="2600" dirty="0" smtClean="0"/>
              <a:t>Dünya </a:t>
            </a:r>
            <a:r>
              <a:rPr lang="tr-TR" sz="2600" dirty="0"/>
              <a:t>Bankası’nın 1989’da yayınlanan raporunda Afrika’nın kalkınamamasının temelinde yönetişim probleminin yattığı belirtilmektedir. Dünya Bankası 1992 senesinde “Yönetişim ve Kalkınma” isimli bir rapor yayınlayarak yönetişim kapsamında hesap verebilirlik ve şeffaflık gibi ilkeler üzerinde durmuştur. Daha sonra Dünya Bankası, Birleşmiş Milletler, Avrupa Birliği gibi kuruluşlar yönetişim kavramını geliştirmeye ve önemi üzerinde daha ciddi biçimde durmaya başlamışlardır.</a:t>
            </a:r>
          </a:p>
          <a:p>
            <a:r>
              <a:rPr lang="tr-TR" dirty="0" smtClean="0"/>
              <a:t>World </a:t>
            </a:r>
            <a:r>
              <a:rPr lang="tr-TR" dirty="0"/>
              <a:t>Bank, 1992, </a:t>
            </a:r>
            <a:r>
              <a:rPr lang="tr-TR" i="1" dirty="0" err="1"/>
              <a:t>Governance</a:t>
            </a:r>
            <a:r>
              <a:rPr lang="tr-TR" i="1" dirty="0"/>
              <a:t> </a:t>
            </a:r>
            <a:r>
              <a:rPr lang="tr-TR" i="1" dirty="0" err="1"/>
              <a:t>and</a:t>
            </a:r>
            <a:r>
              <a:rPr lang="tr-TR" i="1" dirty="0"/>
              <a:t> Development.</a:t>
            </a:r>
            <a:endParaRPr lang="tr-TR" dirty="0"/>
          </a:p>
          <a:p>
            <a:r>
              <a:rPr lang="tr-TR" dirty="0"/>
              <a:t>Bozkuş, </a:t>
            </a:r>
            <a:r>
              <a:rPr lang="tr-TR" i="1" dirty="0"/>
              <a:t>Türk Kamu Yönetiminde Yönetişim Tartışmaları,</a:t>
            </a:r>
            <a:r>
              <a:rPr lang="tr-TR" dirty="0"/>
              <a:t> s. 46-47.</a:t>
            </a:r>
          </a:p>
          <a:p>
            <a:endParaRPr lang="tr-TR" dirty="0"/>
          </a:p>
        </p:txBody>
      </p:sp>
      <p:sp>
        <p:nvSpPr>
          <p:cNvPr id="3" name="Başlık 2"/>
          <p:cNvSpPr>
            <a:spLocks noGrp="1"/>
          </p:cNvSpPr>
          <p:nvPr>
            <p:ph type="title"/>
          </p:nvPr>
        </p:nvSpPr>
        <p:spPr/>
        <p:txBody>
          <a:bodyPr/>
          <a:lstStyle/>
          <a:p>
            <a:r>
              <a:rPr lang="tr-TR" dirty="0" smtClean="0"/>
              <a:t>YÖNETİŞİM</a:t>
            </a:r>
            <a:endParaRPr lang="tr-TR" dirty="0"/>
          </a:p>
        </p:txBody>
      </p:sp>
    </p:spTree>
    <p:extLst>
      <p:ext uri="{BB962C8B-B14F-4D97-AF65-F5344CB8AC3E}">
        <p14:creationId xmlns:p14="http://schemas.microsoft.com/office/powerpoint/2010/main" val="2188523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a:bodyPr>
          <a:lstStyle/>
          <a:p>
            <a:r>
              <a:rPr lang="tr-TR" sz="2800" dirty="0" smtClean="0"/>
              <a:t>Peygamber Efendimiz (sav) savaşta (Bedir, </a:t>
            </a:r>
            <a:r>
              <a:rPr lang="tr-TR" sz="2800" dirty="0" err="1" smtClean="0"/>
              <a:t>Uhud</a:t>
            </a:r>
            <a:r>
              <a:rPr lang="tr-TR" sz="2800" dirty="0" smtClean="0"/>
              <a:t>, vb.), barışta (</a:t>
            </a:r>
            <a:r>
              <a:rPr lang="tr-TR" sz="2800" dirty="0" err="1" smtClean="0"/>
              <a:t>Hudeybiye</a:t>
            </a:r>
            <a:r>
              <a:rPr lang="tr-TR" sz="2800" dirty="0" smtClean="0"/>
              <a:t>), hicret (Habeşistan) vb. önemli hadiselerde ashabıyla ve hanımlarıyla istişare etmiştir. Bunun pek çok örneği mevcuttur. Öyle ki, </a:t>
            </a:r>
            <a:r>
              <a:rPr lang="tr-TR" sz="2800" dirty="0" err="1" smtClean="0"/>
              <a:t>Ebû</a:t>
            </a:r>
            <a:r>
              <a:rPr lang="tr-TR" sz="2800" dirty="0" smtClean="0"/>
              <a:t> </a:t>
            </a:r>
            <a:r>
              <a:rPr lang="tr-TR" sz="2800" dirty="0" err="1" smtClean="0"/>
              <a:t>Hureyre</a:t>
            </a:r>
            <a:r>
              <a:rPr lang="tr-TR" sz="2800" dirty="0" smtClean="0"/>
              <a:t> </a:t>
            </a:r>
            <a:r>
              <a:rPr lang="tr-TR" sz="2800" dirty="0"/>
              <a:t>(r) şöyle </a:t>
            </a:r>
            <a:r>
              <a:rPr lang="tr-TR" sz="2800" dirty="0" smtClean="0"/>
              <a:t>demiştir: </a:t>
            </a:r>
            <a:r>
              <a:rPr lang="tr-TR" sz="2800" dirty="0"/>
              <a:t>“</a:t>
            </a:r>
            <a:r>
              <a:rPr lang="tr-TR" sz="2800" i="1" dirty="0" err="1"/>
              <a:t>Resûlullah</a:t>
            </a:r>
            <a:r>
              <a:rPr lang="tr-TR" sz="2800" i="1" dirty="0"/>
              <a:t> (s)’den daha çok arkadaşlarıyla istişare eden bir kimse görmedim.</a:t>
            </a:r>
            <a:r>
              <a:rPr lang="tr-TR" sz="2800" dirty="0"/>
              <a:t>” </a:t>
            </a:r>
            <a:r>
              <a:rPr lang="en-US" sz="2800" dirty="0" err="1"/>
              <a:t>Tirmizî</a:t>
            </a:r>
            <a:r>
              <a:rPr lang="en-US" sz="2800" dirty="0"/>
              <a:t>, </a:t>
            </a:r>
            <a:r>
              <a:rPr lang="en-US" sz="2800" dirty="0" err="1"/>
              <a:t>Cihad</a:t>
            </a:r>
            <a:r>
              <a:rPr lang="en-US" sz="2800" dirty="0"/>
              <a:t> </a:t>
            </a:r>
            <a:r>
              <a:rPr lang="en-US" sz="2800" dirty="0" smtClean="0"/>
              <a:t>34</a:t>
            </a:r>
            <a:endParaRPr lang="tr-TR" sz="2600" dirty="0" smtClean="0"/>
          </a:p>
          <a:p>
            <a:endParaRPr lang="tr-TR" sz="2600" dirty="0"/>
          </a:p>
          <a:p>
            <a:r>
              <a:rPr lang="tr-TR" sz="2800" dirty="0"/>
              <a:t>“</a:t>
            </a:r>
            <a:r>
              <a:rPr lang="tr-TR" sz="2800" i="1" dirty="0"/>
              <a:t>Onların işleri, aralarında danışma iledir”</a:t>
            </a:r>
            <a:r>
              <a:rPr lang="en-US" sz="2800" i="1" dirty="0"/>
              <a:t> </a:t>
            </a:r>
            <a:r>
              <a:rPr lang="tr-TR" sz="2800" dirty="0" smtClean="0"/>
              <a:t>Şura-38</a:t>
            </a:r>
            <a:endParaRPr lang="tr-TR" sz="2800" dirty="0"/>
          </a:p>
          <a:p>
            <a:endParaRPr lang="tr-TR" sz="2600" dirty="0"/>
          </a:p>
        </p:txBody>
      </p:sp>
      <p:sp>
        <p:nvSpPr>
          <p:cNvPr id="3" name="Başlık 2"/>
          <p:cNvSpPr>
            <a:spLocks noGrp="1"/>
          </p:cNvSpPr>
          <p:nvPr>
            <p:ph type="title"/>
          </p:nvPr>
        </p:nvSpPr>
        <p:spPr/>
        <p:txBody>
          <a:bodyPr/>
          <a:lstStyle/>
          <a:p>
            <a:r>
              <a:rPr lang="tr-TR" dirty="0"/>
              <a:t>KATILIMCILIK- </a:t>
            </a:r>
            <a:r>
              <a:rPr lang="tr-TR" dirty="0" smtClean="0"/>
              <a:t>şura</a:t>
            </a:r>
            <a:endParaRPr lang="tr-TR" dirty="0"/>
          </a:p>
        </p:txBody>
      </p:sp>
    </p:spTree>
    <p:extLst>
      <p:ext uri="{BB962C8B-B14F-4D97-AF65-F5344CB8AC3E}">
        <p14:creationId xmlns:p14="http://schemas.microsoft.com/office/powerpoint/2010/main" val="144696814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400" dirty="0"/>
              <a:t>“</a:t>
            </a:r>
            <a:r>
              <a:rPr lang="tr-TR" sz="2400" b="1" i="1" dirty="0"/>
              <a:t>Din, Allah’a (cc), Resulüne, Müslümanların Yöneticilerine Ve Tüm Müslümanlara karşı </a:t>
            </a:r>
            <a:r>
              <a:rPr lang="tr-TR" sz="2400" b="1" i="1" dirty="0" smtClean="0"/>
              <a:t>NASİHATTIR (samimiyettir, </a:t>
            </a:r>
            <a:r>
              <a:rPr lang="tr-TR" sz="2400" b="1" i="1" dirty="0" err="1" smtClean="0"/>
              <a:t>hayırhahlıktır</a:t>
            </a:r>
            <a:r>
              <a:rPr lang="tr-TR" sz="2400" b="1" i="1" dirty="0" smtClean="0"/>
              <a:t>).</a:t>
            </a:r>
            <a:r>
              <a:rPr lang="tr-TR" sz="2400" dirty="0" smtClean="0"/>
              <a:t>” </a:t>
            </a:r>
            <a:r>
              <a:rPr lang="tr-TR" sz="2400" dirty="0" err="1"/>
              <a:t>Muslim</a:t>
            </a:r>
            <a:r>
              <a:rPr lang="tr-TR" sz="2400" dirty="0"/>
              <a:t>, İman </a:t>
            </a:r>
            <a:r>
              <a:rPr lang="tr-TR" sz="2400" dirty="0" smtClean="0"/>
              <a:t>95</a:t>
            </a:r>
          </a:p>
          <a:p>
            <a:r>
              <a:rPr lang="tr-TR" sz="2400" u="sng" dirty="0" smtClean="0"/>
              <a:t>Müslümanların </a:t>
            </a:r>
            <a:r>
              <a:rPr lang="tr-TR" sz="2400" u="sng" dirty="0"/>
              <a:t>yöneticilerine karşı samimiyeti ifadesinden insanların yöneticilerine rahatlıkla yaklaşabilmeleri ve doğru gördükleri hususları onlarla bir engelle karşılaşmadan paylaşabilmeleri </a:t>
            </a:r>
            <a:r>
              <a:rPr lang="tr-TR" sz="2400" u="sng" dirty="0" smtClean="0"/>
              <a:t>anlaşılmaktadır.</a:t>
            </a:r>
            <a:endParaRPr lang="tr-TR" sz="2400" dirty="0"/>
          </a:p>
        </p:txBody>
      </p:sp>
      <p:sp>
        <p:nvSpPr>
          <p:cNvPr id="3" name="Başlık 2"/>
          <p:cNvSpPr>
            <a:spLocks noGrp="1"/>
          </p:cNvSpPr>
          <p:nvPr>
            <p:ph type="title"/>
          </p:nvPr>
        </p:nvSpPr>
        <p:spPr/>
        <p:txBody>
          <a:bodyPr/>
          <a:lstStyle/>
          <a:p>
            <a:r>
              <a:rPr lang="tr-TR" dirty="0" smtClean="0"/>
              <a:t>DİN NASİHATTIR, SAMİMİYETTİR</a:t>
            </a:r>
            <a:endParaRPr lang="tr-TR" dirty="0"/>
          </a:p>
        </p:txBody>
      </p:sp>
    </p:spTree>
    <p:extLst>
      <p:ext uri="{BB962C8B-B14F-4D97-AF65-F5344CB8AC3E}">
        <p14:creationId xmlns:p14="http://schemas.microsoft.com/office/powerpoint/2010/main" val="291692706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400" dirty="0"/>
              <a:t>Müslümanların yöneticilerine samimiyet göstermesi ile kasıt, yerine getirmek zorunda oldukları görevde onlara yardımcı olmak, gaflet etmeleri du­rumunda onları uyarmak, hak uğrunda kendilerine yar­dım, </a:t>
            </a:r>
            <a:r>
              <a:rPr lang="tr-TR" sz="2400" dirty="0" err="1"/>
              <a:t>hakdan</a:t>
            </a:r>
            <a:r>
              <a:rPr lang="tr-TR" sz="2400" dirty="0"/>
              <a:t> ayrılmamalarını </a:t>
            </a:r>
            <a:r>
              <a:rPr lang="tr-TR" sz="2400" dirty="0" err="1"/>
              <a:t>tenbih</a:t>
            </a:r>
            <a:r>
              <a:rPr lang="tr-TR" sz="2400" dirty="0"/>
              <a:t>, yalancı </a:t>
            </a:r>
            <a:r>
              <a:rPr lang="tr-TR" sz="2400" dirty="0" err="1"/>
              <a:t>medh</a:t>
            </a:r>
            <a:r>
              <a:rPr lang="tr-TR" sz="2400" dirty="0"/>
              <a:t> u senalarla onları aldatmamak, onlara hayır duada bulunmak,  bir hata yaptıklarında kusurlarını gidermek ve onları en güzel bir şekilde haksızlık yapmaktan uzaklaştırmaktır. </a:t>
            </a:r>
            <a:r>
              <a:rPr lang="tr-TR" sz="2400" dirty="0" err="1"/>
              <a:t>İbn</a:t>
            </a:r>
            <a:r>
              <a:rPr lang="tr-TR" sz="2400" dirty="0"/>
              <a:t> Hacer, </a:t>
            </a:r>
            <a:r>
              <a:rPr lang="tr-TR" sz="2400" i="1" dirty="0" err="1"/>
              <a:t>Fethu’l-Bâri</a:t>
            </a:r>
            <a:r>
              <a:rPr lang="tr-TR" sz="2400" dirty="0"/>
              <a:t>, I, 138</a:t>
            </a:r>
          </a:p>
        </p:txBody>
      </p:sp>
      <p:sp>
        <p:nvSpPr>
          <p:cNvPr id="3" name="Başlık 2"/>
          <p:cNvSpPr>
            <a:spLocks noGrp="1"/>
          </p:cNvSpPr>
          <p:nvPr>
            <p:ph type="title"/>
          </p:nvPr>
        </p:nvSpPr>
        <p:spPr/>
        <p:txBody>
          <a:bodyPr/>
          <a:lstStyle/>
          <a:p>
            <a:r>
              <a:rPr lang="tr-TR" dirty="0"/>
              <a:t>DİN NASİHATTIR, SAMİMİYETTİR</a:t>
            </a:r>
          </a:p>
        </p:txBody>
      </p:sp>
    </p:spTree>
    <p:extLst>
      <p:ext uri="{BB962C8B-B14F-4D97-AF65-F5344CB8AC3E}">
        <p14:creationId xmlns:p14="http://schemas.microsoft.com/office/powerpoint/2010/main" val="335086039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2400" dirty="0" smtClean="0"/>
              <a:t>“</a:t>
            </a:r>
            <a:r>
              <a:rPr lang="tr-TR" sz="2400" i="1" dirty="0"/>
              <a:t>İdarecileriniz iyi kimselerden, zenginleriniz cömert kişilerden olduğu ve işleriniz aranızda istişare ile yürütüldüğü durumda yeryüzünde yaşamanız toprak altına gitmenizden daha hayırlıdır.”</a:t>
            </a:r>
            <a:r>
              <a:rPr lang="en-US" sz="2400" dirty="0"/>
              <a:t> </a:t>
            </a:r>
            <a:r>
              <a:rPr lang="tr-TR" sz="2400" dirty="0" err="1"/>
              <a:t>Tirmizî</a:t>
            </a:r>
            <a:r>
              <a:rPr lang="tr-TR" sz="2400" dirty="0"/>
              <a:t>, </a:t>
            </a:r>
            <a:r>
              <a:rPr lang="tr-TR" sz="2400" dirty="0" err="1"/>
              <a:t>Fiten</a:t>
            </a:r>
            <a:r>
              <a:rPr lang="tr-TR" sz="2400" dirty="0"/>
              <a:t> </a:t>
            </a:r>
            <a:r>
              <a:rPr lang="tr-TR" sz="2400" dirty="0" smtClean="0"/>
              <a:t>78</a:t>
            </a:r>
            <a:endParaRPr lang="tr-TR" sz="2400" dirty="0"/>
          </a:p>
          <a:p>
            <a:endParaRPr lang="tr-TR" dirty="0" smtClean="0"/>
          </a:p>
          <a:p>
            <a:r>
              <a:rPr lang="tr-TR" sz="2400" dirty="0" smtClean="0"/>
              <a:t>“</a:t>
            </a:r>
            <a:r>
              <a:rPr lang="tr-TR" sz="2400" i="1" dirty="0"/>
              <a:t>İstişare edilen kimse güvenilen kimsedir</a:t>
            </a:r>
            <a:r>
              <a:rPr lang="tr-TR" sz="2400" dirty="0" smtClean="0"/>
              <a:t>.” </a:t>
            </a:r>
            <a:r>
              <a:rPr lang="tr-TR" sz="2400" dirty="0" err="1" smtClean="0"/>
              <a:t>Tirmizi</a:t>
            </a:r>
            <a:r>
              <a:rPr lang="tr-TR" sz="2400" dirty="0" smtClean="0"/>
              <a:t>, </a:t>
            </a:r>
            <a:r>
              <a:rPr lang="tr-TR" sz="2400" dirty="0" err="1" smtClean="0"/>
              <a:t>Edeb</a:t>
            </a:r>
            <a:r>
              <a:rPr lang="tr-TR" sz="2400" dirty="0" smtClean="0"/>
              <a:t>, 57 Hadiste, istişare </a:t>
            </a:r>
            <a:r>
              <a:rPr lang="tr-TR" sz="2400" dirty="0"/>
              <a:t>edilen kimsenin kendisine duyulan güvene uygun biçimde davranması gerektiğine </a:t>
            </a:r>
            <a:r>
              <a:rPr lang="tr-TR" sz="2400" dirty="0" smtClean="0"/>
              <a:t>işaret vardır.</a:t>
            </a:r>
            <a:endParaRPr lang="tr-TR" sz="2400" dirty="0"/>
          </a:p>
        </p:txBody>
      </p:sp>
      <p:sp>
        <p:nvSpPr>
          <p:cNvPr id="3" name="Başlık 2"/>
          <p:cNvSpPr>
            <a:spLocks noGrp="1"/>
          </p:cNvSpPr>
          <p:nvPr>
            <p:ph type="title"/>
          </p:nvPr>
        </p:nvSpPr>
        <p:spPr/>
        <p:txBody>
          <a:bodyPr/>
          <a:lstStyle/>
          <a:p>
            <a:r>
              <a:rPr lang="tr-TR" dirty="0" smtClean="0"/>
              <a:t>HADİSLERDE İSTİŞARE</a:t>
            </a:r>
            <a:endParaRPr lang="tr-TR" dirty="0"/>
          </a:p>
        </p:txBody>
      </p:sp>
    </p:spTree>
    <p:extLst>
      <p:ext uri="{BB962C8B-B14F-4D97-AF65-F5344CB8AC3E}">
        <p14:creationId xmlns:p14="http://schemas.microsoft.com/office/powerpoint/2010/main" val="104856326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0999" y="1719070"/>
            <a:ext cx="8407893" cy="4950289"/>
          </a:xfrm>
        </p:spPr>
        <p:txBody>
          <a:bodyPr>
            <a:normAutofit/>
          </a:bodyPr>
          <a:lstStyle/>
          <a:p>
            <a:r>
              <a:rPr lang="tr-TR" sz="2200" dirty="0" err="1"/>
              <a:t>Resûlullah</a:t>
            </a:r>
            <a:r>
              <a:rPr lang="tr-TR" sz="2200" dirty="0"/>
              <a:t> (s), </a:t>
            </a:r>
            <a:r>
              <a:rPr lang="tr-TR" sz="2200" dirty="0" err="1"/>
              <a:t>Hevâzin</a:t>
            </a:r>
            <a:r>
              <a:rPr lang="tr-TR" sz="2200" dirty="0"/>
              <a:t> esirlerinin hürriyete kavuşturulması konusunda şöyle buyurmuştur: “</a:t>
            </a:r>
            <a:r>
              <a:rPr lang="tr-TR" sz="2200" i="1" dirty="0"/>
              <a:t>Ben sizden kimin esirlerini vermeye razı olup olmadığını bilemiyorum. Sizler dönünüz de bu konudaki görüşlerinizi bize </a:t>
            </a:r>
            <a:r>
              <a:rPr lang="tr-TR" sz="2200" i="1" dirty="0" smtClean="0"/>
              <a:t>temsilcileriniz bildirsinler</a:t>
            </a:r>
            <a:r>
              <a:rPr lang="tr-TR" sz="2200" dirty="0"/>
              <a:t>.” Bunun üzerine insanlar ayrılmış ve kabilelerinin </a:t>
            </a:r>
            <a:r>
              <a:rPr lang="tr-TR" sz="2200" dirty="0" smtClean="0"/>
              <a:t>temsilcileriyle konuşmuşlardır</a:t>
            </a:r>
            <a:r>
              <a:rPr lang="tr-TR" sz="2200" dirty="0"/>
              <a:t>. </a:t>
            </a:r>
            <a:r>
              <a:rPr lang="tr-TR" sz="2200" dirty="0" smtClean="0"/>
              <a:t>Onlar da </a:t>
            </a:r>
            <a:r>
              <a:rPr lang="tr-TR" sz="2200" dirty="0"/>
              <a:t>Hz. Peygamber’e (s) gelerek kabilelerinin, esirleri geri vermek istediklerini ve bu konuda izin verdiklerini bildirmişlerdir. Bu hadisede umumu ilgilendiren bir meselede Hz. Peygamber’in (s) umumun fikrine müracaat etmesi söz konusudur. Ancak </a:t>
            </a:r>
            <a:r>
              <a:rPr lang="tr-TR" sz="2200" dirty="0" err="1"/>
              <a:t>müslümanlar</a:t>
            </a:r>
            <a:r>
              <a:rPr lang="tr-TR" sz="2200" dirty="0"/>
              <a:t> çok kalabalık olduklarından dolayı bu süreç temsilciler aracılığıyla dolaylı olarak </a:t>
            </a:r>
            <a:r>
              <a:rPr lang="tr-TR" sz="2200" dirty="0" smtClean="0"/>
              <a:t>işletilmiştir. </a:t>
            </a:r>
            <a:r>
              <a:rPr lang="tr-TR" sz="2200" dirty="0" err="1" smtClean="0"/>
              <a:t>Buhârî</a:t>
            </a:r>
            <a:r>
              <a:rPr lang="tr-TR" sz="2200" dirty="0"/>
              <a:t>, Ahkâm </a:t>
            </a:r>
            <a:r>
              <a:rPr lang="tr-TR" sz="2200" dirty="0" smtClean="0"/>
              <a:t>26</a:t>
            </a:r>
            <a:endParaRPr lang="tr-TR" sz="2200" dirty="0"/>
          </a:p>
        </p:txBody>
      </p:sp>
      <p:sp>
        <p:nvSpPr>
          <p:cNvPr id="3" name="Başlık 2"/>
          <p:cNvSpPr>
            <a:spLocks noGrp="1"/>
          </p:cNvSpPr>
          <p:nvPr>
            <p:ph type="title"/>
          </p:nvPr>
        </p:nvSpPr>
        <p:spPr/>
        <p:txBody>
          <a:bodyPr/>
          <a:lstStyle/>
          <a:p>
            <a:r>
              <a:rPr lang="tr-TR" dirty="0" smtClean="0"/>
              <a:t>Temsilciler yoluyla </a:t>
            </a:r>
            <a:r>
              <a:rPr lang="tr-TR" dirty="0" err="1" smtClean="0"/>
              <a:t>katILIM</a:t>
            </a:r>
            <a:endParaRPr lang="tr-TR" dirty="0"/>
          </a:p>
        </p:txBody>
      </p:sp>
    </p:spTree>
    <p:extLst>
      <p:ext uri="{BB962C8B-B14F-4D97-AF65-F5344CB8AC3E}">
        <p14:creationId xmlns:p14="http://schemas.microsoft.com/office/powerpoint/2010/main" val="198413910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400" dirty="0" smtClean="0"/>
              <a:t>Hz</a:t>
            </a:r>
            <a:r>
              <a:rPr lang="tr-TR" sz="2400" dirty="0"/>
              <a:t>. Ömer’in kendisinden sonra halifelik işini kendilerine havale ettiği kimseler, toplanıp aralarında halifeliği kendisine verip akdedecekleri kimse hakkında istişare ettiler. Hz. Ömer yaralandığı zaman “Yerine bir </a:t>
            </a:r>
            <a:r>
              <a:rPr lang="tr-TR" sz="2400" dirty="0" err="1"/>
              <a:t>halîfe</a:t>
            </a:r>
            <a:r>
              <a:rPr lang="tr-TR" sz="2400" dirty="0"/>
              <a:t> tavsiye et” dediklerinde: </a:t>
            </a:r>
            <a:r>
              <a:rPr lang="tr-TR" sz="2400" dirty="0" err="1"/>
              <a:t>Resûlullah</a:t>
            </a:r>
            <a:r>
              <a:rPr lang="tr-TR" sz="2400" dirty="0"/>
              <a:t> şu altı kişiden memnun ve razı olarak vefat etti, dedi ve bu altı </a:t>
            </a:r>
            <a:r>
              <a:rPr lang="tr-TR" sz="2400" dirty="0" err="1"/>
              <a:t>sahâbînin</a:t>
            </a:r>
            <a:r>
              <a:rPr lang="tr-TR" sz="2400" dirty="0"/>
              <a:t> isimle­rini </a:t>
            </a:r>
            <a:r>
              <a:rPr lang="tr-TR" sz="2400" dirty="0" err="1"/>
              <a:t>Osmân</a:t>
            </a:r>
            <a:r>
              <a:rPr lang="tr-TR" sz="2400" dirty="0"/>
              <a:t>, </a:t>
            </a:r>
            <a:r>
              <a:rPr lang="tr-TR" sz="2400" dirty="0" err="1"/>
              <a:t>Alî</a:t>
            </a:r>
            <a:r>
              <a:rPr lang="tr-TR" sz="2400" dirty="0"/>
              <a:t>, Talha, </a:t>
            </a:r>
            <a:r>
              <a:rPr lang="tr-TR" sz="2400" dirty="0" err="1"/>
              <a:t>Zubeyr</a:t>
            </a:r>
            <a:r>
              <a:rPr lang="tr-TR" sz="2400" dirty="0"/>
              <a:t>, </a:t>
            </a:r>
            <a:r>
              <a:rPr lang="tr-TR" sz="2400" dirty="0" err="1"/>
              <a:t>Abdurrahmân</a:t>
            </a:r>
            <a:r>
              <a:rPr lang="tr-TR" sz="2400" dirty="0"/>
              <a:t> b. </a:t>
            </a:r>
            <a:r>
              <a:rPr lang="tr-TR" sz="2400" dirty="0" err="1"/>
              <a:t>Avf</a:t>
            </a:r>
            <a:r>
              <a:rPr lang="tr-TR" sz="2400" dirty="0"/>
              <a:t>, </a:t>
            </a:r>
            <a:r>
              <a:rPr lang="tr-TR" sz="2400" dirty="0" err="1"/>
              <a:t>Sa'd</a:t>
            </a:r>
            <a:r>
              <a:rPr lang="tr-TR" sz="2400" dirty="0"/>
              <a:t> b. </a:t>
            </a:r>
            <a:r>
              <a:rPr lang="tr-TR" sz="2400" dirty="0" err="1"/>
              <a:t>Ebî</a:t>
            </a:r>
            <a:r>
              <a:rPr lang="tr-TR" sz="2400" dirty="0"/>
              <a:t> </a:t>
            </a:r>
            <a:r>
              <a:rPr lang="tr-TR" sz="2400" dirty="0" err="1"/>
              <a:t>Vakkas</a:t>
            </a:r>
            <a:r>
              <a:rPr lang="tr-TR" sz="2400" dirty="0"/>
              <a:t> diye açıkça sayıp halifelik seçim ve kararını verecek şûra üyelerini tayin etmiştir. </a:t>
            </a:r>
          </a:p>
          <a:p>
            <a:r>
              <a:rPr lang="tr-TR" dirty="0" err="1"/>
              <a:t>Buhârî</a:t>
            </a:r>
            <a:r>
              <a:rPr lang="tr-TR" dirty="0"/>
              <a:t>, Ahkam 43, IX, 78; </a:t>
            </a:r>
            <a:r>
              <a:rPr lang="tr-TR" dirty="0" err="1"/>
              <a:t>Beyhakî</a:t>
            </a:r>
            <a:r>
              <a:rPr lang="tr-TR" dirty="0"/>
              <a:t>, </a:t>
            </a:r>
            <a:r>
              <a:rPr lang="tr-TR" i="1" dirty="0" err="1"/>
              <a:t>Sunen</a:t>
            </a:r>
            <a:r>
              <a:rPr lang="tr-TR" dirty="0"/>
              <a:t>, VIII, 253</a:t>
            </a:r>
          </a:p>
          <a:p>
            <a:endParaRPr lang="tr-TR" dirty="0"/>
          </a:p>
        </p:txBody>
      </p:sp>
      <p:sp>
        <p:nvSpPr>
          <p:cNvPr id="3" name="Başlık 2"/>
          <p:cNvSpPr>
            <a:spLocks noGrp="1"/>
          </p:cNvSpPr>
          <p:nvPr>
            <p:ph type="title"/>
          </p:nvPr>
        </p:nvSpPr>
        <p:spPr/>
        <p:txBody>
          <a:bodyPr/>
          <a:lstStyle/>
          <a:p>
            <a:r>
              <a:rPr lang="tr-TR" dirty="0" err="1" smtClean="0"/>
              <a:t>katILIMCILIK</a:t>
            </a:r>
            <a:endParaRPr lang="tr-TR" dirty="0"/>
          </a:p>
        </p:txBody>
      </p:sp>
    </p:spTree>
    <p:extLst>
      <p:ext uri="{BB962C8B-B14F-4D97-AF65-F5344CB8AC3E}">
        <p14:creationId xmlns:p14="http://schemas.microsoft.com/office/powerpoint/2010/main" val="245880325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42466"/>
            <a:ext cx="10514524" cy="692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69742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8947"/>
            <a:ext cx="9288890" cy="704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644918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sz="2800" dirty="0"/>
              <a:t>İyi idarenin bir yönü de çalışanların hak ve hukuklarının muhafaza edilerek onların en iyi şekilde hizmet vermeleri temin edilirken karşılıklarının da hak ettikleri ve en güzel bir biçimde verilmesi ve böylece mutlu ve motive olmuş bir iş gücü ile kalkınmanın daha etkili sağlanmasıdır.</a:t>
            </a:r>
          </a:p>
          <a:p>
            <a:endParaRPr lang="tr-TR" dirty="0"/>
          </a:p>
        </p:txBody>
      </p:sp>
      <p:sp>
        <p:nvSpPr>
          <p:cNvPr id="3" name="Başlık 2"/>
          <p:cNvSpPr>
            <a:spLocks noGrp="1"/>
          </p:cNvSpPr>
          <p:nvPr>
            <p:ph type="title"/>
          </p:nvPr>
        </p:nvSpPr>
        <p:spPr/>
        <p:txBody>
          <a:bodyPr/>
          <a:lstStyle/>
          <a:p>
            <a:r>
              <a:rPr lang="tr-TR" dirty="0" smtClean="0"/>
              <a:t>ÇALIŞAN HAKLARI</a:t>
            </a:r>
            <a:endParaRPr lang="tr-TR" dirty="0"/>
          </a:p>
        </p:txBody>
      </p:sp>
    </p:spTree>
    <p:extLst>
      <p:ext uri="{BB962C8B-B14F-4D97-AF65-F5344CB8AC3E}">
        <p14:creationId xmlns:p14="http://schemas.microsoft.com/office/powerpoint/2010/main" val="156876248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600" dirty="0"/>
              <a:t>“</a:t>
            </a:r>
            <a:r>
              <a:rPr lang="tr-TR" sz="2600" i="1" dirty="0"/>
              <a:t>Allah (cc) şöyle buyurdu; Üç sınıf insan vardır ki, kıyamet gününde ben onların hasmıyımdır:… Üçüncüsü şu kimse ki, bir işçiyi ücretle tutar, onu çalıştırıp işi tam yaptırır da onun ücretini vermez</a:t>
            </a:r>
            <a:r>
              <a:rPr lang="tr-TR" sz="2600" i="1" dirty="0" smtClean="0"/>
              <a:t>”</a:t>
            </a:r>
            <a:r>
              <a:rPr lang="tr-TR" sz="2600" dirty="0"/>
              <a:t> </a:t>
            </a:r>
            <a:r>
              <a:rPr lang="tr-TR" sz="2600" dirty="0" err="1"/>
              <a:t>Buhârî</a:t>
            </a:r>
            <a:r>
              <a:rPr lang="tr-TR" sz="2600" dirty="0"/>
              <a:t>, </a:t>
            </a:r>
            <a:r>
              <a:rPr lang="tr-TR" sz="2600" dirty="0" err="1"/>
              <a:t>Buyû</a:t>
            </a:r>
            <a:r>
              <a:rPr lang="tr-TR" sz="2600" dirty="0"/>
              <a:t>’ 106  </a:t>
            </a:r>
          </a:p>
          <a:p>
            <a:r>
              <a:rPr lang="tr-TR" sz="2600" dirty="0" smtClean="0"/>
              <a:t>“</a:t>
            </a:r>
            <a:r>
              <a:rPr lang="tr-TR" sz="2600" i="1" dirty="0"/>
              <a:t>Bir işçi çalıştırırsan ona vereceğin ücreti bildir</a:t>
            </a:r>
            <a:r>
              <a:rPr lang="tr-TR" sz="2600" i="1" dirty="0" smtClean="0"/>
              <a:t>.”</a:t>
            </a:r>
            <a:r>
              <a:rPr lang="en-US" sz="2600" dirty="0"/>
              <a:t> </a:t>
            </a:r>
            <a:r>
              <a:rPr lang="en-US" sz="2600" dirty="0" err="1"/>
              <a:t>Nesaî</a:t>
            </a:r>
            <a:r>
              <a:rPr lang="en-US" sz="2600" dirty="0"/>
              <a:t> </a:t>
            </a:r>
            <a:r>
              <a:rPr lang="en-US" sz="2600" dirty="0" err="1"/>
              <a:t>Muzârea</a:t>
            </a:r>
            <a:r>
              <a:rPr lang="en-US" sz="2600" dirty="0"/>
              <a:t> 1</a:t>
            </a:r>
            <a:r>
              <a:rPr lang="tr-TR" sz="2600" dirty="0"/>
              <a:t> </a:t>
            </a:r>
            <a:endParaRPr lang="tr-TR" sz="2600" i="1" dirty="0" smtClean="0"/>
          </a:p>
          <a:p>
            <a:r>
              <a:rPr lang="tr-TR" sz="2600" dirty="0" smtClean="0"/>
              <a:t>“</a:t>
            </a:r>
            <a:r>
              <a:rPr lang="tr-TR" sz="2600" i="1" dirty="0"/>
              <a:t>İşçiye, ücretini teri kurumadan önce veriniz</a:t>
            </a:r>
            <a:r>
              <a:rPr lang="tr-TR" sz="2600" dirty="0"/>
              <a:t>.” </a:t>
            </a:r>
            <a:r>
              <a:rPr lang="tr-TR" sz="2600" dirty="0" err="1" smtClean="0"/>
              <a:t>İbn</a:t>
            </a:r>
            <a:r>
              <a:rPr lang="tr-TR" sz="2600" dirty="0" smtClean="0"/>
              <a:t> </a:t>
            </a:r>
            <a:r>
              <a:rPr lang="tr-TR" sz="2600" dirty="0" err="1"/>
              <a:t>Mâce</a:t>
            </a:r>
            <a:r>
              <a:rPr lang="tr-TR" sz="2600" dirty="0"/>
              <a:t>, </a:t>
            </a:r>
            <a:r>
              <a:rPr lang="tr-TR" sz="2600" dirty="0" err="1"/>
              <a:t>Ruhûn</a:t>
            </a:r>
            <a:r>
              <a:rPr lang="tr-TR" sz="2600" dirty="0"/>
              <a:t> </a:t>
            </a:r>
            <a:r>
              <a:rPr lang="tr-TR" sz="2600" dirty="0" smtClean="0"/>
              <a:t>4</a:t>
            </a:r>
            <a:endParaRPr lang="tr-TR" sz="2600" dirty="0"/>
          </a:p>
        </p:txBody>
      </p:sp>
      <p:sp>
        <p:nvSpPr>
          <p:cNvPr id="3" name="Başlık 2"/>
          <p:cNvSpPr>
            <a:spLocks noGrp="1"/>
          </p:cNvSpPr>
          <p:nvPr>
            <p:ph type="title"/>
          </p:nvPr>
        </p:nvSpPr>
        <p:spPr/>
        <p:txBody>
          <a:bodyPr/>
          <a:lstStyle/>
          <a:p>
            <a:r>
              <a:rPr lang="tr-TR" dirty="0"/>
              <a:t>ücret konusunda </a:t>
            </a:r>
            <a:r>
              <a:rPr lang="tr-TR" dirty="0" err="1" smtClean="0"/>
              <a:t>hassasSİYET</a:t>
            </a:r>
            <a:endParaRPr lang="tr-TR" dirty="0"/>
          </a:p>
        </p:txBody>
      </p:sp>
    </p:spTree>
    <p:extLst>
      <p:ext uri="{BB962C8B-B14F-4D97-AF65-F5344CB8AC3E}">
        <p14:creationId xmlns:p14="http://schemas.microsoft.com/office/powerpoint/2010/main" val="11211439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ılavuz">
  <a:themeElements>
    <a:clrScheme name="Kılavuz">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Kılavuz">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Kılavuz">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5708</TotalTime>
  <Words>6800</Words>
  <Application>Microsoft Office PowerPoint</Application>
  <PresentationFormat>Ekran Gösterisi (4:3)</PresentationFormat>
  <Paragraphs>255</Paragraphs>
  <Slides>104</Slides>
  <Notes>0</Notes>
  <HiddenSlides>0</HiddenSlides>
  <MMClips>0</MMClips>
  <ScaleCrop>false</ScaleCrop>
  <HeadingPairs>
    <vt:vector size="4" baseType="variant">
      <vt:variant>
        <vt:lpstr>Tema</vt:lpstr>
      </vt:variant>
      <vt:variant>
        <vt:i4>1</vt:i4>
      </vt:variant>
      <vt:variant>
        <vt:lpstr>Slayt Başlıkları</vt:lpstr>
      </vt:variant>
      <vt:variant>
        <vt:i4>104</vt:i4>
      </vt:variant>
    </vt:vector>
  </HeadingPairs>
  <TitlesOfParts>
    <vt:vector size="105" baseType="lpstr">
      <vt:lpstr>Kılavuz</vt:lpstr>
      <vt:lpstr>İSLAMDA İYİ İDARE</vt:lpstr>
      <vt:lpstr>İYİ İDARE</vt:lpstr>
      <vt:lpstr>PowerPoint Sunusu</vt:lpstr>
      <vt:lpstr>İYİ İDARENİN ÖNEMİ</vt:lpstr>
      <vt:lpstr>İYİ İDARENİN ÖNEMİ</vt:lpstr>
      <vt:lpstr>İYİ İDARENİN ÖNEMİ</vt:lpstr>
      <vt:lpstr>yönetİŞİM</vt:lpstr>
      <vt:lpstr>yönetİŞİM tanIMI</vt:lpstr>
      <vt:lpstr>YÖNETİŞİM</vt:lpstr>
      <vt:lpstr>PowerPoint Sunusu</vt:lpstr>
      <vt:lpstr>İYİ İDARE-KALKINMA</vt:lpstr>
      <vt:lpstr>YÖNETİŞİM-KALKINMA İLİŞKİSİ</vt:lpstr>
      <vt:lpstr>PowerPoint Sunusu</vt:lpstr>
      <vt:lpstr> HESAP VEREBİLİRLİK</vt:lpstr>
      <vt:lpstr>KARŞILIKLI HESAP VEREBİLİRLİK</vt:lpstr>
      <vt:lpstr>HEDİYE ALAN ZEKAT MEMURU kIssasI</vt:lpstr>
      <vt:lpstr>HEDİYE ALAN ZEKAT MEMURU kIssasI</vt:lpstr>
      <vt:lpstr>PowerPoint Sunusu</vt:lpstr>
      <vt:lpstr>YÖNETİMİN MESULİYETİ</vt:lpstr>
      <vt:lpstr>yöneticinin sorumluluğu</vt:lpstr>
      <vt:lpstr>yöneticinin sorumluluğu</vt:lpstr>
      <vt:lpstr>VATANDAŞA KOLAYLIK GÖSTERME</vt:lpstr>
      <vt:lpstr>PowerPoint Sunusu</vt:lpstr>
      <vt:lpstr>Kocakarı İle Ömer</vt:lpstr>
      <vt:lpstr>Kocakarı İle Ömer</vt:lpstr>
      <vt:lpstr>yöneticinin sorumluluğu</vt:lpstr>
      <vt:lpstr>PowerPoint Sunusu</vt:lpstr>
      <vt:lpstr>yöneticilik pozisyonlarına hırslı olmama</vt:lpstr>
      <vt:lpstr>yöneticilik pozisyonlarına hırslı olmama</vt:lpstr>
      <vt:lpstr>yöneticilik pozisyonlarına hırslı olmama</vt:lpstr>
      <vt:lpstr>yöneticilik pozisyonlarına hırslı olmama</vt:lpstr>
      <vt:lpstr>PowerPoint Sunusu</vt:lpstr>
      <vt:lpstr>Sunnah.com’dan örnek hadİS</vt:lpstr>
      <vt:lpstr>PowerPoint Sunusu</vt:lpstr>
      <vt:lpstr>EŞİTLİK</vt:lpstr>
      <vt:lpstr>EŞİTLİK-KALKINMA İLİŞKİSİ</vt:lpstr>
      <vt:lpstr>YÖNETİCİNİN ERİŞİLEBİLİRLİĞİ</vt:lpstr>
      <vt:lpstr>PowerPoint Sunusu</vt:lpstr>
      <vt:lpstr>EŞİTLİK</vt:lpstr>
      <vt:lpstr>EŞİTLİK- İSTİBDADIN (BASKICILIĞIN) OLMAMASI</vt:lpstr>
      <vt:lpstr>PowerPoint Sunusu</vt:lpstr>
      <vt:lpstr>İSTİHDAMDA EHLİYET, LİYAKAT VE GÜVENİLİRLİK</vt:lpstr>
      <vt:lpstr>EHLİYET, LİYAKAT VE GÜVENİLİRLİK</vt:lpstr>
      <vt:lpstr>EHLİYET, LİYAKAT VE GÜVENİLİRLİK</vt:lpstr>
      <vt:lpstr>PowerPoint Sunusu</vt:lpstr>
      <vt:lpstr>EHLİYET, LİYAKAT VE GÜVENİLİRLİK</vt:lpstr>
      <vt:lpstr>EHLİYET, LİYAKAT VE GÜVENİLİRLİK</vt:lpstr>
      <vt:lpstr>ASRI SAADETTEN İKİ ÇARPICI ÖRNEK</vt:lpstr>
      <vt:lpstr>salİM (R): KÖLELİKTEN HALİFELİĞE</vt:lpstr>
      <vt:lpstr>salİM (R): KÖLELİKTEN HALİFELİĞE</vt:lpstr>
      <vt:lpstr>Usame (r): kölelikten komutanlığa</vt:lpstr>
      <vt:lpstr>Usame (r): kölelikten komutanlığa</vt:lpstr>
      <vt:lpstr>Usame (r): kölelikten komutanlığa</vt:lpstr>
      <vt:lpstr>Martin Luther King, I Have a Dream</vt:lpstr>
      <vt:lpstr>PowerPoint Sunusu</vt:lpstr>
      <vt:lpstr>PowerPoint Sunusu</vt:lpstr>
      <vt:lpstr>ehlİYET ŞARTLARI VE GÜVENİLİRLİK</vt:lpstr>
      <vt:lpstr>CEVAP VEREBİLİRLİK, ETKİNLİK ve TUTARLILIK</vt:lpstr>
      <vt:lpstr>CEVAP VEREBİLİRLİK, ETKİNLİK ve TUTARLILIK</vt:lpstr>
      <vt:lpstr>CEVAP VEREBİLİRLİK, ETKİNLİK ve TUTARLILIK</vt:lpstr>
      <vt:lpstr>PowerPoint Sunusu</vt:lpstr>
      <vt:lpstr>HUKUKun ÜSTÜNLÜĞÜ</vt:lpstr>
      <vt:lpstr>HUKUKun ÜSTÜNLÜĞÜ</vt:lpstr>
      <vt:lpstr>etkİN hukuk SİSTEMİ-KALKINMA İLİŞKİSİ</vt:lpstr>
      <vt:lpstr>adalet</vt:lpstr>
      <vt:lpstr>adalet</vt:lpstr>
      <vt:lpstr>ADALET</vt:lpstr>
      <vt:lpstr>GÜÇSÜZLERİN HAKLARINI ALABİLMESİ</vt:lpstr>
      <vt:lpstr>Hukukun üstünlüğü: KIzIm da olsa</vt:lpstr>
      <vt:lpstr>PEYGAMBERİMİZİN KUL HAKKI HASSASİYETİ</vt:lpstr>
      <vt:lpstr>HAK KONUSUNDA DEVLET BAŞKANI AYRIMI YOK</vt:lpstr>
      <vt:lpstr>Hukukun üstünlüğü</vt:lpstr>
      <vt:lpstr>PowerPoint Sunusu</vt:lpstr>
      <vt:lpstr>SAYDAMLIK </vt:lpstr>
      <vt:lpstr>YOLSUZLUĞUN ÖNLENMESİ</vt:lpstr>
      <vt:lpstr>PowerPoint Sunusu</vt:lpstr>
      <vt:lpstr>Dünya bankasI BAŞKANINDAN YOLSUZLUK AÇIKLAMASI</vt:lpstr>
      <vt:lpstr>YOLSUZLUK</vt:lpstr>
      <vt:lpstr>YOLSUZLUK- RÜŞVET</vt:lpstr>
      <vt:lpstr>yolsuzluk</vt:lpstr>
      <vt:lpstr>yolsuzluk</vt:lpstr>
      <vt:lpstr>Kamu malINA İHANET</vt:lpstr>
      <vt:lpstr>Kamu malINA İHANET</vt:lpstr>
      <vt:lpstr>Kamu malINA İHANET</vt:lpstr>
      <vt:lpstr>Kamu malI HASSASİYETİ</vt:lpstr>
      <vt:lpstr>Hak İHLALLERİ</vt:lpstr>
      <vt:lpstr>PowerPoint Sunusu</vt:lpstr>
      <vt:lpstr>KATILIMCILIK</vt:lpstr>
      <vt:lpstr>KATILIMCILIK- İSTİŞARE</vt:lpstr>
      <vt:lpstr>KATILIMCILIK- şura</vt:lpstr>
      <vt:lpstr>DİN NASİHATTIR, SAMİMİYETTİR</vt:lpstr>
      <vt:lpstr>DİN NASİHATTIR, SAMİMİYETTİR</vt:lpstr>
      <vt:lpstr>HADİSLERDE İSTİŞARE</vt:lpstr>
      <vt:lpstr>Temsilciler yoluyla katILIM</vt:lpstr>
      <vt:lpstr>katILIMCILIK</vt:lpstr>
      <vt:lpstr>PowerPoint Sunusu</vt:lpstr>
      <vt:lpstr>PowerPoint Sunusu</vt:lpstr>
      <vt:lpstr>ÇALIŞAN HAKLARI</vt:lpstr>
      <vt:lpstr>ücret konusunda hassasSİYET</vt:lpstr>
      <vt:lpstr>İşçi ve memur kesimi için insanca ücret esastır</vt:lpstr>
      <vt:lpstr>MAĞARADA MAHSUR KALAN ÜÇ KİŞİYİ KURTARAN SALİH AMELLERİ</vt:lpstr>
      <vt:lpstr>PowerPoint Sunusu</vt:lpstr>
      <vt:lpstr>PowerPoint Sunusu</vt:lpstr>
      <vt:lpstr>ÇALIŞANLARA İYİ MUAMELE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 İKTİSADI</dc:title>
  <dc:creator>pc</dc:creator>
  <cp:lastModifiedBy>pc</cp:lastModifiedBy>
  <cp:revision>429</cp:revision>
  <cp:lastPrinted>2019-03-19T13:21:47Z</cp:lastPrinted>
  <dcterms:created xsi:type="dcterms:W3CDTF">2019-02-08T12:26:05Z</dcterms:created>
  <dcterms:modified xsi:type="dcterms:W3CDTF">2020-05-08T09:04:12Z</dcterms:modified>
</cp:coreProperties>
</file>