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70" r:id="rId6"/>
    <p:sldId id="261" r:id="rId7"/>
    <p:sldId id="262" r:id="rId8"/>
    <p:sldId id="263" r:id="rId9"/>
    <p:sldId id="264" r:id="rId10"/>
    <p:sldId id="265" r:id="rId11"/>
    <p:sldId id="266" r:id="rId12"/>
    <p:sldId id="267" r:id="rId13"/>
    <p:sldId id="268" r:id="rId14"/>
    <p:sldId id="273" r:id="rId15"/>
    <p:sldId id="271" r:id="rId16"/>
    <p:sldId id="306" r:id="rId17"/>
    <p:sldId id="307" r:id="rId18"/>
    <p:sldId id="274" r:id="rId19"/>
    <p:sldId id="272" r:id="rId20"/>
    <p:sldId id="308" r:id="rId21"/>
    <p:sldId id="304" r:id="rId22"/>
    <p:sldId id="305" r:id="rId23"/>
    <p:sldId id="275" r:id="rId24"/>
    <p:sldId id="276" r:id="rId25"/>
    <p:sldId id="277" r:id="rId26"/>
    <p:sldId id="278" r:id="rId27"/>
  </p:sldIdLst>
  <p:sldSz cx="9144000" cy="6858000" type="screen4x3"/>
  <p:notesSz cx="6784975"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0F199-0F18-4672-A8D5-3B2E3EAAD1D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95E4AB2C-14B2-4317-B12E-AB2B37A98280}">
      <dgm:prSet phldrT="[Metin]"/>
      <dgm:spPr/>
      <dgm:t>
        <a:bodyPr/>
        <a:lstStyle/>
        <a:p>
          <a:r>
            <a:rPr lang="tr-TR" smtClean="0"/>
            <a:t>TÜKETİMDE DENGE</a:t>
          </a:r>
          <a:endParaRPr lang="tr-TR"/>
        </a:p>
      </dgm:t>
    </dgm:pt>
    <dgm:pt modelId="{E33F72CC-F572-40A4-9AB9-1E820C184737}" type="parTrans" cxnId="{A7813124-543B-4D91-8DC8-24B03ED6CC73}">
      <dgm:prSet/>
      <dgm:spPr/>
      <dgm:t>
        <a:bodyPr/>
        <a:lstStyle/>
        <a:p>
          <a:endParaRPr lang="tr-TR"/>
        </a:p>
      </dgm:t>
    </dgm:pt>
    <dgm:pt modelId="{7499D3AC-6AA2-49EE-8F6C-34D2828C2909}" type="sibTrans" cxnId="{A7813124-543B-4D91-8DC8-24B03ED6CC73}">
      <dgm:prSet/>
      <dgm:spPr/>
      <dgm:t>
        <a:bodyPr/>
        <a:lstStyle/>
        <a:p>
          <a:endParaRPr lang="tr-TR"/>
        </a:p>
      </dgm:t>
    </dgm:pt>
    <dgm:pt modelId="{1756810E-F10F-4506-BD56-B2666565C3A8}">
      <dgm:prSet phldrT="[Metin]"/>
      <dgm:spPr/>
      <dgm:t>
        <a:bodyPr/>
        <a:lstStyle/>
        <a:p>
          <a:r>
            <a:rPr lang="tr-TR" dirty="0" smtClean="0"/>
            <a:t>KANAAT</a:t>
          </a:r>
          <a:endParaRPr lang="tr-TR" dirty="0"/>
        </a:p>
      </dgm:t>
    </dgm:pt>
    <dgm:pt modelId="{4F65E836-307B-4215-926F-6FC30EA9BD43}" type="parTrans" cxnId="{12702C0D-F917-4B80-8263-429909808DA1}">
      <dgm:prSet/>
      <dgm:spPr/>
      <dgm:t>
        <a:bodyPr/>
        <a:lstStyle/>
        <a:p>
          <a:endParaRPr lang="tr-TR"/>
        </a:p>
      </dgm:t>
    </dgm:pt>
    <dgm:pt modelId="{A703CF92-BC52-4466-AF07-2A805CCDA155}" type="sibTrans" cxnId="{12702C0D-F917-4B80-8263-429909808DA1}">
      <dgm:prSet/>
      <dgm:spPr/>
      <dgm:t>
        <a:bodyPr/>
        <a:lstStyle/>
        <a:p>
          <a:endParaRPr lang="tr-TR"/>
        </a:p>
      </dgm:t>
    </dgm:pt>
    <dgm:pt modelId="{00436009-A6B7-46EB-81E2-106D28C0CD71}">
      <dgm:prSet phldrT="[Metin]"/>
      <dgm:spPr/>
      <dgm:t>
        <a:bodyPr/>
        <a:lstStyle/>
        <a:p>
          <a:r>
            <a:rPr lang="tr-TR" dirty="0" smtClean="0"/>
            <a:t>TEVAZU</a:t>
          </a:r>
          <a:endParaRPr lang="tr-TR" dirty="0"/>
        </a:p>
      </dgm:t>
    </dgm:pt>
    <dgm:pt modelId="{5085974E-F449-49F4-B0DE-8875BC314A29}" type="parTrans" cxnId="{FFAC54D7-DD5F-42D0-909B-5966D0E6B89E}">
      <dgm:prSet/>
      <dgm:spPr/>
      <dgm:t>
        <a:bodyPr/>
        <a:lstStyle/>
        <a:p>
          <a:endParaRPr lang="tr-TR"/>
        </a:p>
      </dgm:t>
    </dgm:pt>
    <dgm:pt modelId="{65681173-AE4F-4B7A-B424-1DD977F9A3AD}" type="sibTrans" cxnId="{FFAC54D7-DD5F-42D0-909B-5966D0E6B89E}">
      <dgm:prSet/>
      <dgm:spPr/>
      <dgm:t>
        <a:bodyPr/>
        <a:lstStyle/>
        <a:p>
          <a:endParaRPr lang="tr-TR"/>
        </a:p>
      </dgm:t>
    </dgm:pt>
    <dgm:pt modelId="{17EF743D-F8E1-472A-81E8-2095F6F1FA36}">
      <dgm:prSet phldrT="[Metin]"/>
      <dgm:spPr/>
      <dgm:t>
        <a:bodyPr/>
        <a:lstStyle/>
        <a:p>
          <a:r>
            <a:rPr lang="tr-TR" dirty="0" smtClean="0"/>
            <a:t>SOSYAL SORUMLULUK</a:t>
          </a:r>
          <a:endParaRPr lang="tr-TR" dirty="0"/>
        </a:p>
      </dgm:t>
    </dgm:pt>
    <dgm:pt modelId="{E317C10C-21DF-4CF7-9A2E-51E457626279}" type="parTrans" cxnId="{E3FEE195-0020-4D50-AF3E-08A537C08F1B}">
      <dgm:prSet/>
      <dgm:spPr/>
      <dgm:t>
        <a:bodyPr/>
        <a:lstStyle/>
        <a:p>
          <a:endParaRPr lang="tr-TR"/>
        </a:p>
      </dgm:t>
    </dgm:pt>
    <dgm:pt modelId="{63B9A4FE-3783-49AB-9653-C122AC99D556}" type="sibTrans" cxnId="{E3FEE195-0020-4D50-AF3E-08A537C08F1B}">
      <dgm:prSet/>
      <dgm:spPr/>
      <dgm:t>
        <a:bodyPr/>
        <a:lstStyle/>
        <a:p>
          <a:endParaRPr lang="tr-TR"/>
        </a:p>
      </dgm:t>
    </dgm:pt>
    <dgm:pt modelId="{AF38FB05-5C3B-46F8-83A2-33E6836294D6}" type="pres">
      <dgm:prSet presAssocID="{A1C0F199-0F18-4672-A8D5-3B2E3EAAD1D4}" presName="cycle" presStyleCnt="0">
        <dgm:presLayoutVars>
          <dgm:chMax val="1"/>
          <dgm:dir/>
          <dgm:animLvl val="ctr"/>
          <dgm:resizeHandles val="exact"/>
        </dgm:presLayoutVars>
      </dgm:prSet>
      <dgm:spPr/>
      <dgm:t>
        <a:bodyPr/>
        <a:lstStyle/>
        <a:p>
          <a:endParaRPr lang="tr-TR"/>
        </a:p>
      </dgm:t>
    </dgm:pt>
    <dgm:pt modelId="{703F97A4-4F14-4632-B685-29151A80136C}" type="pres">
      <dgm:prSet presAssocID="{95E4AB2C-14B2-4317-B12E-AB2B37A98280}" presName="centerShape" presStyleLbl="node0" presStyleIdx="0" presStyleCnt="1"/>
      <dgm:spPr/>
      <dgm:t>
        <a:bodyPr/>
        <a:lstStyle/>
        <a:p>
          <a:endParaRPr lang="tr-TR"/>
        </a:p>
      </dgm:t>
    </dgm:pt>
    <dgm:pt modelId="{4CEF608E-24BD-493A-9A5A-E8C78DF8D4CB}" type="pres">
      <dgm:prSet presAssocID="{4F65E836-307B-4215-926F-6FC30EA9BD43}" presName="parTrans" presStyleLbl="bgSibTrans2D1" presStyleIdx="0" presStyleCnt="3"/>
      <dgm:spPr/>
      <dgm:t>
        <a:bodyPr/>
        <a:lstStyle/>
        <a:p>
          <a:endParaRPr lang="tr-TR"/>
        </a:p>
      </dgm:t>
    </dgm:pt>
    <dgm:pt modelId="{5AAD7C57-86AA-429E-93D6-E69133FDC4BD}" type="pres">
      <dgm:prSet presAssocID="{1756810E-F10F-4506-BD56-B2666565C3A8}" presName="node" presStyleLbl="node1" presStyleIdx="0" presStyleCnt="3">
        <dgm:presLayoutVars>
          <dgm:bulletEnabled val="1"/>
        </dgm:presLayoutVars>
      </dgm:prSet>
      <dgm:spPr/>
      <dgm:t>
        <a:bodyPr/>
        <a:lstStyle/>
        <a:p>
          <a:endParaRPr lang="tr-TR"/>
        </a:p>
      </dgm:t>
    </dgm:pt>
    <dgm:pt modelId="{8844D2F0-458D-4F7D-88FE-1247E5DEAABC}" type="pres">
      <dgm:prSet presAssocID="{5085974E-F449-49F4-B0DE-8875BC314A29}" presName="parTrans" presStyleLbl="bgSibTrans2D1" presStyleIdx="1" presStyleCnt="3"/>
      <dgm:spPr/>
      <dgm:t>
        <a:bodyPr/>
        <a:lstStyle/>
        <a:p>
          <a:endParaRPr lang="tr-TR"/>
        </a:p>
      </dgm:t>
    </dgm:pt>
    <dgm:pt modelId="{17D3A4E8-3D58-4772-8820-6476102C0CF6}" type="pres">
      <dgm:prSet presAssocID="{00436009-A6B7-46EB-81E2-106D28C0CD71}" presName="node" presStyleLbl="node1" presStyleIdx="1" presStyleCnt="3">
        <dgm:presLayoutVars>
          <dgm:bulletEnabled val="1"/>
        </dgm:presLayoutVars>
      </dgm:prSet>
      <dgm:spPr/>
      <dgm:t>
        <a:bodyPr/>
        <a:lstStyle/>
        <a:p>
          <a:endParaRPr lang="tr-TR"/>
        </a:p>
      </dgm:t>
    </dgm:pt>
    <dgm:pt modelId="{58A35344-7C8B-47A2-BECF-8E4A625DF4B8}" type="pres">
      <dgm:prSet presAssocID="{E317C10C-21DF-4CF7-9A2E-51E457626279}" presName="parTrans" presStyleLbl="bgSibTrans2D1" presStyleIdx="2" presStyleCnt="3"/>
      <dgm:spPr/>
      <dgm:t>
        <a:bodyPr/>
        <a:lstStyle/>
        <a:p>
          <a:endParaRPr lang="tr-TR"/>
        </a:p>
      </dgm:t>
    </dgm:pt>
    <dgm:pt modelId="{C210DA7D-9D85-488C-AD8F-26924654F34C}" type="pres">
      <dgm:prSet presAssocID="{17EF743D-F8E1-472A-81E8-2095F6F1FA36}" presName="node" presStyleLbl="node1" presStyleIdx="2" presStyleCnt="3">
        <dgm:presLayoutVars>
          <dgm:bulletEnabled val="1"/>
        </dgm:presLayoutVars>
      </dgm:prSet>
      <dgm:spPr/>
      <dgm:t>
        <a:bodyPr/>
        <a:lstStyle/>
        <a:p>
          <a:endParaRPr lang="tr-TR"/>
        </a:p>
      </dgm:t>
    </dgm:pt>
  </dgm:ptLst>
  <dgm:cxnLst>
    <dgm:cxn modelId="{745314CE-C7A1-41AA-B2FC-E93EAE788100}" type="presOf" srcId="{00436009-A6B7-46EB-81E2-106D28C0CD71}" destId="{17D3A4E8-3D58-4772-8820-6476102C0CF6}" srcOrd="0" destOrd="0" presId="urn:microsoft.com/office/officeart/2005/8/layout/radial4"/>
    <dgm:cxn modelId="{644312E6-ECE3-4F1C-AEC9-BB73E0451BEA}" type="presOf" srcId="{95E4AB2C-14B2-4317-B12E-AB2B37A98280}" destId="{703F97A4-4F14-4632-B685-29151A80136C}" srcOrd="0" destOrd="0" presId="urn:microsoft.com/office/officeart/2005/8/layout/radial4"/>
    <dgm:cxn modelId="{CD220590-A1A8-47E8-8F93-23B7DFA55392}" type="presOf" srcId="{5085974E-F449-49F4-B0DE-8875BC314A29}" destId="{8844D2F0-458D-4F7D-88FE-1247E5DEAABC}" srcOrd="0" destOrd="0" presId="urn:microsoft.com/office/officeart/2005/8/layout/radial4"/>
    <dgm:cxn modelId="{2618078E-CF69-455C-9191-4EFDCC3AEC80}" type="presOf" srcId="{E317C10C-21DF-4CF7-9A2E-51E457626279}" destId="{58A35344-7C8B-47A2-BECF-8E4A625DF4B8}" srcOrd="0" destOrd="0" presId="urn:microsoft.com/office/officeart/2005/8/layout/radial4"/>
    <dgm:cxn modelId="{DDDF5D54-A23B-485B-87AF-D6381BD4CFE8}" type="presOf" srcId="{A1C0F199-0F18-4672-A8D5-3B2E3EAAD1D4}" destId="{AF38FB05-5C3B-46F8-83A2-33E6836294D6}" srcOrd="0" destOrd="0" presId="urn:microsoft.com/office/officeart/2005/8/layout/radial4"/>
    <dgm:cxn modelId="{3554FF5E-EBDD-4E02-9E04-047BAA30DE88}" type="presOf" srcId="{4F65E836-307B-4215-926F-6FC30EA9BD43}" destId="{4CEF608E-24BD-493A-9A5A-E8C78DF8D4CB}" srcOrd="0" destOrd="0" presId="urn:microsoft.com/office/officeart/2005/8/layout/radial4"/>
    <dgm:cxn modelId="{12702C0D-F917-4B80-8263-429909808DA1}" srcId="{95E4AB2C-14B2-4317-B12E-AB2B37A98280}" destId="{1756810E-F10F-4506-BD56-B2666565C3A8}" srcOrd="0" destOrd="0" parTransId="{4F65E836-307B-4215-926F-6FC30EA9BD43}" sibTransId="{A703CF92-BC52-4466-AF07-2A805CCDA155}"/>
    <dgm:cxn modelId="{E3FEE195-0020-4D50-AF3E-08A537C08F1B}" srcId="{95E4AB2C-14B2-4317-B12E-AB2B37A98280}" destId="{17EF743D-F8E1-472A-81E8-2095F6F1FA36}" srcOrd="2" destOrd="0" parTransId="{E317C10C-21DF-4CF7-9A2E-51E457626279}" sibTransId="{63B9A4FE-3783-49AB-9653-C122AC99D556}"/>
    <dgm:cxn modelId="{A7813124-543B-4D91-8DC8-24B03ED6CC73}" srcId="{A1C0F199-0F18-4672-A8D5-3B2E3EAAD1D4}" destId="{95E4AB2C-14B2-4317-B12E-AB2B37A98280}" srcOrd="0" destOrd="0" parTransId="{E33F72CC-F572-40A4-9AB9-1E820C184737}" sibTransId="{7499D3AC-6AA2-49EE-8F6C-34D2828C2909}"/>
    <dgm:cxn modelId="{63010583-F95C-4285-85FE-B7DBDB752674}" type="presOf" srcId="{1756810E-F10F-4506-BD56-B2666565C3A8}" destId="{5AAD7C57-86AA-429E-93D6-E69133FDC4BD}" srcOrd="0" destOrd="0" presId="urn:microsoft.com/office/officeart/2005/8/layout/radial4"/>
    <dgm:cxn modelId="{370D8B2F-9697-4BBD-9B51-17E9B2B6C515}" type="presOf" srcId="{17EF743D-F8E1-472A-81E8-2095F6F1FA36}" destId="{C210DA7D-9D85-488C-AD8F-26924654F34C}" srcOrd="0" destOrd="0" presId="urn:microsoft.com/office/officeart/2005/8/layout/radial4"/>
    <dgm:cxn modelId="{FFAC54D7-DD5F-42D0-909B-5966D0E6B89E}" srcId="{95E4AB2C-14B2-4317-B12E-AB2B37A98280}" destId="{00436009-A6B7-46EB-81E2-106D28C0CD71}" srcOrd="1" destOrd="0" parTransId="{5085974E-F449-49F4-B0DE-8875BC314A29}" sibTransId="{65681173-AE4F-4B7A-B424-1DD977F9A3AD}"/>
    <dgm:cxn modelId="{8833EE6A-3607-478E-B3F0-A9AC1721FF9F}" type="presParOf" srcId="{AF38FB05-5C3B-46F8-83A2-33E6836294D6}" destId="{703F97A4-4F14-4632-B685-29151A80136C}" srcOrd="0" destOrd="0" presId="urn:microsoft.com/office/officeart/2005/8/layout/radial4"/>
    <dgm:cxn modelId="{A73B6C27-183A-4395-8F06-31CC42A0AF63}" type="presParOf" srcId="{AF38FB05-5C3B-46F8-83A2-33E6836294D6}" destId="{4CEF608E-24BD-493A-9A5A-E8C78DF8D4CB}" srcOrd="1" destOrd="0" presId="urn:microsoft.com/office/officeart/2005/8/layout/radial4"/>
    <dgm:cxn modelId="{ADFD8747-B158-4191-8C8F-C659FD693D0B}" type="presParOf" srcId="{AF38FB05-5C3B-46F8-83A2-33E6836294D6}" destId="{5AAD7C57-86AA-429E-93D6-E69133FDC4BD}" srcOrd="2" destOrd="0" presId="urn:microsoft.com/office/officeart/2005/8/layout/radial4"/>
    <dgm:cxn modelId="{BB86AA55-FFCF-4F02-A827-B548C1B69531}" type="presParOf" srcId="{AF38FB05-5C3B-46F8-83A2-33E6836294D6}" destId="{8844D2F0-458D-4F7D-88FE-1247E5DEAABC}" srcOrd="3" destOrd="0" presId="urn:microsoft.com/office/officeart/2005/8/layout/radial4"/>
    <dgm:cxn modelId="{82B18D6F-67ED-4EBD-9341-5BDBE39F869A}" type="presParOf" srcId="{AF38FB05-5C3B-46F8-83A2-33E6836294D6}" destId="{17D3A4E8-3D58-4772-8820-6476102C0CF6}" srcOrd="4" destOrd="0" presId="urn:microsoft.com/office/officeart/2005/8/layout/radial4"/>
    <dgm:cxn modelId="{9C1B0D66-5034-444C-A66A-08ED8C885711}" type="presParOf" srcId="{AF38FB05-5C3B-46F8-83A2-33E6836294D6}" destId="{58A35344-7C8B-47A2-BECF-8E4A625DF4B8}" srcOrd="5" destOrd="0" presId="urn:microsoft.com/office/officeart/2005/8/layout/radial4"/>
    <dgm:cxn modelId="{8F0544E8-C55D-4693-B36E-D9C807A6D849}" type="presParOf" srcId="{AF38FB05-5C3B-46F8-83A2-33E6836294D6}" destId="{C210DA7D-9D85-488C-AD8F-26924654F34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F97A4-4F14-4632-B685-29151A80136C}">
      <dsp:nvSpPr>
        <dsp:cNvPr id="0" name=""/>
        <dsp:cNvSpPr/>
      </dsp:nvSpPr>
      <dsp:spPr>
        <a:xfrm>
          <a:off x="3198383" y="2395121"/>
          <a:ext cx="2010632" cy="20106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smtClean="0"/>
            <a:t>TÜKETİMDE DENGE</a:t>
          </a:r>
          <a:endParaRPr lang="tr-TR" sz="2200" kern="1200"/>
        </a:p>
      </dsp:txBody>
      <dsp:txXfrm>
        <a:off x="3492833" y="2689571"/>
        <a:ext cx="1421732" cy="1421732"/>
      </dsp:txXfrm>
    </dsp:sp>
    <dsp:sp modelId="{4CEF608E-24BD-493A-9A5A-E8C78DF8D4CB}">
      <dsp:nvSpPr>
        <dsp:cNvPr id="0" name=""/>
        <dsp:cNvSpPr/>
      </dsp:nvSpPr>
      <dsp:spPr>
        <a:xfrm rot="12900000">
          <a:off x="1905748" y="2044141"/>
          <a:ext cx="1540289" cy="573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AD7C57-86AA-429E-93D6-E69133FDC4BD}">
      <dsp:nvSpPr>
        <dsp:cNvPr id="0" name=""/>
        <dsp:cNvSpPr/>
      </dsp:nvSpPr>
      <dsp:spPr>
        <a:xfrm>
          <a:off x="1089976" y="1124878"/>
          <a:ext cx="1910101" cy="15280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KANAAT</a:t>
          </a:r>
          <a:endParaRPr lang="tr-TR" sz="2200" kern="1200" dirty="0"/>
        </a:p>
      </dsp:txBody>
      <dsp:txXfrm>
        <a:off x="1134732" y="1169634"/>
        <a:ext cx="1820589" cy="1438569"/>
      </dsp:txXfrm>
    </dsp:sp>
    <dsp:sp modelId="{8844D2F0-458D-4F7D-88FE-1247E5DEAABC}">
      <dsp:nvSpPr>
        <dsp:cNvPr id="0" name=""/>
        <dsp:cNvSpPr/>
      </dsp:nvSpPr>
      <dsp:spPr>
        <a:xfrm rot="16200000">
          <a:off x="3433555" y="1248815"/>
          <a:ext cx="1540289" cy="573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D3A4E8-3D58-4772-8820-6476102C0CF6}">
      <dsp:nvSpPr>
        <dsp:cNvPr id="0" name=""/>
        <dsp:cNvSpPr/>
      </dsp:nvSpPr>
      <dsp:spPr>
        <a:xfrm>
          <a:off x="3248649" y="1145"/>
          <a:ext cx="1910101" cy="15280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TEVAZU</a:t>
          </a:r>
          <a:endParaRPr lang="tr-TR" sz="2200" kern="1200" dirty="0"/>
        </a:p>
      </dsp:txBody>
      <dsp:txXfrm>
        <a:off x="3293405" y="45901"/>
        <a:ext cx="1820589" cy="1438569"/>
      </dsp:txXfrm>
    </dsp:sp>
    <dsp:sp modelId="{58A35344-7C8B-47A2-BECF-8E4A625DF4B8}">
      <dsp:nvSpPr>
        <dsp:cNvPr id="0" name=""/>
        <dsp:cNvSpPr/>
      </dsp:nvSpPr>
      <dsp:spPr>
        <a:xfrm rot="19500000">
          <a:off x="4961362" y="2044141"/>
          <a:ext cx="1540289" cy="57303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10DA7D-9D85-488C-AD8F-26924654F34C}">
      <dsp:nvSpPr>
        <dsp:cNvPr id="0" name=""/>
        <dsp:cNvSpPr/>
      </dsp:nvSpPr>
      <dsp:spPr>
        <a:xfrm>
          <a:off x="5407321" y="1124878"/>
          <a:ext cx="1910101" cy="15280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SOSYAL SORUMLULUK</a:t>
          </a:r>
          <a:endParaRPr lang="tr-TR" sz="2200" kern="1200" dirty="0"/>
        </a:p>
      </dsp:txBody>
      <dsp:txXfrm>
        <a:off x="5452077" y="1169634"/>
        <a:ext cx="1820589" cy="143856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7ADA5FF-3BAB-4650-8F8C-6E1A5B5202DE}" type="datetimeFigureOut">
              <a:rPr lang="tr-TR" smtClean="0"/>
              <a:t>26.03.2020</a:t>
            </a:fld>
            <a:endParaRPr lang="tr-T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832C479-A5B2-4E15-86BA-BB5D629C733C}" type="slidenum">
              <a:rPr lang="tr-TR" smtClean="0"/>
              <a:t>‹#›</a:t>
            </a:fld>
            <a:endParaRPr lang="tr-T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tr-T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7ADA5FF-3BAB-4650-8F8C-6E1A5B5202DE}"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32C479-A5B2-4E15-86BA-BB5D629C733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ADA5FF-3BAB-4650-8F8C-6E1A5B5202DE}"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832C479-A5B2-4E15-86BA-BB5D629C733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ADA5FF-3BAB-4650-8F8C-6E1A5B5202DE}" type="datetimeFigureOut">
              <a:rPr lang="tr-TR" smtClean="0"/>
              <a:t>26.03.2020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32C479-A5B2-4E15-86BA-BB5D629C733C}"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Date Placeholder 8"/>
          <p:cNvSpPr>
            <a:spLocks noGrp="1"/>
          </p:cNvSpPr>
          <p:nvPr>
            <p:ph type="dt" sz="half" idx="10"/>
          </p:nvPr>
        </p:nvSpPr>
        <p:spPr/>
        <p:txBody>
          <a:bodyPr/>
          <a:lstStyle>
            <a:lvl1pPr>
              <a:defRPr>
                <a:solidFill>
                  <a:srgbClr val="FFFFFF"/>
                </a:solidFill>
              </a:defRPr>
            </a:lvl1pPr>
          </a:lstStyle>
          <a:p>
            <a:fld id="{57ADA5FF-3BAB-4650-8F8C-6E1A5B5202DE}" type="datetimeFigureOut">
              <a:rPr lang="tr-TR" smtClean="0"/>
              <a:t>26.03.2020</a:t>
            </a:fld>
            <a:endParaRPr lang="tr-T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832C479-A5B2-4E15-86BA-BB5D629C733C}" type="slidenum">
              <a:rPr lang="tr-TR" smtClean="0"/>
              <a:t>‹#›</a:t>
            </a:fld>
            <a:endParaRPr lang="tr-T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tr-T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ADA5FF-3BAB-4650-8F8C-6E1A5B5202DE}" type="datetimeFigureOut">
              <a:rPr lang="tr-TR" smtClean="0"/>
              <a:t>26.03.2020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32C479-A5B2-4E15-86BA-BB5D629C733C}"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ADA5FF-3BAB-4650-8F8C-6E1A5B5202DE}" type="datetimeFigureOut">
              <a:rPr lang="tr-TR" smtClean="0"/>
              <a:t>26.03.2020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32C479-A5B2-4E15-86BA-BB5D629C733C}"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ADA5FF-3BAB-4650-8F8C-6E1A5B5202DE}" type="datetimeFigureOut">
              <a:rPr lang="tr-TR" smtClean="0"/>
              <a:t>26.03.2020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32C479-A5B2-4E15-86BA-BB5D629C733C}" type="slidenum">
              <a:rPr lang="tr-TR" smtClean="0"/>
              <a:t>‹#›</a:t>
            </a:fld>
            <a:endParaRPr lang="tr-TR"/>
          </a:p>
        </p:txBody>
      </p:sp>
      <p:sp>
        <p:nvSpPr>
          <p:cNvPr id="6" name="Title 5"/>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7ADA5FF-3BAB-4650-8F8C-6E1A5B5202DE}" type="datetimeFigureOut">
              <a:rPr lang="tr-TR" smtClean="0"/>
              <a:t>26.03.2020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32C479-A5B2-4E15-86BA-BB5D629C733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ADA5FF-3BAB-4650-8F8C-6E1A5B5202DE}" type="datetimeFigureOut">
              <a:rPr lang="tr-TR" smtClean="0"/>
              <a:t>26.03.2020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832C479-A5B2-4E15-86BA-BB5D629C733C}" type="slidenum">
              <a:rPr lang="tr-TR" smtClean="0"/>
              <a:t>‹#›</a:t>
            </a:fld>
            <a:endParaRPr lang="tr-T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tr-TR" smtClean="0"/>
              <a:t>Asıl başlık stili için tıklatın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ADA5FF-3BAB-4650-8F8C-6E1A5B5202DE}" type="datetimeFigureOut">
              <a:rPr lang="tr-TR" smtClean="0"/>
              <a:t>26.03.2020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32C479-A5B2-4E15-86BA-BB5D629C733C}" type="slidenum">
              <a:rPr lang="tr-TR" smtClean="0"/>
              <a:t>‹#›</a:t>
            </a:fld>
            <a:endParaRPr lang="tr-T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tr-TR" smtClean="0"/>
              <a:t>Asıl başlık stili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7ADA5FF-3BAB-4650-8F8C-6E1A5B5202DE}" type="datetimeFigureOut">
              <a:rPr lang="tr-TR" smtClean="0"/>
              <a:t>26.03.2020</a:t>
            </a:fld>
            <a:endParaRPr lang="tr-T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tr-T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832C479-A5B2-4E15-86BA-BB5D629C733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r>
              <a:rPr lang="tr-TR" dirty="0" smtClean="0"/>
              <a:t>ADYÜ İİBF</a:t>
            </a:r>
          </a:p>
          <a:p>
            <a:r>
              <a:rPr lang="tr-TR" dirty="0" smtClean="0"/>
              <a:t>2020 BAHAR</a:t>
            </a:r>
          </a:p>
          <a:p>
            <a:r>
              <a:rPr lang="tr-TR" dirty="0" smtClean="0"/>
              <a:t>İslam İktisadı İŞL450</a:t>
            </a:r>
            <a:endParaRPr lang="tr-TR" dirty="0"/>
          </a:p>
        </p:txBody>
      </p:sp>
      <p:sp>
        <p:nvSpPr>
          <p:cNvPr id="2" name="Başlık 1"/>
          <p:cNvSpPr>
            <a:spLocks noGrp="1"/>
          </p:cNvSpPr>
          <p:nvPr>
            <p:ph type="title"/>
          </p:nvPr>
        </p:nvSpPr>
        <p:spPr/>
        <p:txBody>
          <a:bodyPr/>
          <a:lstStyle/>
          <a:p>
            <a:r>
              <a:rPr lang="tr-TR" b="1" dirty="0" smtClean="0"/>
              <a:t>İSLAMDA SERMAYE BİRİKİMİ</a:t>
            </a:r>
            <a:endParaRPr lang="tr-TR" b="1" dirty="0"/>
          </a:p>
        </p:txBody>
      </p:sp>
    </p:spTree>
    <p:extLst>
      <p:ext uri="{BB962C8B-B14F-4D97-AF65-F5344CB8AC3E}">
        <p14:creationId xmlns:p14="http://schemas.microsoft.com/office/powerpoint/2010/main" val="116784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a:t>Allah </a:t>
            </a:r>
            <a:r>
              <a:rPr lang="tr-TR" sz="2400" dirty="0" err="1"/>
              <a:t>Resûlü</a:t>
            </a:r>
            <a:r>
              <a:rPr lang="tr-TR" sz="2400" dirty="0"/>
              <a:t> (s) tüketimde </a:t>
            </a:r>
            <a:r>
              <a:rPr lang="tr-TR" sz="2400" dirty="0" err="1"/>
              <a:t>itidâl</a:t>
            </a:r>
            <a:r>
              <a:rPr lang="tr-TR" sz="2400" dirty="0"/>
              <a:t> ile </a:t>
            </a:r>
            <a:r>
              <a:rPr lang="tr-TR" sz="2400" b="1" dirty="0"/>
              <a:t>kanaat</a:t>
            </a:r>
            <a:r>
              <a:rPr lang="tr-TR" sz="2400" dirty="0"/>
              <a:t> arasındaki </a:t>
            </a:r>
            <a:r>
              <a:rPr lang="tr-TR" sz="2400" dirty="0" err="1"/>
              <a:t>münâsebeti</a:t>
            </a:r>
            <a:r>
              <a:rPr lang="tr-TR" sz="2400" dirty="0"/>
              <a:t> ise “</a:t>
            </a:r>
            <a:r>
              <a:rPr lang="tr-TR" sz="2400" i="1" dirty="0"/>
              <a:t>Müslüman olan, rızkı kendisine yetecek kadar olan ve Allah’ın (cc) kendisini kanaat ettirdiği kimse gerçekten kurtulmuştur</a:t>
            </a:r>
            <a:r>
              <a:rPr lang="tr-TR" sz="2400" dirty="0"/>
              <a:t>.” </a:t>
            </a:r>
            <a:r>
              <a:rPr lang="tr-TR" sz="2400" dirty="0" err="1"/>
              <a:t>Muslim</a:t>
            </a:r>
            <a:r>
              <a:rPr lang="tr-TR" sz="2400" dirty="0"/>
              <a:t>, Zekat 125; </a:t>
            </a:r>
            <a:r>
              <a:rPr lang="tr-TR" sz="2400" dirty="0" err="1"/>
              <a:t>Tirmizî</a:t>
            </a:r>
            <a:r>
              <a:rPr lang="tr-TR" sz="2400" dirty="0"/>
              <a:t>, </a:t>
            </a:r>
            <a:r>
              <a:rPr lang="tr-TR" sz="2400" dirty="0" err="1"/>
              <a:t>Zuhd</a:t>
            </a:r>
            <a:r>
              <a:rPr lang="tr-TR" sz="2400" dirty="0"/>
              <a:t> 35. </a:t>
            </a:r>
            <a:r>
              <a:rPr lang="tr-TR" sz="2400" dirty="0" smtClean="0"/>
              <a:t>ifadeleriyle </a:t>
            </a:r>
            <a:r>
              <a:rPr lang="tr-TR" sz="2400" dirty="0"/>
              <a:t>açıklamıştır. Bu hadis-i şerifi düşündüğümüzde tüketimde dengenin hayata geçirilmesinin, ancak kanaat gibi mümin ahlakının önemli bir hasletini özümsemekle başarılabileceği anlaşılmaktadır. </a:t>
            </a:r>
            <a:r>
              <a:rPr lang="tr-TR" sz="2400" dirty="0" smtClean="0"/>
              <a:t>“</a:t>
            </a:r>
            <a:r>
              <a:rPr lang="tr-TR" sz="2400" i="1" dirty="0" smtClean="0"/>
              <a:t>Hanginiz </a:t>
            </a:r>
            <a:r>
              <a:rPr lang="tr-TR" sz="2400" i="1" dirty="0"/>
              <a:t>canı ve malı emniyet içinde, vücudu sıhhat ve afiyette, günlük azığı da yanında olduğu halde sabahlarsa, sanki bütün dünya kendisine verilmiş gibidir</a:t>
            </a:r>
            <a:r>
              <a:rPr lang="tr-TR" sz="2400" dirty="0"/>
              <a:t>.” </a:t>
            </a:r>
            <a:r>
              <a:rPr lang="tr-TR" sz="2400" dirty="0" err="1" smtClean="0"/>
              <a:t>Tirmizi</a:t>
            </a:r>
            <a:r>
              <a:rPr lang="tr-TR" sz="2400" dirty="0" smtClean="0"/>
              <a:t> </a:t>
            </a:r>
            <a:r>
              <a:rPr lang="tr-TR" sz="2400" dirty="0" err="1" smtClean="0"/>
              <a:t>Zühd</a:t>
            </a:r>
            <a:r>
              <a:rPr lang="tr-TR" sz="2400" dirty="0" smtClean="0"/>
              <a:t> 34</a:t>
            </a:r>
            <a:endParaRPr lang="tr-TR" dirty="0"/>
          </a:p>
        </p:txBody>
      </p:sp>
      <p:sp>
        <p:nvSpPr>
          <p:cNvPr id="3" name="Başlık 2"/>
          <p:cNvSpPr>
            <a:spLocks noGrp="1"/>
          </p:cNvSpPr>
          <p:nvPr>
            <p:ph type="title"/>
          </p:nvPr>
        </p:nvSpPr>
        <p:spPr/>
        <p:txBody>
          <a:bodyPr/>
          <a:lstStyle/>
          <a:p>
            <a:r>
              <a:rPr lang="tr-TR" dirty="0"/>
              <a:t>tüketimde </a:t>
            </a:r>
            <a:r>
              <a:rPr lang="tr-TR" dirty="0" smtClean="0"/>
              <a:t>denge-</a:t>
            </a:r>
            <a:r>
              <a:rPr lang="tr-TR" b="1" dirty="0" smtClean="0"/>
              <a:t>kanaat</a:t>
            </a:r>
            <a:r>
              <a:rPr lang="tr-TR" dirty="0" smtClean="0"/>
              <a:t> </a:t>
            </a:r>
            <a:endParaRPr lang="tr-TR" dirty="0"/>
          </a:p>
        </p:txBody>
      </p:sp>
    </p:spTree>
    <p:extLst>
      <p:ext uri="{BB962C8B-B14F-4D97-AF65-F5344CB8AC3E}">
        <p14:creationId xmlns:p14="http://schemas.microsoft.com/office/powerpoint/2010/main" val="139221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Ülkemizde ve dünyada pek çok insanın fakirlik içerisinde olduğunu gören bir Müslümanın iç huzuruyla lüks bir hayatı sindirebilmesi ve tüketimde aşırılıklara gidebilmesi, Müslümanların sıkıntısını hissedememenin ve nebevî mesajlarda ifadesini bulan İ</a:t>
            </a:r>
            <a:r>
              <a:rPr lang="tr-TR" sz="2400" dirty="0" smtClean="0"/>
              <a:t>slâmî </a:t>
            </a:r>
            <a:r>
              <a:rPr lang="tr-TR" sz="2400" dirty="0"/>
              <a:t>kardeşlik ve dayanışma ruhunu tam kavrayamamış olmasının sonucudur. Dinimizin büyük bir hassasiyetle üzerinde durduğu sosyal sorumluluk duygusu bir Müslümanın tüketim karar ve tercihlerini yönlendirmede etkili olacaktır. </a:t>
            </a:r>
          </a:p>
        </p:txBody>
      </p:sp>
      <p:sp>
        <p:nvSpPr>
          <p:cNvPr id="3" name="Başlık 2"/>
          <p:cNvSpPr>
            <a:spLocks noGrp="1"/>
          </p:cNvSpPr>
          <p:nvPr>
            <p:ph type="title"/>
          </p:nvPr>
        </p:nvSpPr>
        <p:spPr/>
        <p:txBody>
          <a:bodyPr/>
          <a:lstStyle/>
          <a:p>
            <a:r>
              <a:rPr lang="tr-TR" dirty="0"/>
              <a:t>tüketimde </a:t>
            </a:r>
            <a:r>
              <a:rPr lang="tr-TR" dirty="0" smtClean="0"/>
              <a:t>denge-</a:t>
            </a:r>
            <a:r>
              <a:rPr lang="tr-TR" b="1" dirty="0" smtClean="0"/>
              <a:t>sosyal sorumluluk</a:t>
            </a:r>
            <a:endParaRPr lang="tr-TR" dirty="0"/>
          </a:p>
        </p:txBody>
      </p:sp>
    </p:spTree>
    <p:extLst>
      <p:ext uri="{BB962C8B-B14F-4D97-AF65-F5344CB8AC3E}">
        <p14:creationId xmlns:p14="http://schemas.microsoft.com/office/powerpoint/2010/main" val="3342651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a:t>Nitekim Hz. Peygamber (s) bu hususta “</a:t>
            </a:r>
            <a:r>
              <a:rPr lang="tr-TR" sz="2400" i="1" dirty="0"/>
              <a:t>Herhangi bir bölge halkı arasında, aç bir kimse sabahlarsa, Allah'ın (cc) zimmeti (himayesi) onlardan alınır</a:t>
            </a:r>
            <a:r>
              <a:rPr lang="tr-TR" sz="2400" dirty="0"/>
              <a:t>.” </a:t>
            </a:r>
            <a:r>
              <a:rPr lang="tr-TR" sz="2400" dirty="0" err="1"/>
              <a:t>Ahmed</a:t>
            </a:r>
            <a:r>
              <a:rPr lang="tr-TR" sz="2400" dirty="0"/>
              <a:t>  b. </a:t>
            </a:r>
            <a:r>
              <a:rPr lang="tr-TR" sz="2400" dirty="0" err="1"/>
              <a:t>Hanbel</a:t>
            </a:r>
            <a:r>
              <a:rPr lang="tr-TR" sz="2400" dirty="0"/>
              <a:t>, </a:t>
            </a:r>
            <a:r>
              <a:rPr lang="tr-TR" sz="2400" dirty="0" err="1"/>
              <a:t>Müsned</a:t>
            </a:r>
            <a:r>
              <a:rPr lang="tr-TR" sz="2400" dirty="0"/>
              <a:t>, VIII, </a:t>
            </a:r>
            <a:r>
              <a:rPr lang="tr-TR" sz="2400" dirty="0" smtClean="0"/>
              <a:t>481 buyurmuştur</a:t>
            </a:r>
            <a:r>
              <a:rPr lang="tr-TR" sz="2400" dirty="0"/>
              <a:t>. Yine “</a:t>
            </a:r>
            <a:r>
              <a:rPr lang="tr-TR" sz="2400" i="1" dirty="0"/>
              <a:t>Komşusu aç iken, kendisi tok olan (gerçek) mümin değildir.”</a:t>
            </a:r>
            <a:r>
              <a:rPr lang="tr-TR" sz="2400" dirty="0"/>
              <a:t> </a:t>
            </a:r>
            <a:r>
              <a:rPr lang="tr-TR" sz="2400" dirty="0" err="1"/>
              <a:t>Buhârî</a:t>
            </a:r>
            <a:r>
              <a:rPr lang="tr-TR" sz="2400" dirty="0"/>
              <a:t>, </a:t>
            </a:r>
            <a:r>
              <a:rPr lang="tr-TR" sz="2400" i="1" dirty="0"/>
              <a:t>el-</a:t>
            </a:r>
            <a:r>
              <a:rPr lang="tr-TR" sz="2400" i="1" dirty="0" err="1"/>
              <a:t>Edebu’l</a:t>
            </a:r>
            <a:r>
              <a:rPr lang="tr-TR" sz="2400" i="1" dirty="0"/>
              <a:t>-</a:t>
            </a:r>
            <a:r>
              <a:rPr lang="tr-TR" sz="2400" i="1" dirty="0" err="1"/>
              <a:t>Mufred</a:t>
            </a:r>
            <a:r>
              <a:rPr lang="tr-TR" sz="2400" dirty="0"/>
              <a:t>, Hadis </a:t>
            </a:r>
            <a:r>
              <a:rPr lang="tr-TR" sz="2400" dirty="0" smtClean="0"/>
              <a:t>no:112 nebevî </a:t>
            </a:r>
            <a:r>
              <a:rPr lang="tr-TR" sz="2400" dirty="0"/>
              <a:t>irşadı tüketimde denge ile </a:t>
            </a:r>
            <a:r>
              <a:rPr lang="tr-TR" sz="2400" b="1" dirty="0" err="1"/>
              <a:t>diğergamlık</a:t>
            </a:r>
            <a:r>
              <a:rPr lang="tr-TR" sz="2400" b="1" dirty="0"/>
              <a:t> ruhu</a:t>
            </a:r>
            <a:r>
              <a:rPr lang="tr-TR" sz="2400" dirty="0"/>
              <a:t> ve </a:t>
            </a:r>
            <a:r>
              <a:rPr lang="tr-TR" sz="2400" b="1" dirty="0" smtClean="0"/>
              <a:t>sosyal sorumluluk duygusu</a:t>
            </a:r>
            <a:r>
              <a:rPr lang="tr-TR" sz="2400" dirty="0" smtClean="0"/>
              <a:t> </a:t>
            </a:r>
            <a:r>
              <a:rPr lang="tr-TR" sz="2400" dirty="0"/>
              <a:t>arasındaki yakın bağlantıya dikkat çekmektedir. Dolayısıyla Müslümanların durumlarıyla yakından ilgilenen bir Müslüman tüketimde aşırılıklara karşı kendini frenlemiş ve din kardeşlerine empati yapmış olacaktır.</a:t>
            </a:r>
          </a:p>
          <a:p>
            <a:endParaRPr lang="tr-TR" dirty="0"/>
          </a:p>
        </p:txBody>
      </p:sp>
      <p:sp>
        <p:nvSpPr>
          <p:cNvPr id="3" name="Başlık 2"/>
          <p:cNvSpPr>
            <a:spLocks noGrp="1"/>
          </p:cNvSpPr>
          <p:nvPr>
            <p:ph type="title"/>
          </p:nvPr>
        </p:nvSpPr>
        <p:spPr/>
        <p:txBody>
          <a:bodyPr/>
          <a:lstStyle/>
          <a:p>
            <a:r>
              <a:rPr lang="tr-TR" dirty="0"/>
              <a:t>tüketimde denge-</a:t>
            </a:r>
            <a:r>
              <a:rPr lang="tr-TR" b="1" dirty="0"/>
              <a:t>sosyal sorumluluk</a:t>
            </a:r>
            <a:endParaRPr lang="tr-TR" dirty="0"/>
          </a:p>
        </p:txBody>
      </p:sp>
    </p:spTree>
    <p:extLst>
      <p:ext uri="{BB962C8B-B14F-4D97-AF65-F5344CB8AC3E}">
        <p14:creationId xmlns:p14="http://schemas.microsoft.com/office/powerpoint/2010/main" val="312744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lnSpcReduction="10000"/>
          </a:bodyPr>
          <a:lstStyle/>
          <a:p>
            <a:r>
              <a:rPr lang="tr-TR" sz="2400" b="1" dirty="0"/>
              <a:t>Dünyaya hırs göstermeme</a:t>
            </a:r>
            <a:r>
              <a:rPr lang="tr-TR" sz="2400" dirty="0"/>
              <a:t> ve </a:t>
            </a:r>
            <a:r>
              <a:rPr lang="tr-TR" sz="2400" b="1" dirty="0"/>
              <a:t>nefsine hâkim olma</a:t>
            </a:r>
            <a:r>
              <a:rPr lang="tr-TR" sz="2400" dirty="0"/>
              <a:t> ile tüketimde </a:t>
            </a:r>
            <a:r>
              <a:rPr lang="tr-TR" sz="2400" dirty="0" err="1"/>
              <a:t>itidâl</a:t>
            </a:r>
            <a:r>
              <a:rPr lang="tr-TR" sz="2400" dirty="0"/>
              <a:t> arasındaki ilişkiyi şu </a:t>
            </a:r>
            <a:r>
              <a:rPr lang="tr-TR" sz="2400" dirty="0" err="1"/>
              <a:t>hadîs</a:t>
            </a:r>
            <a:r>
              <a:rPr lang="tr-TR" sz="2400" dirty="0"/>
              <a:t>-i nebevî gösterir: “</a:t>
            </a:r>
            <a:r>
              <a:rPr lang="tr-TR" sz="2400" i="1" dirty="0" err="1"/>
              <a:t>Şübhesiz</a:t>
            </a:r>
            <a:r>
              <a:rPr lang="tr-TR" sz="2400" i="1" dirty="0"/>
              <a:t> bu </a:t>
            </a:r>
            <a:r>
              <a:rPr lang="tr-TR" sz="2400" i="1" dirty="0" err="1"/>
              <a:t>dünyâ</a:t>
            </a:r>
            <a:r>
              <a:rPr lang="tr-TR" sz="2400" i="1" dirty="0"/>
              <a:t> malı, (sanki) yeşil renkli, yemesi tatlı bir meyvedir. Her kim bu malı hırs duymadan alırsa, o mal kendisi için bereketli kılınır. Her kim de bunu hırs ile alırsa bu mal, alan kimse için bereketli olmaz. O kimse, yiyen fakat doymayan kimse gibidir</a:t>
            </a:r>
            <a:r>
              <a:rPr lang="tr-TR" sz="2400" dirty="0"/>
              <a:t>.” </a:t>
            </a:r>
            <a:r>
              <a:rPr lang="tr-TR" sz="2400" dirty="0" err="1"/>
              <a:t>Buhârî</a:t>
            </a:r>
            <a:r>
              <a:rPr lang="tr-TR" sz="2400" dirty="0"/>
              <a:t>, Zekat 51; </a:t>
            </a:r>
            <a:r>
              <a:rPr lang="tr-TR" sz="2400" dirty="0" err="1"/>
              <a:t>Muslim</a:t>
            </a:r>
            <a:r>
              <a:rPr lang="tr-TR" sz="2400" dirty="0"/>
              <a:t>, Zekat 96.</a:t>
            </a:r>
          </a:p>
          <a:p>
            <a:r>
              <a:rPr lang="tr-TR" sz="2400" dirty="0" smtClean="0"/>
              <a:t>Mala </a:t>
            </a:r>
            <a:r>
              <a:rPr lang="tr-TR" sz="2400" dirty="0"/>
              <a:t>hırs duyulması sonucu insan, yiyen ancak doymayan bir kimse örneğinde olduğu üzere sürekli daha çok tüketme eğilimi gösterecek fakat tüketimindeki artış kendisini bir doyum seviyesine ulaştırmayacaktır. </a:t>
            </a:r>
          </a:p>
          <a:p>
            <a:endParaRPr lang="tr-TR" dirty="0"/>
          </a:p>
        </p:txBody>
      </p:sp>
      <p:sp>
        <p:nvSpPr>
          <p:cNvPr id="3" name="Başlık 2"/>
          <p:cNvSpPr>
            <a:spLocks noGrp="1"/>
          </p:cNvSpPr>
          <p:nvPr>
            <p:ph type="title"/>
          </p:nvPr>
        </p:nvSpPr>
        <p:spPr/>
        <p:txBody>
          <a:bodyPr/>
          <a:lstStyle/>
          <a:p>
            <a:r>
              <a:rPr lang="tr-TR" dirty="0" err="1" smtClean="0"/>
              <a:t>tüketİmde</a:t>
            </a:r>
            <a:r>
              <a:rPr lang="tr-TR" dirty="0" smtClean="0"/>
              <a:t> denge-dünyaya </a:t>
            </a:r>
            <a:r>
              <a:rPr lang="tr-TR" dirty="0" err="1" smtClean="0"/>
              <a:t>hIrs</a:t>
            </a:r>
            <a:r>
              <a:rPr lang="tr-TR" dirty="0" smtClean="0"/>
              <a:t> göstermeme</a:t>
            </a:r>
            <a:endParaRPr lang="tr-TR" dirty="0"/>
          </a:p>
        </p:txBody>
      </p:sp>
    </p:spTree>
    <p:extLst>
      <p:ext uri="{BB962C8B-B14F-4D97-AF65-F5344CB8AC3E}">
        <p14:creationId xmlns:p14="http://schemas.microsoft.com/office/powerpoint/2010/main" val="1132705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27384"/>
            <a:ext cx="10036422" cy="669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12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Tüketimde denge, yemede, içmede, giyimde, kullanılan suda, elektrikte, ev eşyalarında, kısaca her türlü tüketilen maddede söz konusudur. Çağımız bir israf çağına dönüşmüş olduğundan dolayı günümüzde israfın bu sayılan boyutlarının her birini rahatlıkla </a:t>
            </a:r>
            <a:r>
              <a:rPr lang="tr-TR" sz="2400" dirty="0" err="1"/>
              <a:t>müşâhede</a:t>
            </a:r>
            <a:r>
              <a:rPr lang="tr-TR" sz="2400" dirty="0"/>
              <a:t> etmek mümkündür. Bu dönüşümde kültürün son derece önemli bir tesiri söz konusu olup eskiden lüks sayılan tüketimler zamanla tabiî ihtiyaç olarak görülmeye başlanmıştır. </a:t>
            </a:r>
          </a:p>
        </p:txBody>
      </p:sp>
      <p:sp>
        <p:nvSpPr>
          <p:cNvPr id="3" name="Başlık 2"/>
          <p:cNvSpPr>
            <a:spLocks noGrp="1"/>
          </p:cNvSpPr>
          <p:nvPr>
            <p:ph type="title"/>
          </p:nvPr>
        </p:nvSpPr>
        <p:spPr/>
        <p:txBody>
          <a:bodyPr/>
          <a:lstStyle/>
          <a:p>
            <a:r>
              <a:rPr lang="tr-TR" dirty="0" smtClean="0"/>
              <a:t>Günümüzde İsraf: TÜKETİM TOPLUMU </a:t>
            </a:r>
            <a:br>
              <a:rPr lang="tr-TR" dirty="0" smtClean="0"/>
            </a:br>
            <a:r>
              <a:rPr lang="tr-TR" dirty="0" smtClean="0"/>
              <a:t>TÜKETİRKEN TÜKENMEK</a:t>
            </a:r>
            <a:endParaRPr lang="tr-TR" dirty="0"/>
          </a:p>
        </p:txBody>
      </p:sp>
    </p:spTree>
    <p:extLst>
      <p:ext uri="{BB962C8B-B14F-4D97-AF65-F5344CB8AC3E}">
        <p14:creationId xmlns:p14="http://schemas.microsoft.com/office/powerpoint/2010/main" val="3451061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dirty="0"/>
              <a:t>‘Sınırsız ihtiyaç’ üzerine temellendirilen modern toplumlar, aynı zamanda ‘tüketim toplumu’ olarak da nitelendirilir. Tüketim toplumu, tüketimin reklam ve moda gibi araçlarla sürekli teşvik edildiği; üretimin ihtiyaçlara göre değil de </a:t>
            </a:r>
            <a:r>
              <a:rPr lang="tr-TR" dirty="0" err="1"/>
              <a:t>pazarlanabilirlik</a:t>
            </a:r>
            <a:r>
              <a:rPr lang="tr-TR" dirty="0"/>
              <a:t> durumuna göre gerçekleştirildiği toplumlardır. Bu tür toplumlarda, mal/hizmetler, bizzat sahip oldukları özellik veya niteliklerden ziyade, başka </a:t>
            </a:r>
            <a:r>
              <a:rPr lang="tr-TR" dirty="0" err="1"/>
              <a:t>sâiklerle</a:t>
            </a:r>
            <a:r>
              <a:rPr lang="tr-TR" dirty="0"/>
              <a:t> (gerekçelerle) tüketilirler. Tüketim kültürünün en önemli unsurları, </a:t>
            </a:r>
            <a:r>
              <a:rPr lang="tr-TR" dirty="0" err="1"/>
              <a:t>AVM’ler</a:t>
            </a:r>
            <a:r>
              <a:rPr lang="tr-TR" dirty="0"/>
              <a:t>, markalar, tüketici kredileri ve kitle iletişim araçlarıdır. Tüketim toplumlarının, gelişmiş ülkelerde refah düzeyi yüksek mutlu bireyler ve toplumlar oluşturacağı iddia edilse de; aslında tüketim toplumlarında ekonomik eşitsizliğin artması, bireylerin bencilleşmesi ve alt gelir gruplarının üst gruplara benzemeye çalışması neticesinde manevi değerlerden uzaklaşmış ve hırçınlaşmış bireyler oluşmaktadır.</a:t>
            </a:r>
          </a:p>
        </p:txBody>
      </p:sp>
      <p:sp>
        <p:nvSpPr>
          <p:cNvPr id="3" name="Başlık 2"/>
          <p:cNvSpPr>
            <a:spLocks noGrp="1"/>
          </p:cNvSpPr>
          <p:nvPr>
            <p:ph type="title"/>
          </p:nvPr>
        </p:nvSpPr>
        <p:spPr/>
        <p:txBody>
          <a:bodyPr/>
          <a:lstStyle/>
          <a:p>
            <a:r>
              <a:rPr lang="tr-TR" dirty="0" smtClean="0"/>
              <a:t>TÜKETİM TOPLUMU</a:t>
            </a:r>
            <a:endParaRPr lang="tr-TR" dirty="0"/>
          </a:p>
        </p:txBody>
      </p:sp>
    </p:spTree>
    <p:extLst>
      <p:ext uri="{BB962C8B-B14F-4D97-AF65-F5344CB8AC3E}">
        <p14:creationId xmlns:p14="http://schemas.microsoft.com/office/powerpoint/2010/main" val="99859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moda temelli tüketimde amaç, başkalarına benzeme ve kitleye uymak ve bu şekilde benimsenmek ve takdir görmektir. Kişinin alım gücünü ve sosyal prestijini göstermesi sebebiyle</a:t>
            </a:r>
            <a:r>
              <a:rPr lang="tr-TR" dirty="0" smtClean="0"/>
              <a:t>,</a:t>
            </a:r>
            <a:r>
              <a:rPr lang="tr-TR" dirty="0"/>
              <a:t> astronomik (çok yüksek) fiyatına rağmen yapılan harcamalar ise ‘gösteriş tüketimi’ olarak ifade edilir. Yine çok az sayıda kişi sahip olduğu için farklılaştırıcı ve seçkinlik duygusu vermesi özelliğinden dolayı az sayıda üretilen yüksek fiyatlı bazı ürünlerin talep edilmesi de bu kapsamdadır. Bütün bu yaklaşımlar, daha hesaplı maddelerle ihtiyaçlarını giderebilecekleri halde, daha pahalı maddeleri tercih etmeleriyle sonuçlanmaktadır.</a:t>
            </a:r>
          </a:p>
        </p:txBody>
      </p:sp>
      <p:sp>
        <p:nvSpPr>
          <p:cNvPr id="3" name="Başlık 2"/>
          <p:cNvSpPr>
            <a:spLocks noGrp="1"/>
          </p:cNvSpPr>
          <p:nvPr>
            <p:ph type="title"/>
          </p:nvPr>
        </p:nvSpPr>
        <p:spPr/>
        <p:txBody>
          <a:bodyPr/>
          <a:lstStyle/>
          <a:p>
            <a:r>
              <a:rPr lang="tr-TR" dirty="0" smtClean="0"/>
              <a:t>TÜKETİM TOPLUMU</a:t>
            </a:r>
            <a:endParaRPr lang="tr-TR" dirty="0"/>
          </a:p>
        </p:txBody>
      </p:sp>
    </p:spTree>
    <p:extLst>
      <p:ext uri="{BB962C8B-B14F-4D97-AF65-F5344CB8AC3E}">
        <p14:creationId xmlns:p14="http://schemas.microsoft.com/office/powerpoint/2010/main" val="361907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8523"/>
            <a:ext cx="6768752" cy="676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536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lnSpcReduction="10000"/>
          </a:bodyPr>
          <a:lstStyle/>
          <a:p>
            <a:r>
              <a:rPr lang="tr-TR" sz="2400" dirty="0"/>
              <a:t>Hz. Peygamber (s) “</a:t>
            </a:r>
            <a:r>
              <a:rPr lang="tr-TR" sz="2400" i="1" dirty="0"/>
              <a:t>İki kişinin yemeği üç kişiye, üç kişinin yemeği de dört kişiye yeterlidir</a:t>
            </a:r>
            <a:r>
              <a:rPr lang="tr-TR" sz="2400" dirty="0"/>
              <a:t>.” </a:t>
            </a:r>
            <a:r>
              <a:rPr lang="tr-TR" sz="2400" dirty="0" err="1"/>
              <a:t>Muslim</a:t>
            </a:r>
            <a:r>
              <a:rPr lang="tr-TR" sz="2400" dirty="0"/>
              <a:t>, </a:t>
            </a:r>
            <a:r>
              <a:rPr lang="tr-TR" sz="2400" dirty="0" err="1"/>
              <a:t>Eşribe</a:t>
            </a:r>
            <a:r>
              <a:rPr lang="tr-TR" sz="2400" dirty="0"/>
              <a:t>, 179; </a:t>
            </a:r>
            <a:r>
              <a:rPr lang="tr-TR" sz="2400" dirty="0" err="1"/>
              <a:t>İbn</a:t>
            </a:r>
            <a:r>
              <a:rPr lang="tr-TR" sz="2400" dirty="0"/>
              <a:t> </a:t>
            </a:r>
            <a:r>
              <a:rPr lang="tr-TR" sz="2400" dirty="0" err="1"/>
              <a:t>Mâce</a:t>
            </a:r>
            <a:r>
              <a:rPr lang="tr-TR" sz="2400" dirty="0"/>
              <a:t>, </a:t>
            </a:r>
            <a:r>
              <a:rPr lang="tr-TR" sz="2400" dirty="0" err="1"/>
              <a:t>Et’ime</a:t>
            </a:r>
            <a:r>
              <a:rPr lang="tr-TR" sz="2400" dirty="0"/>
              <a:t> 2.</a:t>
            </a:r>
            <a:r>
              <a:rPr lang="tr-TR" sz="2400" dirty="0" smtClean="0"/>
              <a:t>beyânıyla</a:t>
            </a:r>
            <a:r>
              <a:rPr lang="tr-TR" sz="2400" dirty="0"/>
              <a:t>, dikkat edildiği takdirde, yemek hususunda ölçülü davranmanın mümkün olduğuna işaret etmektedir. </a:t>
            </a:r>
          </a:p>
          <a:p>
            <a:r>
              <a:rPr lang="tr-TR" sz="2400" dirty="0"/>
              <a:t>Konuyla ilgili diğer bir hadiste </a:t>
            </a:r>
            <a:r>
              <a:rPr lang="tr-TR" sz="2400" dirty="0" err="1"/>
              <a:t>Resûlullah</a:t>
            </a:r>
            <a:r>
              <a:rPr lang="tr-TR" sz="2400" dirty="0"/>
              <a:t> (s) “</a:t>
            </a:r>
            <a:r>
              <a:rPr lang="tr-TR" sz="2400" i="1" dirty="0"/>
              <a:t>Âdemoğlu midesinden daha kötü bir kap doldurmamıştır. Âdem oğluna, belini doğrultan bir kaç lokma yeterlidir. Eğer Âdem oğlu illa da yemek isterse, (midenin) üçte biri yiyecek, üçte biri içecek ve üçte biri de nefes içindir</a:t>
            </a:r>
            <a:r>
              <a:rPr lang="tr-TR" sz="2400" dirty="0"/>
              <a:t>.” </a:t>
            </a:r>
            <a:r>
              <a:rPr lang="tr-TR" sz="2400" dirty="0" err="1"/>
              <a:t>İbn</a:t>
            </a:r>
            <a:r>
              <a:rPr lang="tr-TR" sz="2400" dirty="0"/>
              <a:t> </a:t>
            </a:r>
            <a:r>
              <a:rPr lang="tr-TR" sz="2400" dirty="0" err="1"/>
              <a:t>Mâce</a:t>
            </a:r>
            <a:r>
              <a:rPr lang="tr-TR" sz="2400" dirty="0"/>
              <a:t>, </a:t>
            </a:r>
            <a:r>
              <a:rPr lang="tr-TR" sz="2400" dirty="0" err="1"/>
              <a:t>Et’ime</a:t>
            </a:r>
            <a:r>
              <a:rPr lang="tr-TR" sz="2400" dirty="0"/>
              <a:t> 50; </a:t>
            </a:r>
            <a:r>
              <a:rPr lang="tr-TR" sz="2400" dirty="0" err="1"/>
              <a:t>Tirmizî</a:t>
            </a:r>
            <a:r>
              <a:rPr lang="tr-TR" sz="2400" dirty="0"/>
              <a:t>, </a:t>
            </a:r>
            <a:r>
              <a:rPr lang="tr-TR" sz="2400" dirty="0" err="1"/>
              <a:t>Zühd</a:t>
            </a:r>
            <a:r>
              <a:rPr lang="tr-TR" sz="2400" dirty="0"/>
              <a:t> 47. </a:t>
            </a:r>
            <a:r>
              <a:rPr lang="tr-TR" sz="2400" dirty="0" smtClean="0"/>
              <a:t>buyurarak </a:t>
            </a:r>
            <a:r>
              <a:rPr lang="tr-TR" sz="2400" dirty="0"/>
              <a:t>yemekte ölçünün nasıl olması gerektiğini </a:t>
            </a:r>
            <a:r>
              <a:rPr lang="tr-TR" sz="2400" dirty="0" err="1"/>
              <a:t>izâh</a:t>
            </a:r>
            <a:r>
              <a:rPr lang="tr-TR" sz="2400" dirty="0"/>
              <a:t> </a:t>
            </a:r>
            <a:r>
              <a:rPr lang="tr-TR" sz="2400" dirty="0" smtClean="0"/>
              <a:t>etmiştir</a:t>
            </a:r>
            <a:endParaRPr lang="tr-TR" sz="2400" dirty="0"/>
          </a:p>
          <a:p>
            <a:endParaRPr lang="tr-TR" dirty="0"/>
          </a:p>
        </p:txBody>
      </p:sp>
      <p:sp>
        <p:nvSpPr>
          <p:cNvPr id="3" name="Başlık 2"/>
          <p:cNvSpPr>
            <a:spLocks noGrp="1"/>
          </p:cNvSpPr>
          <p:nvPr>
            <p:ph type="title"/>
          </p:nvPr>
        </p:nvSpPr>
        <p:spPr/>
        <p:txBody>
          <a:bodyPr/>
          <a:lstStyle/>
          <a:p>
            <a:r>
              <a:rPr lang="tr-TR" dirty="0" smtClean="0"/>
              <a:t>Yemede denge</a:t>
            </a:r>
            <a:endParaRPr lang="tr-TR" dirty="0"/>
          </a:p>
        </p:txBody>
      </p:sp>
    </p:spTree>
    <p:extLst>
      <p:ext uri="{BB962C8B-B14F-4D97-AF65-F5344CB8AC3E}">
        <p14:creationId xmlns:p14="http://schemas.microsoft.com/office/powerpoint/2010/main" val="2913624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600" dirty="0"/>
              <a:t>T</a:t>
            </a:r>
            <a:r>
              <a:rPr lang="tr-TR" sz="2600" dirty="0" smtClean="0"/>
              <a:t>oplumun </a:t>
            </a:r>
            <a:r>
              <a:rPr lang="tr-TR" sz="2600" dirty="0"/>
              <a:t>ihtiyaç duyduğu yatırımların finansmanı ancak başarılı bir sermaye birikimi süreci ile </a:t>
            </a:r>
            <a:r>
              <a:rPr lang="tr-TR" sz="2600" dirty="0" smtClean="0"/>
              <a:t>mümkündür. Sermaye birikimi için gerekli adımlar:</a:t>
            </a:r>
          </a:p>
          <a:p>
            <a:r>
              <a:rPr lang="tr-TR" sz="2600" dirty="0" smtClean="0"/>
              <a:t>Tüketimde denge</a:t>
            </a:r>
          </a:p>
          <a:p>
            <a:r>
              <a:rPr lang="tr-TR" sz="2600" dirty="0" smtClean="0"/>
              <a:t>İnfakta (sosyal yardımlaşma) denge</a:t>
            </a:r>
          </a:p>
          <a:p>
            <a:r>
              <a:rPr lang="tr-TR" sz="2600" dirty="0" smtClean="0"/>
              <a:t>Tasarruf </a:t>
            </a:r>
          </a:p>
          <a:p>
            <a:r>
              <a:rPr lang="tr-TR" sz="2600" dirty="0" smtClean="0"/>
              <a:t>Yatırım</a:t>
            </a:r>
          </a:p>
          <a:p>
            <a:endParaRPr lang="tr-TR" dirty="0"/>
          </a:p>
        </p:txBody>
      </p:sp>
      <p:sp>
        <p:nvSpPr>
          <p:cNvPr id="3" name="Başlık 2"/>
          <p:cNvSpPr>
            <a:spLocks noGrp="1"/>
          </p:cNvSpPr>
          <p:nvPr>
            <p:ph type="title"/>
          </p:nvPr>
        </p:nvSpPr>
        <p:spPr/>
        <p:txBody>
          <a:bodyPr/>
          <a:lstStyle/>
          <a:p>
            <a:r>
              <a:rPr lang="tr-TR" dirty="0" smtClean="0"/>
              <a:t>SERMAYE BİRİKİMİ</a:t>
            </a:r>
            <a:endParaRPr lang="tr-TR" dirty="0"/>
          </a:p>
        </p:txBody>
      </p:sp>
    </p:spTree>
    <p:extLst>
      <p:ext uri="{BB962C8B-B14F-4D97-AF65-F5344CB8AC3E}">
        <p14:creationId xmlns:p14="http://schemas.microsoft.com/office/powerpoint/2010/main" val="4068490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Batı kökenli iktisat anlayışında, tüketim gelirin fonksiyonudur (sonucudur). Geliri olanın tüketim yapmasını sınırlandıracak bir anlayış yoktur. Halbuki </a:t>
            </a:r>
            <a:r>
              <a:rPr lang="tr-TR" dirty="0" err="1"/>
              <a:t>islami</a:t>
            </a:r>
            <a:r>
              <a:rPr lang="tr-TR" dirty="0"/>
              <a:t> anlayışta tüketim ahlaki bir çok ilkeyle çerçeve altına alınmıştır. Dinen helal kılınmış ürünler, meşru yoldan elde edilmiş parayla, israfa düşmeden tüketilmeli, temel ihtiyaçlara öncelik verilmelidir. Kültürümüzden artık unutulmaya yüz tutmuş bir örnek verecek olursak: Eskiden insanlar yerde gördükleri bir parça ekmeği ayakaltından alıp bir de öpüp duvar gibi yüksek bir yere koyarlardı. Bu gelenek bile nimete gösterilen saygının ve israftan kaçınmanın kültürümüzdeki açık bir göstergesiydi. Günümüzde ise birçok İslam ülkesinde ekmek ve gıda israfına karşı reklam kampanyaları düzenlenme ihtiyacı hissedilmektedir</a:t>
            </a:r>
            <a:r>
              <a:rPr lang="tr-TR" dirty="0" smtClean="0"/>
              <a:t>. Ahmet Tabakoğlu</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40477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9575094"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099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887" y="0"/>
            <a:ext cx="11886607" cy="70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000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smtClean="0"/>
              <a:t>İhtiyaç fazlası </a:t>
            </a:r>
            <a:r>
              <a:rPr lang="tr-TR" sz="2400" dirty="0"/>
              <a:t>(doymanın ötesinde) </a:t>
            </a:r>
            <a:r>
              <a:rPr lang="tr-TR" sz="2400" dirty="0" smtClean="0"/>
              <a:t>yemenin sakıncaları:</a:t>
            </a:r>
          </a:p>
          <a:p>
            <a:r>
              <a:rPr lang="tr-TR" sz="2400" dirty="0" smtClean="0"/>
              <a:t>Para kaybı</a:t>
            </a:r>
          </a:p>
          <a:p>
            <a:r>
              <a:rPr lang="tr-TR" sz="2400" dirty="0" smtClean="0"/>
              <a:t>Zaman kaybı</a:t>
            </a:r>
          </a:p>
          <a:p>
            <a:r>
              <a:rPr lang="tr-TR" sz="2400" dirty="0" smtClean="0"/>
              <a:t>Sağlık problemleri</a:t>
            </a:r>
          </a:p>
          <a:p>
            <a:r>
              <a:rPr lang="tr-TR" sz="2400" dirty="0" smtClean="0"/>
              <a:t>Üretkenlik kaybı</a:t>
            </a:r>
          </a:p>
          <a:p>
            <a:r>
              <a:rPr lang="tr-TR" sz="2400" dirty="0" smtClean="0"/>
              <a:t>Bazı değerlerin kaybı </a:t>
            </a:r>
          </a:p>
          <a:p>
            <a:endParaRPr lang="tr-TR" sz="2400" dirty="0"/>
          </a:p>
          <a:p>
            <a:endParaRPr lang="tr-TR" sz="2400" dirty="0"/>
          </a:p>
        </p:txBody>
      </p:sp>
      <p:sp>
        <p:nvSpPr>
          <p:cNvPr id="3" name="Başlık 2"/>
          <p:cNvSpPr>
            <a:spLocks noGrp="1"/>
          </p:cNvSpPr>
          <p:nvPr>
            <p:ph type="title"/>
          </p:nvPr>
        </p:nvSpPr>
        <p:spPr/>
        <p:txBody>
          <a:bodyPr/>
          <a:lstStyle/>
          <a:p>
            <a:r>
              <a:rPr lang="tr-TR" dirty="0" smtClean="0"/>
              <a:t>TÜKETİMDE DENGE</a:t>
            </a:r>
            <a:endParaRPr lang="tr-TR" dirty="0"/>
          </a:p>
        </p:txBody>
      </p:sp>
    </p:spTree>
    <p:extLst>
      <p:ext uri="{BB962C8B-B14F-4D97-AF65-F5344CB8AC3E}">
        <p14:creationId xmlns:p14="http://schemas.microsoft.com/office/powerpoint/2010/main" val="250186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a:t>“</a:t>
            </a:r>
            <a:r>
              <a:rPr lang="tr-TR" sz="2400" dirty="0"/>
              <a:t>Dikkat edin, dikkat edin, sade ve </a:t>
            </a:r>
            <a:r>
              <a:rPr lang="tr-TR" sz="2400" dirty="0" err="1"/>
              <a:t>mütevâzi</a:t>
            </a:r>
            <a:r>
              <a:rPr lang="tr-TR" sz="2400" dirty="0"/>
              <a:t> giyim imandandır. Sade ve </a:t>
            </a:r>
            <a:r>
              <a:rPr lang="tr-TR" sz="2400" dirty="0" err="1"/>
              <a:t>mütevâzi</a:t>
            </a:r>
            <a:r>
              <a:rPr lang="tr-TR" sz="2400" dirty="0"/>
              <a:t> giyim imandandır” </a:t>
            </a:r>
            <a:r>
              <a:rPr lang="tr-TR" sz="2400" dirty="0" err="1"/>
              <a:t>İbn</a:t>
            </a:r>
            <a:r>
              <a:rPr lang="tr-TR" sz="2400" dirty="0"/>
              <a:t> </a:t>
            </a:r>
            <a:r>
              <a:rPr lang="tr-TR" sz="2400" dirty="0" err="1"/>
              <a:t>Mâce</a:t>
            </a:r>
            <a:r>
              <a:rPr lang="tr-TR" sz="2400" dirty="0"/>
              <a:t> </a:t>
            </a:r>
            <a:r>
              <a:rPr lang="tr-TR" sz="2400" dirty="0" err="1"/>
              <a:t>Zuhd</a:t>
            </a:r>
            <a:r>
              <a:rPr lang="tr-TR" sz="2400" dirty="0"/>
              <a:t> 4; </a:t>
            </a:r>
            <a:r>
              <a:rPr lang="tr-TR" sz="2400" dirty="0" err="1"/>
              <a:t>Ebû</a:t>
            </a:r>
            <a:r>
              <a:rPr lang="tr-TR" sz="2400" dirty="0"/>
              <a:t> </a:t>
            </a:r>
            <a:r>
              <a:rPr lang="tr-TR" sz="2400" dirty="0" err="1"/>
              <a:t>Dâvûd</a:t>
            </a:r>
            <a:r>
              <a:rPr lang="tr-TR" sz="2400" dirty="0"/>
              <a:t> </a:t>
            </a:r>
            <a:r>
              <a:rPr lang="tr-TR" sz="2400" dirty="0" err="1"/>
              <a:t>Tereccul</a:t>
            </a:r>
            <a:r>
              <a:rPr lang="tr-TR" sz="2400" dirty="0"/>
              <a:t> 1 </a:t>
            </a:r>
          </a:p>
          <a:p>
            <a:endParaRPr lang="tr-TR" sz="2400" dirty="0" smtClean="0"/>
          </a:p>
          <a:p>
            <a:endParaRPr lang="tr-TR" sz="2400" dirty="0"/>
          </a:p>
          <a:p>
            <a:r>
              <a:rPr lang="tr-TR" sz="2400" dirty="0" smtClean="0"/>
              <a:t>Tabiî </a:t>
            </a:r>
            <a:r>
              <a:rPr lang="tr-TR" sz="2400" dirty="0"/>
              <a:t>ihtiyaçlar ile modanın, kültürün, çevrenin tesiriyle aşılanan sun’î ihtiyaçların dikkatli biçimde ayırt edilmeye çalışılmasının özellikle giyim, ev eşyası gibi konularda son derece önem arz ettiği açıktır. </a:t>
            </a:r>
          </a:p>
          <a:p>
            <a:endParaRPr lang="tr-TR" dirty="0"/>
          </a:p>
        </p:txBody>
      </p:sp>
      <p:sp>
        <p:nvSpPr>
          <p:cNvPr id="3" name="Başlık 2"/>
          <p:cNvSpPr>
            <a:spLocks noGrp="1"/>
          </p:cNvSpPr>
          <p:nvPr>
            <p:ph type="title"/>
          </p:nvPr>
        </p:nvSpPr>
        <p:spPr/>
        <p:txBody>
          <a:bodyPr/>
          <a:lstStyle/>
          <a:p>
            <a:r>
              <a:rPr lang="tr-TR" dirty="0"/>
              <a:t>TÜKETİMDE DENGE</a:t>
            </a:r>
          </a:p>
        </p:txBody>
      </p:sp>
    </p:spTree>
    <p:extLst>
      <p:ext uri="{BB962C8B-B14F-4D97-AF65-F5344CB8AC3E}">
        <p14:creationId xmlns:p14="http://schemas.microsoft.com/office/powerpoint/2010/main" val="1417860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400" dirty="0" smtClean="0"/>
              <a:t>“</a:t>
            </a:r>
            <a:r>
              <a:rPr lang="tr-TR" sz="2400" i="1" dirty="0"/>
              <a:t>Benim dünya rahatı ile işim yok. Dünyada ben bir ağacın altında gölgelenip sonra oradan ayrılıp giden bir yolcu gibiyim</a:t>
            </a:r>
            <a:r>
              <a:rPr lang="tr-TR" sz="2400" dirty="0"/>
              <a:t>.” </a:t>
            </a:r>
            <a:r>
              <a:rPr lang="tr-TR" sz="2400" dirty="0" err="1" smtClean="0"/>
              <a:t>Ahmed</a:t>
            </a:r>
            <a:r>
              <a:rPr lang="tr-TR" sz="2400" dirty="0" smtClean="0"/>
              <a:t> </a:t>
            </a:r>
            <a:r>
              <a:rPr lang="tr-TR" sz="2400" dirty="0"/>
              <a:t>b. </a:t>
            </a:r>
            <a:r>
              <a:rPr lang="tr-TR" sz="2400" dirty="0" err="1"/>
              <a:t>Hanbel</a:t>
            </a:r>
            <a:r>
              <a:rPr lang="tr-TR" sz="2400" dirty="0"/>
              <a:t>, </a:t>
            </a:r>
            <a:r>
              <a:rPr lang="tr-TR" sz="2400" dirty="0" err="1"/>
              <a:t>Müsned</a:t>
            </a:r>
            <a:r>
              <a:rPr lang="tr-TR" sz="2400" dirty="0"/>
              <a:t>, VI, 241; </a:t>
            </a:r>
            <a:r>
              <a:rPr lang="tr-TR" sz="2400" dirty="0" err="1"/>
              <a:t>İbn</a:t>
            </a:r>
            <a:r>
              <a:rPr lang="tr-TR" sz="2400" dirty="0"/>
              <a:t> </a:t>
            </a:r>
            <a:r>
              <a:rPr lang="tr-TR" sz="2400" dirty="0" err="1"/>
              <a:t>Mâce</a:t>
            </a:r>
            <a:r>
              <a:rPr lang="tr-TR" sz="2400" dirty="0"/>
              <a:t>, </a:t>
            </a:r>
            <a:r>
              <a:rPr lang="tr-TR" sz="2400" dirty="0" err="1"/>
              <a:t>Zühd</a:t>
            </a:r>
            <a:r>
              <a:rPr lang="tr-TR" sz="2400" dirty="0"/>
              <a:t> 3; </a:t>
            </a:r>
            <a:r>
              <a:rPr lang="tr-TR" sz="2400" dirty="0" err="1"/>
              <a:t>Tirmizî</a:t>
            </a:r>
            <a:r>
              <a:rPr lang="tr-TR" sz="2400" dirty="0"/>
              <a:t>, </a:t>
            </a:r>
            <a:r>
              <a:rPr lang="tr-TR" sz="2400" dirty="0" err="1"/>
              <a:t>Zühd</a:t>
            </a:r>
            <a:r>
              <a:rPr lang="tr-TR" sz="2400" dirty="0"/>
              <a:t> </a:t>
            </a:r>
            <a:r>
              <a:rPr lang="tr-TR" sz="2400" dirty="0" smtClean="0"/>
              <a:t>44</a:t>
            </a:r>
          </a:p>
          <a:p>
            <a:endParaRPr lang="tr-TR" sz="2400" dirty="0"/>
          </a:p>
          <a:p>
            <a:r>
              <a:rPr lang="tr-TR" sz="2400" dirty="0"/>
              <a:t>M</a:t>
            </a:r>
            <a:r>
              <a:rPr lang="tr-TR" sz="2400" dirty="0" smtClean="0"/>
              <a:t>eşru </a:t>
            </a:r>
            <a:r>
              <a:rPr lang="tr-TR" sz="2400" dirty="0" err="1"/>
              <a:t>dâire</a:t>
            </a:r>
            <a:r>
              <a:rPr lang="tr-TR" sz="2400" dirty="0"/>
              <a:t> içerisinde dünya nimetlerinden faydalanmakta bir mahzur yoktur; ancak nefsin dünyevî isteklere meyline bir sınır ve ölçü getirilmezse bir diğer hadiste geçtiği üzere kişi </a:t>
            </a:r>
            <a:r>
              <a:rPr lang="tr-TR" sz="2400" dirty="0" err="1"/>
              <a:t>yeyip</a:t>
            </a:r>
            <a:r>
              <a:rPr lang="tr-TR" sz="2400" dirty="0"/>
              <a:t> de doymayan insan gibi tüketimde doyumsuzluk hissine kapılacak ve zamanla israfa kaymayı önlemek güçleşecektir.</a:t>
            </a:r>
          </a:p>
        </p:txBody>
      </p:sp>
      <p:sp>
        <p:nvSpPr>
          <p:cNvPr id="3" name="Başlık 2"/>
          <p:cNvSpPr>
            <a:spLocks noGrp="1"/>
          </p:cNvSpPr>
          <p:nvPr>
            <p:ph type="title"/>
          </p:nvPr>
        </p:nvSpPr>
        <p:spPr/>
        <p:txBody>
          <a:bodyPr/>
          <a:lstStyle/>
          <a:p>
            <a:r>
              <a:rPr lang="tr-TR" dirty="0"/>
              <a:t>TÜKETİMDE </a:t>
            </a:r>
            <a:r>
              <a:rPr lang="tr-TR" dirty="0" smtClean="0"/>
              <a:t>DENGE- DÜNYAYA BAĞLANMAMA</a:t>
            </a:r>
            <a:endParaRPr lang="tr-TR" dirty="0"/>
          </a:p>
        </p:txBody>
      </p:sp>
    </p:spTree>
    <p:extLst>
      <p:ext uri="{BB962C8B-B14F-4D97-AF65-F5344CB8AC3E}">
        <p14:creationId xmlns:p14="http://schemas.microsoft.com/office/powerpoint/2010/main" val="1940442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İsrafın toplum çapında yaygınlaşması ve insanlarda ihtiyaç fazlası lüks tüketime rağbetin artması, çeşitli </a:t>
            </a:r>
            <a:r>
              <a:rPr lang="tr-TR" sz="2400" b="1" u="sng" dirty="0"/>
              <a:t>yolsuzluklara eğilimi </a:t>
            </a:r>
            <a:r>
              <a:rPr lang="tr-TR" sz="2400" dirty="0"/>
              <a:t>artıracağı gibi, fakirlikle mücadele ve toplumsal huzurun sağlanması da güçleşecektir. Nitekim toplumun bir kesimi lüks içinde yaşarken diğer bir kesimi temel ihtiyaç maddelerini bulmada sıkıntı çekerse, sosyal dayanışmadan bahsetmek mümkün olmayacağı gibi gerçek anlamda toplumsal bir huzur da yakalanamayacaktır.</a:t>
            </a:r>
          </a:p>
          <a:p>
            <a:endParaRPr lang="tr-TR" dirty="0"/>
          </a:p>
        </p:txBody>
      </p:sp>
      <p:sp>
        <p:nvSpPr>
          <p:cNvPr id="3" name="Başlık 2"/>
          <p:cNvSpPr>
            <a:spLocks noGrp="1"/>
          </p:cNvSpPr>
          <p:nvPr>
            <p:ph type="title"/>
          </p:nvPr>
        </p:nvSpPr>
        <p:spPr/>
        <p:txBody>
          <a:bodyPr/>
          <a:lstStyle/>
          <a:p>
            <a:r>
              <a:rPr lang="tr-TR" dirty="0" smtClean="0"/>
              <a:t>İsraf-yolsuzluk İLİŞKİSİ</a:t>
            </a:r>
            <a:endParaRPr lang="tr-TR" dirty="0"/>
          </a:p>
        </p:txBody>
      </p:sp>
    </p:spTree>
    <p:extLst>
      <p:ext uri="{BB962C8B-B14F-4D97-AF65-F5344CB8AC3E}">
        <p14:creationId xmlns:p14="http://schemas.microsoft.com/office/powerpoint/2010/main" val="4156439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a:t>S</a:t>
            </a:r>
            <a:r>
              <a:rPr lang="tr-TR" sz="2600" dirty="0" smtClean="0"/>
              <a:t>ermaye </a:t>
            </a:r>
            <a:r>
              <a:rPr lang="tr-TR" sz="2600" dirty="0"/>
              <a:t>birikimi süreci için en önemlisi ve ilk etapta gerçekleştirilmesi gereken tüketimde denge olup tasarruflar ancak </a:t>
            </a:r>
            <a:r>
              <a:rPr lang="tr-TR" sz="2600" dirty="0" smtClean="0"/>
              <a:t>bu </a:t>
            </a:r>
            <a:r>
              <a:rPr lang="tr-TR" sz="2600" dirty="0"/>
              <a:t>şekilde mümkün olabilmektedir. </a:t>
            </a:r>
            <a:endParaRPr lang="tr-TR" sz="2600" dirty="0" smtClean="0"/>
          </a:p>
          <a:p>
            <a:r>
              <a:rPr lang="tr-TR" sz="2600" dirty="0"/>
              <a:t>Dinimizin üzerinde hassasiyetle durduğu, aynı zamanda günümüz insanını en çok alakadar eden konulardan bir tanesi, öte yandan sermaye birikimi sürecinin de en önemli bileşeni, tüketimde denge meselesidir. </a:t>
            </a:r>
          </a:p>
        </p:txBody>
      </p:sp>
      <p:sp>
        <p:nvSpPr>
          <p:cNvPr id="3" name="Başlık 2"/>
          <p:cNvSpPr>
            <a:spLocks noGrp="1"/>
          </p:cNvSpPr>
          <p:nvPr>
            <p:ph type="title"/>
          </p:nvPr>
        </p:nvSpPr>
        <p:spPr/>
        <p:txBody>
          <a:bodyPr/>
          <a:lstStyle/>
          <a:p>
            <a:r>
              <a:rPr lang="tr-TR" dirty="0" smtClean="0"/>
              <a:t>TÜKETİMDE DENGE</a:t>
            </a:r>
            <a:endParaRPr lang="tr-TR" dirty="0"/>
          </a:p>
        </p:txBody>
      </p:sp>
    </p:spTree>
    <p:extLst>
      <p:ext uri="{BB962C8B-B14F-4D97-AF65-F5344CB8AC3E}">
        <p14:creationId xmlns:p14="http://schemas.microsoft.com/office/powerpoint/2010/main" val="270056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noAutofit/>
          </a:bodyPr>
          <a:lstStyle/>
          <a:p>
            <a:r>
              <a:rPr lang="tr-TR" sz="2600" dirty="0"/>
              <a:t>Tüketimde denge, </a:t>
            </a:r>
            <a:endParaRPr lang="tr-TR" sz="2600" dirty="0" smtClean="0"/>
          </a:p>
          <a:p>
            <a:r>
              <a:rPr lang="tr-TR" sz="2600" dirty="0" smtClean="0"/>
              <a:t>en </a:t>
            </a:r>
            <a:r>
              <a:rPr lang="tr-TR" sz="2600" dirty="0"/>
              <a:t>başta bu yöndeki ilâhî mesaja </a:t>
            </a:r>
            <a:r>
              <a:rPr lang="tr-TR" sz="2600" dirty="0" err="1"/>
              <a:t>itaatın</a:t>
            </a:r>
            <a:r>
              <a:rPr lang="tr-TR" sz="2600" dirty="0"/>
              <a:t> gereği olduğu </a:t>
            </a:r>
            <a:r>
              <a:rPr lang="tr-TR" sz="2600" dirty="0" smtClean="0"/>
              <a:t>gibi, </a:t>
            </a:r>
          </a:p>
          <a:p>
            <a:r>
              <a:rPr lang="tr-TR" sz="2600" dirty="0" smtClean="0"/>
              <a:t>aynı </a:t>
            </a:r>
            <a:r>
              <a:rPr lang="tr-TR" sz="2600" dirty="0"/>
              <a:t>zamanda insanın, nefsinin bitmez arzularına bir </a:t>
            </a:r>
            <a:r>
              <a:rPr lang="tr-TR" sz="2600" dirty="0" err="1"/>
              <a:t>sed</a:t>
            </a:r>
            <a:r>
              <a:rPr lang="tr-TR" sz="2600" dirty="0"/>
              <a:t> koyma çabasını aksettirir, </a:t>
            </a:r>
            <a:endParaRPr lang="tr-TR" sz="2600" dirty="0" smtClean="0"/>
          </a:p>
          <a:p>
            <a:r>
              <a:rPr lang="tr-TR" sz="2600" dirty="0" smtClean="0"/>
              <a:t>bu </a:t>
            </a:r>
            <a:r>
              <a:rPr lang="tr-TR" sz="2600" dirty="0"/>
              <a:t>dünyanın insanın tüm isteklerini karşılama yeri olmadığı bilincini ortaya </a:t>
            </a:r>
            <a:r>
              <a:rPr lang="tr-TR" sz="2600" dirty="0" smtClean="0"/>
              <a:t>koyar</a:t>
            </a:r>
          </a:p>
          <a:p>
            <a:r>
              <a:rPr lang="tr-TR" sz="2600" dirty="0" smtClean="0"/>
              <a:t>ve </a:t>
            </a:r>
            <a:r>
              <a:rPr lang="tr-TR" sz="2600" dirty="0"/>
              <a:t>aynı maddî seviyede olmayan din kardeşlerinin sıkıntılarını bir nebze paylaşmasını sağlar. </a:t>
            </a:r>
            <a:endParaRPr lang="tr-TR" sz="2600" dirty="0" smtClean="0"/>
          </a:p>
          <a:p>
            <a:r>
              <a:rPr lang="tr-TR" sz="2600" dirty="0" smtClean="0"/>
              <a:t>DUYGU-DAVRANIŞ İLİŞKİSİ? İsrafa hangi duygular yol açar?</a:t>
            </a:r>
          </a:p>
        </p:txBody>
      </p:sp>
      <p:sp>
        <p:nvSpPr>
          <p:cNvPr id="3" name="Başlık 2"/>
          <p:cNvSpPr>
            <a:spLocks noGrp="1"/>
          </p:cNvSpPr>
          <p:nvPr>
            <p:ph type="title"/>
          </p:nvPr>
        </p:nvSpPr>
        <p:spPr/>
        <p:txBody>
          <a:bodyPr/>
          <a:lstStyle/>
          <a:p>
            <a:r>
              <a:rPr lang="tr-TR" dirty="0"/>
              <a:t>TÜKETİMDE DENGE</a:t>
            </a:r>
          </a:p>
        </p:txBody>
      </p:sp>
    </p:spTree>
    <p:extLst>
      <p:ext uri="{BB962C8B-B14F-4D97-AF65-F5344CB8AC3E}">
        <p14:creationId xmlns:p14="http://schemas.microsoft.com/office/powerpoint/2010/main" val="1917013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05403326"/>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aşlık 2"/>
          <p:cNvSpPr>
            <a:spLocks noGrp="1"/>
          </p:cNvSpPr>
          <p:nvPr>
            <p:ph type="title"/>
          </p:nvPr>
        </p:nvSpPr>
        <p:spPr/>
        <p:txBody>
          <a:bodyPr/>
          <a:lstStyle/>
          <a:p>
            <a:r>
              <a:rPr lang="tr-TR" dirty="0" smtClean="0"/>
              <a:t>İKTİSADİ KARARLARDA AHLAKIN BELİRLEYİCİLİĞİ</a:t>
            </a:r>
            <a:endParaRPr lang="tr-TR" dirty="0"/>
          </a:p>
        </p:txBody>
      </p:sp>
    </p:spTree>
    <p:extLst>
      <p:ext uri="{BB962C8B-B14F-4D97-AF65-F5344CB8AC3E}">
        <p14:creationId xmlns:p14="http://schemas.microsoft.com/office/powerpoint/2010/main" val="2111298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600" dirty="0"/>
              <a:t>Bu yönleriyle ele alındığında tüketimde denge aslında kanaat, tutumluluk, dünyaya hırs göstermeme, nefsine hâkim olma, iktisatlı olma, </a:t>
            </a:r>
            <a:r>
              <a:rPr lang="tr-TR" sz="2600" dirty="0" err="1" smtClean="0"/>
              <a:t>diğergamlık</a:t>
            </a:r>
            <a:r>
              <a:rPr lang="tr-TR" sz="2600" dirty="0" smtClean="0"/>
              <a:t>, sosyal sorumluluk ve </a:t>
            </a:r>
            <a:r>
              <a:rPr lang="tr-TR" sz="2600" dirty="0" err="1"/>
              <a:t>tevâzu</a:t>
            </a:r>
            <a:r>
              <a:rPr lang="tr-TR" sz="2600" dirty="0"/>
              <a:t> gibi çok sayıda mümin hasletiyle yakından alakalı bir değer olarak karşımıza çıkmaktadır. </a:t>
            </a:r>
          </a:p>
          <a:p>
            <a:endParaRPr lang="tr-TR" dirty="0"/>
          </a:p>
        </p:txBody>
      </p:sp>
      <p:sp>
        <p:nvSpPr>
          <p:cNvPr id="3" name="Başlık 2"/>
          <p:cNvSpPr>
            <a:spLocks noGrp="1"/>
          </p:cNvSpPr>
          <p:nvPr>
            <p:ph type="title"/>
          </p:nvPr>
        </p:nvSpPr>
        <p:spPr/>
        <p:txBody>
          <a:bodyPr/>
          <a:lstStyle/>
          <a:p>
            <a:r>
              <a:rPr lang="tr-TR" dirty="0"/>
              <a:t>TÜKETİMDE DENGE- ahlak İLİŞKİSİ</a:t>
            </a:r>
          </a:p>
        </p:txBody>
      </p:sp>
    </p:spTree>
    <p:extLst>
      <p:ext uri="{BB962C8B-B14F-4D97-AF65-F5344CB8AC3E}">
        <p14:creationId xmlns:p14="http://schemas.microsoft.com/office/powerpoint/2010/main" val="2700696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600" dirty="0" smtClean="0"/>
              <a:t>Müslümanın tüketim davranışı, </a:t>
            </a:r>
            <a:r>
              <a:rPr lang="tr-TR" sz="2600" dirty="0"/>
              <a:t>ilgili hadislerde ortaya çıktığı </a:t>
            </a:r>
            <a:r>
              <a:rPr lang="tr-TR" sz="2600" dirty="0" smtClean="0"/>
              <a:t>üzere, İslam </a:t>
            </a:r>
            <a:r>
              <a:rPr lang="tr-TR" sz="2600" dirty="0"/>
              <a:t>ahlakının pek çok önemli hasletiyle </a:t>
            </a:r>
            <a:r>
              <a:rPr lang="tr-TR" sz="2600" dirty="0" smtClean="0"/>
              <a:t>şekillenmektedir. </a:t>
            </a:r>
            <a:r>
              <a:rPr lang="tr-TR" sz="2600" dirty="0"/>
              <a:t>Ancak, tüketimde denge sadece bir </a:t>
            </a:r>
            <a:r>
              <a:rPr lang="tr-TR" sz="2600" dirty="0" err="1"/>
              <a:t>dînî</a:t>
            </a:r>
            <a:r>
              <a:rPr lang="tr-TR" sz="2600" dirty="0"/>
              <a:t> erdem olmakla kalmaz, bilakis Müslüman toplumun sosyal ve </a:t>
            </a:r>
            <a:r>
              <a:rPr lang="tr-TR" sz="2600" dirty="0" err="1"/>
              <a:t>iktisâdî</a:t>
            </a:r>
            <a:r>
              <a:rPr lang="tr-TR" sz="2600" dirty="0"/>
              <a:t> sahada başarılı olmasının ana faktörlerinden birisi olarak görev yapar.</a:t>
            </a:r>
          </a:p>
          <a:p>
            <a:endParaRPr lang="tr-TR" dirty="0"/>
          </a:p>
        </p:txBody>
      </p:sp>
      <p:sp>
        <p:nvSpPr>
          <p:cNvPr id="3" name="Başlık 2"/>
          <p:cNvSpPr>
            <a:spLocks noGrp="1"/>
          </p:cNvSpPr>
          <p:nvPr>
            <p:ph type="title"/>
          </p:nvPr>
        </p:nvSpPr>
        <p:spPr/>
        <p:txBody>
          <a:bodyPr/>
          <a:lstStyle/>
          <a:p>
            <a:r>
              <a:rPr lang="tr-TR" dirty="0"/>
              <a:t>TÜKETİMDE </a:t>
            </a:r>
            <a:r>
              <a:rPr lang="tr-TR" dirty="0" smtClean="0"/>
              <a:t>DENGE- ahlak İLİŞKİSİ</a:t>
            </a:r>
            <a:endParaRPr lang="tr-TR" dirty="0"/>
          </a:p>
        </p:txBody>
      </p:sp>
    </p:spTree>
    <p:extLst>
      <p:ext uri="{BB962C8B-B14F-4D97-AF65-F5344CB8AC3E}">
        <p14:creationId xmlns:p14="http://schemas.microsoft.com/office/powerpoint/2010/main" val="260600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600" dirty="0" err="1"/>
              <a:t>Kur’ân</a:t>
            </a:r>
            <a:r>
              <a:rPr lang="tr-TR" sz="2600" dirty="0"/>
              <a:t>-ı Kerim’de tüketimde denge hususunda “</a:t>
            </a:r>
            <a:r>
              <a:rPr lang="tr-TR" sz="2600" i="1" dirty="0"/>
              <a:t>Yiyin, için fakat israf etmeyin. Çünkü O, israf edenleri sevmez</a:t>
            </a:r>
            <a:r>
              <a:rPr lang="tr-TR" sz="2600" dirty="0"/>
              <a:t>” buyurulmuştur. </a:t>
            </a:r>
            <a:r>
              <a:rPr lang="tr-TR" sz="2600" dirty="0" err="1"/>
              <a:t>A’râf</a:t>
            </a:r>
            <a:r>
              <a:rPr lang="tr-TR" sz="2600" dirty="0"/>
              <a:t> </a:t>
            </a:r>
            <a:r>
              <a:rPr lang="tr-TR" sz="2600" dirty="0" err="1"/>
              <a:t>sûresi</a:t>
            </a:r>
            <a:r>
              <a:rPr lang="tr-TR" sz="2600" dirty="0"/>
              <a:t>, 31</a:t>
            </a:r>
            <a:r>
              <a:rPr lang="tr-TR" sz="2600" dirty="0" smtClean="0"/>
              <a:t>.</a:t>
            </a:r>
          </a:p>
          <a:p>
            <a:pPr marL="45720" indent="0">
              <a:buNone/>
            </a:pPr>
            <a:r>
              <a:rPr lang="tr-TR" sz="2600" dirty="0" smtClean="0"/>
              <a:t> </a:t>
            </a:r>
            <a:endParaRPr lang="tr-TR" sz="2600" dirty="0"/>
          </a:p>
          <a:p>
            <a:r>
              <a:rPr lang="tr-TR" sz="2600" dirty="0"/>
              <a:t>“</a:t>
            </a:r>
            <a:r>
              <a:rPr lang="tr-TR" sz="2600" i="1" dirty="0"/>
              <a:t>Onlar, harcadıklarında ne israf ne de cimrilik edenlerdir. Onların harcamaları, bu ikisi arası dengeli bir harcamadır</a:t>
            </a:r>
            <a:r>
              <a:rPr lang="tr-TR" sz="2600" dirty="0"/>
              <a:t>.”  Furkan </a:t>
            </a:r>
            <a:r>
              <a:rPr lang="tr-TR" sz="2600" dirty="0" err="1"/>
              <a:t>sûresi</a:t>
            </a:r>
            <a:r>
              <a:rPr lang="tr-TR" sz="2600" dirty="0"/>
              <a:t>, 67.</a:t>
            </a:r>
          </a:p>
          <a:p>
            <a:endParaRPr lang="tr-TR" dirty="0"/>
          </a:p>
        </p:txBody>
      </p:sp>
      <p:sp>
        <p:nvSpPr>
          <p:cNvPr id="3" name="Başlık 2"/>
          <p:cNvSpPr>
            <a:spLocks noGrp="1"/>
          </p:cNvSpPr>
          <p:nvPr>
            <p:ph type="title"/>
          </p:nvPr>
        </p:nvSpPr>
        <p:spPr/>
        <p:txBody>
          <a:bodyPr/>
          <a:lstStyle/>
          <a:p>
            <a:r>
              <a:rPr lang="tr-TR" dirty="0" err="1"/>
              <a:t>Tüketİmde</a:t>
            </a:r>
            <a:r>
              <a:rPr lang="tr-TR" dirty="0"/>
              <a:t> </a:t>
            </a:r>
            <a:r>
              <a:rPr lang="tr-TR" dirty="0" smtClean="0"/>
              <a:t>denge</a:t>
            </a:r>
            <a:endParaRPr lang="tr-TR" dirty="0"/>
          </a:p>
        </p:txBody>
      </p:sp>
    </p:spTree>
    <p:extLst>
      <p:ext uri="{BB962C8B-B14F-4D97-AF65-F5344CB8AC3E}">
        <p14:creationId xmlns:p14="http://schemas.microsoft.com/office/powerpoint/2010/main" val="206025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normAutofit lnSpcReduction="10000"/>
          </a:bodyPr>
          <a:lstStyle/>
          <a:p>
            <a:r>
              <a:rPr lang="tr-TR" dirty="0"/>
              <a:t>“</a:t>
            </a:r>
            <a:r>
              <a:rPr lang="tr-TR" sz="2400" i="1" dirty="0"/>
              <a:t>Kibir ve israfa kaçmadan yiyiniz, sadaka veriniz ve </a:t>
            </a:r>
            <a:r>
              <a:rPr lang="tr-TR" sz="2400" i="1"/>
              <a:t>giyininiz</a:t>
            </a:r>
            <a:r>
              <a:rPr lang="tr-TR" sz="2400" smtClean="0"/>
              <a:t>.”Ahmed</a:t>
            </a:r>
            <a:r>
              <a:rPr lang="tr-TR" sz="2400" dirty="0" smtClean="0"/>
              <a:t> </a:t>
            </a:r>
            <a:r>
              <a:rPr lang="tr-TR" sz="2400" dirty="0"/>
              <a:t>b. </a:t>
            </a:r>
            <a:r>
              <a:rPr lang="tr-TR" sz="2400" dirty="0" err="1"/>
              <a:t>Hanbel</a:t>
            </a:r>
            <a:r>
              <a:rPr lang="tr-TR" sz="2400" dirty="0"/>
              <a:t>, </a:t>
            </a:r>
            <a:r>
              <a:rPr lang="tr-TR" sz="2400" i="1" dirty="0" err="1"/>
              <a:t>Müsned</a:t>
            </a:r>
            <a:r>
              <a:rPr lang="tr-TR" sz="2400" dirty="0"/>
              <a:t>, XI, 294; </a:t>
            </a:r>
            <a:r>
              <a:rPr lang="tr-TR" sz="2400" dirty="0" err="1"/>
              <a:t>İbn</a:t>
            </a:r>
            <a:r>
              <a:rPr lang="tr-TR" sz="2400" dirty="0"/>
              <a:t> </a:t>
            </a:r>
            <a:r>
              <a:rPr lang="tr-TR" sz="2400" dirty="0" err="1"/>
              <a:t>Mâce</a:t>
            </a:r>
            <a:r>
              <a:rPr lang="tr-TR" sz="2400" dirty="0"/>
              <a:t>, </a:t>
            </a:r>
            <a:r>
              <a:rPr lang="tr-TR" sz="2400" dirty="0" err="1"/>
              <a:t>Libâs</a:t>
            </a:r>
            <a:r>
              <a:rPr lang="tr-TR" sz="2400" dirty="0"/>
              <a:t> 23; </a:t>
            </a:r>
            <a:r>
              <a:rPr lang="tr-TR" sz="2400" dirty="0" err="1"/>
              <a:t>Nesaî</a:t>
            </a:r>
            <a:r>
              <a:rPr lang="tr-TR" sz="2400" dirty="0"/>
              <a:t>, Zekat </a:t>
            </a:r>
            <a:r>
              <a:rPr lang="tr-TR" sz="2400" dirty="0" smtClean="0"/>
              <a:t>66</a:t>
            </a:r>
          </a:p>
          <a:p>
            <a:endParaRPr lang="tr-TR" sz="2400" dirty="0"/>
          </a:p>
          <a:p>
            <a:r>
              <a:rPr lang="tr-TR" sz="2400" dirty="0"/>
              <a:t>“</a:t>
            </a:r>
            <a:r>
              <a:rPr lang="tr-TR" sz="2400" i="1" dirty="0"/>
              <a:t>Kim gücü yettiği halde Allah (cc) için </a:t>
            </a:r>
            <a:r>
              <a:rPr lang="tr-TR" sz="2400" i="1" dirty="0" err="1"/>
              <a:t>tevâzu</a:t>
            </a:r>
            <a:r>
              <a:rPr lang="tr-TR" sz="2400" i="1" dirty="0"/>
              <a:t> göstererek (pahalı) elbise giymeyi bırakırsa, Allah (cc) onu kıyamet gününde herkesin huzurunda çağırır ve dilediği iman elbisesinden giymesi için onu serbest bırakır</a:t>
            </a:r>
            <a:r>
              <a:rPr lang="tr-TR" sz="2400" dirty="0"/>
              <a:t>.” </a:t>
            </a:r>
            <a:r>
              <a:rPr lang="tr-TR" sz="2400" dirty="0" err="1"/>
              <a:t>Ahmed</a:t>
            </a:r>
            <a:r>
              <a:rPr lang="tr-TR" sz="2400" dirty="0"/>
              <a:t> b. </a:t>
            </a:r>
            <a:r>
              <a:rPr lang="tr-TR" sz="2400" dirty="0" err="1"/>
              <a:t>Hanbel</a:t>
            </a:r>
            <a:r>
              <a:rPr lang="tr-TR" sz="2400" dirty="0"/>
              <a:t>, </a:t>
            </a:r>
            <a:r>
              <a:rPr lang="tr-TR" sz="2400" i="1" dirty="0" err="1"/>
              <a:t>Müsned</a:t>
            </a:r>
            <a:r>
              <a:rPr lang="tr-TR" sz="2400" dirty="0"/>
              <a:t>, XXIV, 394; </a:t>
            </a:r>
            <a:r>
              <a:rPr lang="tr-TR" sz="2400" dirty="0" err="1"/>
              <a:t>Tirmizi</a:t>
            </a:r>
            <a:r>
              <a:rPr lang="tr-TR" sz="2400" dirty="0"/>
              <a:t>, </a:t>
            </a:r>
            <a:r>
              <a:rPr lang="tr-TR" sz="2400" dirty="0" err="1"/>
              <a:t>Sıfatu’l-Kıyâme</a:t>
            </a:r>
            <a:r>
              <a:rPr lang="tr-TR" sz="2400" dirty="0"/>
              <a:t>, </a:t>
            </a:r>
            <a:r>
              <a:rPr lang="tr-TR" sz="2400" dirty="0" smtClean="0"/>
              <a:t>39.</a:t>
            </a:r>
          </a:p>
          <a:p>
            <a:endParaRPr lang="tr-TR" sz="2400" dirty="0"/>
          </a:p>
          <a:p>
            <a:r>
              <a:rPr lang="tr-TR" sz="2400" dirty="0"/>
              <a:t>Allah’ın (cc) hoş karşılamadığı şeylerden biri de malın </a:t>
            </a:r>
            <a:r>
              <a:rPr lang="tr-TR" sz="2400" dirty="0" err="1"/>
              <a:t>zâyi</a:t>
            </a:r>
            <a:r>
              <a:rPr lang="tr-TR" sz="2400" dirty="0"/>
              <a:t> edilmesidir. </a:t>
            </a:r>
            <a:r>
              <a:rPr lang="tr-TR" sz="2400" dirty="0" err="1"/>
              <a:t>Buhârî</a:t>
            </a:r>
            <a:r>
              <a:rPr lang="tr-TR" sz="2400" dirty="0"/>
              <a:t>, </a:t>
            </a:r>
            <a:r>
              <a:rPr lang="tr-TR" sz="2400" dirty="0" err="1"/>
              <a:t>İstikrâz</a:t>
            </a:r>
            <a:r>
              <a:rPr lang="tr-TR" sz="2400" dirty="0"/>
              <a:t> 19.</a:t>
            </a:r>
          </a:p>
          <a:p>
            <a:endParaRPr lang="tr-TR" sz="2400" dirty="0"/>
          </a:p>
        </p:txBody>
      </p:sp>
      <p:sp>
        <p:nvSpPr>
          <p:cNvPr id="3" name="Başlık 2"/>
          <p:cNvSpPr>
            <a:spLocks noGrp="1"/>
          </p:cNvSpPr>
          <p:nvPr>
            <p:ph type="title"/>
          </p:nvPr>
        </p:nvSpPr>
        <p:spPr/>
        <p:txBody>
          <a:bodyPr/>
          <a:lstStyle/>
          <a:p>
            <a:r>
              <a:rPr lang="tr-TR" dirty="0" err="1" smtClean="0"/>
              <a:t>Tüketİmde</a:t>
            </a:r>
            <a:r>
              <a:rPr lang="tr-TR" dirty="0" smtClean="0"/>
              <a:t> denge-tevazu</a:t>
            </a:r>
            <a:endParaRPr lang="tr-TR" dirty="0"/>
          </a:p>
        </p:txBody>
      </p:sp>
    </p:spTree>
    <p:extLst>
      <p:ext uri="{BB962C8B-B14F-4D97-AF65-F5344CB8AC3E}">
        <p14:creationId xmlns:p14="http://schemas.microsoft.com/office/powerpoint/2010/main" val="3715122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ılavuz">
  <a:themeElements>
    <a:clrScheme name="Kılavuz">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Kılavuz">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Kılavuz">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3836</TotalTime>
  <Words>1567</Words>
  <Application>Microsoft Office PowerPoint</Application>
  <PresentationFormat>Ekran Gösterisi (4:3)</PresentationFormat>
  <Paragraphs>76</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Kılavuz</vt:lpstr>
      <vt:lpstr>İSLAMDA SERMAYE BİRİKİMİ</vt:lpstr>
      <vt:lpstr>SERMAYE BİRİKİMİ</vt:lpstr>
      <vt:lpstr>TÜKETİMDE DENGE</vt:lpstr>
      <vt:lpstr>TÜKETİMDE DENGE</vt:lpstr>
      <vt:lpstr>İKTİSADİ KARARLARDA AHLAKIN BELİRLEYİCİLİĞİ</vt:lpstr>
      <vt:lpstr>TÜKETİMDE DENGE- ahlak İLİŞKİSİ</vt:lpstr>
      <vt:lpstr>TÜKETİMDE DENGE- ahlak İLİŞKİSİ</vt:lpstr>
      <vt:lpstr>Tüketİmde denge</vt:lpstr>
      <vt:lpstr>Tüketİmde denge-tevazu</vt:lpstr>
      <vt:lpstr>tüketimde denge-kanaat </vt:lpstr>
      <vt:lpstr>tüketimde denge-sosyal sorumluluk</vt:lpstr>
      <vt:lpstr>tüketimde denge-sosyal sorumluluk</vt:lpstr>
      <vt:lpstr>tüketİmde denge-dünyaya hIrs göstermeme</vt:lpstr>
      <vt:lpstr>PowerPoint Sunusu</vt:lpstr>
      <vt:lpstr>Günümüzde İsraf: TÜKETİM TOPLUMU  TÜKETİRKEN TÜKENMEK</vt:lpstr>
      <vt:lpstr>TÜKETİM TOPLUMU</vt:lpstr>
      <vt:lpstr>TÜKETİM TOPLUMU</vt:lpstr>
      <vt:lpstr>PowerPoint Sunusu</vt:lpstr>
      <vt:lpstr>Yemede denge</vt:lpstr>
      <vt:lpstr>PowerPoint Sunusu</vt:lpstr>
      <vt:lpstr>PowerPoint Sunusu</vt:lpstr>
      <vt:lpstr>PowerPoint Sunusu</vt:lpstr>
      <vt:lpstr>TÜKETİMDE DENGE</vt:lpstr>
      <vt:lpstr>TÜKETİMDE DENGE</vt:lpstr>
      <vt:lpstr>TÜKETİMDE DENGE- DÜNYAYA BAĞLANMAMA</vt:lpstr>
      <vt:lpstr>İsraf-yolsuzluk İLİŞKİSİ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İKTİSADI</dc:title>
  <dc:creator>pc</dc:creator>
  <cp:lastModifiedBy>pc</cp:lastModifiedBy>
  <cp:revision>250</cp:revision>
  <cp:lastPrinted>2019-03-19T13:21:47Z</cp:lastPrinted>
  <dcterms:created xsi:type="dcterms:W3CDTF">2019-02-08T12:26:05Z</dcterms:created>
  <dcterms:modified xsi:type="dcterms:W3CDTF">2020-03-26T14:02:12Z</dcterms:modified>
</cp:coreProperties>
</file>