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26"/>
  </p:notesMasterIdLst>
  <p:sldIdLst>
    <p:sldId id="256" r:id="rId3"/>
    <p:sldId id="258" r:id="rId4"/>
    <p:sldId id="404" r:id="rId5"/>
    <p:sldId id="405" r:id="rId6"/>
    <p:sldId id="406" r:id="rId7"/>
    <p:sldId id="407" r:id="rId8"/>
    <p:sldId id="408" r:id="rId9"/>
    <p:sldId id="409" r:id="rId10"/>
    <p:sldId id="410" r:id="rId11"/>
    <p:sldId id="411" r:id="rId12"/>
    <p:sldId id="412" r:id="rId13"/>
    <p:sldId id="413" r:id="rId14"/>
    <p:sldId id="414" r:id="rId15"/>
    <p:sldId id="415" r:id="rId16"/>
    <p:sldId id="416" r:id="rId17"/>
    <p:sldId id="417" r:id="rId18"/>
    <p:sldId id="418" r:id="rId19"/>
    <p:sldId id="419" r:id="rId20"/>
    <p:sldId id="420" r:id="rId21"/>
    <p:sldId id="421" r:id="rId22"/>
    <p:sldId id="422" r:id="rId23"/>
    <p:sldId id="392" r:id="rId24"/>
    <p:sldId id="307" r:id="rId25"/>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960" y="78"/>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6.04.2022</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6.04.2022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6.04.2022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6.04.2022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6.04.2022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6.04.2022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6.04.2022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6.04.2022</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6.04.2022</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a:cs typeface="Arial" panose="020B0604020202020204" pitchFamily="34" charset="0"/>
              </a:rPr>
              <a:t> İSİF 308 HADİS III</a:t>
            </a:r>
            <a:br>
              <a:rPr lang="tr-TR" sz="2800" b="1" dirty="0">
                <a:cs typeface="Arial" panose="020B0604020202020204" pitchFamily="34" charset="0"/>
              </a:rPr>
            </a:br>
            <a:r>
              <a:rPr lang="tr-TR" sz="2800" b="1" dirty="0">
                <a:cs typeface="Arial" panose="020B0604020202020204" pitchFamily="34" charset="0"/>
              </a:rPr>
              <a:t> IX.HAFTA</a:t>
            </a:r>
            <a:br>
              <a:rPr lang="tr-TR" sz="2800" b="1" dirty="0">
                <a:cs typeface="Arial" panose="020B0604020202020204" pitchFamily="34" charset="0"/>
              </a:rPr>
            </a:br>
            <a:r>
              <a:rPr lang="tr-TR" sz="2800" b="1" dirty="0">
                <a:cs typeface="Arial" panose="020B0604020202020204" pitchFamily="34" charset="0"/>
              </a:rPr>
              <a:t>Dr. Mehmet ali </a:t>
            </a:r>
            <a:r>
              <a:rPr lang="tr-TR" sz="2800" b="1" dirty="0" err="1">
                <a:cs typeface="Arial" panose="020B0604020202020204" pitchFamily="34" charset="0"/>
              </a:rPr>
              <a:t>çalgan</a:t>
            </a:r>
            <a:r>
              <a:rPr lang="tr-TR" sz="2800" b="1" dirty="0">
                <a:cs typeface="Arial" panose="020B0604020202020204" pitchFamily="34" charset="0"/>
              </a:rPr>
              <a:t> </a:t>
            </a:r>
            <a:br>
              <a:rPr lang="tr-TR" sz="2800" b="1" dirty="0">
                <a:solidFill>
                  <a:srgbClr val="FF0000"/>
                </a:solidFill>
                <a:cs typeface="Arial" panose="020B0604020202020204" pitchFamily="34" charset="0"/>
              </a:rPr>
            </a:b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a:solidFill>
                  <a:schemeClr val="accent1">
                    <a:lumMod val="20000"/>
                    <a:lumOff val="80000"/>
                  </a:schemeClr>
                </a:solidFill>
              </a:rPr>
              <a:t>Muhabbet-İman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52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“Kim, cehennemden uzaklaştırılıp cennete konulmayı isterse, ölümünü, Allah'a ve </a:t>
            </a:r>
            <a:r>
              <a:rPr lang="tr-TR" sz="2800" dirty="0" err="1">
                <a:latin typeface="Arial" panose="020B0604020202020204" pitchFamily="34" charset="0"/>
                <a:cs typeface="Arial" panose="020B0604020202020204" pitchFamily="34" charset="0"/>
              </a:rPr>
              <a:t>âhirete</a:t>
            </a:r>
            <a:r>
              <a:rPr lang="tr-TR" sz="2800" dirty="0">
                <a:latin typeface="Arial" panose="020B0604020202020204" pitchFamily="34" charset="0"/>
                <a:cs typeface="Arial" panose="020B0604020202020204" pitchFamily="34" charset="0"/>
              </a:rPr>
              <a:t> inanmış olarak karşılasın. Bir de başkalarına karşı, kendisine nasıl davranılmasından hoşlanıyorsa öyle davransın.”</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“Komşusu aç iken, kendisi tok olan (gerçek) mümin değildir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537316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“Bunların ardından gelenler de Ey Rabbimiz derler, Bizi ve bizden önceki iman etmiş kardeşlerimizi bağışla; kalplerimizde iman edenlere karşı kötü bir düşünce ve duyguya yer bırakma. Rabbimiz! Kuşkusuz sen çok şefkatlisin, çok merhametlisin. </a:t>
            </a:r>
            <a:r>
              <a:rPr lang="tr-TR" sz="2800" dirty="0" err="1">
                <a:latin typeface="Arial" panose="020B0604020202020204" pitchFamily="34" charset="0"/>
                <a:cs typeface="Arial" panose="020B0604020202020204" pitchFamily="34" charset="0"/>
              </a:rPr>
              <a:t>Haşr</a:t>
            </a:r>
            <a:r>
              <a:rPr lang="tr-TR" sz="2800" dirty="0">
                <a:latin typeface="Arial" panose="020B0604020202020204" pitchFamily="34" charset="0"/>
                <a:cs typeface="Arial" panose="020B0604020202020204" pitchFamily="34" charset="0"/>
              </a:rPr>
              <a:t> 10</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02717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“Evlâdım! Eğer kalbinde hiç kimseye karşı olumsuz bir duygu olmadan sabaha ve akşama erişmeyi başarabilirsen bunu yap. İşte bu benim sünnetimdir. Kim benim sünnetimi yaşatırsa beni sevmiş olur, kim de beni severse cennette benimle birlikte olur.”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627395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“Müminler ancak kardeştirler, öyleyse iki kardeşinizin arasını düzeltin, Allah’a itaatsizlikten sakının ki rahmetine mazhar olasınız» </a:t>
            </a:r>
            <a:r>
              <a:rPr lang="tr-TR" sz="2800" dirty="0" err="1">
                <a:latin typeface="Arial" panose="020B0604020202020204" pitchFamily="34" charset="0"/>
                <a:cs typeface="Arial" panose="020B0604020202020204" pitchFamily="34" charset="0"/>
              </a:rPr>
              <a:t>Hucurat</a:t>
            </a:r>
            <a:r>
              <a:rPr lang="tr-TR" sz="2800" dirty="0">
                <a:latin typeface="Arial" panose="020B0604020202020204" pitchFamily="34" charset="0"/>
                <a:cs typeface="Arial" panose="020B0604020202020204" pitchFamily="34" charset="0"/>
              </a:rPr>
              <a:t> 10</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598974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“Bütün müminleri birbirlerine merhamette, muhabbette, lütufta ve yardımlaşma hususlarında sanki bir vücut gibi görürsün. O vücudun bir organı hastalanınca, vücudun diğer kısımları, birbirlerini uykusuz kalarak ve ateşi yükselmek suretiyle hasta organın acısına ortak olmaya çağırırlar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317004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18315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“Müslüman’ın Müslüman üzerindeki hakkı altıdır: Onunla karşılaştığın zaman selâm ver, seni davet ettiğinde ona icabet et, senden nasihat istediğinde nasihat et, aksırıp Allah’a </a:t>
            </a:r>
            <a:r>
              <a:rPr lang="tr-TR" sz="2800" dirty="0" err="1">
                <a:latin typeface="Arial" panose="020B0604020202020204" pitchFamily="34" charset="0"/>
                <a:cs typeface="Arial" panose="020B0604020202020204" pitchFamily="34" charset="0"/>
              </a:rPr>
              <a:t>hamd</a:t>
            </a:r>
            <a:r>
              <a:rPr lang="tr-TR" sz="2800" dirty="0">
                <a:latin typeface="Arial" panose="020B0604020202020204" pitchFamily="34" charset="0"/>
                <a:cs typeface="Arial" panose="020B0604020202020204" pitchFamily="34" charset="0"/>
              </a:rPr>
              <a:t> ettiğinde ona duayla karşılık ver, hastalandığında onu ziyaret et ve öldüğünde cenazesine katıl.</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511300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2800" dirty="0" err="1">
                <a:latin typeface="Arial" panose="020B0604020202020204" pitchFamily="34" charset="0"/>
                <a:cs typeface="Arial" panose="020B0604020202020204" pitchFamily="34" charset="0"/>
              </a:rPr>
              <a:t>Eş’arî</a:t>
            </a:r>
            <a:r>
              <a:rPr lang="tr-TR" sz="2800" dirty="0">
                <a:latin typeface="Arial" panose="020B0604020202020204" pitchFamily="34" charset="0"/>
                <a:cs typeface="Arial" panose="020B0604020202020204" pitchFamily="34" charset="0"/>
              </a:rPr>
              <a:t> kabilesi bir sefere çıktıklarında ya da kıtlık zamanlarında yiyeceklerini bir yerde toplayıp sonra da eşit olarak taksim ederler. Ben onlardanım, onlar da bendendir.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265939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18315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“Hasetten sakının. Çünkü ateşin odunu yakıp tükettiği gibi haset de iyi amelleri yakar, bitirir.” </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Kadın ile kocanın arasını bozan bizden değildir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(İnsanlar arasında) laf taşıyan kişi cennete giremez</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061043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“Bunu işittiğiniz zaman mümin erkekler ve kadınların birbiri hakkında </a:t>
            </a:r>
            <a:r>
              <a:rPr lang="tr-TR" sz="2800" dirty="0" err="1">
                <a:latin typeface="Arial" panose="020B0604020202020204" pitchFamily="34" charset="0"/>
                <a:cs typeface="Arial" panose="020B0604020202020204" pitchFamily="34" charset="0"/>
              </a:rPr>
              <a:t>hüsn</a:t>
            </a:r>
            <a:r>
              <a:rPr lang="tr-TR" sz="2800" dirty="0">
                <a:latin typeface="Arial" panose="020B0604020202020204" pitchFamily="34" charset="0"/>
                <a:cs typeface="Arial" panose="020B0604020202020204" pitchFamily="34" charset="0"/>
              </a:rPr>
              <a:t>-i zan beslemeleri ve “Bu apaçık bir iftiradır” demeleri gerekmez miydi?” Nur 12</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3699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“Ey iman edenler! Erkekler diğer erkeklerle alay etmesinler; onlar kendilerinden daha iyi olabilirler; kadınlar da diğer kadınlarla alay etmesinler; alay edilen kadınlar edenlerden daha iyi olabilirler. Biriniz diğerinizi karalamayın, birbirinize kötü isim takmayın. İman ettikten sonra </a:t>
            </a:r>
            <a:r>
              <a:rPr lang="tr-TR" sz="2800" dirty="0" err="1">
                <a:latin typeface="Arial" panose="020B0604020202020204" pitchFamily="34" charset="0"/>
                <a:cs typeface="Arial" panose="020B0604020202020204" pitchFamily="34" charset="0"/>
              </a:rPr>
              <a:t>fâsıklıkla</a:t>
            </a:r>
            <a:r>
              <a:rPr lang="tr-TR" sz="2800" dirty="0">
                <a:latin typeface="Arial" panose="020B0604020202020204" pitchFamily="34" charset="0"/>
                <a:cs typeface="Arial" panose="020B0604020202020204" pitchFamily="34" charset="0"/>
              </a:rPr>
              <a:t> anılmak ne kötüdür </a:t>
            </a:r>
            <a:r>
              <a:rPr lang="tr-TR" sz="2800" dirty="0" err="1">
                <a:latin typeface="Arial" panose="020B0604020202020204" pitchFamily="34" charset="0"/>
                <a:cs typeface="Arial" panose="020B0604020202020204" pitchFamily="34" charset="0"/>
              </a:rPr>
              <a:t>Hucurat</a:t>
            </a:r>
            <a:r>
              <a:rPr lang="tr-TR" sz="2800" dirty="0">
                <a:latin typeface="Arial" panose="020B0604020202020204" pitchFamily="34" charset="0"/>
                <a:cs typeface="Arial" panose="020B0604020202020204" pitchFamily="34" charset="0"/>
              </a:rPr>
              <a:t> 11</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52014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MUHABBET</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“Irkçılığa çağıran bizden değildir. Irkçılık davası uğruna savaşan bizden değildir. Irkçılık davası uğruna ölen bizden değildir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363357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“Bizden başkasına benzemeye çalışan bizden değildir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Erkeklere benzeyen kadınlar ve kadınlara benzeyen erkekler bizden değildir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803157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a:latin typeface="Arial" panose="020B0604020202020204" pitchFamily="34" charset="0"/>
                <a:cs typeface="Arial" panose="020B0604020202020204" pitchFamily="34" charset="0"/>
              </a:rPr>
              <a:t>Kaynak: Kur’an ve Sünnette İman-Ahlak Bütünlüğü, Mehmet Ali </a:t>
            </a:r>
            <a:r>
              <a:rPr lang="tr-TR" sz="3200" dirty="0" err="1">
                <a:latin typeface="Arial" panose="020B0604020202020204" pitchFamily="34" charset="0"/>
                <a:cs typeface="Arial" panose="020B0604020202020204" pitchFamily="34" charset="0"/>
              </a:rPr>
              <a:t>Çalgan</a:t>
            </a:r>
            <a:r>
              <a:rPr lang="tr-TR" sz="3200" dirty="0">
                <a:latin typeface="Arial" panose="020B0604020202020204" pitchFamily="34" charset="0"/>
                <a:cs typeface="Arial" panose="020B0604020202020204" pitchFamily="34" charset="0"/>
              </a:rPr>
              <a:t>, Diyanet İşleri Başkanlığı Yayınları</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457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6475812"/>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“Kişi Allah için sever, Allah için </a:t>
            </a:r>
            <a:r>
              <a:rPr lang="tr-TR" sz="2800" dirty="0" err="1">
                <a:latin typeface="Arial" panose="020B0604020202020204" pitchFamily="34" charset="0"/>
                <a:cs typeface="Arial" panose="020B0604020202020204" pitchFamily="34" charset="0"/>
              </a:rPr>
              <a:t>buğz</a:t>
            </a:r>
            <a:r>
              <a:rPr lang="tr-TR" sz="2800" dirty="0">
                <a:latin typeface="Arial" panose="020B0604020202020204" pitchFamily="34" charset="0"/>
                <a:cs typeface="Arial" panose="020B0604020202020204" pitchFamily="34" charset="0"/>
              </a:rPr>
              <a:t> eder, Allah için verir, Allah için vermezse imanını olgunlaştırmış, kemale erdirmiştir.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sahâbeye</a:t>
            </a:r>
            <a:r>
              <a:rPr lang="tr-TR" sz="2800" dirty="0">
                <a:latin typeface="Arial" panose="020B0604020202020204" pitchFamily="34" charset="0"/>
                <a:cs typeface="Arial" panose="020B0604020202020204" pitchFamily="34" charset="0"/>
              </a:rPr>
              <a:t> imanın en güçlü bağının ne olduğunu sormuş, sonra bu bağın “Allah için sevmek ve Allah için </a:t>
            </a:r>
            <a:r>
              <a:rPr lang="tr-TR" sz="2800" dirty="0" err="1">
                <a:latin typeface="Arial" panose="020B0604020202020204" pitchFamily="34" charset="0"/>
                <a:cs typeface="Arial" panose="020B0604020202020204" pitchFamily="34" charset="0"/>
              </a:rPr>
              <a:t>buğz</a:t>
            </a:r>
            <a:r>
              <a:rPr lang="tr-TR" sz="2800" dirty="0">
                <a:latin typeface="Arial" panose="020B0604020202020204" pitchFamily="34" charset="0"/>
                <a:cs typeface="Arial" panose="020B0604020202020204" pitchFamily="34" charset="0"/>
              </a:rPr>
              <a:t> etmek” olduğunu belirtmiştir.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5921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18315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“Kişi, dostunun dini üzerinedir. Bu sebeple kiminle dostluk ettiğinize dikkat edin</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“Kişi sevdiğiyle beraberdir” </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“Benim dostlarım ancak yüce Allah ve </a:t>
            </a:r>
            <a:r>
              <a:rPr lang="tr-TR" sz="2800" dirty="0" err="1">
                <a:latin typeface="Arial" panose="020B0604020202020204" pitchFamily="34" charset="0"/>
                <a:cs typeface="Arial" panose="020B0604020202020204" pitchFamily="34" charset="0"/>
              </a:rPr>
              <a:t>salih</a:t>
            </a:r>
            <a:r>
              <a:rPr lang="tr-TR" sz="2800" dirty="0">
                <a:latin typeface="Arial" panose="020B0604020202020204" pitchFamily="34" charset="0"/>
                <a:cs typeface="Arial" panose="020B0604020202020204" pitchFamily="34" charset="0"/>
              </a:rPr>
              <a:t> müminlerdir” </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05958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18315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“Geçmiş toplumların hastalığı size de bulaştı: Haset ve kin beslemek! İşte bunlar, kökten yok edicidir. Saçı tıraş eder demiyorum, aksine dini kökünden kazıyıp yok eder. Bu canı bu tende tutan Allah’a yemin ederim ki iman etmeden cennete giremezsiniz, birbirinizi sevmeden de mümin olamazsınız. Yaptığınızda birbirinizi seveceğiniz bir şey söyleyeyim mi? Aranızda selamı yayınız</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69247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“Size oruç, namaz ve sadakadan daha faziletli olan şeyi bildireyim mi?” diye sormuştur. </a:t>
            </a:r>
            <a:r>
              <a:rPr lang="tr-TR" sz="2800" dirty="0" err="1">
                <a:latin typeface="Arial" panose="020B0604020202020204" pitchFamily="34" charset="0"/>
                <a:cs typeface="Arial" panose="020B0604020202020204" pitchFamily="34" charset="0"/>
              </a:rPr>
              <a:t>Sahâbiler</a:t>
            </a:r>
            <a:r>
              <a:rPr lang="tr-TR" sz="2800" dirty="0">
                <a:latin typeface="Arial" panose="020B0604020202020204" pitchFamily="34" charset="0"/>
                <a:cs typeface="Arial" panose="020B0604020202020204" pitchFamily="34" charset="0"/>
              </a:rPr>
              <a:t>, “Elbette ey Allah’ın </a:t>
            </a:r>
            <a:r>
              <a:rPr lang="tr-TR" sz="2800" dirty="0" err="1">
                <a:latin typeface="Arial" panose="020B0604020202020204" pitchFamily="34" charset="0"/>
                <a:cs typeface="Arial" panose="020B0604020202020204" pitchFamily="34" charset="0"/>
              </a:rPr>
              <a:t>Rasûlü</a:t>
            </a:r>
            <a:r>
              <a:rPr lang="tr-TR" sz="2800" dirty="0">
                <a:latin typeface="Arial" panose="020B0604020202020204" pitchFamily="34" charset="0"/>
                <a:cs typeface="Arial" panose="020B0604020202020204" pitchFamily="34" charset="0"/>
              </a:rPr>
              <a:t>.” dediler. Bunun üzerine </a:t>
            </a:r>
            <a:r>
              <a:rPr lang="tr-TR" sz="2800" dirty="0" err="1">
                <a:latin typeface="Arial" panose="020B0604020202020204" pitchFamily="34" charset="0"/>
                <a:cs typeface="Arial" panose="020B0604020202020204" pitchFamily="34" charset="0"/>
              </a:rPr>
              <a:t>Rasûlullah</a:t>
            </a:r>
            <a:r>
              <a:rPr lang="tr-TR" sz="2800" dirty="0">
                <a:latin typeface="Arial" panose="020B0604020202020204" pitchFamily="34" charset="0"/>
                <a:cs typeface="Arial" panose="020B0604020202020204" pitchFamily="34" charset="0"/>
              </a:rPr>
              <a:t> şöyle buyurdu: “İki kişinin arasını düzeltmektir. İki kişinin arasını bozmak ise (imanı) kökünden kazır.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57260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18315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“Kim imanın tadını almak isterse, sevdiğini Allah için sevsin.” </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“Şu üç özellik kimde bulunursa o kimse imanın tadını alır: Allah ve </a:t>
            </a:r>
            <a:r>
              <a:rPr lang="tr-TR" sz="2800" dirty="0" err="1">
                <a:latin typeface="Arial" panose="020B0604020202020204" pitchFamily="34" charset="0"/>
                <a:cs typeface="Arial" panose="020B0604020202020204" pitchFamily="34" charset="0"/>
              </a:rPr>
              <a:t>Rasûlü’nü</a:t>
            </a:r>
            <a:r>
              <a:rPr lang="tr-TR" sz="2800" dirty="0">
                <a:latin typeface="Arial" panose="020B0604020202020204" pitchFamily="34" charset="0"/>
                <a:cs typeface="Arial" panose="020B0604020202020204" pitchFamily="34" charset="0"/>
              </a:rPr>
              <a:t> her şeyden çok sevmek, bir kimseyi yalnızca Allah rızası için sevmek, Allah kendisini kurtardıktan sonra tekrar inkârcılığa dönmekten ateşe atılmaktan kaçındığı gibi kaçınmak</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205005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18315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“Amellerin en faziletlisi Allah için sevmek ve Allah için nefret etmektir.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“Benim için birbirini sevenlere, …, birbirini ziyaret edenlere, birbirine infakta ve yardımda bulunanlara sevgim vacip olmuştur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07040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MUHABBET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“Yüce Allah yedi kişiyi kendi gölgesinden başka gölge olmayan günde, gölgesi altında gölgelendirecektir: …, Allah için birbirini sevip, buluşmaları da ayrılmaları da buna dayanan iki kişi</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665698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3647</TotalTime>
  <Words>955</Words>
  <Application>Microsoft Office PowerPoint</Application>
  <PresentationFormat>Özel</PresentationFormat>
  <Paragraphs>85</Paragraphs>
  <Slides>23</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23</vt:i4>
      </vt:variant>
    </vt:vector>
  </HeadingPairs>
  <TitlesOfParts>
    <vt:vector size="31" baseType="lpstr">
      <vt:lpstr>Arial</vt:lpstr>
      <vt:lpstr>Calibri</vt:lpstr>
      <vt:lpstr>Calibri Light</vt:lpstr>
      <vt:lpstr>Corbel</vt:lpstr>
      <vt:lpstr>Shonar Bangla</vt:lpstr>
      <vt:lpstr>Wingdings</vt:lpstr>
      <vt:lpstr>Office Teması</vt:lpstr>
      <vt:lpstr>Şeritli</vt:lpstr>
      <vt:lpstr> İSİF 308 HADİS III  IX.HAFTA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Mehmet Ali Çalgan</cp:lastModifiedBy>
  <cp:revision>452</cp:revision>
  <dcterms:created xsi:type="dcterms:W3CDTF">2019-09-14T09:59:13Z</dcterms:created>
  <dcterms:modified xsi:type="dcterms:W3CDTF">2022-04-06T12:32:00Z</dcterms:modified>
</cp:coreProperties>
</file>