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982" r:id="rId1"/>
    <p:sldMasterId id="2147483994" r:id="rId2"/>
  </p:sldMasterIdLst>
  <p:notesMasterIdLst>
    <p:notesMasterId r:id="rId27"/>
  </p:notesMasterIdLst>
  <p:sldIdLst>
    <p:sldId id="256" r:id="rId3"/>
    <p:sldId id="258" r:id="rId4"/>
    <p:sldId id="404" r:id="rId5"/>
    <p:sldId id="423" r:id="rId6"/>
    <p:sldId id="405" r:id="rId7"/>
    <p:sldId id="407" r:id="rId8"/>
    <p:sldId id="408" r:id="rId9"/>
    <p:sldId id="409" r:id="rId10"/>
    <p:sldId id="410" r:id="rId11"/>
    <p:sldId id="411" r:id="rId12"/>
    <p:sldId id="412" r:id="rId13"/>
    <p:sldId id="413" r:id="rId14"/>
    <p:sldId id="414" r:id="rId15"/>
    <p:sldId id="415" r:id="rId16"/>
    <p:sldId id="416" r:id="rId17"/>
    <p:sldId id="417" r:id="rId18"/>
    <p:sldId id="418" r:id="rId19"/>
    <p:sldId id="419" r:id="rId20"/>
    <p:sldId id="420" r:id="rId21"/>
    <p:sldId id="421" r:id="rId22"/>
    <p:sldId id="422" r:id="rId23"/>
    <p:sldId id="424" r:id="rId24"/>
    <p:sldId id="392" r:id="rId25"/>
    <p:sldId id="307" r:id="rId26"/>
  </p:sldIdLst>
  <p:sldSz cx="10691813" cy="6858000"/>
  <p:notesSz cx="6858000"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3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2" d="100"/>
          <a:sy n="72" d="100"/>
        </p:scale>
        <p:origin x="960" y="66"/>
      </p:cViewPr>
      <p:guideLst>
        <p:guide orient="horz" pos="2160"/>
        <p:guide pos="3367"/>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DE0EB734-2EF1-41E3-A53F-9A6510E8E675}" type="datetimeFigureOut">
              <a:rPr lang="tr-TR" smtClean="0"/>
              <a:t>5.04.2022</a:t>
            </a:fld>
            <a:endParaRPr lang="tr-TR"/>
          </a:p>
        </p:txBody>
      </p:sp>
      <p:sp>
        <p:nvSpPr>
          <p:cNvPr id="4" name="Slayt Görüntüsü Yer Tutucusu 3"/>
          <p:cNvSpPr>
            <a:spLocks noGrp="1" noRot="1" noChangeAspect="1"/>
          </p:cNvSpPr>
          <p:nvPr>
            <p:ph type="sldImg" idx="2"/>
          </p:nvPr>
        </p:nvSpPr>
        <p:spPr>
          <a:xfrm>
            <a:off x="528638" y="744538"/>
            <a:ext cx="58007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714875"/>
            <a:ext cx="5486400" cy="4467225"/>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428163"/>
            <a:ext cx="2971800" cy="4968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9428163"/>
            <a:ext cx="2971800" cy="496887"/>
          </a:xfrm>
          <a:prstGeom prst="rect">
            <a:avLst/>
          </a:prstGeom>
        </p:spPr>
        <p:txBody>
          <a:bodyPr vert="horz" lIns="91440" tIns="45720" rIns="91440" bIns="45720" rtlCol="0" anchor="b"/>
          <a:lstStyle>
            <a:lvl1pPr algn="r">
              <a:defRPr sz="1200"/>
            </a:lvl1pPr>
          </a:lstStyle>
          <a:p>
            <a:fld id="{15B9A9A8-7E66-4E58-A0C8-808A825D350E}" type="slidenum">
              <a:rPr lang="tr-TR" smtClean="0"/>
              <a:t>‹#›</a:t>
            </a:fld>
            <a:endParaRPr lang="tr-TR"/>
          </a:p>
        </p:txBody>
      </p:sp>
    </p:spTree>
    <p:extLst>
      <p:ext uri="{BB962C8B-B14F-4D97-AF65-F5344CB8AC3E}">
        <p14:creationId xmlns:p14="http://schemas.microsoft.com/office/powerpoint/2010/main" val="1404192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336477" y="1122363"/>
            <a:ext cx="8018860" cy="2387600"/>
          </a:xfrm>
        </p:spPr>
        <p:txBody>
          <a:bodyPr anchor="b"/>
          <a:lstStyle>
            <a:lvl1pPr algn="ctr">
              <a:defRPr sz="5262"/>
            </a:lvl1pPr>
          </a:lstStyle>
          <a:p>
            <a:r>
              <a:rPr lang="tr-TR"/>
              <a:t>Asıl başlık stili için tıklatın</a:t>
            </a:r>
            <a:endParaRPr lang="en-US" dirty="0"/>
          </a:p>
        </p:txBody>
      </p:sp>
      <p:sp>
        <p:nvSpPr>
          <p:cNvPr id="3" name="Subtitle 2"/>
          <p:cNvSpPr>
            <a:spLocks noGrp="1"/>
          </p:cNvSpPr>
          <p:nvPr>
            <p:ph type="subTitle" idx="1"/>
          </p:nvPr>
        </p:nvSpPr>
        <p:spPr>
          <a:xfrm>
            <a:off x="1336477" y="3602038"/>
            <a:ext cx="8018860" cy="1655762"/>
          </a:xfrm>
        </p:spPr>
        <p:txBody>
          <a:bodyPr/>
          <a:lstStyle>
            <a:lvl1pPr marL="0" indent="0" algn="ctr">
              <a:buNone/>
              <a:defRPr sz="2105"/>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5.04.2022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76204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5.04.2022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282938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365125"/>
            <a:ext cx="2305422" cy="5811838"/>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735062" y="365125"/>
            <a:ext cx="6782619"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5.04.2022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07784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16981" y="2166365"/>
            <a:ext cx="9863197" cy="1739347"/>
          </a:xfrm>
        </p:spPr>
        <p:txBody>
          <a:bodyPr tIns="45720" bIns="45720" anchor="ctr">
            <a:normAutofit/>
          </a:bodyPr>
          <a:lstStyle>
            <a:lvl1pPr algn="ctr">
              <a:lnSpc>
                <a:spcPct val="80000"/>
              </a:lnSpc>
              <a:defRPr sz="5262" spc="132" baseline="0">
                <a:solidFill>
                  <a:schemeClr val="bg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304716" y="3913632"/>
            <a:ext cx="10090399" cy="457200"/>
          </a:xfrm>
        </p:spPr>
        <p:txBody>
          <a:bodyPr>
            <a:normAutofit/>
          </a:bodyPr>
          <a:lstStyle>
            <a:lvl1pPr marL="0" indent="0" algn="ctr">
              <a:spcBef>
                <a:spcPts val="0"/>
              </a:spcBef>
              <a:spcAft>
                <a:spcPts val="0"/>
              </a:spcAft>
              <a:buNone/>
              <a:defRPr sz="1754">
                <a:solidFill>
                  <a:srgbClr val="FFFFFF"/>
                </a:solidFill>
              </a:defRPr>
            </a:lvl1pPr>
            <a:lvl2pPr marL="400964" indent="0" algn="ctr">
              <a:buNone/>
              <a:defRPr sz="1754"/>
            </a:lvl2pPr>
            <a:lvl3pPr marL="801929" indent="0" algn="ctr">
              <a:buNone/>
              <a:defRPr sz="1754"/>
            </a:lvl3pPr>
            <a:lvl4pPr marL="1202893" indent="0" algn="ctr">
              <a:buNone/>
              <a:defRPr sz="1754"/>
            </a:lvl4pPr>
            <a:lvl5pPr marL="1603858" indent="0" algn="ctr">
              <a:buNone/>
              <a:defRPr sz="1754"/>
            </a:lvl5pPr>
            <a:lvl6pPr marL="2004822" indent="0" algn="ctr">
              <a:buNone/>
              <a:defRPr sz="1754"/>
            </a:lvl6pPr>
            <a:lvl7pPr marL="2405786" indent="0" algn="ctr">
              <a:buNone/>
              <a:defRPr sz="1754"/>
            </a:lvl7pPr>
            <a:lvl8pPr marL="2806751" indent="0" algn="ctr">
              <a:buNone/>
              <a:defRPr sz="1754"/>
            </a:lvl8pPr>
            <a:lvl9pPr marL="3207715" indent="0" algn="ctr">
              <a:buNone/>
              <a:defRPr sz="1754"/>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5.04.2022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34375954"/>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5.04.2022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36186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16981" y="2167128"/>
            <a:ext cx="9863197" cy="1737360"/>
          </a:xfrm>
        </p:spPr>
        <p:txBody>
          <a:bodyPr anchor="ctr">
            <a:noAutofit/>
          </a:bodyPr>
          <a:lstStyle>
            <a:lvl1pPr algn="ctr">
              <a:lnSpc>
                <a:spcPct val="80000"/>
              </a:lnSpc>
              <a:defRPr sz="5262" b="0" spc="132" baseline="0">
                <a:solidFill>
                  <a:schemeClr val="bg1"/>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304716" y="3913212"/>
            <a:ext cx="10087726" cy="457200"/>
          </a:xfrm>
        </p:spPr>
        <p:txBody>
          <a:bodyPr anchor="t">
            <a:normAutofit/>
          </a:bodyPr>
          <a:lstStyle>
            <a:lvl1pPr marL="0" indent="0" algn="ctr">
              <a:buNone/>
              <a:defRPr sz="1754">
                <a:solidFill>
                  <a:srgbClr val="FFFFFF"/>
                </a:solidFill>
              </a:defRPr>
            </a:lvl1pPr>
            <a:lvl2pPr marL="400964" indent="0">
              <a:buNone/>
              <a:defRPr sz="1579">
                <a:solidFill>
                  <a:schemeClr val="tx1">
                    <a:tint val="75000"/>
                  </a:schemeClr>
                </a:solidFill>
              </a:defRPr>
            </a:lvl2pPr>
            <a:lvl3pPr marL="801929" indent="0">
              <a:buNone/>
              <a:defRPr sz="1403">
                <a:solidFill>
                  <a:schemeClr val="tx1">
                    <a:tint val="75000"/>
                  </a:schemeClr>
                </a:solidFill>
              </a:defRPr>
            </a:lvl3pPr>
            <a:lvl4pPr marL="1202893" indent="0">
              <a:buNone/>
              <a:defRPr sz="1228">
                <a:solidFill>
                  <a:schemeClr val="tx1">
                    <a:tint val="75000"/>
                  </a:schemeClr>
                </a:solidFill>
              </a:defRPr>
            </a:lvl4pPr>
            <a:lvl5pPr marL="1603858" indent="0">
              <a:buNone/>
              <a:defRPr sz="1228">
                <a:solidFill>
                  <a:schemeClr val="tx1">
                    <a:tint val="75000"/>
                  </a:schemeClr>
                </a:solidFill>
              </a:defRPr>
            </a:lvl5pPr>
            <a:lvl6pPr marL="2004822" indent="0">
              <a:buNone/>
              <a:defRPr sz="1228">
                <a:solidFill>
                  <a:schemeClr val="tx1">
                    <a:tint val="75000"/>
                  </a:schemeClr>
                </a:solidFill>
              </a:defRPr>
            </a:lvl6pPr>
            <a:lvl7pPr marL="2405786" indent="0">
              <a:buNone/>
              <a:defRPr sz="1228">
                <a:solidFill>
                  <a:schemeClr val="tx1">
                    <a:tint val="75000"/>
                  </a:schemeClr>
                </a:solidFill>
              </a:defRPr>
            </a:lvl7pPr>
            <a:lvl8pPr marL="2806751" indent="0">
              <a:buNone/>
              <a:defRPr sz="1228">
                <a:solidFill>
                  <a:schemeClr val="tx1">
                    <a:tint val="75000"/>
                  </a:schemeClr>
                </a:solidFill>
              </a:defRPr>
            </a:lvl8pPr>
            <a:lvl9pPr marL="3207715" indent="0">
              <a:buNone/>
              <a:defRPr sz="1228">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solidFill>
                  <a:schemeClr val="tx2"/>
                </a:solidFill>
              </a:defRPr>
            </a:lvl1pPr>
          </a:lstStyle>
          <a:p>
            <a:fld id="{D06DE85E-D9ED-4BD3-B93A-FEBB02327D00}" type="datetimeFigureOut">
              <a:rPr lang="tr-TR" smtClean="0"/>
              <a:t>5.04.2022</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3404570418"/>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057030"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463761"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5.04.2022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85236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1058490"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a:t>Asıl metin stillerini düzenle</a:t>
            </a:r>
          </a:p>
        </p:txBody>
      </p:sp>
      <p:sp>
        <p:nvSpPr>
          <p:cNvPr id="4" name="Content Placeholder 3"/>
          <p:cNvSpPr>
            <a:spLocks noGrp="1"/>
          </p:cNvSpPr>
          <p:nvPr>
            <p:ph sz="half" idx="2"/>
          </p:nvPr>
        </p:nvSpPr>
        <p:spPr>
          <a:xfrm>
            <a:off x="1058490" y="2656566"/>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464497"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a:t>Asıl metin stillerini düzenle</a:t>
            </a:r>
          </a:p>
        </p:txBody>
      </p:sp>
      <p:sp>
        <p:nvSpPr>
          <p:cNvPr id="6" name="Content Placeholder 5"/>
          <p:cNvSpPr>
            <a:spLocks noGrp="1"/>
          </p:cNvSpPr>
          <p:nvPr>
            <p:ph sz="quarter" idx="4"/>
          </p:nvPr>
        </p:nvSpPr>
        <p:spPr>
          <a:xfrm>
            <a:off x="5464497" y="2656564"/>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5.04.2022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9528875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5.04.2022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283751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5.04.2022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246655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a:xfrm>
            <a:off x="1058490" y="2120054"/>
            <a:ext cx="5372636" cy="4114800"/>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30608" y="2147487"/>
            <a:ext cx="2806601" cy="3432319"/>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5.04.2022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2263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5.04.2022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22557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Picture Placeholder 2"/>
          <p:cNvSpPr>
            <a:spLocks noGrp="1" noChangeAspect="1"/>
          </p:cNvSpPr>
          <p:nvPr>
            <p:ph type="pic" idx="1"/>
          </p:nvPr>
        </p:nvSpPr>
        <p:spPr>
          <a:xfrm>
            <a:off x="1122640" y="2211494"/>
            <a:ext cx="5372636" cy="3931920"/>
          </a:xfrm>
          <a:solidFill>
            <a:schemeClr val="tx2">
              <a:lumMod val="60000"/>
              <a:lumOff val="40000"/>
            </a:schemeClr>
          </a:solidFill>
        </p:spPr>
        <p:txBody>
          <a:bodyPr tIns="365760" anchor="t"/>
          <a:lstStyle>
            <a:lvl1pPr marL="0" indent="0" algn="ctr">
              <a:buNone/>
              <a:defRPr sz="2806">
                <a:solidFill>
                  <a:schemeClr val="tx1">
                    <a:lumMod val="50000"/>
                  </a:schemeClr>
                </a:solidFill>
              </a:defRPr>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a:t>Resim eklemek için simgeyi tıklatın</a:t>
            </a:r>
            <a:endParaRPr lang="en-US" dirty="0"/>
          </a:p>
        </p:txBody>
      </p:sp>
      <p:sp>
        <p:nvSpPr>
          <p:cNvPr id="4" name="Text Placeholder 3"/>
          <p:cNvSpPr>
            <a:spLocks noGrp="1"/>
          </p:cNvSpPr>
          <p:nvPr>
            <p:ph type="body" sz="half" idx="2"/>
          </p:nvPr>
        </p:nvSpPr>
        <p:spPr>
          <a:xfrm>
            <a:off x="6832068" y="2150621"/>
            <a:ext cx="2806601" cy="3429000"/>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5.04.2022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933348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5.04.2022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313829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7909514" y="0"/>
            <a:ext cx="240565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033438" y="274638"/>
            <a:ext cx="2106775" cy="5897562"/>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735062" y="274638"/>
            <a:ext cx="6992203" cy="5897562"/>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735062" y="6422855"/>
            <a:ext cx="2405654" cy="365125"/>
          </a:xfrm>
        </p:spPr>
        <p:txBody>
          <a:bodyPr/>
          <a:lstStyle/>
          <a:p>
            <a:fld id="{D06DE85E-D9ED-4BD3-B93A-FEBB02327D00}" type="datetimeFigureOut">
              <a:rPr lang="tr-TR" smtClean="0"/>
              <a:t>5.04.2022</a:t>
            </a:fld>
            <a:endParaRPr lang="tr-TR"/>
          </a:p>
        </p:txBody>
      </p:sp>
      <p:sp>
        <p:nvSpPr>
          <p:cNvPr id="5" name="Footer Placeholder 4"/>
          <p:cNvSpPr>
            <a:spLocks noGrp="1"/>
          </p:cNvSpPr>
          <p:nvPr>
            <p:ph type="ftr" sz="quarter" idx="11"/>
          </p:nvPr>
        </p:nvSpPr>
        <p:spPr>
          <a:xfrm>
            <a:off x="3311494" y="6422855"/>
            <a:ext cx="3753069" cy="365125"/>
          </a:xfrm>
        </p:spPr>
        <p:txBody>
          <a:bodyPr/>
          <a:lstStyle/>
          <a:p>
            <a:endParaRPr lang="tr-TR"/>
          </a:p>
        </p:txBody>
      </p:sp>
      <p:sp>
        <p:nvSpPr>
          <p:cNvPr id="6" name="Slide Number Placeholder 5"/>
          <p:cNvSpPr>
            <a:spLocks noGrp="1"/>
          </p:cNvSpPr>
          <p:nvPr>
            <p:ph type="sldNum" sz="quarter" idx="12"/>
          </p:nvPr>
        </p:nvSpPr>
        <p:spPr>
          <a:xfrm>
            <a:off x="7079686" y="6422855"/>
            <a:ext cx="771507" cy="365125"/>
          </a:xfrm>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8729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9493" y="1709739"/>
            <a:ext cx="9221689" cy="2852737"/>
          </a:xfrm>
        </p:spPr>
        <p:txBody>
          <a:bodyPr anchor="b"/>
          <a:lstStyle>
            <a:lvl1pPr>
              <a:defRPr sz="5262"/>
            </a:lvl1pPr>
          </a:lstStyle>
          <a:p>
            <a:r>
              <a:rPr lang="tr-TR"/>
              <a:t>Asıl başlık stili için tıklatın</a:t>
            </a:r>
            <a:endParaRPr lang="en-US" dirty="0"/>
          </a:p>
        </p:txBody>
      </p:sp>
      <p:sp>
        <p:nvSpPr>
          <p:cNvPr id="3" name="Text Placeholder 2"/>
          <p:cNvSpPr>
            <a:spLocks noGrp="1"/>
          </p:cNvSpPr>
          <p:nvPr>
            <p:ph type="body" idx="1"/>
          </p:nvPr>
        </p:nvSpPr>
        <p:spPr>
          <a:xfrm>
            <a:off x="729493" y="4589464"/>
            <a:ext cx="9221689" cy="1500187"/>
          </a:xfrm>
        </p:spPr>
        <p:txBody>
          <a:bodyPr/>
          <a:lstStyle>
            <a:lvl1pPr marL="0" indent="0">
              <a:buNone/>
              <a:defRPr sz="2105">
                <a:solidFill>
                  <a:schemeClr val="tx1">
                    <a:tint val="75000"/>
                  </a:schemeClr>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06DE85E-D9ED-4BD3-B93A-FEBB02327D00}" type="datetimeFigureOut">
              <a:rPr lang="tr-TR" smtClean="0"/>
              <a:t>5.04.2022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770524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735062" y="1825625"/>
            <a:ext cx="4544021"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412730" y="1825625"/>
            <a:ext cx="4544021"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5.04.2022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23000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736455" y="365126"/>
            <a:ext cx="9221689" cy="1325563"/>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736455" y="1681163"/>
            <a:ext cx="4523138"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a:t>Asıl metin stillerini düzenle</a:t>
            </a:r>
          </a:p>
        </p:txBody>
      </p:sp>
      <p:sp>
        <p:nvSpPr>
          <p:cNvPr id="4" name="Content Placeholder 3"/>
          <p:cNvSpPr>
            <a:spLocks noGrp="1"/>
          </p:cNvSpPr>
          <p:nvPr>
            <p:ph sz="half" idx="2"/>
          </p:nvPr>
        </p:nvSpPr>
        <p:spPr>
          <a:xfrm>
            <a:off x="736455" y="2505075"/>
            <a:ext cx="452313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412730" y="1681163"/>
            <a:ext cx="4545413"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a:t>Asıl metin stillerini düzenle</a:t>
            </a:r>
          </a:p>
        </p:txBody>
      </p:sp>
      <p:sp>
        <p:nvSpPr>
          <p:cNvPr id="6" name="Content Placeholder 5"/>
          <p:cNvSpPr>
            <a:spLocks noGrp="1"/>
          </p:cNvSpPr>
          <p:nvPr>
            <p:ph sz="quarter" idx="4"/>
          </p:nvPr>
        </p:nvSpPr>
        <p:spPr>
          <a:xfrm>
            <a:off x="5412730" y="2505075"/>
            <a:ext cx="4545413"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5.04.2022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13446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5.04.2022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86699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5.04.2022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16482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a:t>Asıl başlık stili için tıklatın</a:t>
            </a:r>
            <a:endParaRPr lang="en-US" dirty="0"/>
          </a:p>
        </p:txBody>
      </p:sp>
      <p:sp>
        <p:nvSpPr>
          <p:cNvPr id="3" name="Content Placeholder 2"/>
          <p:cNvSpPr>
            <a:spLocks noGrp="1"/>
          </p:cNvSpPr>
          <p:nvPr>
            <p:ph idx="1"/>
          </p:nvPr>
        </p:nvSpPr>
        <p:spPr>
          <a:xfrm>
            <a:off x="4545413" y="987426"/>
            <a:ext cx="5412730" cy="487362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5.04.2022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610418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4545413" y="987426"/>
            <a:ext cx="5412730" cy="4873625"/>
          </a:xfrm>
        </p:spPr>
        <p:txBody>
          <a:bodyPr anchor="t"/>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a:t>Resim eklemek için simgeyi tıklatın</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5.04.2022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50299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365126"/>
            <a:ext cx="9221689" cy="1325563"/>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735062" y="1825625"/>
            <a:ext cx="9221689"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35062" y="6356351"/>
            <a:ext cx="2405658" cy="365125"/>
          </a:xfrm>
          <a:prstGeom prst="rect">
            <a:avLst/>
          </a:prstGeom>
        </p:spPr>
        <p:txBody>
          <a:bodyPr vert="horz" lIns="91440" tIns="45720" rIns="91440" bIns="45720" rtlCol="0" anchor="ctr"/>
          <a:lstStyle>
            <a:lvl1pPr algn="l">
              <a:defRPr sz="1052">
                <a:solidFill>
                  <a:schemeClr val="tx1">
                    <a:tint val="75000"/>
                  </a:schemeClr>
                </a:solidFill>
              </a:defRPr>
            </a:lvl1pPr>
          </a:lstStyle>
          <a:p>
            <a:fld id="{D06DE85E-D9ED-4BD3-B93A-FEBB02327D00}" type="datetimeFigureOut">
              <a:rPr lang="tr-TR" smtClean="0"/>
              <a:t>5.04.2022</a:t>
            </a:fld>
            <a:endParaRPr lang="tr-TR"/>
          </a:p>
        </p:txBody>
      </p:sp>
      <p:sp>
        <p:nvSpPr>
          <p:cNvPr id="5" name="Footer Placeholder 4"/>
          <p:cNvSpPr>
            <a:spLocks noGrp="1"/>
          </p:cNvSpPr>
          <p:nvPr>
            <p:ph type="ftr" sz="quarter" idx="3"/>
          </p:nvPr>
        </p:nvSpPr>
        <p:spPr>
          <a:xfrm>
            <a:off x="3541663" y="6356351"/>
            <a:ext cx="3608487" cy="365125"/>
          </a:xfrm>
          <a:prstGeom prst="rect">
            <a:avLst/>
          </a:prstGeom>
        </p:spPr>
        <p:txBody>
          <a:bodyPr vert="horz" lIns="91440" tIns="45720" rIns="91440" bIns="45720" rtlCol="0" anchor="ctr"/>
          <a:lstStyle>
            <a:lvl1pPr algn="ctr">
              <a:defRPr sz="1052">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551093" y="6356351"/>
            <a:ext cx="2405658" cy="365125"/>
          </a:xfrm>
          <a:prstGeom prst="rect">
            <a:avLst/>
          </a:prstGeom>
        </p:spPr>
        <p:txBody>
          <a:bodyPr vert="horz" lIns="91440" tIns="45720" rIns="91440" bIns="45720" rtlCol="0" anchor="ctr"/>
          <a:lstStyle>
            <a:lvl1pPr algn="r">
              <a:defRPr sz="1052">
                <a:solidFill>
                  <a:schemeClr val="tx1">
                    <a:tint val="75000"/>
                  </a:schemeClr>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88790647"/>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Lst>
  <p:txStyles>
    <p:titleStyle>
      <a:lvl1pPr algn="l" defTabSz="801929"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24" y="176109"/>
            <a:ext cx="10689140"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54904" y="284176"/>
            <a:ext cx="8580180" cy="1508760"/>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1054904" y="2011680"/>
            <a:ext cx="8580180" cy="420624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54331" y="6422855"/>
            <a:ext cx="2631643" cy="365125"/>
          </a:xfrm>
          <a:prstGeom prst="rect">
            <a:avLst/>
          </a:prstGeom>
        </p:spPr>
        <p:txBody>
          <a:bodyPr vert="horz" lIns="91440" tIns="45720" rIns="45720" bIns="45720" rtlCol="0" anchor="ctr"/>
          <a:lstStyle>
            <a:lvl1pPr algn="l">
              <a:defRPr sz="921">
                <a:solidFill>
                  <a:schemeClr val="tx1"/>
                </a:solidFill>
              </a:defRPr>
            </a:lvl1pPr>
          </a:lstStyle>
          <a:p>
            <a:fld id="{D06DE85E-D9ED-4BD3-B93A-FEBB02327D00}" type="datetimeFigureOut">
              <a:rPr lang="tr-TR" smtClean="0"/>
              <a:t>5.04.2022</a:t>
            </a:fld>
            <a:endParaRPr lang="tr-TR"/>
          </a:p>
        </p:txBody>
      </p:sp>
      <p:sp>
        <p:nvSpPr>
          <p:cNvPr id="5" name="Footer Placeholder 4"/>
          <p:cNvSpPr>
            <a:spLocks noGrp="1"/>
          </p:cNvSpPr>
          <p:nvPr>
            <p:ph type="ftr" sz="quarter" idx="3"/>
          </p:nvPr>
        </p:nvSpPr>
        <p:spPr>
          <a:xfrm>
            <a:off x="4907843" y="6422855"/>
            <a:ext cx="4423738" cy="365125"/>
          </a:xfrm>
          <a:prstGeom prst="rect">
            <a:avLst/>
          </a:prstGeom>
        </p:spPr>
        <p:txBody>
          <a:bodyPr vert="horz" lIns="91440" tIns="45720" rIns="91440" bIns="45720" rtlCol="0" anchor="ctr"/>
          <a:lstStyle>
            <a:lvl1pPr algn="r">
              <a:defRPr sz="921">
                <a:solidFill>
                  <a:schemeClr val="tx1"/>
                </a:solidFill>
              </a:defRPr>
            </a:lvl1pPr>
          </a:lstStyle>
          <a:p>
            <a:endParaRPr lang="tr-TR"/>
          </a:p>
        </p:txBody>
      </p:sp>
      <p:sp>
        <p:nvSpPr>
          <p:cNvPr id="6" name="Slide Number Placeholder 5"/>
          <p:cNvSpPr>
            <a:spLocks noGrp="1"/>
          </p:cNvSpPr>
          <p:nvPr>
            <p:ph type="sldNum" sz="quarter" idx="4"/>
          </p:nvPr>
        </p:nvSpPr>
        <p:spPr>
          <a:xfrm>
            <a:off x="9347380" y="6422855"/>
            <a:ext cx="829829" cy="365125"/>
          </a:xfrm>
          <a:prstGeom prst="rect">
            <a:avLst/>
          </a:prstGeom>
        </p:spPr>
        <p:txBody>
          <a:bodyPr vert="horz" lIns="45720" tIns="45720" rIns="91440" bIns="45720" rtlCol="0" anchor="ctr"/>
          <a:lstStyle>
            <a:lvl1pPr algn="l">
              <a:defRPr sz="1052" b="0">
                <a:solidFill>
                  <a:schemeClr val="tx1"/>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51853834"/>
      </p:ext>
    </p:extLst>
  </p:cSld>
  <p:clrMap bg1="dk1" tx1="lt1" bg2="dk2" tx2="lt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Lst>
  <p:txStyles>
    <p:titleStyle>
      <a:lvl1pPr algn="l" defTabSz="801929" rtl="0" eaLnBrk="1" latinLnBrk="0" hangingPunct="1">
        <a:lnSpc>
          <a:spcPct val="85000"/>
        </a:lnSpc>
        <a:spcBef>
          <a:spcPct val="0"/>
        </a:spcBef>
        <a:buNone/>
        <a:defRPr sz="3508" kern="1200" cap="all" baseline="0">
          <a:solidFill>
            <a:schemeClr val="bg2"/>
          </a:solidFill>
          <a:latin typeface="+mj-lt"/>
          <a:ea typeface="+mj-ea"/>
          <a:cs typeface="+mj-cs"/>
        </a:defRPr>
      </a:lvl1pPr>
    </p:titleStyle>
    <p:bodyStyle>
      <a:lvl1pPr marL="160386" indent="-160386" algn="l" defTabSz="801929" rtl="0" eaLnBrk="1" latinLnBrk="0" hangingPunct="1">
        <a:lnSpc>
          <a:spcPct val="90000"/>
        </a:lnSpc>
        <a:spcBef>
          <a:spcPts val="1052"/>
        </a:spcBef>
        <a:spcAft>
          <a:spcPts val="175"/>
        </a:spcAft>
        <a:buClr>
          <a:schemeClr val="tx1"/>
        </a:buClr>
        <a:buFont typeface="Wingdings" pitchFamily="2" charset="2"/>
        <a:buChar char=""/>
        <a:defRPr sz="1929" kern="1200">
          <a:solidFill>
            <a:schemeClr val="tx1"/>
          </a:solidFill>
          <a:latin typeface="+mn-lt"/>
          <a:ea typeface="+mn-ea"/>
          <a:cs typeface="+mn-cs"/>
        </a:defRPr>
      </a:lvl1pPr>
      <a:lvl2pPr marL="360868" indent="-160386" algn="l" defTabSz="801929" rtl="0" eaLnBrk="1" latinLnBrk="0" hangingPunct="1">
        <a:lnSpc>
          <a:spcPct val="90000"/>
        </a:lnSpc>
        <a:spcBef>
          <a:spcPts val="175"/>
        </a:spcBef>
        <a:spcAft>
          <a:spcPts val="351"/>
        </a:spcAft>
        <a:buClr>
          <a:schemeClr val="tx1"/>
        </a:buClr>
        <a:buFont typeface="Wingdings" pitchFamily="2" charset="2"/>
        <a:buChar char=""/>
        <a:defRPr sz="1754" kern="1200">
          <a:solidFill>
            <a:schemeClr val="tx1"/>
          </a:solidFill>
          <a:latin typeface="+mn-lt"/>
          <a:ea typeface="+mn-ea"/>
          <a:cs typeface="+mn-cs"/>
        </a:defRPr>
      </a:lvl2pPr>
      <a:lvl3pPr marL="561350" indent="-160386" algn="l" defTabSz="801929" rtl="0" eaLnBrk="1" latinLnBrk="0" hangingPunct="1">
        <a:lnSpc>
          <a:spcPct val="90000"/>
        </a:lnSpc>
        <a:spcBef>
          <a:spcPts val="175"/>
        </a:spcBef>
        <a:spcAft>
          <a:spcPts val="351"/>
        </a:spcAft>
        <a:buClr>
          <a:schemeClr val="tx1"/>
        </a:buClr>
        <a:buFont typeface="Wingdings" pitchFamily="2" charset="2"/>
        <a:buChar char=""/>
        <a:defRPr sz="1579" kern="1200">
          <a:solidFill>
            <a:schemeClr val="tx1"/>
          </a:solidFill>
          <a:latin typeface="+mn-lt"/>
          <a:ea typeface="+mn-ea"/>
          <a:cs typeface="+mn-cs"/>
        </a:defRPr>
      </a:lvl3pPr>
      <a:lvl4pPr marL="761832"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4pPr>
      <a:lvl5pPr marL="962315"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5pPr>
      <a:lvl6pPr marL="1126594"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6pPr>
      <a:lvl7pPr marL="1290769"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7pPr>
      <a:lvl8pPr marL="1428633"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8pPr>
      <a:lvl9pPr marL="1584037"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5.xml"/><Relationship Id="rId1" Type="http://schemas.openxmlformats.org/officeDocument/2006/relationships/tags" Target="../tags/tag24.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5.xml"/><Relationship Id="rId1" Type="http://schemas.openxmlformats.org/officeDocument/2006/relationships/tags" Target="../tags/tag34.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7.xml"/><Relationship Id="rId1" Type="http://schemas.openxmlformats.org/officeDocument/2006/relationships/tags" Target="../tags/tag36.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9.xml"/><Relationship Id="rId1" Type="http://schemas.openxmlformats.org/officeDocument/2006/relationships/tags" Target="../tags/tag38.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3.xml"/><Relationship Id="rId1" Type="http://schemas.openxmlformats.org/officeDocument/2006/relationships/tags" Target="../tags/tag42.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44.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45.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88" y="0"/>
            <a:ext cx="10692000" cy="6876000"/>
          </a:xfrm>
          <a:prstGeom prst="rect">
            <a:avLst/>
          </a:prstGeom>
        </p:spPr>
      </p:pic>
      <p:sp>
        <p:nvSpPr>
          <p:cNvPr id="2" name="Unvan 1"/>
          <p:cNvSpPr>
            <a:spLocks noGrp="1"/>
          </p:cNvSpPr>
          <p:nvPr>
            <p:ph type="ctrTitle"/>
          </p:nvPr>
        </p:nvSpPr>
        <p:spPr>
          <a:xfrm>
            <a:off x="0" y="2078182"/>
            <a:ext cx="10691812" cy="2183686"/>
          </a:xfrm>
        </p:spPr>
        <p:txBody>
          <a:bodyPr>
            <a:noAutofit/>
          </a:bodyPr>
          <a:lstStyle/>
          <a:p>
            <a:r>
              <a:rPr lang="tr-TR" sz="2800" b="1" dirty="0">
                <a:cs typeface="Arial" panose="020B0604020202020204" pitchFamily="34" charset="0"/>
              </a:rPr>
              <a:t> İSİF 308 HADİS III</a:t>
            </a:r>
            <a:br>
              <a:rPr lang="tr-TR" sz="2800" b="1" dirty="0">
                <a:cs typeface="Arial" panose="020B0604020202020204" pitchFamily="34" charset="0"/>
              </a:rPr>
            </a:br>
            <a:r>
              <a:rPr lang="tr-TR" sz="2800" b="1" dirty="0">
                <a:cs typeface="Arial" panose="020B0604020202020204" pitchFamily="34" charset="0"/>
              </a:rPr>
              <a:t> VIII.HAFTA</a:t>
            </a:r>
            <a:br>
              <a:rPr lang="tr-TR" sz="2800" b="1" dirty="0">
                <a:cs typeface="Arial" panose="020B0604020202020204" pitchFamily="34" charset="0"/>
              </a:rPr>
            </a:br>
            <a:r>
              <a:rPr lang="tr-TR" sz="2800" b="1" dirty="0">
                <a:cs typeface="Arial" panose="020B0604020202020204" pitchFamily="34" charset="0"/>
              </a:rPr>
              <a:t>Dr. Mehmet ali </a:t>
            </a:r>
            <a:r>
              <a:rPr lang="tr-TR" sz="2800" b="1" dirty="0" err="1">
                <a:cs typeface="Arial" panose="020B0604020202020204" pitchFamily="34" charset="0"/>
              </a:rPr>
              <a:t>çalgan</a:t>
            </a:r>
            <a:r>
              <a:rPr lang="tr-TR" sz="2800" b="1" dirty="0">
                <a:cs typeface="Arial" panose="020B0604020202020204" pitchFamily="34" charset="0"/>
              </a:rPr>
              <a:t> </a:t>
            </a:r>
            <a:br>
              <a:rPr lang="tr-TR" sz="2800" b="1" dirty="0">
                <a:solidFill>
                  <a:srgbClr val="FF0000"/>
                </a:solidFill>
                <a:cs typeface="Arial" panose="020B0604020202020204" pitchFamily="34" charset="0"/>
              </a:rPr>
            </a:br>
            <a:br>
              <a:rPr lang="tr-TR" sz="2800" b="1" dirty="0">
                <a:cs typeface="Arial" panose="020B0604020202020204" pitchFamily="34" charset="0"/>
              </a:rPr>
            </a:br>
            <a:endParaRPr lang="tr-TR" sz="2800" b="1" dirty="0">
              <a:cs typeface="Arial" panose="020B0604020202020204" pitchFamily="34" charset="0"/>
            </a:endParaRPr>
          </a:p>
        </p:txBody>
      </p:sp>
      <p:sp>
        <p:nvSpPr>
          <p:cNvPr id="6" name="Metin kutusu 5"/>
          <p:cNvSpPr txBox="1"/>
          <p:nvPr/>
        </p:nvSpPr>
        <p:spPr>
          <a:xfrm>
            <a:off x="399011" y="3870038"/>
            <a:ext cx="9277004" cy="400110"/>
          </a:xfrm>
          <a:prstGeom prst="rect">
            <a:avLst/>
          </a:prstGeom>
          <a:noFill/>
        </p:spPr>
        <p:txBody>
          <a:bodyPr wrap="square" rtlCol="0">
            <a:spAutoFit/>
          </a:bodyPr>
          <a:lstStyle/>
          <a:p>
            <a:pPr algn="ctr"/>
            <a:r>
              <a:rPr lang="tr-TR" sz="2000" b="1" dirty="0" err="1">
                <a:solidFill>
                  <a:schemeClr val="accent1">
                    <a:lumMod val="20000"/>
                    <a:lumOff val="80000"/>
                  </a:schemeClr>
                </a:solidFill>
              </a:rPr>
              <a:t>Dogruluk</a:t>
            </a:r>
            <a:r>
              <a:rPr lang="tr-TR" sz="2000" b="1" dirty="0">
                <a:solidFill>
                  <a:schemeClr val="accent1">
                    <a:lumMod val="20000"/>
                    <a:lumOff val="80000"/>
                  </a:schemeClr>
                </a:solidFill>
              </a:rPr>
              <a:t>-İman Bütünlüğü</a:t>
            </a:r>
            <a:endParaRPr lang="tr-TR" sz="2000" dirty="0">
              <a:solidFill>
                <a:srgbClr val="FF0000"/>
              </a:solidFill>
            </a:endParaRPr>
          </a:p>
        </p:txBody>
      </p:sp>
      <p:sp>
        <p:nvSpPr>
          <p:cNvPr id="5"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8528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SIDK VE EMANET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901837"/>
          </a:xfrm>
          <a:prstGeom prst="rect">
            <a:avLst/>
          </a:prstGeom>
          <a:noFill/>
        </p:spPr>
        <p:txBody>
          <a:bodyPr wrap="square" rtlCol="0">
            <a:spAutoFit/>
          </a:bodyPr>
          <a:lstStyle/>
          <a:p>
            <a:pPr algn="just">
              <a:lnSpc>
                <a:spcPct val="150000"/>
              </a:lnSpc>
            </a:pPr>
            <a:r>
              <a:rPr lang="tr-TR" sz="2400" dirty="0" err="1">
                <a:latin typeface="Arial" panose="020B0604020202020204" pitchFamily="34" charset="0"/>
                <a:cs typeface="Arial" panose="020B0604020202020204" pitchFamily="34" charset="0"/>
              </a:rPr>
              <a:t>Rasûlullah</a:t>
            </a:r>
            <a:r>
              <a:rPr lang="tr-TR" sz="2400" dirty="0">
                <a:latin typeface="Arial" panose="020B0604020202020204" pitchFamily="34" charset="0"/>
                <a:cs typeface="Arial" panose="020B0604020202020204" pitchFamily="34" charset="0"/>
              </a:rPr>
              <a:t> (sav) bir gün çarşıda dolaşırken bir ekin yığınının yanına gelmişti. Elini kontrol amacıyla ekin yığınının içine daldırınca parmakları ıslanmıştı. Bunun üzerine, sahibine hitaben, “Bu ne?” diye sormuş, o da, “Malım yağmurda ıslandı ey Allah’ın Elçisi!” demişti. Fakat Peygamberimiz bu izahı yeterli bulmayarak, “Madem öyle, ıslak kısmını insanlar görsün diye yığının üstüne koysaydın ya!” diye uyardıktan sonra, “Bizi aldatan, bizden değildir.” buyurmuştur</a:t>
            </a:r>
            <a:endParaRPr lang="tr-TR" sz="24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608068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SIDK VE EMANET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1951496"/>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Ey iman edenler! Allah’a karşı gelmekten sakının (takvalı olun) ve doğru söz söyleyin ki, Allah sizin işlerinizi düzeltsin, günahlarınızı bağışlasın. </a:t>
            </a:r>
            <a:r>
              <a:rPr lang="tr-TR" sz="2800" dirty="0" err="1">
                <a:latin typeface="Arial" panose="020B0604020202020204" pitchFamily="34" charset="0"/>
                <a:cs typeface="Arial" panose="020B0604020202020204" pitchFamily="34" charset="0"/>
              </a:rPr>
              <a:t>Ahzab</a:t>
            </a:r>
            <a:r>
              <a:rPr lang="tr-TR" sz="2800" dirty="0">
                <a:latin typeface="Arial" panose="020B0604020202020204" pitchFamily="34" charset="0"/>
                <a:cs typeface="Arial" panose="020B0604020202020204" pitchFamily="34" charset="0"/>
              </a:rPr>
              <a:t> 70-71</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37913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SIDK VE EMANET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453681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“Emaneti (güvenilirliği) olmayanın imanı yoktur; ahde vefa göstermeyenin ise dini yoktur.</a:t>
            </a:r>
          </a:p>
          <a:p>
            <a:pPr algn="just">
              <a:lnSpc>
                <a:spcPct val="150000"/>
              </a:lnSpc>
            </a:pPr>
            <a:r>
              <a:rPr lang="tr-TR" sz="2800" u="sng" dirty="0">
                <a:latin typeface="Arial" panose="020B0604020202020204" pitchFamily="34" charset="0"/>
                <a:cs typeface="Arial" panose="020B0604020202020204" pitchFamily="34" charset="0"/>
              </a:rPr>
              <a:t>Alternatif Tercüme:</a:t>
            </a:r>
          </a:p>
          <a:p>
            <a:pPr algn="just">
              <a:lnSpc>
                <a:spcPct val="150000"/>
              </a:lnSpc>
            </a:pPr>
            <a:r>
              <a:rPr lang="tr-TR" sz="2800" dirty="0">
                <a:latin typeface="Arial" panose="020B0604020202020204" pitchFamily="34" charset="0"/>
                <a:cs typeface="Arial" panose="020B0604020202020204" pitchFamily="34" charset="0"/>
              </a:rPr>
              <a:t>“(Gerek ibadetler, gerekse anne babalık, idarecilik, yapılan bir vazife ya da geçici olarak yanına bırakılan eşya konusunda) Üstlendiği sorumlulukların hakkını vermeyenin imanı yoktur.” </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125165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SIDK VE EMANET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244158"/>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“O bize Allah’a kulluk etmeyi, namaz kılmayı, doğru sözlü olmayı, akraba ile ilgilenmeyi ve iffetli olmayı emrediyor</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“Allah’ım, …, kalbime </a:t>
            </a:r>
            <a:r>
              <a:rPr lang="tr-TR" sz="2800" dirty="0" err="1">
                <a:latin typeface="Arial" panose="020B0604020202020204" pitchFamily="34" charset="0"/>
                <a:cs typeface="Arial" panose="020B0604020202020204" pitchFamily="34" charset="0"/>
              </a:rPr>
              <a:t>hidâyet</a:t>
            </a:r>
            <a:r>
              <a:rPr lang="tr-TR" sz="2800" dirty="0">
                <a:latin typeface="Arial" panose="020B0604020202020204" pitchFamily="34" charset="0"/>
                <a:cs typeface="Arial" panose="020B0604020202020204" pitchFamily="34" charset="0"/>
              </a:rPr>
              <a:t> ver, dilimi doğrult, kalbimden bütün kötü huyları çıkar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62984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SIDK VE EMANET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244158"/>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Allah şöyle buyurur: Bugün doğrulara doğruluklarının fayda vereceği gündür. Onlar için, ebedî kalacakları ve altından ırmaklar akan cennetler vardır. Allah onlardan hoşnuttur, onlar da O’nun </a:t>
            </a:r>
            <a:r>
              <a:rPr lang="tr-TR" sz="2800" dirty="0" err="1">
                <a:latin typeface="Arial" panose="020B0604020202020204" pitchFamily="34" charset="0"/>
                <a:cs typeface="Arial" panose="020B0604020202020204" pitchFamily="34" charset="0"/>
              </a:rPr>
              <a:t>rızâsını</a:t>
            </a:r>
            <a:r>
              <a:rPr lang="tr-TR" sz="2800" dirty="0">
                <a:latin typeface="Arial" panose="020B0604020202020204" pitchFamily="34" charset="0"/>
                <a:cs typeface="Arial" panose="020B0604020202020204" pitchFamily="34" charset="0"/>
              </a:rPr>
              <a:t> kazanmaktan ötürü mutludurlar. İşte büyük kurtuluş budur Maide 119</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99419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SIDK VE EMANET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2597827"/>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Doğruluk (insanı) iyiliğe (</a:t>
            </a:r>
            <a:r>
              <a:rPr lang="tr-TR" sz="2800" dirty="0" err="1">
                <a:latin typeface="Arial" panose="020B0604020202020204" pitchFamily="34" charset="0"/>
                <a:cs typeface="Arial" panose="020B0604020202020204" pitchFamily="34" charset="0"/>
              </a:rPr>
              <a:t>birr</a:t>
            </a:r>
            <a:r>
              <a:rPr lang="tr-TR" sz="2800" dirty="0">
                <a:latin typeface="Arial" panose="020B0604020202020204" pitchFamily="34" charset="0"/>
                <a:cs typeface="Arial" panose="020B0604020202020204" pitchFamily="34" charset="0"/>
              </a:rPr>
              <a:t>), iyilik de cennete götürür. Kişi devamlı doğru söyler ve doğruluktan ayrılmazsa </a:t>
            </a:r>
            <a:r>
              <a:rPr lang="tr-TR" sz="2800" dirty="0" err="1">
                <a:latin typeface="Arial" panose="020B0604020202020204" pitchFamily="34" charset="0"/>
                <a:cs typeface="Arial" panose="020B0604020202020204" pitchFamily="34" charset="0"/>
              </a:rPr>
              <a:t>sıddık</a:t>
            </a:r>
            <a:r>
              <a:rPr lang="tr-TR" sz="2800" dirty="0">
                <a:latin typeface="Arial" panose="020B0604020202020204" pitchFamily="34" charset="0"/>
                <a:cs typeface="Arial" panose="020B0604020202020204" pitchFamily="34" charset="0"/>
              </a:rPr>
              <a:t> olur. Yalan (insanı) kötülüğe, kötülük de cehenneme götürür. Kişi devamlı yalan söylerse Allah katında yalancı olarak tescillenir</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062177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SIDK VE EMANET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89048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Bana kendi adınıza altı şeyin güvencesini verin, ben de size cennetin güvencesini vereyim: Konuştuğunuzda doğru söyleyin, söz verdiğinizde sözünüzü tutun, size (bir şey) emanet edildiğinde ona </a:t>
            </a:r>
            <a:r>
              <a:rPr lang="tr-TR" sz="2800" dirty="0" err="1">
                <a:latin typeface="Arial" panose="020B0604020202020204" pitchFamily="34" charset="0"/>
                <a:cs typeface="Arial" panose="020B0604020202020204" pitchFamily="34" charset="0"/>
              </a:rPr>
              <a:t>riâyet</a:t>
            </a:r>
            <a:r>
              <a:rPr lang="tr-TR" sz="2800" dirty="0">
                <a:latin typeface="Arial" panose="020B0604020202020204" pitchFamily="34" charset="0"/>
                <a:cs typeface="Arial" panose="020B0604020202020204" pitchFamily="34" charset="0"/>
              </a:rPr>
              <a:t> edin, iffetinizi koruyun, gözlerinizi (bakılması yasak olandan) sakının ve ellerinizi (haramdan) çekin.</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659175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SIDK VE EMANET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890489"/>
          </a:xfrm>
          <a:prstGeom prst="rect">
            <a:avLst/>
          </a:prstGeom>
          <a:noFill/>
        </p:spPr>
        <p:txBody>
          <a:bodyPr wrap="square" rtlCol="0">
            <a:spAutoFit/>
          </a:bodyPr>
          <a:lstStyle/>
          <a:p>
            <a:pPr algn="just">
              <a:lnSpc>
                <a:spcPct val="150000"/>
              </a:lnSpc>
            </a:pPr>
            <a:r>
              <a:rPr lang="tr-TR" sz="2800" dirty="0" err="1">
                <a:latin typeface="Arial" panose="020B0604020202020204" pitchFamily="34" charset="0"/>
                <a:cs typeface="Arial" panose="020B0604020202020204" pitchFamily="34" charset="0"/>
              </a:rPr>
              <a:t>Rasûlullah</a:t>
            </a:r>
            <a:r>
              <a:rPr lang="tr-TR" sz="2800" dirty="0">
                <a:latin typeface="Arial" panose="020B0604020202020204" pitchFamily="34" charset="0"/>
                <a:cs typeface="Arial" panose="020B0604020202020204" pitchFamily="34" charset="0"/>
              </a:rPr>
              <a:t> büyük günahların en ağırlarını sayarken Allah’a şirk koşmayı ve anne-babaya itaatsizliği zikrettikten sonra yerinden doğrulmuş ve “İyi dinleyin bir de yalan söylemek ve yalan şahitlik yapmaktır.” buyurmuştur. Bu sözü o kadar çok tekrarlamıştır ki, orada bulunan </a:t>
            </a:r>
            <a:r>
              <a:rPr lang="tr-TR" sz="2800" dirty="0" err="1">
                <a:latin typeface="Arial" panose="020B0604020202020204" pitchFamily="34" charset="0"/>
                <a:cs typeface="Arial" panose="020B0604020202020204" pitchFamily="34" charset="0"/>
              </a:rPr>
              <a:t>sahâbîlerden</a:t>
            </a:r>
            <a:r>
              <a:rPr lang="tr-TR" sz="2800" dirty="0">
                <a:latin typeface="Arial" panose="020B0604020202020204" pitchFamily="34" charset="0"/>
                <a:cs typeface="Arial" panose="020B0604020202020204" pitchFamily="34" charset="0"/>
              </a:rPr>
              <a:t> biri, Allah </a:t>
            </a:r>
            <a:r>
              <a:rPr lang="tr-TR" sz="2800" dirty="0" err="1">
                <a:latin typeface="Arial" panose="020B0604020202020204" pitchFamily="34" charset="0"/>
                <a:cs typeface="Arial" panose="020B0604020202020204" pitchFamily="34" charset="0"/>
              </a:rPr>
              <a:t>Rasûlü’nün</a:t>
            </a:r>
            <a:r>
              <a:rPr lang="tr-TR" sz="2800" dirty="0">
                <a:latin typeface="Arial" panose="020B0604020202020204" pitchFamily="34" charset="0"/>
                <a:cs typeface="Arial" panose="020B0604020202020204" pitchFamily="34" charset="0"/>
              </a:rPr>
              <a:t> (sav) neredeyse hiç susmayacağını zannetmiştir.</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937774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SIDK VE EMANET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1951496"/>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Allah’ın kendisine yöneticilik verip de yönettiği kimseleri sadakat ve samimiyetle koruyup gözetmeyen (</a:t>
            </a:r>
            <a:r>
              <a:rPr lang="tr-TR" sz="2800" dirty="0" err="1">
                <a:latin typeface="Arial" panose="020B0604020202020204" pitchFamily="34" charset="0"/>
                <a:cs typeface="Arial" panose="020B0604020202020204" pitchFamily="34" charset="0"/>
              </a:rPr>
              <a:t>nasihatla</a:t>
            </a:r>
            <a:r>
              <a:rPr lang="tr-TR" sz="2800" dirty="0">
                <a:latin typeface="Arial" panose="020B0604020202020204" pitchFamily="34" charset="0"/>
                <a:cs typeface="Arial" panose="020B0604020202020204" pitchFamily="34" charset="0"/>
              </a:rPr>
              <a:t> kuşatmayan) kimse, cennetin kokusunu alamaz</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1685497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SIDK VE EMANET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89048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Üç kişi vardır ki kıyamet gününde yüce Allah onlarla konuşmaz ve onlara (rahmet nazarıyla) bakmaz: İlki, malına rağbeti artırmak için, müşterinin verdiğinden daha fazla bedel vermiş olduğuna yalancı olarak yemin eden kişi. İkincisi, Müslüman bir kimsenin malını koparmak için ikindiden sonra yalan bir yemin ile yemin eden kimse</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274707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DERS İZLENCESİ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5" y="2318273"/>
            <a:ext cx="5866410" cy="496996"/>
          </a:xfrm>
          <a:prstGeom prst="rect">
            <a:avLst/>
          </a:prstGeom>
          <a:noFill/>
        </p:spPr>
        <p:txBody>
          <a:bodyPr wrap="square" rtlCol="0">
            <a:spAutoFit/>
          </a:bodyPr>
          <a:lstStyle/>
          <a:p>
            <a:pPr lvl="1" algn="just">
              <a:lnSpc>
                <a:spcPct val="150000"/>
              </a:lnSpc>
              <a:buFont typeface="+mj-lt"/>
              <a:buAutoNum type="arabicPeriod"/>
            </a:pPr>
            <a:r>
              <a:rPr lang="tr-TR" sz="2000" dirty="0">
                <a:latin typeface="Arial" panose="020B0604020202020204" pitchFamily="34" charset="0"/>
                <a:cs typeface="Arial" panose="020B0604020202020204" pitchFamily="34" charset="0"/>
              </a:rPr>
              <a:t>	SIDK VE EMANET</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pic>
        <p:nvPicPr>
          <p:cNvPr id="1331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74949" y="2269086"/>
            <a:ext cx="2990850"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41146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SIDK VE EMANET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453681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Kusurunu açıklamadığı bir malı satan kimse, daima yüce Allah’ın gazabı altındadır ve melekler ona sürekli lânet ederler</a:t>
            </a:r>
          </a:p>
          <a:p>
            <a:pPr algn="just">
              <a:lnSpc>
                <a:spcPct val="150000"/>
              </a:lnSpc>
            </a:pPr>
            <a:endParaRPr lang="tr-TR" sz="2800" b="1"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Kim bir Müslümanın malını elde etmek için günahkâr bir şekilde (yalan yere) yemin ederse, Yüce Allah ona gazap etmiş bir halde Allah’a kavuşur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569194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SIDK VE EMANET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89048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Yalanı ve yalana göre hareket etmeyi terk etmeyenin yemeyi içmeyi bırakmasına Allah’ın ihtiyacı yoktur</a:t>
            </a:r>
          </a:p>
          <a:p>
            <a:pPr algn="just">
              <a:lnSpc>
                <a:spcPct val="150000"/>
              </a:lnSpc>
            </a:pPr>
            <a:endParaRPr lang="tr-TR" sz="2800" b="1"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Nice oruç tutanlar vardır ki oruçtan nasipleri sadece aç ve susuz kalmaktır. Nice namaz kılanlar vardır ki namazdan nasipleri uykusuz kalmaktır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7688759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SIDK VE EMANET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1951496"/>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Allah’tan korkan, iyilik yapan ve doğruluktan ayrılmayanlar dışındaki tacirler kıyamet gününde haddi aşan günahkârlar (</a:t>
            </a:r>
            <a:r>
              <a:rPr lang="tr-TR" sz="2800" dirty="0" err="1">
                <a:latin typeface="Arial" panose="020B0604020202020204" pitchFamily="34" charset="0"/>
                <a:cs typeface="Arial" panose="020B0604020202020204" pitchFamily="34" charset="0"/>
              </a:rPr>
              <a:t>fâcirler</a:t>
            </a:r>
            <a:r>
              <a:rPr lang="tr-TR" sz="2800" dirty="0">
                <a:latin typeface="Arial" panose="020B0604020202020204" pitchFamily="34" charset="0"/>
                <a:cs typeface="Arial" panose="020B0604020202020204" pitchFamily="34" charset="0"/>
              </a:rPr>
              <a:t>) olarak diriltileceklerdir</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8195172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261257" y="2343638"/>
            <a:ext cx="9772559" cy="2217082"/>
          </a:xfrm>
          <a:prstGeom prst="rect">
            <a:avLst/>
          </a:prstGeom>
          <a:noFill/>
        </p:spPr>
        <p:txBody>
          <a:bodyPr wrap="square" rtlCol="0">
            <a:spAutoFit/>
          </a:bodyPr>
          <a:lstStyle/>
          <a:p>
            <a:pPr algn="just">
              <a:lnSpc>
                <a:spcPct val="150000"/>
              </a:lnSpc>
              <a:spcBef>
                <a:spcPts val="600"/>
              </a:spcBef>
              <a:spcAft>
                <a:spcPts val="600"/>
              </a:spcAft>
            </a:pPr>
            <a:r>
              <a:rPr lang="tr-TR" sz="3200" dirty="0">
                <a:latin typeface="Arial" panose="020B0604020202020204" pitchFamily="34" charset="0"/>
                <a:cs typeface="Arial" panose="020B0604020202020204" pitchFamily="34" charset="0"/>
              </a:rPr>
              <a:t>Kaynak: Kur’an ve Sünnette İman-Ahlak Bütünlüğü, Mehmet Ali </a:t>
            </a:r>
            <a:r>
              <a:rPr lang="tr-TR" sz="3200" dirty="0" err="1">
                <a:latin typeface="Arial" panose="020B0604020202020204" pitchFamily="34" charset="0"/>
                <a:cs typeface="Arial" panose="020B0604020202020204" pitchFamily="34" charset="0"/>
              </a:rPr>
              <a:t>Çalgan</a:t>
            </a:r>
            <a:r>
              <a:rPr lang="tr-TR" sz="3200" dirty="0">
                <a:latin typeface="Arial" panose="020B0604020202020204" pitchFamily="34" charset="0"/>
                <a:cs typeface="Arial" panose="020B0604020202020204" pitchFamily="34" charset="0"/>
              </a:rPr>
              <a:t>, Diyanet İşleri Başkanlığı Yayınları</a:t>
            </a: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5694571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pic>
        <p:nvPicPr>
          <p:cNvPr id="1028" name="Picture 4" descr="Resulullah (sav)'ın hadis hadis oruç günlüğü | Siyer-i Neb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950" y="11496"/>
            <a:ext cx="11351614" cy="6921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4694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SIDK VE EMANET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5829481"/>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“Onlar, verdikleri sözü yerine getirirler ve dehşeti her yerde hissedilen bir günden korkarlar. İnsan 7</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“Ölçüde ve tartıda hile yapanlara yazıklar olsun. Onlar insanlardan bir şey ölçüp aldıklarında tam, fakat onlara vermek için ölçüp tarttıklarında ise eksik ölçer ve tartarlar. Onlar tekrar diriltileceklerini düşünmezler mi ki! </a:t>
            </a:r>
            <a:r>
              <a:rPr lang="tr-TR" sz="2800" dirty="0" err="1">
                <a:latin typeface="Arial" panose="020B0604020202020204" pitchFamily="34" charset="0"/>
                <a:cs typeface="Arial" panose="020B0604020202020204" pitchFamily="34" charset="0"/>
              </a:rPr>
              <a:t>Mutaffifin</a:t>
            </a:r>
            <a:r>
              <a:rPr lang="tr-TR" sz="2800" dirty="0">
                <a:latin typeface="Arial" panose="020B0604020202020204" pitchFamily="34" charset="0"/>
                <a:cs typeface="Arial" panose="020B0604020202020204" pitchFamily="34" charset="0"/>
              </a:rPr>
              <a:t> 1-4</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659213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SIDK VE EMANET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453681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“Hiç kuşku yok ki Allah, aşırılığa sapmış, yalancı kimseyi doğru yola ulaştırmaz.” Mümin 28</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a:t>
            </a:r>
            <a:r>
              <a:rPr lang="tr-TR" sz="2800" dirty="0" err="1">
                <a:latin typeface="Arial" panose="020B0604020202020204" pitchFamily="34" charset="0"/>
                <a:cs typeface="Arial" panose="020B0604020202020204" pitchFamily="34" charset="0"/>
              </a:rPr>
              <a:t>İsrâiloğulları</a:t>
            </a:r>
            <a:r>
              <a:rPr lang="tr-TR" sz="2800" dirty="0">
                <a:latin typeface="Arial" panose="020B0604020202020204" pitchFamily="34" charset="0"/>
                <a:cs typeface="Arial" panose="020B0604020202020204" pitchFamily="34" charset="0"/>
              </a:rPr>
              <a:t>) </a:t>
            </a:r>
            <a:r>
              <a:rPr lang="tr-TR" sz="2800" dirty="0" err="1">
                <a:latin typeface="Arial" panose="020B0604020202020204" pitchFamily="34" charset="0"/>
                <a:cs typeface="Arial" panose="020B0604020202020204" pitchFamily="34" charset="0"/>
              </a:rPr>
              <a:t>Ahidlerini</a:t>
            </a:r>
            <a:r>
              <a:rPr lang="tr-TR" sz="2800" dirty="0">
                <a:latin typeface="Arial" panose="020B0604020202020204" pitchFamily="34" charset="0"/>
                <a:cs typeface="Arial" panose="020B0604020202020204" pitchFamily="34" charset="0"/>
              </a:rPr>
              <a:t> bozdukları için onları lânetledik ve kalplerini katılaştırdık.” Maide 13</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4176045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SIDK VE EMANET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244158"/>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emanet bir insana güven duyularak o insanın yapması istenen her türlü hususu içine almaktadır.</a:t>
            </a:r>
          </a:p>
          <a:p>
            <a:pPr algn="just">
              <a:lnSpc>
                <a:spcPct val="150000"/>
              </a:lnSpc>
            </a:pPr>
            <a:r>
              <a:rPr lang="tr-TR" sz="2800" dirty="0">
                <a:latin typeface="Arial" panose="020B0604020202020204" pitchFamily="34" charset="0"/>
                <a:cs typeface="Arial" panose="020B0604020202020204" pitchFamily="34" charset="0"/>
              </a:rPr>
              <a:t>emanetin kapsamına kişinin mesul olduğu, gözetilmesi hususunda güvenildiği Allah Teâlâ’nın hakları ve kulların hakları girmektedir.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4064790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SIDK VE EMANET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2597827"/>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Müminde </a:t>
            </a:r>
            <a:r>
              <a:rPr lang="tr-TR" sz="2800" dirty="0" err="1">
                <a:latin typeface="Arial" panose="020B0604020202020204" pitchFamily="34" charset="0"/>
                <a:cs typeface="Arial" panose="020B0604020202020204" pitchFamily="34" charset="0"/>
              </a:rPr>
              <a:t>hıyânet</a:t>
            </a:r>
            <a:r>
              <a:rPr lang="tr-TR" sz="2800" dirty="0">
                <a:latin typeface="Arial" panose="020B0604020202020204" pitchFamily="34" charset="0"/>
                <a:cs typeface="Arial" panose="020B0604020202020204" pitchFamily="34" charset="0"/>
              </a:rPr>
              <a:t> ve yalan dışında diğer tüm huylar bulunabilir.” </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 “Mümin saf ve değerlidir. </a:t>
            </a:r>
            <a:r>
              <a:rPr lang="tr-TR" sz="2800" dirty="0" err="1">
                <a:latin typeface="Arial" panose="020B0604020202020204" pitchFamily="34" charset="0"/>
                <a:cs typeface="Arial" panose="020B0604020202020204" pitchFamily="34" charset="0"/>
              </a:rPr>
              <a:t>Fâcir</a:t>
            </a:r>
            <a:r>
              <a:rPr lang="tr-TR" sz="2800" dirty="0">
                <a:latin typeface="Arial" panose="020B0604020202020204" pitchFamily="34" charset="0"/>
                <a:cs typeface="Arial" panose="020B0604020202020204" pitchFamily="34" charset="0"/>
              </a:rPr>
              <a:t> kişi ise hilekâr ve alçaktır</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081885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SIDK VE EMANET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2597827"/>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“Din </a:t>
            </a:r>
            <a:r>
              <a:rPr lang="tr-TR" sz="2800" dirty="0" err="1">
                <a:latin typeface="Arial" panose="020B0604020202020204" pitchFamily="34" charset="0"/>
                <a:cs typeface="Arial" panose="020B0604020202020204" pitchFamily="34" charset="0"/>
              </a:rPr>
              <a:t>nasihattır</a:t>
            </a:r>
            <a:r>
              <a:rPr lang="tr-TR" sz="2800" dirty="0">
                <a:latin typeface="Arial" panose="020B0604020202020204" pitchFamily="34" charset="0"/>
                <a:cs typeface="Arial" panose="020B0604020202020204" pitchFamily="34" charset="0"/>
              </a:rPr>
              <a:t> (samimiyet ve </a:t>
            </a:r>
            <a:r>
              <a:rPr lang="tr-TR" sz="2800" dirty="0" err="1">
                <a:latin typeface="Arial" panose="020B0604020202020204" pitchFamily="34" charset="0"/>
                <a:cs typeface="Arial" panose="020B0604020202020204" pitchFamily="34" charset="0"/>
              </a:rPr>
              <a:t>hayırhâhlıktır</a:t>
            </a:r>
            <a:r>
              <a:rPr lang="tr-TR" sz="2800" dirty="0">
                <a:latin typeface="Arial" panose="020B0604020202020204" pitchFamily="34" charset="0"/>
                <a:cs typeface="Arial" panose="020B0604020202020204" pitchFamily="34" charset="0"/>
              </a:rPr>
              <a:t>).” buyurdu. </a:t>
            </a:r>
            <a:r>
              <a:rPr lang="tr-TR" sz="2800" dirty="0" err="1">
                <a:latin typeface="Arial" panose="020B0604020202020204" pitchFamily="34" charset="0"/>
                <a:cs typeface="Arial" panose="020B0604020202020204" pitchFamily="34" charset="0"/>
              </a:rPr>
              <a:t>Sahâbe</a:t>
            </a:r>
            <a:r>
              <a:rPr lang="tr-TR" sz="2800" dirty="0">
                <a:latin typeface="Arial" panose="020B0604020202020204" pitchFamily="34" charset="0"/>
                <a:cs typeface="Arial" panose="020B0604020202020204" pitchFamily="34" charset="0"/>
              </a:rPr>
              <a:t> “Kime karşı?” diye sordu. Bunun üzerine O, “Allah’a, kitabına, </a:t>
            </a:r>
            <a:r>
              <a:rPr lang="tr-TR" sz="2800" dirty="0" err="1">
                <a:latin typeface="Arial" panose="020B0604020202020204" pitchFamily="34" charset="0"/>
                <a:cs typeface="Arial" panose="020B0604020202020204" pitchFamily="34" charset="0"/>
              </a:rPr>
              <a:t>Rasûlü’ne</a:t>
            </a:r>
            <a:r>
              <a:rPr lang="tr-TR" sz="2800" dirty="0">
                <a:latin typeface="Arial" panose="020B0604020202020204" pitchFamily="34" charset="0"/>
                <a:cs typeface="Arial" panose="020B0604020202020204" pitchFamily="34" charset="0"/>
              </a:rPr>
              <a:t>, Müslümanların idarecilerine ve bütün Müslümanlara (karşı samimi olmaktır).” buyurdu</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522410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SIDK VE EMANET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4455835"/>
          </a:xfrm>
          <a:prstGeom prst="rect">
            <a:avLst/>
          </a:prstGeom>
          <a:noFill/>
        </p:spPr>
        <p:txBody>
          <a:bodyPr wrap="square" rtlCol="0">
            <a:spAutoFit/>
          </a:bodyPr>
          <a:lstStyle/>
          <a:p>
            <a:pPr algn="just">
              <a:lnSpc>
                <a:spcPct val="150000"/>
              </a:lnSpc>
            </a:pPr>
            <a:r>
              <a:rPr lang="tr-TR" sz="2400" b="1" dirty="0">
                <a:latin typeface="Arial" panose="020B0604020202020204" pitchFamily="34" charset="0"/>
                <a:cs typeface="Arial" panose="020B0604020202020204" pitchFamily="34" charset="0"/>
              </a:rPr>
              <a:t>Yüce Allah için nasihat</a:t>
            </a:r>
            <a:r>
              <a:rPr lang="tr-TR" sz="2400" dirty="0">
                <a:latin typeface="Arial" panose="020B0604020202020204" pitchFamily="34" charset="0"/>
                <a:cs typeface="Arial" panose="020B0604020202020204" pitchFamily="34" charset="0"/>
              </a:rPr>
              <a:t>, O’na saygılı olmak, itaat ederek sevgisini kazanmaya çalışmak; </a:t>
            </a:r>
            <a:r>
              <a:rPr lang="tr-TR" sz="2400" b="1" dirty="0">
                <a:latin typeface="Arial" panose="020B0604020202020204" pitchFamily="34" charset="0"/>
                <a:cs typeface="Arial" panose="020B0604020202020204" pitchFamily="34" charset="0"/>
              </a:rPr>
              <a:t>kitabı için nasihat</a:t>
            </a:r>
            <a:r>
              <a:rPr lang="tr-TR" sz="2400" dirty="0">
                <a:latin typeface="Arial" panose="020B0604020202020204" pitchFamily="34" charset="0"/>
                <a:cs typeface="Arial" panose="020B0604020202020204" pitchFamily="34" charset="0"/>
              </a:rPr>
              <a:t>, onu öğrenmek ve öğretmek, onunla amel etmek; </a:t>
            </a:r>
            <a:r>
              <a:rPr lang="tr-TR" sz="2400" b="1" dirty="0" err="1">
                <a:latin typeface="Arial" panose="020B0604020202020204" pitchFamily="34" charset="0"/>
                <a:cs typeface="Arial" panose="020B0604020202020204" pitchFamily="34" charset="0"/>
              </a:rPr>
              <a:t>Rasûlü</a:t>
            </a:r>
            <a:r>
              <a:rPr lang="tr-TR" sz="2400" b="1" dirty="0">
                <a:latin typeface="Arial" panose="020B0604020202020204" pitchFamily="34" charset="0"/>
                <a:cs typeface="Arial" panose="020B0604020202020204" pitchFamily="34" charset="0"/>
              </a:rPr>
              <a:t> için nasihat</a:t>
            </a:r>
            <a:r>
              <a:rPr lang="tr-TR" sz="2400" dirty="0">
                <a:latin typeface="Arial" panose="020B0604020202020204" pitchFamily="34" charset="0"/>
                <a:cs typeface="Arial" panose="020B0604020202020204" pitchFamily="34" charset="0"/>
              </a:rPr>
              <a:t>, O’na hürmetkâr olmak, sünnetini yaşatmak ve O’nu örnek almak; </a:t>
            </a:r>
            <a:r>
              <a:rPr lang="tr-TR" sz="2400" b="1" dirty="0">
                <a:latin typeface="Arial" panose="020B0604020202020204" pitchFamily="34" charset="0"/>
                <a:cs typeface="Arial" panose="020B0604020202020204" pitchFamily="34" charset="0"/>
              </a:rPr>
              <a:t>Müslümanların idarecileri için nasihat, </a:t>
            </a:r>
            <a:r>
              <a:rPr lang="tr-TR" sz="2400" dirty="0">
                <a:latin typeface="Arial" panose="020B0604020202020204" pitchFamily="34" charset="0"/>
                <a:cs typeface="Arial" panose="020B0604020202020204" pitchFamily="34" charset="0"/>
              </a:rPr>
              <a:t>onlara yardımcı olmak, hatalarını düzeltmek; </a:t>
            </a:r>
            <a:r>
              <a:rPr lang="tr-TR" sz="2400" b="1" dirty="0">
                <a:latin typeface="Arial" panose="020B0604020202020204" pitchFamily="34" charset="0"/>
                <a:cs typeface="Arial" panose="020B0604020202020204" pitchFamily="34" charset="0"/>
              </a:rPr>
              <a:t>tüm Müslümanlara nasihat</a:t>
            </a:r>
            <a:r>
              <a:rPr lang="tr-TR" sz="2400" dirty="0">
                <a:latin typeface="Arial" panose="020B0604020202020204" pitchFamily="34" charset="0"/>
                <a:cs typeface="Arial" panose="020B0604020202020204" pitchFamily="34" charset="0"/>
              </a:rPr>
              <a:t> ise onlara şefkatli olmak, onlara faydası dokunacak konularda gayret etmek, onlara faydalı şeyleri öğretmek, kendi için istediğini onlar için de istemek </a:t>
            </a:r>
            <a:endParaRPr lang="tr-TR" sz="24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462695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SIDK VE EMANET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244158"/>
          </a:xfrm>
          <a:prstGeom prst="rect">
            <a:avLst/>
          </a:prstGeom>
          <a:noFill/>
        </p:spPr>
        <p:txBody>
          <a:bodyPr wrap="square" rtlCol="0">
            <a:spAutoFit/>
          </a:bodyPr>
          <a:lstStyle/>
          <a:p>
            <a:pPr algn="just">
              <a:lnSpc>
                <a:spcPct val="150000"/>
              </a:lnSpc>
            </a:pPr>
            <a:r>
              <a:rPr lang="tr-TR" sz="2800" dirty="0" err="1">
                <a:latin typeface="Arial" panose="020B0604020202020204" pitchFamily="34" charset="0"/>
                <a:cs typeface="Arial" panose="020B0604020202020204" pitchFamily="34" charset="0"/>
              </a:rPr>
              <a:t>Münâfığın</a:t>
            </a:r>
            <a:r>
              <a:rPr lang="tr-TR" sz="2800" dirty="0">
                <a:latin typeface="Arial" panose="020B0604020202020204" pitchFamily="34" charset="0"/>
                <a:cs typeface="Arial" panose="020B0604020202020204" pitchFamily="34" charset="0"/>
              </a:rPr>
              <a:t> alâmeti üçtür: Konuştuğunda yalan söyler, kendisine bir şey emanet edildiğinde </a:t>
            </a:r>
            <a:r>
              <a:rPr lang="tr-TR" sz="2800" dirty="0" err="1">
                <a:latin typeface="Arial" panose="020B0604020202020204" pitchFamily="34" charset="0"/>
                <a:cs typeface="Arial" panose="020B0604020202020204" pitchFamily="34" charset="0"/>
              </a:rPr>
              <a:t>hıyânet</a:t>
            </a:r>
            <a:r>
              <a:rPr lang="tr-TR" sz="2800" dirty="0">
                <a:latin typeface="Arial" panose="020B0604020202020204" pitchFamily="34" charset="0"/>
                <a:cs typeface="Arial" panose="020B0604020202020204" pitchFamily="34" charset="0"/>
              </a:rPr>
              <a:t> eder, söz verdiği zaman sözünde durmaz.”  Bir </a:t>
            </a:r>
            <a:r>
              <a:rPr lang="tr-TR" sz="2800" dirty="0" err="1">
                <a:latin typeface="Arial" panose="020B0604020202020204" pitchFamily="34" charset="0"/>
                <a:cs typeface="Arial" panose="020B0604020202020204" pitchFamily="34" charset="0"/>
              </a:rPr>
              <a:t>rivâyette</a:t>
            </a:r>
            <a:r>
              <a:rPr lang="tr-TR" sz="2800" dirty="0">
                <a:latin typeface="Arial" panose="020B0604020202020204" pitchFamily="34" charset="0"/>
                <a:cs typeface="Arial" panose="020B0604020202020204" pitchFamily="34" charset="0"/>
              </a:rPr>
              <a:t> devamında şu ilave yer alır: “Oruç tutsa, namaz kılsa ve Müslüman olduğunu iddia etse de</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73292617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Şeritli">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Şeritli">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Şeritli">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7CF026C-957E-4F4E-893C-D02C23AB6317}"/>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3622</TotalTime>
  <Words>1163</Words>
  <Application>Microsoft Office PowerPoint</Application>
  <PresentationFormat>Özel</PresentationFormat>
  <Paragraphs>84</Paragraphs>
  <Slides>24</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24</vt:i4>
      </vt:variant>
    </vt:vector>
  </HeadingPairs>
  <TitlesOfParts>
    <vt:vector size="32" baseType="lpstr">
      <vt:lpstr>Arial</vt:lpstr>
      <vt:lpstr>Calibri</vt:lpstr>
      <vt:lpstr>Calibri Light</vt:lpstr>
      <vt:lpstr>Corbel</vt:lpstr>
      <vt:lpstr>Shonar Bangla</vt:lpstr>
      <vt:lpstr>Wingdings</vt:lpstr>
      <vt:lpstr>Office Teması</vt:lpstr>
      <vt:lpstr>Şeritli</vt:lpstr>
      <vt:lpstr> İSİF 308 HADİS III  VIII.HAFTA Dr. Mehmet ali çalgan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Adıyaman Üniversitesi  Enformatik Bölüm Başkanlığı  Uzaktan Eğitim  Bilgisayar Teknolojileri Dersi</dc:title>
  <dc:creator>Ferdi DOĞAN</dc:creator>
  <cp:lastModifiedBy>Mehmet Ali Çalgan</cp:lastModifiedBy>
  <cp:revision>444</cp:revision>
  <dcterms:created xsi:type="dcterms:W3CDTF">2019-09-14T09:59:13Z</dcterms:created>
  <dcterms:modified xsi:type="dcterms:W3CDTF">2022-04-05T19:09:54Z</dcterms:modified>
</cp:coreProperties>
</file>