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31"/>
  </p:notesMasterIdLst>
  <p:sldIdLst>
    <p:sldId id="256" r:id="rId3"/>
    <p:sldId id="258" r:id="rId4"/>
    <p:sldId id="404" r:id="rId5"/>
    <p:sldId id="405" r:id="rId6"/>
    <p:sldId id="406" r:id="rId7"/>
    <p:sldId id="407" r:id="rId8"/>
    <p:sldId id="408" r:id="rId9"/>
    <p:sldId id="409" r:id="rId10"/>
    <p:sldId id="410" r:id="rId11"/>
    <p:sldId id="413" r:id="rId12"/>
    <p:sldId id="411" r:id="rId13"/>
    <p:sldId id="412" r:id="rId14"/>
    <p:sldId id="414" r:id="rId15"/>
    <p:sldId id="415" r:id="rId16"/>
    <p:sldId id="416" r:id="rId17"/>
    <p:sldId id="417" r:id="rId18"/>
    <p:sldId id="418" r:id="rId19"/>
    <p:sldId id="419" r:id="rId20"/>
    <p:sldId id="401" r:id="rId21"/>
    <p:sldId id="402" r:id="rId22"/>
    <p:sldId id="403" r:id="rId23"/>
    <p:sldId id="420" r:id="rId24"/>
    <p:sldId id="421" r:id="rId25"/>
    <p:sldId id="422" r:id="rId26"/>
    <p:sldId id="423" r:id="rId27"/>
    <p:sldId id="426" r:id="rId28"/>
    <p:sldId id="392" r:id="rId29"/>
    <p:sldId id="307" r:id="rId30"/>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960" y="78"/>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29.03.2022</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29.03.2022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29.03.2022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29.03.2022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29.03.2022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29.03.2022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29.03.2022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29.03.2022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29.03.2022</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29.03.2022</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0.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5.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50.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5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a:cs typeface="Arial" panose="020B0604020202020204" pitchFamily="34" charset="0"/>
              </a:rPr>
              <a:t> İSİF 308 HADİS III</a:t>
            </a:r>
            <a:br>
              <a:rPr lang="tr-TR" sz="2800" b="1" dirty="0">
                <a:cs typeface="Arial" panose="020B0604020202020204" pitchFamily="34" charset="0"/>
              </a:rPr>
            </a:br>
            <a:r>
              <a:rPr lang="tr-TR" sz="2800" b="1" dirty="0">
                <a:cs typeface="Arial" panose="020B0604020202020204" pitchFamily="34" charset="0"/>
              </a:rPr>
              <a:t> VII.HAFTA</a:t>
            </a:r>
            <a:br>
              <a:rPr lang="tr-TR" sz="2800" b="1" dirty="0">
                <a:cs typeface="Arial" panose="020B0604020202020204" pitchFamily="34" charset="0"/>
              </a:rPr>
            </a:br>
            <a:r>
              <a:rPr lang="tr-TR" sz="2800" b="1" dirty="0">
                <a:cs typeface="Arial" panose="020B0604020202020204" pitchFamily="34" charset="0"/>
              </a:rPr>
              <a:t>Dr. Mehmet ali </a:t>
            </a:r>
            <a:r>
              <a:rPr lang="tr-TR" sz="2800" b="1" dirty="0" err="1">
                <a:cs typeface="Arial" panose="020B0604020202020204" pitchFamily="34" charset="0"/>
              </a:rPr>
              <a:t>çalgan</a:t>
            </a:r>
            <a:r>
              <a:rPr lang="tr-TR" sz="2800" b="1" dirty="0">
                <a:cs typeface="Arial" panose="020B0604020202020204" pitchFamily="34" charset="0"/>
              </a:rPr>
              <a:t> </a:t>
            </a:r>
            <a:br>
              <a:rPr lang="tr-TR" sz="2800" b="1" dirty="0">
                <a:solidFill>
                  <a:srgbClr val="FF0000"/>
                </a:solidFill>
                <a:cs typeface="Arial" panose="020B0604020202020204" pitchFamily="34" charset="0"/>
              </a:rPr>
            </a:b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a:solidFill>
                  <a:schemeClr val="accent1">
                    <a:lumMod val="20000"/>
                    <a:lumOff val="80000"/>
                  </a:schemeClr>
                </a:solidFill>
              </a:rPr>
              <a:t>İyiliği Emretmek-İman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52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Allah’a çağıran, </a:t>
            </a:r>
            <a:r>
              <a:rPr lang="tr-TR" sz="2800" dirty="0" err="1">
                <a:latin typeface="Arial" panose="020B0604020202020204" pitchFamily="34" charset="0"/>
                <a:cs typeface="Arial" panose="020B0604020202020204" pitchFamily="34" charset="0"/>
              </a:rPr>
              <a:t>salih</a:t>
            </a:r>
            <a:r>
              <a:rPr lang="tr-TR" sz="2800" dirty="0">
                <a:latin typeface="Arial" panose="020B0604020202020204" pitchFamily="34" charset="0"/>
                <a:cs typeface="Arial" panose="020B0604020202020204" pitchFamily="34" charset="0"/>
              </a:rPr>
              <a:t> amel işleyen ve “Ben Müslümanlardanım” diyenden daha güzel sözlü kim vardır? </a:t>
            </a:r>
            <a:r>
              <a:rPr lang="tr-TR" sz="2800" dirty="0" err="1">
                <a:latin typeface="Arial" panose="020B0604020202020204" pitchFamily="34" charset="0"/>
                <a:cs typeface="Arial" panose="020B0604020202020204" pitchFamily="34" charset="0"/>
              </a:rPr>
              <a:t>Fussilet</a:t>
            </a:r>
            <a:r>
              <a:rPr lang="tr-TR" sz="2800" dirty="0">
                <a:latin typeface="Arial" panose="020B0604020202020204" pitchFamily="34" charset="0"/>
                <a:cs typeface="Arial" panose="020B0604020202020204" pitchFamily="34" charset="0"/>
              </a:rPr>
              <a:t> 33</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272526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Küçüğümüze merhamet etmeyen, büyüğümüze saygı göstermeyen ve iyiliği emredip/teşvik edip kötülükten sakındırmayan/uzaklaştırmayan bizden değildir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296680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İnsanların en hayırlısı Kur’an’ı en iyi bilen, en çok takva sahibi, iyiliği en çok emreden ve kötülükten en çok sakındıran ve akrabalık bağlarını en fazla gözetendir.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986618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İsrâiloğulları’nın</a:t>
            </a:r>
            <a:r>
              <a:rPr lang="tr-TR" sz="2800" dirty="0">
                <a:latin typeface="Arial" panose="020B0604020202020204" pitchFamily="34" charset="0"/>
                <a:cs typeface="Arial" panose="020B0604020202020204" pitchFamily="34" charset="0"/>
              </a:rPr>
              <a:t> yaptıkları ilk yanlış şöyle gerçekleşti. Onlardan bir adam kötülük yapan birini gördüğünde ona önce, “Allah’tan kork ve bu yaptığından vazgeç. Çünkü bu sana helâl değildir.” diyor fakat ertesi gün yaptığı kötülükten vazgeçmediğini görse de bu durum onunla olan ilişkilerini devam ettirmesine engel olmuyordu. Bu duyarsızlıkları yüzünden Allah Teâlâ onları birbirine benzetti.” </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47013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sonra şu </a:t>
            </a:r>
            <a:r>
              <a:rPr lang="tr-TR" sz="2800" dirty="0" err="1">
                <a:latin typeface="Arial" panose="020B0604020202020204" pitchFamily="34" charset="0"/>
                <a:cs typeface="Arial" panose="020B0604020202020204" pitchFamily="34" charset="0"/>
              </a:rPr>
              <a:t>âyetleri</a:t>
            </a:r>
            <a:r>
              <a:rPr lang="tr-TR" sz="2800" dirty="0">
                <a:latin typeface="Arial" panose="020B0604020202020204" pitchFamily="34" charset="0"/>
                <a:cs typeface="Arial" panose="020B0604020202020204" pitchFamily="34" charset="0"/>
              </a:rPr>
              <a:t> okudu: “</a:t>
            </a:r>
            <a:r>
              <a:rPr lang="tr-TR" sz="2800" dirty="0" err="1">
                <a:latin typeface="Arial" panose="020B0604020202020204" pitchFamily="34" charset="0"/>
                <a:cs typeface="Arial" panose="020B0604020202020204" pitchFamily="34" charset="0"/>
              </a:rPr>
              <a:t>İsrâiloğulları’ndan</a:t>
            </a:r>
            <a:r>
              <a:rPr lang="tr-TR" sz="2800" dirty="0">
                <a:latin typeface="Arial" panose="020B0604020202020204" pitchFamily="34" charset="0"/>
                <a:cs typeface="Arial" panose="020B0604020202020204" pitchFamily="34" charset="0"/>
              </a:rPr>
              <a:t> kâfir olanlar, </a:t>
            </a:r>
            <a:r>
              <a:rPr lang="tr-TR" sz="2800" dirty="0" err="1">
                <a:latin typeface="Arial" panose="020B0604020202020204" pitchFamily="34" charset="0"/>
                <a:cs typeface="Arial" panose="020B0604020202020204" pitchFamily="34" charset="0"/>
              </a:rPr>
              <a:t>Dâvûd</a:t>
            </a:r>
            <a:r>
              <a:rPr lang="tr-TR" sz="2800" dirty="0">
                <a:latin typeface="Arial" panose="020B0604020202020204" pitchFamily="34" charset="0"/>
                <a:cs typeface="Arial" panose="020B0604020202020204" pitchFamily="34" charset="0"/>
              </a:rPr>
              <a:t> ve Meryem oğlu </a:t>
            </a:r>
            <a:r>
              <a:rPr lang="tr-TR" sz="2800" dirty="0" err="1">
                <a:latin typeface="Arial" panose="020B0604020202020204" pitchFamily="34" charset="0"/>
                <a:cs typeface="Arial" panose="020B0604020202020204" pitchFamily="34" charset="0"/>
              </a:rPr>
              <a:t>Îsâ</a:t>
            </a:r>
            <a:r>
              <a:rPr lang="tr-TR" sz="2800" dirty="0">
                <a:latin typeface="Arial" panose="020B0604020202020204" pitchFamily="34" charset="0"/>
                <a:cs typeface="Arial" panose="020B0604020202020204" pitchFamily="34" charset="0"/>
              </a:rPr>
              <a:t> diliyle lânetlenmişlerdir. Çünkü onlar isyan etmişlerdi ve sınırı aşıyorlardı. İşledikleri kötülükten birbirlerini vazgeçirmeye çalışmıyorlardı. Yaptıkları ne fena idi!...” (</a:t>
            </a:r>
            <a:r>
              <a:rPr lang="tr-TR" sz="2800" dirty="0" err="1">
                <a:latin typeface="Arial" panose="020B0604020202020204" pitchFamily="34" charset="0"/>
                <a:cs typeface="Arial" panose="020B0604020202020204" pitchFamily="34" charset="0"/>
              </a:rPr>
              <a:t>Mâide</a:t>
            </a:r>
            <a:r>
              <a:rPr lang="tr-TR" sz="2800" dirty="0">
                <a:latin typeface="Arial" panose="020B0604020202020204" pitchFamily="34" charset="0"/>
                <a:cs typeface="Arial" panose="020B0604020202020204" pitchFamily="34" charset="0"/>
              </a:rPr>
              <a:t> 78-81) ve şu uyarıyı yaptı: .</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623883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“Dikkat edin. Allah’a yemin olsun ki, siz ya iyiliği emreder, kötülükten sakındırırsınız, zalimin elinden tutup onu hakka döndürürsünüz ve onu hak üzere tutarsınız yahut Allah Teâlâ kalplerinizi birbirine benzetir, onlara (</a:t>
            </a:r>
            <a:r>
              <a:rPr lang="tr-TR" sz="2800" dirty="0" err="1">
                <a:latin typeface="Arial" panose="020B0604020202020204" pitchFamily="34" charset="0"/>
                <a:cs typeface="Arial" panose="020B0604020202020204" pitchFamily="34" charset="0"/>
              </a:rPr>
              <a:t>İsrâiloğullarına</a:t>
            </a:r>
            <a:r>
              <a:rPr lang="tr-TR" sz="2800" dirty="0">
                <a:latin typeface="Arial" panose="020B0604020202020204" pitchFamily="34" charset="0"/>
                <a:cs typeface="Arial" panose="020B0604020202020204" pitchFamily="34" charset="0"/>
              </a:rPr>
              <a:t>) lanet ettiği gibi size de lanet eder.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663071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84529" y="449628"/>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27645" y="1754868"/>
            <a:ext cx="9836331" cy="5009833"/>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Yüce Allah’ın çizdiği sınırlara uyanlar ile uymayanların misali bir gemiye binen ve kura sonucu bir kısmı geminin üst tarafında, bir kısmı da alt tarafında yolculuk eden yolcuların misali gibidir. Alttakiler geminin altında kapalı hâlde olduklarından su ihtiyaçlarını karşılamak için yukarıdakileri rahatsız etmemek amacıyla bulundukları yerden bir delik açmak isterler. Bu durumda yukarıda bulunanlar aşağıdakileri kendi hâline bırakır da gemiyi delmelerine izin verirlerse gemidekilerin tamamı helâk olur. Fakat onlara engel olurlarsa hem onlar hem de kendileri kurtulur.</a:t>
            </a:r>
            <a:endParaRPr lang="tr-T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7936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Bu canı bu tende tutan Allah’a yemin ederim ki ya iyiliği emredip/ teşvik edip kötülükten sakındırırsınız/uzaklaştırırsınız ya da Allah size bir ceza gönderir de O’na dua edersiniz ama O, duanıza karşılık vermez.</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985248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Aralarında günahlar işlenirken bu günahları işleyenlerden daha güçlü oldukları ve onları engellemeye güçleri yettiği halde bunu yapmayan topluluğa Yüce Allah toplu bir ceza verir.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237407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Bizim uğrumuzda </a:t>
            </a:r>
            <a:r>
              <a:rPr lang="tr-TR" sz="2800" dirty="0" err="1">
                <a:latin typeface="Arial" panose="020B0604020202020204" pitchFamily="34" charset="0"/>
                <a:cs typeface="Arial" panose="020B0604020202020204" pitchFamily="34" charset="0"/>
              </a:rPr>
              <a:t>cihad</a:t>
            </a:r>
            <a:r>
              <a:rPr lang="tr-TR" sz="2800" dirty="0">
                <a:latin typeface="Arial" panose="020B0604020202020204" pitchFamily="34" charset="0"/>
                <a:cs typeface="Arial" panose="020B0604020202020204" pitchFamily="34" charset="0"/>
              </a:rPr>
              <a:t> edenlere (elinden gelen çabayı sarf edenlere) gelince, onları bize ulaşan yollara mutlaka yöneltiriz. </a:t>
            </a:r>
            <a:r>
              <a:rPr lang="tr-TR" sz="2800" dirty="0" err="1">
                <a:latin typeface="Arial" panose="020B0604020202020204" pitchFamily="34" charset="0"/>
                <a:cs typeface="Arial" panose="020B0604020202020204" pitchFamily="34" charset="0"/>
              </a:rPr>
              <a:t>Ankebut</a:t>
            </a:r>
            <a:r>
              <a:rPr lang="tr-TR" sz="2800" dirty="0">
                <a:latin typeface="Arial" panose="020B0604020202020204" pitchFamily="34" charset="0"/>
                <a:cs typeface="Arial" panose="020B0604020202020204" pitchFamily="34" charset="0"/>
              </a:rPr>
              <a:t> 69</a:t>
            </a:r>
            <a:endParaRPr lang="tr-TR" sz="2800" b="1"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“Ellerinizle, dillerinizle ve mallarınızla </a:t>
            </a:r>
            <a:r>
              <a:rPr lang="tr-TR" sz="2800" dirty="0" err="1">
                <a:latin typeface="Arial" panose="020B0604020202020204" pitchFamily="34" charset="0"/>
                <a:cs typeface="Arial" panose="020B0604020202020204" pitchFamily="34" charset="0"/>
              </a:rPr>
              <a:t>cihad</a:t>
            </a:r>
            <a:r>
              <a:rPr lang="tr-TR" sz="2800" dirty="0">
                <a:latin typeface="Arial" panose="020B0604020202020204" pitchFamily="34" charset="0"/>
                <a:cs typeface="Arial" panose="020B0604020202020204" pitchFamily="34" charset="0"/>
              </a:rPr>
              <a:t> edin.</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529765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İYİLİĞİ EMRETMEK</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901837"/>
          </a:xfrm>
          <a:prstGeom prst="rect">
            <a:avLst/>
          </a:prstGeom>
          <a:noFill/>
        </p:spPr>
        <p:txBody>
          <a:bodyPr wrap="square" rtlCol="0">
            <a:spAutoFit/>
          </a:bodyPr>
          <a:lstStyle/>
          <a:p>
            <a:pPr algn="just">
              <a:lnSpc>
                <a:spcPct val="150000"/>
              </a:lnSpc>
            </a:pPr>
            <a:r>
              <a:rPr lang="tr-TR" sz="2400" dirty="0" err="1">
                <a:latin typeface="Arial" panose="020B0604020202020204" pitchFamily="34" charset="0"/>
                <a:cs typeface="Arial" panose="020B0604020202020204" pitchFamily="34" charset="0"/>
              </a:rPr>
              <a:t>Cihad</a:t>
            </a:r>
            <a:r>
              <a:rPr lang="tr-TR" sz="2400" dirty="0">
                <a:latin typeface="Arial" panose="020B0604020202020204" pitchFamily="34" charset="0"/>
                <a:cs typeface="Arial" panose="020B0604020202020204" pitchFamily="34" charset="0"/>
              </a:rPr>
              <a:t>, hayatın gayesi olarak Allah’a kulluk etmek, Allah ve </a:t>
            </a:r>
            <a:r>
              <a:rPr lang="tr-TR" sz="2400" dirty="0" err="1">
                <a:latin typeface="Arial" panose="020B0604020202020204" pitchFamily="34" charset="0"/>
                <a:cs typeface="Arial" panose="020B0604020202020204" pitchFamily="34" charset="0"/>
              </a:rPr>
              <a:t>Rasûlünün</a:t>
            </a:r>
            <a:r>
              <a:rPr lang="tr-TR" sz="2400" dirty="0">
                <a:latin typeface="Arial" panose="020B0604020202020204" pitchFamily="34" charset="0"/>
                <a:cs typeface="Arial" panose="020B0604020202020204" pitchFamily="34" charset="0"/>
              </a:rPr>
              <a:t> koyduğu ölçülerin fert ve toplum hayatına uygulanmasına çalışmaktan İslâm’ı diğer insanlara tebliğe, İslâm ülkesini ve Müslümanları her türlü tehlike ve saldırılara karşı savunma ve bu konuda gerektiğinde savaşmaya kadar kapsamlı bir anlam taşımakta; kalp, dil, el ve silâh gibi beşerî aksiyonun ortaya konulduğu her vasıta ile yapılabilmektedir. DİA «</a:t>
            </a:r>
            <a:r>
              <a:rPr lang="tr-TR" sz="2400" dirty="0" err="1">
                <a:latin typeface="Arial" panose="020B0604020202020204" pitchFamily="34" charset="0"/>
                <a:cs typeface="Arial" panose="020B0604020202020204" pitchFamily="34" charset="0"/>
              </a:rPr>
              <a:t>Cihad</a:t>
            </a:r>
            <a:r>
              <a:rPr lang="tr-TR" sz="2400" dirty="0">
                <a:latin typeface="Arial" panose="020B0604020202020204" pitchFamily="34" charset="0"/>
                <a:cs typeface="Arial" panose="020B0604020202020204" pitchFamily="34" charset="0"/>
              </a:rPr>
              <a:t>» maddesi</a:t>
            </a:r>
            <a:endParaRPr lang="tr-TR" sz="24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44684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901837"/>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Mümin nefsine karşı </a:t>
            </a:r>
            <a:r>
              <a:rPr lang="tr-TR" sz="2400" dirty="0" err="1">
                <a:latin typeface="Arial" panose="020B0604020202020204" pitchFamily="34" charset="0"/>
                <a:cs typeface="Arial" panose="020B0604020202020204" pitchFamily="34" charset="0"/>
              </a:rPr>
              <a:t>cihad</a:t>
            </a:r>
            <a:r>
              <a:rPr lang="tr-TR" sz="2400" dirty="0">
                <a:latin typeface="Arial" panose="020B0604020202020204" pitchFamily="34" charset="0"/>
                <a:cs typeface="Arial" panose="020B0604020202020204" pitchFamily="34" charset="0"/>
              </a:rPr>
              <a:t> ettiği gibi, ilim öğrenerek ve ailesine ilim öğreterek, ana babasına hizmet ederek, toplumu hayra çağırarak, zalime karşı durarak, vatanını ve dinini düşmanlara karşı savunarak, Müslümanların </a:t>
            </a:r>
            <a:r>
              <a:rPr lang="tr-TR" sz="2400" dirty="0" err="1">
                <a:latin typeface="Arial" panose="020B0604020202020204" pitchFamily="34" charset="0"/>
                <a:cs typeface="Arial" panose="020B0604020202020204" pitchFamily="34" charset="0"/>
              </a:rPr>
              <a:t>iktisâdî</a:t>
            </a:r>
            <a:r>
              <a:rPr lang="tr-TR" sz="2400" dirty="0">
                <a:latin typeface="Arial" panose="020B0604020202020204" pitchFamily="34" charset="0"/>
                <a:cs typeface="Arial" panose="020B0604020202020204" pitchFamily="34" charset="0"/>
              </a:rPr>
              <a:t>, ilmî vb. her açıdan güçlenmesi için çalışarak </a:t>
            </a:r>
            <a:r>
              <a:rPr lang="tr-TR" sz="2400" dirty="0" err="1">
                <a:latin typeface="Arial" panose="020B0604020202020204" pitchFamily="34" charset="0"/>
                <a:cs typeface="Arial" panose="020B0604020202020204" pitchFamily="34" charset="0"/>
              </a:rPr>
              <a:t>cihad</a:t>
            </a:r>
            <a:r>
              <a:rPr lang="tr-TR" sz="2400" dirty="0">
                <a:latin typeface="Arial" panose="020B0604020202020204" pitchFamily="34" charset="0"/>
                <a:cs typeface="Arial" panose="020B0604020202020204" pitchFamily="34" charset="0"/>
              </a:rPr>
              <a:t> vazifesini yerine getirir. </a:t>
            </a:r>
            <a:r>
              <a:rPr lang="tr-TR" sz="2400" dirty="0" err="1">
                <a:latin typeface="Arial" panose="020B0604020202020204" pitchFamily="34" charset="0"/>
                <a:cs typeface="Arial" panose="020B0604020202020204" pitchFamily="34" charset="0"/>
              </a:rPr>
              <a:t>Cihad</a:t>
            </a:r>
            <a:r>
              <a:rPr lang="tr-TR" sz="2400" dirty="0">
                <a:latin typeface="Arial" panose="020B0604020202020204" pitchFamily="34" charset="0"/>
                <a:cs typeface="Arial" panose="020B0604020202020204" pitchFamily="34" charset="0"/>
              </a:rPr>
              <a:t> o kadar önemlidir ki </a:t>
            </a:r>
            <a:r>
              <a:rPr lang="tr-TR" sz="2400" dirty="0" err="1">
                <a:latin typeface="Arial" panose="020B0604020202020204" pitchFamily="34" charset="0"/>
                <a:cs typeface="Arial" panose="020B0604020202020204" pitchFamily="34" charset="0"/>
              </a:rPr>
              <a:t>cihad</a:t>
            </a:r>
            <a:r>
              <a:rPr lang="tr-TR" sz="2400" dirty="0">
                <a:latin typeface="Arial" panose="020B0604020202020204" pitchFamily="34" charset="0"/>
                <a:cs typeface="Arial" panose="020B0604020202020204" pitchFamily="34" charset="0"/>
              </a:rPr>
              <a:t> etmemiş ya da içinden böyle bir arzu geçirmemiş kimsenin bir çeşit </a:t>
            </a:r>
            <a:r>
              <a:rPr lang="tr-TR" sz="2400" dirty="0" err="1">
                <a:latin typeface="Arial" panose="020B0604020202020204" pitchFamily="34" charset="0"/>
                <a:cs typeface="Arial" panose="020B0604020202020204" pitchFamily="34" charset="0"/>
              </a:rPr>
              <a:t>nifâk</a:t>
            </a:r>
            <a:r>
              <a:rPr lang="tr-TR" sz="2400" dirty="0">
                <a:latin typeface="Arial" panose="020B0604020202020204" pitchFamily="34" charset="0"/>
                <a:cs typeface="Arial" panose="020B0604020202020204" pitchFamily="34" charset="0"/>
              </a:rPr>
              <a:t> üzere öleceği hadiste bildirilmiştir</a:t>
            </a:r>
            <a:endParaRPr lang="tr-TR" sz="24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676478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
        <p:nvSpPr>
          <p:cNvPr id="11" name="Metin kutusu 10">
            <a:extLst>
              <a:ext uri="{FF2B5EF4-FFF2-40B4-BE49-F238E27FC236}">
                <a16:creationId xmlns:a16="http://schemas.microsoft.com/office/drawing/2014/main" id="{A51903D4-60EE-48CF-8D4C-10A82E896C23}"/>
              </a:ext>
            </a:extLst>
          </p:cNvPr>
          <p:cNvSpPr txBox="1"/>
          <p:nvPr/>
        </p:nvSpPr>
        <p:spPr>
          <a:xfrm>
            <a:off x="326003" y="1936332"/>
            <a:ext cx="9836331" cy="1859163"/>
          </a:xfrm>
          <a:prstGeom prst="rect">
            <a:avLst/>
          </a:prstGeom>
          <a:noFill/>
        </p:spPr>
        <p:txBody>
          <a:bodyPr wrap="square" rtlCol="0">
            <a:spAutoFit/>
          </a:bodyPr>
          <a:lstStyle/>
          <a:p>
            <a:pPr algn="just">
              <a:lnSpc>
                <a:spcPct val="150000"/>
              </a:lnSpc>
            </a:pPr>
            <a:endParaRPr lang="tr-TR" sz="24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Ey iman edenler! Allah’a yardım ederseniz O da size yardım eder ve ayaklarınızı sağlam bastırır. Muhammed 7</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4694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err="1">
                <a:latin typeface="Arial" panose="020B0604020202020204" pitchFamily="34" charset="0"/>
                <a:cs typeface="Arial" panose="020B0604020202020204" pitchFamily="34" charset="0"/>
              </a:rPr>
              <a:t>Rasûlullah’a</a:t>
            </a:r>
            <a:r>
              <a:rPr lang="tr-TR" sz="2800" dirty="0">
                <a:latin typeface="Arial" panose="020B0604020202020204" pitchFamily="34" charset="0"/>
                <a:cs typeface="Arial" panose="020B0604020202020204" pitchFamily="34" charset="0"/>
              </a:rPr>
              <a:t> hangi amelin yüce Allah’a daha sevimli olduğu sorulunca “vaktinde kılınan namaz” demiş, sonra hangisi diye sorulunca “ana babaya iyilik” demiş, sonra hangisi diye sorulunca “Allah yolunda </a:t>
            </a:r>
            <a:r>
              <a:rPr lang="tr-TR" sz="2800" dirty="0" err="1">
                <a:latin typeface="Arial" panose="020B0604020202020204" pitchFamily="34" charset="0"/>
                <a:cs typeface="Arial" panose="020B0604020202020204" pitchFamily="34" charset="0"/>
              </a:rPr>
              <a:t>cihad</a:t>
            </a:r>
            <a:r>
              <a:rPr lang="tr-TR" sz="2800" dirty="0">
                <a:latin typeface="Arial" panose="020B0604020202020204" pitchFamily="34" charset="0"/>
                <a:cs typeface="Arial" panose="020B0604020202020204" pitchFamily="34" charset="0"/>
              </a:rPr>
              <a:t>” demiştir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753706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12751" y="1733680"/>
            <a:ext cx="9836331" cy="5009833"/>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Benden önce Allah'ın hiç bir ümmete gönderdiği bir peygamber yoktur ki, o Peygamberin, ümmetinden Havarileri ve sünnetine tâbi olan, emrine uyan arkadaşları olmasın. Onların ardından, yapmadıklarını söyleyen ve </a:t>
            </a:r>
            <a:r>
              <a:rPr lang="tr-TR" sz="2400" dirty="0" err="1">
                <a:latin typeface="Arial" panose="020B0604020202020204" pitchFamily="34" charset="0"/>
                <a:cs typeface="Arial" panose="020B0604020202020204" pitchFamily="34" charset="0"/>
              </a:rPr>
              <a:t>emr</a:t>
            </a:r>
            <a:r>
              <a:rPr lang="tr-TR" sz="2400" dirty="0">
                <a:latin typeface="Arial" panose="020B0604020202020204" pitchFamily="34" charset="0"/>
                <a:cs typeface="Arial" panose="020B0604020202020204" pitchFamily="34" charset="0"/>
              </a:rPr>
              <a:t> olunmadıkları şeyleri yapan bir takım kötü nesiller meydana çıkar. Kim bunlara karşı eliyle </a:t>
            </a:r>
            <a:r>
              <a:rPr lang="tr-TR" sz="2400" dirty="0" err="1">
                <a:latin typeface="Arial" panose="020B0604020202020204" pitchFamily="34" charset="0"/>
                <a:cs typeface="Arial" panose="020B0604020202020204" pitchFamily="34" charset="0"/>
              </a:rPr>
              <a:t>mücâhede</a:t>
            </a:r>
            <a:r>
              <a:rPr lang="tr-TR" sz="2400" dirty="0">
                <a:latin typeface="Arial" panose="020B0604020202020204" pitchFamily="34" charset="0"/>
                <a:cs typeface="Arial" panose="020B0604020202020204" pitchFamily="34" charset="0"/>
              </a:rPr>
              <a:t> ederse (gayret ederse ve karşı koyarsa), o mümindir. Kim onlara karşı diliyle </a:t>
            </a:r>
            <a:r>
              <a:rPr lang="tr-TR" sz="2400" dirty="0" err="1">
                <a:latin typeface="Arial" panose="020B0604020202020204" pitchFamily="34" charset="0"/>
                <a:cs typeface="Arial" panose="020B0604020202020204" pitchFamily="34" charset="0"/>
              </a:rPr>
              <a:t>mücâhede</a:t>
            </a:r>
            <a:r>
              <a:rPr lang="tr-TR" sz="2400" dirty="0">
                <a:latin typeface="Arial" panose="020B0604020202020204" pitchFamily="34" charset="0"/>
                <a:cs typeface="Arial" panose="020B0604020202020204" pitchFamily="34" charset="0"/>
              </a:rPr>
              <a:t> ederse, o da mümindir. Kim onlara karşı kalbiyle </a:t>
            </a:r>
            <a:r>
              <a:rPr lang="tr-TR" sz="2400" dirty="0" err="1">
                <a:latin typeface="Arial" panose="020B0604020202020204" pitchFamily="34" charset="0"/>
                <a:cs typeface="Arial" panose="020B0604020202020204" pitchFamily="34" charset="0"/>
              </a:rPr>
              <a:t>mücâhede</a:t>
            </a:r>
            <a:r>
              <a:rPr lang="tr-TR" sz="2400" dirty="0">
                <a:latin typeface="Arial" panose="020B0604020202020204" pitchFamily="34" charset="0"/>
                <a:cs typeface="Arial" panose="020B0604020202020204" pitchFamily="34" charset="0"/>
              </a:rPr>
              <a:t> ederse, o da mümindir. Bunun ötesinde imandan bir hardal tanesi dahi yoktur.” </a:t>
            </a:r>
            <a:endParaRPr lang="tr-T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9874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Ey iman edenler! Allah’a karşı gelmekten sakının, O’na yaklaşmaya vesile arayın ve O’nun yolunda çaba harcayın (</a:t>
            </a:r>
            <a:r>
              <a:rPr lang="tr-TR" sz="2800" dirty="0" err="1">
                <a:latin typeface="Arial" panose="020B0604020202020204" pitchFamily="34" charset="0"/>
                <a:cs typeface="Arial" panose="020B0604020202020204" pitchFamily="34" charset="0"/>
              </a:rPr>
              <a:t>cihad</a:t>
            </a:r>
            <a:r>
              <a:rPr lang="tr-TR" sz="2800" dirty="0">
                <a:latin typeface="Arial" panose="020B0604020202020204" pitchFamily="34" charset="0"/>
                <a:cs typeface="Arial" panose="020B0604020202020204" pitchFamily="34" charset="0"/>
              </a:rPr>
              <a:t> edin) ki kurtuluşa eresiniz. </a:t>
            </a:r>
            <a:r>
              <a:rPr lang="tr-TR" sz="2800" dirty="0" err="1">
                <a:latin typeface="Arial" panose="020B0604020202020204" pitchFamily="34" charset="0"/>
                <a:cs typeface="Arial" panose="020B0604020202020204" pitchFamily="34" charset="0"/>
              </a:rPr>
              <a:t>Mâide</a:t>
            </a:r>
            <a:r>
              <a:rPr lang="tr-TR" sz="2800" dirty="0">
                <a:latin typeface="Arial" panose="020B0604020202020204" pitchFamily="34" charset="0"/>
                <a:cs typeface="Arial" panose="020B0604020202020204" pitchFamily="34" charset="0"/>
              </a:rPr>
              <a:t> 35</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742246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Yoksa, Allah içinizden </a:t>
            </a:r>
            <a:r>
              <a:rPr lang="tr-TR" sz="2800" dirty="0" err="1">
                <a:latin typeface="Arial" panose="020B0604020202020204" pitchFamily="34" charset="0"/>
                <a:cs typeface="Arial" panose="020B0604020202020204" pitchFamily="34" charset="0"/>
              </a:rPr>
              <a:t>cihad</a:t>
            </a:r>
            <a:r>
              <a:rPr lang="tr-TR" sz="2800" dirty="0">
                <a:latin typeface="Arial" panose="020B0604020202020204" pitchFamily="34" charset="0"/>
                <a:cs typeface="Arial" panose="020B0604020202020204" pitchFamily="34" charset="0"/>
              </a:rPr>
              <a:t> edenleri ortaya çıkarmadan ve sabredenleri belirlemeden cennete gireceğinizi mi sanıyordunuz? </a:t>
            </a:r>
            <a:r>
              <a:rPr lang="tr-TR" sz="2800" dirty="0" err="1">
                <a:latin typeface="Arial" panose="020B0604020202020204" pitchFamily="34" charset="0"/>
                <a:cs typeface="Arial" panose="020B0604020202020204" pitchFamily="34" charset="0"/>
              </a:rPr>
              <a:t>Âl</a:t>
            </a:r>
            <a:r>
              <a:rPr lang="tr-TR" sz="2800" dirty="0">
                <a:latin typeface="Arial" panose="020B0604020202020204" pitchFamily="34" charset="0"/>
                <a:cs typeface="Arial" panose="020B0604020202020204" pitchFamily="34" charset="0"/>
              </a:rPr>
              <a:t>-i İmran 3/142</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730653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a:latin typeface="Arial" panose="020B0604020202020204" pitchFamily="34" charset="0"/>
                <a:cs typeface="Arial" panose="020B0604020202020204" pitchFamily="34" charset="0"/>
              </a:rPr>
              <a:t>Kaynak: Kur’an ve Sünnette İman-Ahlak Bütünlüğü, Mehmet Ali </a:t>
            </a:r>
            <a:r>
              <a:rPr lang="tr-TR" sz="3200" dirty="0" err="1">
                <a:latin typeface="Arial" panose="020B0604020202020204" pitchFamily="34" charset="0"/>
                <a:cs typeface="Arial" panose="020B0604020202020204" pitchFamily="34" charset="0"/>
              </a:rPr>
              <a:t>Çalgan</a:t>
            </a:r>
            <a:r>
              <a:rPr lang="tr-TR" sz="3200" dirty="0">
                <a:latin typeface="Arial" panose="020B0604020202020204" pitchFamily="34" charset="0"/>
                <a:cs typeface="Arial" panose="020B0604020202020204" pitchFamily="34" charset="0"/>
              </a:rPr>
              <a:t>, Diyanet İşleri Başkanlığı Yayınları</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457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Mümin içinde yaşadığı topluma kayıtsız kalmaz, ailesinden başlayarak toplumda ulaştığı her kesime doğru bildiklerini aktarır, insanları hayra çağırır, etrafında olup bitenlere karşı nemelazımcı olmaz ve toplumun düzelmesi için çabalar.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5921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Bu hassasiyet o kadar önemlidir ki ihmali halinde, duaların kabul olmayacağı, lanete müstahak olunacağı gibi çok ağır yaptırımlar bildirilmiş olup kişinin şahsî ibadetleri bu konuda fayda vermemektedir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2248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“Sizden kim bir kötülük görürse eliyle değiştirsin. Buna gücü yetmezse diliyle değiştirsin. Buna da güce yetmezse kalbiyle bu kötülüğe </a:t>
            </a:r>
            <a:r>
              <a:rPr lang="tr-TR" sz="2800" dirty="0" err="1">
                <a:latin typeface="Arial" panose="020B0604020202020204" pitchFamily="34" charset="0"/>
                <a:cs typeface="Arial" panose="020B0604020202020204" pitchFamily="34" charset="0"/>
              </a:rPr>
              <a:t>buğz</a:t>
            </a:r>
            <a:r>
              <a:rPr lang="tr-TR" sz="2800" dirty="0">
                <a:latin typeface="Arial" panose="020B0604020202020204" pitchFamily="34" charset="0"/>
                <a:cs typeface="Arial" panose="020B0604020202020204" pitchFamily="34" charset="0"/>
              </a:rPr>
              <a:t> etsin. Bu da imanın asgarîsidir.”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59042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Sadece belli Müslümanlara değil, tüm Müslümanlara ait bir vazifedir. Zira, namaz, oruç, zina, içki gibi bazı konular vardır ki her Müslüman bu konuları bilir ve uyarıda bulunabilir. Ancak, herkesin bilemeyeceği konularda sadece bilgili insanların uyarıda bulunması gerekir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368662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Siz, insanlar için ortaya çıkarılmış en hayırlı ümmetsiniz. </a:t>
            </a:r>
            <a:r>
              <a:rPr lang="tr-TR" sz="2800" b="1" dirty="0">
                <a:latin typeface="Arial" panose="020B0604020202020204" pitchFamily="34" charset="0"/>
                <a:cs typeface="Arial" panose="020B0604020202020204" pitchFamily="34" charset="0"/>
              </a:rPr>
              <a:t>İyiliği emredersiniz, kötülükten alıkoyarsınız </a:t>
            </a:r>
            <a:r>
              <a:rPr lang="tr-TR" sz="2800" dirty="0">
                <a:latin typeface="Arial" panose="020B0604020202020204" pitchFamily="34" charset="0"/>
                <a:cs typeface="Arial" panose="020B0604020202020204" pitchFamily="34" charset="0"/>
              </a:rPr>
              <a:t>ve Allah’a inanırsınız. </a:t>
            </a:r>
            <a:r>
              <a:rPr lang="tr-TR" sz="2800" dirty="0" err="1">
                <a:latin typeface="Arial" panose="020B0604020202020204" pitchFamily="34" charset="0"/>
                <a:cs typeface="Arial" panose="020B0604020202020204" pitchFamily="34" charset="0"/>
              </a:rPr>
              <a:t>Âl</a:t>
            </a:r>
            <a:r>
              <a:rPr lang="tr-TR" sz="2800" dirty="0">
                <a:latin typeface="Arial" panose="020B0604020202020204" pitchFamily="34" charset="0"/>
                <a:cs typeface="Arial" panose="020B0604020202020204" pitchFamily="34" charset="0"/>
              </a:rPr>
              <a:t>-i </a:t>
            </a:r>
            <a:r>
              <a:rPr lang="tr-TR" sz="2800" dirty="0" err="1">
                <a:latin typeface="Arial" panose="020B0604020202020204" pitchFamily="34" charset="0"/>
                <a:cs typeface="Arial" panose="020B0604020202020204" pitchFamily="34" charset="0"/>
              </a:rPr>
              <a:t>İmrân</a:t>
            </a:r>
            <a:r>
              <a:rPr lang="tr-TR" sz="2800" dirty="0">
                <a:latin typeface="Arial" panose="020B0604020202020204" pitchFamily="34" charset="0"/>
                <a:cs typeface="Arial" panose="020B0604020202020204" pitchFamily="34" charset="0"/>
              </a:rPr>
              <a:t> 3/110</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269099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İçinizden hayra çağıran, iyiliği emredip kötülüğü meneden bir topluluk bulunsun. İşte onlar kurtuluşa erenlerdir. </a:t>
            </a:r>
            <a:r>
              <a:rPr lang="tr-TR" sz="2800" dirty="0" err="1">
                <a:latin typeface="Arial" panose="020B0604020202020204" pitchFamily="34" charset="0"/>
                <a:cs typeface="Arial" panose="020B0604020202020204" pitchFamily="34" charset="0"/>
              </a:rPr>
              <a:t>Âl</a:t>
            </a:r>
            <a:r>
              <a:rPr lang="tr-TR" sz="2800" dirty="0">
                <a:latin typeface="Arial" panose="020B0604020202020204" pitchFamily="34" charset="0"/>
                <a:cs typeface="Arial" panose="020B0604020202020204" pitchFamily="34" charset="0"/>
              </a:rPr>
              <a:t>-i </a:t>
            </a:r>
            <a:r>
              <a:rPr lang="tr-TR" sz="2800" dirty="0" err="1">
                <a:latin typeface="Arial" panose="020B0604020202020204" pitchFamily="34" charset="0"/>
                <a:cs typeface="Arial" panose="020B0604020202020204" pitchFamily="34" charset="0"/>
              </a:rPr>
              <a:t>İmrân</a:t>
            </a:r>
            <a:r>
              <a:rPr lang="tr-TR" sz="2800" dirty="0">
                <a:latin typeface="Arial" panose="020B0604020202020204" pitchFamily="34" charset="0"/>
                <a:cs typeface="Arial" panose="020B0604020202020204" pitchFamily="34" charset="0"/>
              </a:rPr>
              <a:t> 3/104</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496558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İyiliği Emretmek, Kötülükten Sakındırmak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Müminlerin erkekleri de kadınları da birbirlerinin </a:t>
            </a:r>
            <a:r>
              <a:rPr lang="tr-TR" sz="2800" dirty="0" err="1">
                <a:latin typeface="Arial" panose="020B0604020202020204" pitchFamily="34" charset="0"/>
                <a:cs typeface="Arial" panose="020B0604020202020204" pitchFamily="34" charset="0"/>
              </a:rPr>
              <a:t>velîleridir</a:t>
            </a:r>
            <a:r>
              <a:rPr lang="tr-TR" sz="2800" dirty="0">
                <a:latin typeface="Arial" panose="020B0604020202020204" pitchFamily="34" charset="0"/>
                <a:cs typeface="Arial" panose="020B0604020202020204" pitchFamily="34" charset="0"/>
              </a:rPr>
              <a:t>; iyiliği teşvik eder, kötülükten alıkoyarlar, namazı kılarlar, zekâtı verirler, Allah ve </a:t>
            </a:r>
            <a:r>
              <a:rPr lang="tr-TR" sz="2800" dirty="0" err="1">
                <a:latin typeface="Arial" panose="020B0604020202020204" pitchFamily="34" charset="0"/>
                <a:cs typeface="Arial" panose="020B0604020202020204" pitchFamily="34" charset="0"/>
              </a:rPr>
              <a:t>Rasûlüne</a:t>
            </a:r>
            <a:r>
              <a:rPr lang="tr-TR" sz="2800" dirty="0">
                <a:latin typeface="Arial" panose="020B0604020202020204" pitchFamily="34" charset="0"/>
                <a:cs typeface="Arial" panose="020B0604020202020204" pitchFamily="34" charset="0"/>
              </a:rPr>
              <a:t> itaat ederler. İşte onları Allah merhametiyle kuşatacaktır. </a:t>
            </a:r>
            <a:r>
              <a:rPr lang="tr-TR" sz="2800" dirty="0" err="1">
                <a:latin typeface="Arial" panose="020B0604020202020204" pitchFamily="34" charset="0"/>
                <a:cs typeface="Arial" panose="020B0604020202020204" pitchFamily="34" charset="0"/>
              </a:rPr>
              <a:t>Tevbe</a:t>
            </a:r>
            <a:r>
              <a:rPr lang="tr-TR" sz="2800" dirty="0">
                <a:latin typeface="Arial" panose="020B0604020202020204" pitchFamily="34" charset="0"/>
                <a:cs typeface="Arial" panose="020B0604020202020204" pitchFamily="34" charset="0"/>
              </a:rPr>
              <a:t> 71</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759248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3598</TotalTime>
  <Words>1316</Words>
  <Application>Microsoft Office PowerPoint</Application>
  <PresentationFormat>Özel</PresentationFormat>
  <Paragraphs>99</Paragraphs>
  <Slides>28</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28</vt:i4>
      </vt:variant>
    </vt:vector>
  </HeadingPairs>
  <TitlesOfParts>
    <vt:vector size="36" baseType="lpstr">
      <vt:lpstr>Arial</vt:lpstr>
      <vt:lpstr>Calibri</vt:lpstr>
      <vt:lpstr>Calibri Light</vt:lpstr>
      <vt:lpstr>Corbel</vt:lpstr>
      <vt:lpstr>Shonar Bangla</vt:lpstr>
      <vt:lpstr>Wingdings</vt:lpstr>
      <vt:lpstr>Office Teması</vt:lpstr>
      <vt:lpstr>Şeritli</vt:lpstr>
      <vt:lpstr> İSİF 308 HADİS III  VII.HAFTA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Mehmet Ali Çalgan</cp:lastModifiedBy>
  <cp:revision>438</cp:revision>
  <dcterms:created xsi:type="dcterms:W3CDTF">2019-09-14T09:59:13Z</dcterms:created>
  <dcterms:modified xsi:type="dcterms:W3CDTF">2022-03-29T15:50:31Z</dcterms:modified>
</cp:coreProperties>
</file>