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20"/>
  </p:notesMasterIdLst>
  <p:sldIdLst>
    <p:sldId id="256" r:id="rId3"/>
    <p:sldId id="258" r:id="rId4"/>
    <p:sldId id="401" r:id="rId5"/>
    <p:sldId id="402" r:id="rId6"/>
    <p:sldId id="403" r:id="rId7"/>
    <p:sldId id="404" r:id="rId8"/>
    <p:sldId id="405" r:id="rId9"/>
    <p:sldId id="406" r:id="rId10"/>
    <p:sldId id="407" r:id="rId11"/>
    <p:sldId id="408" r:id="rId12"/>
    <p:sldId id="409" r:id="rId13"/>
    <p:sldId id="410" r:id="rId14"/>
    <p:sldId id="411" r:id="rId15"/>
    <p:sldId id="412" r:id="rId16"/>
    <p:sldId id="413" r:id="rId17"/>
    <p:sldId id="392" r:id="rId18"/>
    <p:sldId id="307" r:id="rId19"/>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960" y="78"/>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22.03.2022</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22.03.2022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22.03.2022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22.03.2022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22.03.2022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22.03.2022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22.03.2022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22.03.2022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22.03.2022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22.03.2022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22.03.2022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22.03.2022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22.03.2022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22.03.2022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22.03.2022</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22.03.2022</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0.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a:cs typeface="Arial" panose="020B0604020202020204" pitchFamily="34" charset="0"/>
              </a:rPr>
              <a:t> İSİF 308 HADİS III</a:t>
            </a:r>
            <a:br>
              <a:rPr lang="tr-TR" sz="2800" b="1" dirty="0">
                <a:cs typeface="Arial" panose="020B0604020202020204" pitchFamily="34" charset="0"/>
              </a:rPr>
            </a:br>
            <a:r>
              <a:rPr lang="tr-TR" sz="2800" b="1" dirty="0">
                <a:cs typeface="Arial" panose="020B0604020202020204" pitchFamily="34" charset="0"/>
              </a:rPr>
              <a:t> VI.HAFTA</a:t>
            </a:r>
            <a:br>
              <a:rPr lang="tr-TR" sz="2800" b="1" dirty="0">
                <a:cs typeface="Arial" panose="020B0604020202020204" pitchFamily="34" charset="0"/>
              </a:rPr>
            </a:br>
            <a:r>
              <a:rPr lang="tr-TR" sz="2800" b="1" dirty="0">
                <a:cs typeface="Arial" panose="020B0604020202020204" pitchFamily="34" charset="0"/>
              </a:rPr>
              <a:t>Dr. Mehmet ali </a:t>
            </a:r>
            <a:r>
              <a:rPr lang="tr-TR" sz="2800" b="1" dirty="0" err="1">
                <a:cs typeface="Arial" panose="020B0604020202020204" pitchFamily="34" charset="0"/>
              </a:rPr>
              <a:t>çalgan</a:t>
            </a:r>
            <a:r>
              <a:rPr lang="tr-TR" sz="2800" b="1" dirty="0">
                <a:cs typeface="Arial" panose="020B0604020202020204" pitchFamily="34" charset="0"/>
              </a:rPr>
              <a:t> </a:t>
            </a:r>
            <a:br>
              <a:rPr lang="tr-TR" sz="2800" b="1" dirty="0">
                <a:solidFill>
                  <a:srgbClr val="FF0000"/>
                </a:solidFill>
                <a:cs typeface="Arial" panose="020B0604020202020204" pitchFamily="34" charset="0"/>
              </a:rPr>
            </a:b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a:solidFill>
                  <a:schemeClr val="accent1">
                    <a:lumMod val="20000"/>
                    <a:lumOff val="80000"/>
                  </a:schemeClr>
                </a:solidFill>
              </a:rPr>
              <a:t>İlim-İman 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52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“(İlim, iman, fazilet gibi hayırlı hususlarda) Kuvvetli mümin zayıf müminden daha hayırlı ve yüce Allah’a daha sevimlidir. Ancak her ikisinde de hayır vardır. Sana fayda veren konuda hırslı ol, Allah’tan yardım iste ve aciz olma</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4251561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305165"/>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Mümin, aynı delikten iki defa sokulmaz</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018305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97781" y="449628"/>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27645" y="1728363"/>
            <a:ext cx="9836331" cy="5009833"/>
          </a:xfrm>
          <a:prstGeom prst="rect">
            <a:avLst/>
          </a:prstGeom>
          <a:noFill/>
        </p:spPr>
        <p:txBody>
          <a:bodyPr wrap="square" rtlCol="0">
            <a:spAutoFit/>
          </a:bodyPr>
          <a:lstStyle/>
          <a:p>
            <a:pPr algn="just">
              <a:lnSpc>
                <a:spcPct val="150000"/>
              </a:lnSpc>
            </a:pPr>
            <a:r>
              <a:rPr lang="tr-TR" sz="2400" dirty="0">
                <a:latin typeface="Arial" panose="020B0604020202020204" pitchFamily="34" charset="0"/>
                <a:cs typeface="Arial" panose="020B0604020202020204" pitchFamily="34" charset="0"/>
              </a:rPr>
              <a:t>Kim ilim için yola çıkarsa Allah ona cennete giden yolu kolaylaştırır. Melekler, hoşnutluklarından dolayı ilim talebesine kanatlarını serer. Sudaki balıklara varıncaya kadar yer ve gök ehli âlim kişinin bağışlanması için Allah’a yakarır. Âlimin, </a:t>
            </a:r>
            <a:r>
              <a:rPr lang="tr-TR" sz="2400" dirty="0" err="1">
                <a:latin typeface="Arial" panose="020B0604020202020204" pitchFamily="34" charset="0"/>
                <a:cs typeface="Arial" panose="020B0604020202020204" pitchFamily="34" charset="0"/>
              </a:rPr>
              <a:t>âbide</a:t>
            </a:r>
            <a:r>
              <a:rPr lang="tr-TR" sz="2400" dirty="0">
                <a:latin typeface="Arial" panose="020B0604020202020204" pitchFamily="34" charset="0"/>
                <a:cs typeface="Arial" panose="020B0604020202020204" pitchFamily="34" charset="0"/>
              </a:rPr>
              <a:t> (ibadet edene) üstünlüğü, (parlaklık, görünürlük ve güzellik bakımından) ayın diğer yıldızlara olan üstünlüğü gibidir. Kuşkusuz âlimler peygamberlerin vârisleridir. Peygamberler miras olarak ne altın ne de gümüş bırakmışlardır; onların bıraktıkları yegâne miras ilimdir. Dolayısıyla kim onu alırsa büyük bir pay almış olur</a:t>
            </a:r>
            <a:endParaRPr lang="tr-T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8158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es-ES" sz="2800" dirty="0">
                <a:latin typeface="Arial" panose="020B0604020202020204" pitchFamily="34" charset="0"/>
                <a:cs typeface="Arial" panose="020B0604020202020204" pitchFamily="34" charset="0"/>
              </a:rPr>
              <a:t>Öğreten, öğrenen, dinleyen ya da ilmi seven/destekleyen ol, beşincisi olma, helâk olursun</a:t>
            </a:r>
            <a:r>
              <a:rPr lang="tr-TR" sz="2800" dirty="0">
                <a:latin typeface="Arial" panose="020B0604020202020204" pitchFamily="34" charset="0"/>
                <a:cs typeface="Arial" panose="020B0604020202020204" pitchFamily="34" charset="0"/>
              </a:rPr>
              <a:t>!</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402688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Allah, bizden bir söz işitip, onu işittiği gibi (başkasına) ulaştıran kişinin yüzünü ak etsin. Kendisine (bilgi) ulaştırılan nice kimseler vardır ki onu işiten (ve kendisine aktaran) kimseden daha kavrayışlıdır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13154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2597827"/>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Yaşlı bir Müslümana, Kur’an’dan uzaklaşmayan ve aşırıya gitmeyen hafıza, </a:t>
            </a:r>
            <a:r>
              <a:rPr lang="tr-TR" sz="2800" dirty="0" err="1">
                <a:latin typeface="Arial" panose="020B0604020202020204" pitchFamily="34" charset="0"/>
                <a:cs typeface="Arial" panose="020B0604020202020204" pitchFamily="34" charset="0"/>
              </a:rPr>
              <a:t>adâletli</a:t>
            </a:r>
            <a:r>
              <a:rPr lang="tr-TR" sz="2800" dirty="0">
                <a:latin typeface="Arial" panose="020B0604020202020204" pitchFamily="34" charset="0"/>
                <a:cs typeface="Arial" panose="020B0604020202020204" pitchFamily="34" charset="0"/>
              </a:rPr>
              <a:t> yöneticiye hürmet etmek, yüce Allah’a saygıdan ileri gelir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701574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a:latin typeface="Arial" panose="020B0604020202020204" pitchFamily="34" charset="0"/>
                <a:cs typeface="Arial" panose="020B0604020202020204" pitchFamily="34" charset="0"/>
              </a:rPr>
              <a:t>Kaynak: Kur’an ve Sünnette İman-Ahlak Bütünlüğü, Mehmet Ali </a:t>
            </a:r>
            <a:r>
              <a:rPr lang="tr-TR" sz="3200" dirty="0" err="1">
                <a:latin typeface="Arial" panose="020B0604020202020204" pitchFamily="34" charset="0"/>
                <a:cs typeface="Arial" panose="020B0604020202020204" pitchFamily="34" charset="0"/>
              </a:rPr>
              <a:t>Çalgan</a:t>
            </a:r>
            <a:r>
              <a:rPr lang="tr-TR" sz="3200" dirty="0">
                <a:latin typeface="Arial" panose="020B0604020202020204" pitchFamily="34" charset="0"/>
                <a:cs typeface="Arial" panose="020B0604020202020204" pitchFamily="34" charset="0"/>
              </a:rPr>
              <a:t>, Diyanet İşleri Başkanlığı Yayınları</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69457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İLİM</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Rabbim! İlmimi arttır. </a:t>
            </a:r>
            <a:r>
              <a:rPr lang="tr-TR" sz="2800" dirty="0" err="1">
                <a:latin typeface="Arial" panose="020B0604020202020204" pitchFamily="34" charset="0"/>
                <a:cs typeface="Arial" panose="020B0604020202020204" pitchFamily="34" charset="0"/>
              </a:rPr>
              <a:t>Tâhâ</a:t>
            </a:r>
            <a:r>
              <a:rPr lang="tr-TR" sz="2800" dirty="0">
                <a:latin typeface="Arial" panose="020B0604020202020204" pitchFamily="34" charset="0"/>
                <a:cs typeface="Arial" panose="020B0604020202020204" pitchFamily="34" charset="0"/>
              </a:rPr>
              <a:t> 114</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Sadakanın en faziletlisi, Müslüman’ın bir bilgi öğrenmesi, sonra da o bilgiyi Müslüman kardeşine öğretmesidir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887700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89048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İlim bir yandan insanı imana götürmekte , bir yandan da ahlâkî görevlerini daha iyi yapabilmesine, donanımlı ve faydalı bir insan olabilmesine zemin hazırlamaktadır.</a:t>
            </a:r>
          </a:p>
          <a:p>
            <a:pPr algn="just">
              <a:lnSpc>
                <a:spcPct val="150000"/>
              </a:lnSpc>
            </a:pPr>
            <a:r>
              <a:rPr lang="tr-TR" sz="2800" dirty="0">
                <a:latin typeface="Arial" panose="020B0604020202020204" pitchFamily="34" charset="0"/>
                <a:cs typeface="Arial" panose="020B0604020202020204" pitchFamily="34" charset="0"/>
              </a:rPr>
              <a:t>İlim öğretmek, insanları hayra çağırmak </a:t>
            </a:r>
            <a:r>
              <a:rPr lang="tr-TR" sz="2800" dirty="0" err="1">
                <a:latin typeface="Arial" panose="020B0604020202020204" pitchFamily="34" charset="0"/>
                <a:cs typeface="Arial" panose="020B0604020202020204" pitchFamily="34" charset="0"/>
              </a:rPr>
              <a:t>mânasına</a:t>
            </a:r>
            <a:r>
              <a:rPr lang="tr-TR" sz="2800" dirty="0">
                <a:latin typeface="Arial" panose="020B0604020202020204" pitchFamily="34" charset="0"/>
                <a:cs typeface="Arial" panose="020B0604020202020204" pitchFamily="34" charset="0"/>
              </a:rPr>
              <a:t> gelmektedir; insanları hayra çağırmak ve böylece insanlara faydalı olmak ise Müslüman ahlâkındandır.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20357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De ki: Hiç bilenlerle bilmeyenler bir olur mu! </a:t>
            </a:r>
            <a:r>
              <a:rPr lang="tr-TR" sz="2800" dirty="0" err="1">
                <a:latin typeface="Arial" panose="020B0604020202020204" pitchFamily="34" charset="0"/>
                <a:cs typeface="Arial" panose="020B0604020202020204" pitchFamily="34" charset="0"/>
              </a:rPr>
              <a:t>Zümer</a:t>
            </a:r>
            <a:r>
              <a:rPr lang="tr-TR" sz="2800" dirty="0">
                <a:latin typeface="Arial" panose="020B0604020202020204" pitchFamily="34" charset="0"/>
                <a:cs typeface="Arial" panose="020B0604020202020204" pitchFamily="34" charset="0"/>
              </a:rPr>
              <a:t> 9</a:t>
            </a:r>
          </a:p>
          <a:p>
            <a:pPr algn="just">
              <a:lnSpc>
                <a:spcPct val="150000"/>
              </a:lnSpc>
            </a:pPr>
            <a:r>
              <a:rPr lang="tr-TR" sz="2800" dirty="0">
                <a:latin typeface="Arial" panose="020B0604020202020204" pitchFamily="34" charset="0"/>
                <a:cs typeface="Arial" panose="020B0604020202020204" pitchFamily="34" charset="0"/>
              </a:rPr>
              <a:t>“O, göklerde ve yerde ne varsa hepsini kendinden bir </a:t>
            </a:r>
            <a:r>
              <a:rPr lang="tr-TR" sz="2800" dirty="0" err="1">
                <a:latin typeface="Arial" panose="020B0604020202020204" pitchFamily="34" charset="0"/>
                <a:cs typeface="Arial" panose="020B0604020202020204" pitchFamily="34" charset="0"/>
              </a:rPr>
              <a:t>lutuf</a:t>
            </a:r>
            <a:r>
              <a:rPr lang="tr-TR" sz="2800" dirty="0">
                <a:latin typeface="Arial" panose="020B0604020202020204" pitchFamily="34" charset="0"/>
                <a:cs typeface="Arial" panose="020B0604020202020204" pitchFamily="34" charset="0"/>
              </a:rPr>
              <a:t> olarak emrinize vermiştir. Bütün bunlarda düşünenler için işaretler vardır.” </a:t>
            </a:r>
            <a:r>
              <a:rPr lang="tr-TR" sz="2800" dirty="0" err="1">
                <a:latin typeface="Arial" panose="020B0604020202020204" pitchFamily="34" charset="0"/>
                <a:cs typeface="Arial" panose="020B0604020202020204" pitchFamily="34" charset="0"/>
              </a:rPr>
              <a:t>Casiye</a:t>
            </a:r>
            <a:r>
              <a:rPr lang="tr-TR" sz="2800" dirty="0">
                <a:latin typeface="Arial" panose="020B0604020202020204" pitchFamily="34" charset="0"/>
                <a:cs typeface="Arial" panose="020B0604020202020204" pitchFamily="34" charset="0"/>
              </a:rPr>
              <a:t> 13</a:t>
            </a:r>
          </a:p>
          <a:p>
            <a:pPr algn="just">
              <a:lnSpc>
                <a:spcPct val="150000"/>
              </a:lnSpc>
            </a:pPr>
            <a:r>
              <a:rPr lang="tr-TR" sz="2800" dirty="0">
                <a:latin typeface="Arial" panose="020B0604020202020204" pitchFamily="34" charset="0"/>
                <a:cs typeface="Arial" panose="020B0604020202020204" pitchFamily="34" charset="0"/>
              </a:rPr>
              <a:t>“Peki insanlar devenin nasıl yaratıldığına, göğün nasıl yükseltildiğine, dağların nasıl dikildiğine, yeryüzünün nasıl yayıldığına bakmazlar mı?” </a:t>
            </a:r>
            <a:r>
              <a:rPr lang="tr-TR" sz="2800" dirty="0" err="1">
                <a:latin typeface="Arial" panose="020B0604020202020204" pitchFamily="34" charset="0"/>
                <a:cs typeface="Arial" panose="020B0604020202020204" pitchFamily="34" charset="0"/>
              </a:rPr>
              <a:t>Gaşiye</a:t>
            </a:r>
            <a:r>
              <a:rPr lang="tr-TR" sz="2800" dirty="0">
                <a:latin typeface="Arial" panose="020B0604020202020204" pitchFamily="34" charset="0"/>
                <a:cs typeface="Arial" panose="020B0604020202020204" pitchFamily="34" charset="0"/>
              </a:rPr>
              <a:t> 17-20</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657786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1951496"/>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“Mümin sonu cennet olana kadar duyduğu hayra (öğrendiği ilme) doymaz.” </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55199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4536819"/>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err="1">
                <a:latin typeface="Arial" panose="020B0604020202020204" pitchFamily="34" charset="0"/>
                <a:cs typeface="Arial" panose="020B0604020202020204" pitchFamily="34" charset="0"/>
              </a:rPr>
              <a:t>İslâmı</a:t>
            </a:r>
            <a:r>
              <a:rPr lang="tr-TR" sz="2800" dirty="0">
                <a:latin typeface="Arial" panose="020B0604020202020204" pitchFamily="34" charset="0"/>
                <a:cs typeface="Arial" panose="020B0604020202020204" pitchFamily="34" charset="0"/>
              </a:rPr>
              <a:t> (Müslümanlığı) en hayırlınız, dinde anlayışlı ve bilgili olduğu zaman ahlâkı en güzel olanınızdır.</a:t>
            </a:r>
          </a:p>
          <a:p>
            <a:pPr algn="just">
              <a:lnSpc>
                <a:spcPct val="150000"/>
              </a:lnSpc>
            </a:pPr>
            <a:endParaRPr lang="tr-TR" sz="2800" b="1"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İnsanların en hayırlısı Kur’an’ı en iyi bilen, en çok takva sahibi, iyiliği en çok emreden ve kötülükten en çok sakındıran ve akrabalık bağlarını en fazla gözetendir.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1969659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“En hayırlınız Kur’an-ı Kerim’i öğrenen ve öğreteninizdir.”</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“Allah her kimin iyiliğini dilerse, din konusunda onu bilgili ve anlayışlı yapar.” </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2849371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31520"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İLİM</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26003" y="1936332"/>
            <a:ext cx="9836331" cy="32441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Muhakkak müminler kurtuluşa ermiştir…Onlar anlamsız, yararsız şeylerden uzak dururlar. </a:t>
            </a:r>
            <a:r>
              <a:rPr lang="tr-TR" sz="2800" dirty="0" err="1">
                <a:latin typeface="Arial" panose="020B0604020202020204" pitchFamily="34" charset="0"/>
                <a:cs typeface="Arial" panose="020B0604020202020204" pitchFamily="34" charset="0"/>
              </a:rPr>
              <a:t>Müminûn</a:t>
            </a:r>
            <a:r>
              <a:rPr lang="tr-TR" sz="2800" dirty="0">
                <a:latin typeface="Arial" panose="020B0604020202020204" pitchFamily="34" charset="0"/>
                <a:cs typeface="Arial" panose="020B0604020202020204" pitchFamily="34" charset="0"/>
              </a:rPr>
              <a:t> 1-3</a:t>
            </a: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Kendisini ilgilendirmeyen boş işleri terk etmesi, kişinin İslâm’ının güzelliğindendir</a:t>
            </a:r>
            <a:endParaRPr lang="tr-TR" sz="2800" b="1"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a:solidFill>
                  <a:schemeClr val="tx2">
                    <a:lumMod val="75000"/>
                  </a:schemeClr>
                </a:solidFill>
              </a:rPr>
              <a:t>Adıyaman Üniversitesi Uzaktan Eğitim ve Araştırma Merkezi</a:t>
            </a:r>
          </a:p>
        </p:txBody>
      </p:sp>
    </p:spTree>
    <p:extLst>
      <p:ext uri="{BB962C8B-B14F-4D97-AF65-F5344CB8AC3E}">
        <p14:creationId xmlns:p14="http://schemas.microsoft.com/office/powerpoint/2010/main" val="35381466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3567</TotalTime>
  <Words>637</Words>
  <Application>Microsoft Office PowerPoint</Application>
  <PresentationFormat>Özel</PresentationFormat>
  <Paragraphs>67</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17</vt:i4>
      </vt:variant>
    </vt:vector>
  </HeadingPairs>
  <TitlesOfParts>
    <vt:vector size="25" baseType="lpstr">
      <vt:lpstr>Arial</vt:lpstr>
      <vt:lpstr>Calibri</vt:lpstr>
      <vt:lpstr>Calibri Light</vt:lpstr>
      <vt:lpstr>Corbel</vt:lpstr>
      <vt:lpstr>Shonar Bangla</vt:lpstr>
      <vt:lpstr>Wingdings</vt:lpstr>
      <vt:lpstr>Office Teması</vt:lpstr>
      <vt:lpstr>Şeritli</vt:lpstr>
      <vt:lpstr> İSİF 308 HADİS III  VI.HAFTA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Mehmet Ali Çalgan</cp:lastModifiedBy>
  <cp:revision>431</cp:revision>
  <dcterms:created xsi:type="dcterms:W3CDTF">2019-09-14T09:59:13Z</dcterms:created>
  <dcterms:modified xsi:type="dcterms:W3CDTF">2022-03-22T09:04:32Z</dcterms:modified>
</cp:coreProperties>
</file>