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982" r:id="rId1"/>
    <p:sldMasterId id="2147483994" r:id="rId2"/>
  </p:sldMasterIdLst>
  <p:notesMasterIdLst>
    <p:notesMasterId r:id="rId44"/>
  </p:notesMasterIdLst>
  <p:sldIdLst>
    <p:sldId id="256" r:id="rId3"/>
    <p:sldId id="258" r:id="rId4"/>
    <p:sldId id="401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89" r:id="rId14"/>
    <p:sldId id="468" r:id="rId15"/>
    <p:sldId id="494" r:id="rId16"/>
    <p:sldId id="469" r:id="rId17"/>
    <p:sldId id="495" r:id="rId18"/>
    <p:sldId id="470" r:id="rId19"/>
    <p:sldId id="496" r:id="rId20"/>
    <p:sldId id="471" r:id="rId21"/>
    <p:sldId id="472" r:id="rId22"/>
    <p:sldId id="473" r:id="rId23"/>
    <p:sldId id="497" r:id="rId24"/>
    <p:sldId id="474" r:id="rId25"/>
    <p:sldId id="475" r:id="rId26"/>
    <p:sldId id="476" r:id="rId27"/>
    <p:sldId id="477" r:id="rId28"/>
    <p:sldId id="478" r:id="rId29"/>
    <p:sldId id="479" r:id="rId30"/>
    <p:sldId id="480" r:id="rId31"/>
    <p:sldId id="481" r:id="rId32"/>
    <p:sldId id="482" r:id="rId33"/>
    <p:sldId id="483" r:id="rId34"/>
    <p:sldId id="484" r:id="rId35"/>
    <p:sldId id="485" r:id="rId36"/>
    <p:sldId id="486" r:id="rId37"/>
    <p:sldId id="490" r:id="rId38"/>
    <p:sldId id="491" r:id="rId39"/>
    <p:sldId id="492" r:id="rId40"/>
    <p:sldId id="493" r:id="rId41"/>
    <p:sldId id="392" r:id="rId42"/>
    <p:sldId id="307" r:id="rId43"/>
  </p:sldIdLst>
  <p:sldSz cx="10691813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0" y="78"/>
      </p:cViewPr>
      <p:guideLst>
        <p:guide orient="horz" pos="216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EB734-2EF1-41E3-A53F-9A6510E8E675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744538"/>
            <a:ext cx="58007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9A9A8-7E66-4E58-A0C8-808A825D35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19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77" y="1122363"/>
            <a:ext cx="8018860" cy="2387600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602038"/>
            <a:ext cx="8018860" cy="165576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9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65125"/>
            <a:ext cx="2305422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365125"/>
            <a:ext cx="67826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81" y="2166365"/>
            <a:ext cx="9863197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262" spc="132" baseline="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16" y="3913632"/>
            <a:ext cx="10090399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54">
                <a:solidFill>
                  <a:srgbClr val="FFFFFF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754"/>
            </a:lvl3pPr>
            <a:lvl4pPr marL="1202893" indent="0" algn="ctr">
              <a:buNone/>
              <a:defRPr sz="1754"/>
            </a:lvl4pPr>
            <a:lvl5pPr marL="1603858" indent="0" algn="ctr">
              <a:buNone/>
              <a:defRPr sz="1754"/>
            </a:lvl5pPr>
            <a:lvl6pPr marL="2004822" indent="0" algn="ctr">
              <a:buNone/>
              <a:defRPr sz="1754"/>
            </a:lvl6pPr>
            <a:lvl7pPr marL="2405786" indent="0" algn="ctr">
              <a:buNone/>
              <a:defRPr sz="1754"/>
            </a:lvl7pPr>
            <a:lvl8pPr marL="2806751" indent="0" algn="ctr">
              <a:buNone/>
              <a:defRPr sz="1754"/>
            </a:lvl8pPr>
            <a:lvl9pPr marL="3207715" indent="0" algn="ctr">
              <a:buNone/>
              <a:defRPr sz="175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37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8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81" y="2167128"/>
            <a:ext cx="9863197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262" b="0" spc="132" baseline="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16" y="3913212"/>
            <a:ext cx="1008772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754">
                <a:solidFill>
                  <a:srgbClr val="FFFFFF"/>
                </a:solidFill>
              </a:defRPr>
            </a:lvl1pPr>
            <a:lvl2pPr marL="40096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7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030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761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90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490" y="2656566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4497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4497" y="2656564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88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75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6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90" y="2120054"/>
            <a:ext cx="5372636" cy="4114800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0608" y="2147487"/>
            <a:ext cx="2806601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6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5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2640" y="2211494"/>
            <a:ext cx="5372636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806">
                <a:solidFill>
                  <a:schemeClr val="tx1">
                    <a:lumMod val="50000"/>
                  </a:schemeClr>
                </a:solidFill>
              </a:defRPr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2068" y="2150621"/>
            <a:ext cx="2806601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34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38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09514" y="0"/>
            <a:ext cx="2405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438" y="274638"/>
            <a:ext cx="2106775" cy="5897562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74638"/>
            <a:ext cx="6992203" cy="5897562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6422855"/>
            <a:ext cx="2405654" cy="365125"/>
          </a:xfrm>
        </p:spPr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1494" y="6422855"/>
            <a:ext cx="37530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9686" y="6422855"/>
            <a:ext cx="771507" cy="365125"/>
          </a:xfrm>
        </p:spPr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3" y="1709739"/>
            <a:ext cx="9221689" cy="2852737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3" y="4589464"/>
            <a:ext cx="9221689" cy="150018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5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5625"/>
            <a:ext cx="454402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5625"/>
            <a:ext cx="454402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65126"/>
            <a:ext cx="9221689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681163"/>
            <a:ext cx="4523138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505075"/>
            <a:ext cx="452313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681163"/>
            <a:ext cx="4545413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505075"/>
            <a:ext cx="4545413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4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987426"/>
            <a:ext cx="5412730" cy="48736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987426"/>
            <a:ext cx="5412730" cy="4873625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2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65126"/>
            <a:ext cx="92216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825625"/>
            <a:ext cx="9221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356351"/>
            <a:ext cx="3608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9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4" y="176109"/>
            <a:ext cx="10689140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4904" y="284176"/>
            <a:ext cx="85801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4904" y="2011680"/>
            <a:ext cx="85801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4331" y="6422855"/>
            <a:ext cx="26316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921">
                <a:solidFill>
                  <a:schemeClr val="tx1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7843" y="6422855"/>
            <a:ext cx="442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380" y="6422855"/>
            <a:ext cx="829829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2" b="0">
                <a:solidFill>
                  <a:schemeClr val="tx1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53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801929" rtl="0" eaLnBrk="1" latinLnBrk="0" hangingPunct="1">
        <a:lnSpc>
          <a:spcPct val="85000"/>
        </a:lnSpc>
        <a:spcBef>
          <a:spcPct val="0"/>
        </a:spcBef>
        <a:buNone/>
        <a:defRPr sz="35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0386" indent="-160386" algn="l" defTabSz="801929" rtl="0" eaLnBrk="1" latinLnBrk="0" hangingPunct="1">
        <a:lnSpc>
          <a:spcPct val="90000"/>
        </a:lnSpc>
        <a:spcBef>
          <a:spcPts val="1052"/>
        </a:spcBef>
        <a:spcAft>
          <a:spcPts val="175"/>
        </a:spcAft>
        <a:buClr>
          <a:schemeClr val="tx1"/>
        </a:buClr>
        <a:buFont typeface="Wingdings" pitchFamily="2" charset="2"/>
        <a:buChar char="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360868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561350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61832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62315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126594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1290769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1428633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1584037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" y="0"/>
            <a:ext cx="10692000" cy="6876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078182"/>
            <a:ext cx="10691812" cy="2183686"/>
          </a:xfrm>
        </p:spPr>
        <p:txBody>
          <a:bodyPr>
            <a:noAutofit/>
          </a:bodyPr>
          <a:lstStyle/>
          <a:p>
            <a:r>
              <a:rPr lang="tr-TR" sz="2800" b="1" dirty="0">
                <a:cs typeface="Arial" panose="020B0604020202020204" pitchFamily="34" charset="0"/>
              </a:rPr>
              <a:t> İSİF 308 HADİS III</a:t>
            </a:r>
            <a:br>
              <a:rPr lang="tr-TR" sz="2800" b="1" dirty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> IV.HAFTA</a:t>
            </a:r>
            <a:br>
              <a:rPr lang="tr-TR" sz="2800" b="1" dirty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>Dr. Mehmet ali </a:t>
            </a:r>
            <a:r>
              <a:rPr lang="tr-TR" sz="2800" b="1" dirty="0" err="1">
                <a:cs typeface="Arial" panose="020B0604020202020204" pitchFamily="34" charset="0"/>
              </a:rPr>
              <a:t>çalgan</a:t>
            </a:r>
            <a:r>
              <a:rPr lang="tr-TR" sz="2800" b="1" dirty="0">
                <a:cs typeface="Arial" panose="020B0604020202020204" pitchFamily="34" charset="0"/>
              </a:rPr>
              <a:t> </a:t>
            </a:r>
            <a:b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br>
              <a:rPr lang="tr-TR" sz="2800" b="1" dirty="0">
                <a:cs typeface="Arial" panose="020B0604020202020204" pitchFamily="34" charset="0"/>
              </a:rPr>
            </a:br>
            <a:endParaRPr lang="tr-TR" sz="2800" b="1" dirty="0"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011" y="3870038"/>
            <a:ext cx="927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Güzel Ahlak-İman Bütünlüğü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8528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Mümin insanları inciten, insanlara lanet okuyan, söz ve davranışta çirkinlik sergileyen (hayâsız/ahlâksız) ve ağzı bozuk kimse değildir.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7432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err="1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Rasûlullah’ın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 Ahlâk Güzelliği Konusunda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…Huzurunda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garib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(dışarıdan gelmiş) kimselerin kaba konuşmalarına ve soru sormalarına sabrederdi. “İhtiyaç sahibi biri sizden yardım isterse, elinizden geldiğince onun ihtiyacını giderin.” buyururdu…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17322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90170"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Cenâb-ı Hak Hz. Yusuf’un kıssasında akıl sahipleri için ibretler olduğunu bildirmiş 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Yûsuf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12/111), bu kıssayı en güzel kıssa olarak nitelemiştir 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Yûsuf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12/3).</a:t>
            </a:r>
          </a:p>
          <a:p>
            <a:pPr algn="just">
              <a:lnSpc>
                <a:spcPct val="150000"/>
              </a:lnSpc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147531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İhsan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Hapis arkadaşlarının onu iyilik yapan, insanlara faydalı biri olarak görmeleri (36.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Cenâb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-ı Hakk’ın da onu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muhsin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olarak nitelemesi (22 ve 56.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kardeşlerinin de ona gördükleri iyiliklerden dolayı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muhsin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sıfatıyla hitap etmeleri (78.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750531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إِنَّا نَرَىٰكَ مِنَ ٱلۡمُحۡسِنِينَ</a:t>
            </a:r>
            <a:endParaRPr lang="tr-TR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endParaRPr lang="tr-TR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endParaRPr lang="tr-TR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981181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 startAt="2"/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İffet: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Mısır azizinin karısının zina teklifini reddetmesi (23.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hapse girmeyi kadınların tesirine girmeye tercih etmesi (33.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3.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Vefa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Mısır azizinin kendisine yaptığı iyiliği zikretmesi (23.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 startAt="2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1532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4800" b="1" dirty="0"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ﵟقَالَ مَعَاذَ ٱللَّهِۖ إِنَّهُۥ رَبِّيٓ أَحۡسَنَ مَثۡوَايَۖ ﵞ  </a:t>
            </a:r>
            <a:endParaRPr lang="tr-TR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747997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A77F492C-1366-4942-970A-BA546F498EBB}"/>
              </a:ext>
            </a:extLst>
          </p:cNvPr>
          <p:cNvSpPr txBox="1"/>
          <p:nvPr/>
        </p:nvSpPr>
        <p:spPr>
          <a:xfrm>
            <a:off x="559904" y="1888358"/>
            <a:ext cx="9697279" cy="4219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tr-T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Emanet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Mısır azizinin güvenine aykırı hareket etmemesi, ona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hıyânet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etmemesi (21 ve 23.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âyet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bu durumu “</a:t>
            </a:r>
            <a:r>
              <a:rPr lang="tr-TR" sz="2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Bu, Aziz’in, yokluğunda ona hainlik etmediğimi ve Allah’ın, hainlerin hilesini başarıya ulaştırmayacağını bilmesi içindi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 sözüyle de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teyid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etmesi (52.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âyet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hükümdara hazineleri muhafaza konusunda güvenilir olduğunu söylemesi (55.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âyet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ölçü ve tartıda dürüst davrandığını kardeşlerine belirtmesi (59.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âyet</a:t>
            </a:r>
            <a:r>
              <a:rPr lang="tr-TR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59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A77F492C-1366-4942-970A-BA546F498EBB}"/>
              </a:ext>
            </a:extLst>
          </p:cNvPr>
          <p:cNvSpPr txBox="1"/>
          <p:nvPr/>
        </p:nvSpPr>
        <p:spPr>
          <a:xfrm>
            <a:off x="559904" y="1888358"/>
            <a:ext cx="96972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spcAft>
                <a:spcPts val="600"/>
              </a:spcAft>
            </a:pPr>
            <a:r>
              <a:rPr lang="ar-SA" sz="4800" b="1" dirty="0"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ﵟقَالَ ٱجۡعَلۡنِي عَلَىٰ خَزَآئِنِ ٱلۡأَرۡضِۖ إِنِّي حَفِيظٌ عَلِيمٞﵞ  </a:t>
            </a:r>
            <a:endParaRPr lang="tr-TR" sz="48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4075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 startAt="5"/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Sadâkat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Azizin karısının zina teklifini reddederek aynı zamanda, iyiliğini gördüğü azize sadâkat göstermesi (23.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6.	Kötülük ve çirkin söz ve davranışlardan (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hayâsızlık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ve ahlâksızlıktan) korunması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(24.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83906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DERS İZLENCESİ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5" y="2318273"/>
            <a:ext cx="586641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GÜZEL AHLAK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949" y="2269086"/>
            <a:ext cx="29908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114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7.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Sır tutma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Babasının, çocukken gördüğü rüyayı anlatmamasını istemesi (5.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Mısır azizinin, karısıyla yaşadığı hâdiseyi yok saymasını istemesi (29.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45183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11033" y="275092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67577" y="1355216"/>
            <a:ext cx="10156467" cy="5563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8.	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Şükür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Cenâb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-ı Hakk’ın kendisini ve atalarını hidayete erdirmesini yüce Allah’ın lütfu olarak belirtmesi (38.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), rüyaların yorumunu da yüce Allah’ın kendisine öğrettiğini bildirmesi (37.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), kendisini kardeşlerine tanıttıktan sonra da kendisine ve kardeşine Allah’ın lütufta bulunduğunu söylemesi (90.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), babasına Yüce Allah’ın kendisine, hapisten çıkarma ve ailesiyle kavuşturma gibi lütuflarda bulunduğunu zikretmesi (100.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), kıssanın sonunda Allah Teâlâ’ya yaptığı duada kendisine bahşettiği iktidar ve olayları yorumlama ilminden ve dünyada ve ahirette kendisini himaye ettiğinden dolayı şükranlarını arz etmesi (101.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925882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11033" y="275092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67577" y="1355216"/>
            <a:ext cx="10156467" cy="334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 startAt="8"/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Şükür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A" sz="4800" b="1" dirty="0"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ﵟقَالُوٓاْ أَءِنَّكَ لَأَنتَ يُوسُفُۖ قَالَ أَنَا۠ يُوسُفُ وَهَٰذَآ أَخِيۖ قَدۡ مَنَّ ٱللَّهُ عَلَيۡنَآۖ </a:t>
            </a:r>
            <a:r>
              <a:rPr lang="ar-SA" sz="1800" dirty="0">
                <a:effectLst/>
                <a:latin typeface="KFGQPC HAFS Uthmanic Script" panose="02000000000000000000" pitchFamily="2" charset="-78"/>
                <a:cs typeface="KFGQPC HAFS Uthmanic Script" panose="02000000000000000000" pitchFamily="2" charset="-78"/>
              </a:rPr>
              <a:t>ﵞ</a:t>
            </a:r>
            <a:r>
              <a:rPr lang="ar-SA" sz="1800" dirty="0">
                <a:effectLst/>
                <a:latin typeface="Traditional Naskh" panose="02010000000000000000" pitchFamily="2" charset="-78"/>
                <a:cs typeface="Traditional Naskh" panose="02010000000000000000" pitchFamily="2" charset="-78"/>
              </a:rPr>
              <a:t> 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 startAt="8"/>
            </a:pP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87837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9.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Sabır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Haksız yere hapiste uzun süre kalması (35.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kardeşlerine Allah’ın sabredenlerin ecrini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zâyi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etmeyeceğini söyleyerek yaşadığı olaylara gösterdiği sabra işaret etmesi (90.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10.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Davet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Hapis arkadaşlarını dine davet etmesi (39 ve 40.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473227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11.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Sıdk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Hapis arkadaşının kendisine “ey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sıddık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” diye hitap etmesi (46.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azizin karısının da onu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sâdık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olarak nitelemesi (51.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12.	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Vakar ve teenni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Hükümdar çağırdığı zaman o kadar sene hapiste kaldığı halde acele etmemesi ve hapiste suçsuz olduğu halde kaldığının araştırılmasını istemesi (50.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535725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13.	Tevazu: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Azizin karısının iftirasından masum olduğu ortaya çıktığında efendisine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hıyânet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etmediğini söylemesinin ardından “Yine de ben nefsimi temize çıkarmıyorum” sözüyle alçakgönüllülük göstermesi,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faziletfuruşluk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yapmaması (53.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kardeşleri karşısında secdeye varınca babasına yüce Allah’ın kendisine verdiği lütuflardan bahsetmesi (100.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650341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14.	İlim: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Gerek rüyaları yorumlama (37.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), gerek ülkenin hazinelerini idare konusunda bilgili oluşu (55.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15.	Misafirperverlik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Kardeşlerine kendisinin iyi bir ev sahibi olduğunu söylemesi (59.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091435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16.	Merhamet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Hz. Yusuf kardeşi Bünyamin’i görünce onu yanına alarak “Ben, gerçekten senin kardeşinim; onların yaptıklarına üzülme!” diyerek kardeşine şefkat göstermiş ve teselli etmiştir. (69.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7732421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17.	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Hilim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Hz. Yusuf’un kardeşleri su kabı Bünyamin’in yükünde çıkınca “Eğer o çaldıysa, daha önce onun kardeşi de çalmıştı.” diyerek Hz. Yusuf’a çocukluk çağında hırsızlık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isnad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ettiklerinde Hz. Yusuf kendini zapt etmiş, sadece içinden “Asıl sizin durumunuz kötü! Allah, sizin suçladığınız hususu çok iyi bilmektedir.” demiştir. (77.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868185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18.	Selâmet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hak ihlalinden kaçınması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): Kardeşlerinin Bünyamin yerine kendilerinden birini alıkoymasını istemeleri üzerine böyle bir şey yaparak zulüm edemeyeceğini bildirmesi (79.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22469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Abdullah b. Mübarek: “Güzel ahlâk, insanlara karşı güler yüzlü olmak, iyilik yapmak ve kimseye rahatsızlık vermemek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Ben, güzel ahlâkı tamamlamak (uygulamak) için gönderildim.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887700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19.	Cömertlik: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Kardeşleri üçüncü defa geldiklerinde paralarının az olduğunu söyleyerek Hz. Yusuf’tan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tasadduk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etmesini (bağışta bulunmasını) istemişlerdir (88.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). İlk iki gelişlerinde Hz. Yusuf’tan gördükleri misafirperverlik ve edindikleri intiba onları Hz. Yusuf’un cömertliğine inandırmıştır.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478493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20.	Güzel söz söyleme: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Hz. Yusuf kardeşlerine “Siz, cahilliğiniz yüzünden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Yûsuf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ve kardeşine yaptıklarınızı biliyor musunuz?” sözüyle kardeşlerinin yaptığı kötülüğü cahilliklerine bağlamış 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nâzik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bir ifadeyle kendini tanıtmıştır. (89.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827001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21.	Af: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Kendisine çok büyük bir zulüm yapan kardeşlerini, “Bugün yaptıklarınız yüzünüze vurulmayacak, Allah sizi affetsin! O, merhametlilerin en merhametlisidir” sözleriyle affetmesi (92.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22.	Ana babaya saygı: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Hz. Yusuf anne ve babasını şehrin dışında karşılayarak bağrına basmış (99.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 ve kendi makamına onları çıkarmıştır (100.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074791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23.	Kusurları örtme: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“şeytan benimle kardeşlerimin arasını bozduktan sonra” sözüyle kardeşlerinin yaptıkları kötülüğü onlara değil, şeytana bağlaması, böylece onları anne babalarının yanında mahcup düşürmemesi (100.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24.	Kötülüğe iyilikle mukabele: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Hz. Yusuf kardeşlerinden intikam almamış, üstelik onlara ikramda bulunmuş, onları affetmiş ve kusurlarını örtmüştür. (92 ve 100.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688978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Hz. Yusuf’un ahlâkî örnekliği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25.	Kanaat: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Ailesine kavuştuğu ve Mısır’ın hazinelerini yönettiği halde yüce Allah’a duasında Müslüman olarak ölüp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salihlere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kavuşmak istediğini belirtmesi (101.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9681580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“İlk cenaze hakkında hayır konuştunuz, ona cennet vacip oldu. İkinci cenaze hakkında ise olumsuz konuştunuz. Ona da cehennem vacip oldu. Sizler yüce Allah’ın yeryüzündeki şahitlerisiniz.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5437819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“İnsanların cennete girmelerine en fazla sebep olan şeyler nelerdir?” diye soruldu. Hz. Peygamber: “Allah’tan sakınmak (takva) ve güzel ahlâktır.” buyurdu. “İnsanların cehenneme girmelerine en çok sebep olan nelerdir?” diye soruldu, “Ağızları ve cinsel organlarıdır.” cevabını verdi.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077869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“Kıyamet günü müminin mizanında güzel ahlâktan daha ağır bir şey yoktur. Muhakkak ki Allah söz ve fiilleri çirkin kimselere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buğz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eder.”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3382154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Rasûlullah’a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hangi İslâm’ın daha hayırlı olduğu sorulunca,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Rasûlullah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“Yemek yedirmen ve tanıdığın, tanımadığın herkese selam vermen.” demiştir.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Selamı yayın ki Müslüman olasınız.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264157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“Üç özelliği toplayan imanı toplamış olur: Kendi aleyhine dahi olsa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adâletli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olman, herkese selam vermen, darlıkta bile infakta bulunmak.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Ey insanlar! Selâmı yaygınlaştırın, yemek yedirin, akrabalık bağlarını gözetin ve insanlar uykudayken (gece) namaz kılın ki, esenlik içinde cennete giresiniz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88992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“İslâm nedir?” “İslâm tatlı konuşmak ve yemek yedirmektir.” “İman nedir?” “İman sabır 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semâhadır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(cömertlik)” “İslâm’ın hangi özelliği daha üstündür?” “Müslümanların elinden ve dilinden selamette olması” “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İman’ın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hangi özelliği daha üstündür?” “Güzel ahlâk.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589566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61257" y="2343638"/>
            <a:ext cx="9772559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Kaynak: Kur’an ve Sünnette İman-Ahlak Bütünlüğü, Mehmet Ali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Çalgan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, Diyanet İşleri Başkanlığı Yayınları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569457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pic>
        <p:nvPicPr>
          <p:cNvPr id="1028" name="Picture 4" descr="Resulullah (sav)'ın hadis hadis oruç günlüğü | Siyer-i Neb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1950" y="11496"/>
            <a:ext cx="11351614" cy="692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9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“Muhakkak ki Allah adâleti, ihsanı, akrabaya karşı cömert olmayı emreder;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hayâsızlığı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kötülüğü ve zorbalığı yasaklar. İşte Allah, aklınızı başınıza alasınız diye size böyle öğüt veriyor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Nahl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90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01922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“Nerede olursan ol, Allah’a karşı gelmekten sakın. Kötülüğün ardından bir iyilik yap ki onu silsin ve insanlara güzel ahlâkla muamele et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18072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678512" y="449628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53725" y="1668560"/>
            <a:ext cx="10275736" cy="5183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“Müminlerin iman bakımından en mükemmeli, ahlâk bakımından en güzel olanıdır.”  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“Müminlerin iman bakımından en mükemmeli, ahlâk bakımından en güzel olanıdır. En hayırlınız hanımlarına karşı en hayırlı olanınızdır.” 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“Müminlerin iman bakımından en mükemmel olanları, ahlâk bakımından en güzel olan ve ailelerine karşı en lütufkâr ve yumuşak olanlarıdır.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7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0790" y="449628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13960" y="1713908"/>
            <a:ext cx="10063701" cy="5183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En hayırlınız ahlâkı en güzel olanınızdır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Mümin kendisiyle rahat geçinilen kişidir. Kendisiyle rahat geçinilmeyen kimsede hayır yoktur.</a:t>
            </a:r>
          </a:p>
          <a:p>
            <a:pPr algn="just">
              <a:lnSpc>
                <a:spcPct val="150000"/>
              </a:lnSpc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Çirkin söz ve davranışların 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hayâsızlığın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ve ahlâksızlığın) İslâm’da hiç yeri yoktur. Müslümanlığı en iyi olan insanlar, ahlâkı en güzel olanlardır.</a:t>
            </a:r>
          </a:p>
        </p:txBody>
      </p:sp>
    </p:spTree>
    <p:extLst>
      <p:ext uri="{BB962C8B-B14F-4D97-AF65-F5344CB8AC3E}">
        <p14:creationId xmlns:p14="http://schemas.microsoft.com/office/powerpoint/2010/main" val="357875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GÜZEL AHLAK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Ahirette bana en sevimli ve en yakın olanlarınız ahlâkı en güzel olanlarınızdır. Ahirette bana en sevimsiz ve benden en uzak olacak olanlarınız ise ahlâkı kötü olanlar,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sersârun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(çok konuşanlar),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müteşeddikun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(konuşmasıyla üstünlük taslayıp insanları rahatsız edenler) ile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mütefeyhikun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(kibirli olanlardır)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6859956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Şeritli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3557</TotalTime>
  <Words>2025</Words>
  <Application>Microsoft Office PowerPoint</Application>
  <PresentationFormat>Özel</PresentationFormat>
  <Paragraphs>160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41</vt:i4>
      </vt:variant>
    </vt:vector>
  </HeadingPairs>
  <TitlesOfParts>
    <vt:vector size="52" baseType="lpstr">
      <vt:lpstr>Arial</vt:lpstr>
      <vt:lpstr>Calibri</vt:lpstr>
      <vt:lpstr>Calibri Light</vt:lpstr>
      <vt:lpstr>Corbel</vt:lpstr>
      <vt:lpstr>KFGQPC HAFS Uthmanic Script</vt:lpstr>
      <vt:lpstr>Shonar Bangla</vt:lpstr>
      <vt:lpstr>Traditional Arabic</vt:lpstr>
      <vt:lpstr>Traditional Naskh</vt:lpstr>
      <vt:lpstr>Wingdings</vt:lpstr>
      <vt:lpstr>Office Teması</vt:lpstr>
      <vt:lpstr>Şeritli</vt:lpstr>
      <vt:lpstr> İSİF 308 HADİS III  IV.HAFTA Dr. Mehmet ali çalgan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Adıyaman Üniversitesi  Enformatik Bölüm Başkanlığı  Uzaktan Eğitim  Bilgisayar Teknolojileri Dersi</dc:title>
  <dc:creator>Ferdi DOĞAN</dc:creator>
  <cp:lastModifiedBy>Mehmet Ali Çalgan</cp:lastModifiedBy>
  <cp:revision>426</cp:revision>
  <dcterms:created xsi:type="dcterms:W3CDTF">2019-09-14T09:59:13Z</dcterms:created>
  <dcterms:modified xsi:type="dcterms:W3CDTF">2022-03-01T17:12:41Z</dcterms:modified>
</cp:coreProperties>
</file>