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982" r:id="rId1"/>
    <p:sldMasterId id="2147483994" r:id="rId2"/>
  </p:sldMasterIdLst>
  <p:notesMasterIdLst>
    <p:notesMasterId r:id="rId23"/>
  </p:notesMasterIdLst>
  <p:sldIdLst>
    <p:sldId id="256" r:id="rId3"/>
    <p:sldId id="258" r:id="rId4"/>
    <p:sldId id="401" r:id="rId5"/>
    <p:sldId id="433" r:id="rId6"/>
    <p:sldId id="432" r:id="rId7"/>
    <p:sldId id="403" r:id="rId8"/>
    <p:sldId id="404" r:id="rId9"/>
    <p:sldId id="414" r:id="rId10"/>
    <p:sldId id="405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392" r:id="rId21"/>
    <p:sldId id="307" r:id="rId22"/>
  </p:sldIdLst>
  <p:sldSz cx="10691813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0" y="78"/>
      </p:cViewPr>
      <p:guideLst>
        <p:guide orient="horz" pos="216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EB734-2EF1-41E3-A53F-9A6510E8E675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744538"/>
            <a:ext cx="58007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9A9A8-7E66-4E58-A0C8-808A825D35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19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77" y="1122363"/>
            <a:ext cx="8018860" cy="2387600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602038"/>
            <a:ext cx="8018860" cy="165576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9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65125"/>
            <a:ext cx="2305422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365125"/>
            <a:ext cx="67826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81" y="2166365"/>
            <a:ext cx="9863197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262" spc="132" baseline="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16" y="3913632"/>
            <a:ext cx="10090399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54">
                <a:solidFill>
                  <a:srgbClr val="FFFFFF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754"/>
            </a:lvl3pPr>
            <a:lvl4pPr marL="1202893" indent="0" algn="ctr">
              <a:buNone/>
              <a:defRPr sz="1754"/>
            </a:lvl4pPr>
            <a:lvl5pPr marL="1603858" indent="0" algn="ctr">
              <a:buNone/>
              <a:defRPr sz="1754"/>
            </a:lvl5pPr>
            <a:lvl6pPr marL="2004822" indent="0" algn="ctr">
              <a:buNone/>
              <a:defRPr sz="1754"/>
            </a:lvl6pPr>
            <a:lvl7pPr marL="2405786" indent="0" algn="ctr">
              <a:buNone/>
              <a:defRPr sz="1754"/>
            </a:lvl7pPr>
            <a:lvl8pPr marL="2806751" indent="0" algn="ctr">
              <a:buNone/>
              <a:defRPr sz="1754"/>
            </a:lvl8pPr>
            <a:lvl9pPr marL="3207715" indent="0" algn="ctr">
              <a:buNone/>
              <a:defRPr sz="175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37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8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81" y="2167128"/>
            <a:ext cx="9863197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262" b="0" spc="132" baseline="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16" y="3913212"/>
            <a:ext cx="1008772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754">
                <a:solidFill>
                  <a:srgbClr val="FFFFFF"/>
                </a:solidFill>
              </a:defRPr>
            </a:lvl1pPr>
            <a:lvl2pPr marL="40096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7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030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761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90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490" y="2656566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4497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4497" y="2656564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88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75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6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90" y="2120054"/>
            <a:ext cx="5372636" cy="4114800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0608" y="2147487"/>
            <a:ext cx="2806601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6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5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2640" y="2211494"/>
            <a:ext cx="5372636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806">
                <a:solidFill>
                  <a:schemeClr val="tx1">
                    <a:lumMod val="50000"/>
                  </a:schemeClr>
                </a:solidFill>
              </a:defRPr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2068" y="2150621"/>
            <a:ext cx="2806601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34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38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09514" y="0"/>
            <a:ext cx="2405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438" y="274638"/>
            <a:ext cx="2106775" cy="5897562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74638"/>
            <a:ext cx="6992203" cy="5897562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6422855"/>
            <a:ext cx="2405654" cy="365125"/>
          </a:xfrm>
        </p:spPr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1494" y="6422855"/>
            <a:ext cx="37530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9686" y="6422855"/>
            <a:ext cx="771507" cy="365125"/>
          </a:xfrm>
        </p:spPr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3" y="1709739"/>
            <a:ext cx="9221689" cy="2852737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3" y="4589464"/>
            <a:ext cx="9221689" cy="150018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5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5625"/>
            <a:ext cx="454402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5625"/>
            <a:ext cx="4544021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65126"/>
            <a:ext cx="9221689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681163"/>
            <a:ext cx="4523138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505075"/>
            <a:ext cx="452313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681163"/>
            <a:ext cx="4545413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505075"/>
            <a:ext cx="4545413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4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987426"/>
            <a:ext cx="5412730" cy="48736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987426"/>
            <a:ext cx="5412730" cy="4873625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2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65126"/>
            <a:ext cx="92216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825625"/>
            <a:ext cx="9221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356351"/>
            <a:ext cx="3608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9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4" y="176109"/>
            <a:ext cx="10689140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4904" y="284176"/>
            <a:ext cx="85801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4904" y="2011680"/>
            <a:ext cx="85801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4331" y="6422855"/>
            <a:ext cx="26316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921">
                <a:solidFill>
                  <a:schemeClr val="tx1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21.02.2022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7843" y="6422855"/>
            <a:ext cx="442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380" y="6422855"/>
            <a:ext cx="829829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2" b="0">
                <a:solidFill>
                  <a:schemeClr val="tx1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53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801929" rtl="0" eaLnBrk="1" latinLnBrk="0" hangingPunct="1">
        <a:lnSpc>
          <a:spcPct val="85000"/>
        </a:lnSpc>
        <a:spcBef>
          <a:spcPct val="0"/>
        </a:spcBef>
        <a:buNone/>
        <a:defRPr sz="35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0386" indent="-160386" algn="l" defTabSz="801929" rtl="0" eaLnBrk="1" latinLnBrk="0" hangingPunct="1">
        <a:lnSpc>
          <a:spcPct val="90000"/>
        </a:lnSpc>
        <a:spcBef>
          <a:spcPts val="1052"/>
        </a:spcBef>
        <a:spcAft>
          <a:spcPts val="175"/>
        </a:spcAft>
        <a:buClr>
          <a:schemeClr val="tx1"/>
        </a:buClr>
        <a:buFont typeface="Wingdings" pitchFamily="2" charset="2"/>
        <a:buChar char="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360868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561350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61832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62315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126594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1290769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1428633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1584037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" y="0"/>
            <a:ext cx="10692000" cy="6876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078182"/>
            <a:ext cx="10691812" cy="2183686"/>
          </a:xfrm>
        </p:spPr>
        <p:txBody>
          <a:bodyPr>
            <a:noAutofit/>
          </a:bodyPr>
          <a:lstStyle/>
          <a:p>
            <a:r>
              <a:rPr lang="tr-TR" sz="2800" b="1" dirty="0">
                <a:cs typeface="Arial" panose="020B0604020202020204" pitchFamily="34" charset="0"/>
              </a:rPr>
              <a:t> İSİF 308 HADİS III</a:t>
            </a:r>
            <a:br>
              <a:rPr lang="tr-TR" sz="2800" b="1" dirty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> III.HAFTA</a:t>
            </a:r>
            <a:br>
              <a:rPr lang="tr-TR" sz="2800" b="1" dirty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>Dr. Mehmet ali </a:t>
            </a:r>
            <a:r>
              <a:rPr lang="tr-TR" sz="2800" b="1" dirty="0" err="1">
                <a:cs typeface="Arial" panose="020B0604020202020204" pitchFamily="34" charset="0"/>
              </a:rPr>
              <a:t>çalgan</a:t>
            </a:r>
            <a:r>
              <a:rPr lang="tr-TR" sz="2800" b="1" dirty="0">
                <a:cs typeface="Arial" panose="020B0604020202020204" pitchFamily="34" charset="0"/>
              </a:rPr>
              <a:t> </a:t>
            </a:r>
            <a:b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br>
              <a:rPr lang="tr-TR" sz="2800" b="1" dirty="0">
                <a:cs typeface="Arial" panose="020B0604020202020204" pitchFamily="34" charset="0"/>
              </a:rPr>
            </a:br>
            <a:endParaRPr lang="tr-TR" sz="2800" b="1" dirty="0"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011" y="3870038"/>
            <a:ext cx="927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Hilim</a:t>
            </a:r>
            <a:r>
              <a:rPr lang="tr-TR" sz="2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-İman Bütünlüğü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8528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674518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025770"/>
            <a:ext cx="9246128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Rasûlullah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(sav) kendisini ziyarete gelen bir heyetin fertlerinin, heyet mescide ulaşınca aceleyle mescide yönelmesi, aralarından bir tanesinin ise acele etmeyip yolculuk elbiselerini değiştirip sükûnetle mescide gelmesi üzerine bu kişiye “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Sende yüce Allah’ın sevdiği iki özellik var. Bunlar 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hilim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(öfkeyi zapt etme) ve teennidir (acele etmeme)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03179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914400" y="572537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57524" y="1820837"/>
            <a:ext cx="9246128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Abdullah b.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Amr’ın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Rasûlullah’a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(sav) “Beni yüce Allah’ın gazabından ne uzaklaştırır?” diye sorusu üzerine, Peygamber Efendimiz (sav) “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Öfkelenme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” cevabını vermiştir.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6722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637851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222826"/>
            <a:ext cx="9246128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İnsanların en hayırlıları yavaş öfkelenen ve hızlı sakinleşendir, en kötüleri ise hızlı öfkelenen ve yavaş sakinleşendir.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958927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940526" y="481097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73304" y="2159430"/>
            <a:ext cx="9945014" cy="29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“Allah’ın en çok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buğz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ettiği (sevgisini esirgediği) insan, husumette sınır tanımayan ve kindar kimsedir.”</a:t>
            </a:r>
          </a:p>
          <a:p>
            <a:pPr algn="just">
              <a:lnSpc>
                <a:spcPct val="150000"/>
              </a:lnSpc>
            </a:pP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“Husumeti sürdürmen sana günah olarak yeter.” 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690308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O, çirkin söz ve davranış sahibi değildi. Çarşı pazarda bağırıp çağırmaz, kötülüğe kötülükle karşılık vermezdi; bilakis bağışlar 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hoşgörürdü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Allah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(sav), kendisine yapılan bir şeyden dolayı şahsî olarak kimseyi cezalandırmamıştır; ancak, Allah’ın yasaklarının çiğnenmesi durumunda Allah için ceza vermiştir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547254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KOLAYLAŞTIRMA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Siz kolaylaştırıcı olarak gönderildiniz, zorlaştırıcı olarak değil.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Cana yakın, yumuşak huylu ve kolaylaştırıcı kimseler cehennem ateşinden uzak olacaktır.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58563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Yüce Allah mal alırken, satarken, borç öderken ve alacağını alırken kolaylık gösteren kişiyi cennetine alır.</a:t>
            </a: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Allah, satışın, alışın ve borç ödemenin kolaylık gösterilenini sever.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06542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RIFK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Kime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rıfktan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(nezaket ve kibarlıktan) bir pay verilmişse o kimse hayırdan nasibini almış demektir.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Rıfktan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mahrum olan kimse ise hayırdan nasip alamamış demektir.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189246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RIFK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Allah, her işte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rıfkı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(yumuşaklığı, ölçülü olmayı) </a:t>
            </a:r>
            <a:r>
              <a:rPr lang="tr-TR" sz="2800">
                <a:latin typeface="Arial" panose="020B0604020202020204" pitchFamily="34" charset="0"/>
                <a:cs typeface="Arial" panose="020B0604020202020204" pitchFamily="34" charset="0"/>
              </a:rPr>
              <a:t>sever.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Allah bir ev halkı için hayır dilerse, onlara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rıfk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(yumuşaklık) nasip eder.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308548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61257" y="2343638"/>
            <a:ext cx="9772559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Kaynak: Kur’an ve Sünnette İman-Ahlak Bütünlüğü, Mehmet Ali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Çalgan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, Diyanet İşleri Başkanlığı Yayınları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5694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DERS İZLENCESİ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5" y="2318273"/>
            <a:ext cx="586641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HİLİM – RIFK – AF- MÜSAMAHA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949" y="2269086"/>
            <a:ext cx="29908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114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  <p:pic>
        <p:nvPicPr>
          <p:cNvPr id="1028" name="Picture 4" descr="Resulullah (sav)'ın hadis hadis oruç günlüğü | Siyer-i Neb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1950" y="11496"/>
            <a:ext cx="11351614" cy="692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9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HİLİM, RIFK, AF ve SAFH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26003" y="1936332"/>
            <a:ext cx="9836331" cy="3903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im: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 gazap sırasında nefsi zapt etmek olarak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ıf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k: </a:t>
            </a: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sözle olsun, fiille olsun, yumuşak olmak ve kolaylığı tercih etmek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Safh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hoş görmek ve görmezden gelmek</a:t>
            </a:r>
          </a:p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Teenni: Acele etmemek</a:t>
            </a:r>
          </a:p>
          <a:p>
            <a:pPr algn="just">
              <a:lnSpc>
                <a:spcPct val="150000"/>
              </a:lnSpc>
            </a:pPr>
            <a:endParaRPr lang="tr-TR" sz="28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88770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68701" y="475332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2706" y="2173146"/>
            <a:ext cx="9886209" cy="4831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" indent="-90170" algn="just">
              <a:lnSpc>
                <a:spcPct val="150000"/>
              </a:lnSpc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“Ona (Firavuna) söyleyeceklerinizi yumuşak bir üslûpla söyleyin”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Tâhâ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20/44.</a:t>
            </a:r>
          </a:p>
          <a:p>
            <a:pPr marL="90170" indent="-90170" algn="just">
              <a:lnSpc>
                <a:spcPct val="150000"/>
              </a:lnSpc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90170" algn="just">
              <a:lnSpc>
                <a:spcPct val="150000"/>
              </a:lnSpc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“Sen onlara sırf Allah’ın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lutfu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sayesinde yumuşak davrandın. Eğer kaba, katı kalpli olsaydın, hiç şüphesiz etrafından dağılır giderlerdi.”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Âl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-i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İmrân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3/159.</a:t>
            </a:r>
          </a:p>
          <a:p>
            <a:pPr algn="just">
              <a:lnSpc>
                <a:spcPct val="150000"/>
              </a:lnSpc>
            </a:pP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6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352824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079621" y="506109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8049" y="2054553"/>
            <a:ext cx="9875519" cy="45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Yüce Allah nezdinde bir kulun Allah’ın rızasını isteyerek yuttuğu (hâkim olduğu) öfkenin mükâfatından mükâfatı daha büyük bir yutuş (amel) yoktur.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Kim öfkesinin gereğini yapmaya gücü yettiği halde öfkesini yutarsa, yüce Allah kalbini güven ve imanla doldurur.</a:t>
            </a:r>
            <a:b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28730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5638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AF - SAFH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74552" y="2404794"/>
            <a:ext cx="9742518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(Müslümanlar) affetsinler, hoş görsünler; Allah’ın sizi bağışlamasını arzu etmez misiniz? Allah çok bağışlayıcıdır, çok esirgeyicidir. Nur 22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Af yolunu tut, iyiliği emret,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câhillerden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uzak dur.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A’raf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199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22155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5638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AF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6898" y="2265068"/>
            <a:ext cx="9638014" cy="4767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" indent="-90170" algn="just">
              <a:lnSpc>
                <a:spcPct val="150000"/>
              </a:lnSpc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Onlar bollukta da darlıkta da Allah yolunda harcarlar, öfkelerini yenerler, insanları affederler. Allah işini güzel yapanları sever.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Âl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-i İmran 134</a:t>
            </a:r>
          </a:p>
          <a:p>
            <a:pPr marL="90170" indent="-90170" algn="just">
              <a:lnSpc>
                <a:spcPct val="150000"/>
              </a:lnSpc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Onlar büyük günahlardan 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hayâsızlıklardan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kaçınırlar, öfkelendiklerinde dahi bağışlarlar.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Şûrâ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37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6137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203223" y="521066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HİLİM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46896" y="2222147"/>
            <a:ext cx="999783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Rahmânın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has kulları yeryüzünde vakarla yürüyen, cahiller onlara laf attığı zaman, “selâm” deyip geçen kullardır.” Furkan 63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1818050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468034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AF - SAFH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039877"/>
            <a:ext cx="9246128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 onlar rablerinin rızasını elde etmek için sabreden, namazı dosdoğru kılan, kendilerine rızık olarak verdiklerimizden Allah yolunda gizli açık harcayan, kötülüğü iyilikle savan kimselerdir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Ra’d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22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</a:p>
        </p:txBody>
      </p:sp>
    </p:spTree>
    <p:extLst>
      <p:ext uri="{BB962C8B-B14F-4D97-AF65-F5344CB8AC3E}">
        <p14:creationId xmlns:p14="http://schemas.microsoft.com/office/powerpoint/2010/main" val="4106047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Şeritli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3518</TotalTime>
  <Words>762</Words>
  <Application>Microsoft Office PowerPoint</Application>
  <PresentationFormat>Özel</PresentationFormat>
  <Paragraphs>79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Corbel</vt:lpstr>
      <vt:lpstr>Shonar Bangla</vt:lpstr>
      <vt:lpstr>Wingdings</vt:lpstr>
      <vt:lpstr>Office Teması</vt:lpstr>
      <vt:lpstr>Şeritli</vt:lpstr>
      <vt:lpstr> İSİF 308 HADİS III  III.HAFTA Dr. Mehmet ali çalgan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Adıyaman Üniversitesi  Enformatik Bölüm Başkanlığı  Uzaktan Eğitim  Bilgisayar Teknolojileri Dersi</dc:title>
  <dc:creator>Ferdi DOĞAN</dc:creator>
  <cp:lastModifiedBy>Mehmet Ali Çalgan</cp:lastModifiedBy>
  <cp:revision>408</cp:revision>
  <dcterms:created xsi:type="dcterms:W3CDTF">2019-09-14T09:59:13Z</dcterms:created>
  <dcterms:modified xsi:type="dcterms:W3CDTF">2022-02-21T11:21:22Z</dcterms:modified>
</cp:coreProperties>
</file>