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31"/>
  </p:notesMasterIdLst>
  <p:sldIdLst>
    <p:sldId id="256" r:id="rId3"/>
    <p:sldId id="258" r:id="rId4"/>
    <p:sldId id="401" r:id="rId5"/>
    <p:sldId id="433" r:id="rId6"/>
    <p:sldId id="432" r:id="rId7"/>
    <p:sldId id="403" r:id="rId8"/>
    <p:sldId id="404" r:id="rId9"/>
    <p:sldId id="414" r:id="rId10"/>
    <p:sldId id="405" r:id="rId11"/>
    <p:sldId id="451" r:id="rId12"/>
    <p:sldId id="452" r:id="rId13"/>
    <p:sldId id="453" r:id="rId14"/>
    <p:sldId id="454" r:id="rId15"/>
    <p:sldId id="455" r:id="rId16"/>
    <p:sldId id="456" r:id="rId17"/>
    <p:sldId id="457" r:id="rId18"/>
    <p:sldId id="458" r:id="rId19"/>
    <p:sldId id="459" r:id="rId20"/>
    <p:sldId id="460" r:id="rId21"/>
    <p:sldId id="406" r:id="rId22"/>
    <p:sldId id="461" r:id="rId23"/>
    <p:sldId id="462" r:id="rId24"/>
    <p:sldId id="463" r:id="rId25"/>
    <p:sldId id="464" r:id="rId26"/>
    <p:sldId id="465" r:id="rId27"/>
    <p:sldId id="466" r:id="rId28"/>
    <p:sldId id="392" r:id="rId29"/>
    <p:sldId id="307" r:id="rId30"/>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960" y="78"/>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14.02.2022</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14.02.2022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14.02.2022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14.02.2022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14.02.2022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14.02.2022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14.02.2022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14.02.2022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14.02.2022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14.02.2022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14.02.2022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14.02.2022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14.02.2022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14.02.2022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14.02.2022</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14.02.2022</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8.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9.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0.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4.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5.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a:cs typeface="Arial" panose="020B0604020202020204" pitchFamily="34" charset="0"/>
              </a:rPr>
              <a:t> İSİF 308 HADİS III</a:t>
            </a:r>
            <a:br>
              <a:rPr lang="tr-TR" sz="2800" b="1" dirty="0">
                <a:cs typeface="Arial" panose="020B0604020202020204" pitchFamily="34" charset="0"/>
              </a:rPr>
            </a:br>
            <a:r>
              <a:rPr lang="tr-TR" sz="2800" b="1" dirty="0">
                <a:cs typeface="Arial" panose="020B0604020202020204" pitchFamily="34" charset="0"/>
              </a:rPr>
              <a:t> II.HAFTA</a:t>
            </a:r>
            <a:br>
              <a:rPr lang="tr-TR" sz="2800" b="1" dirty="0">
                <a:cs typeface="Arial" panose="020B0604020202020204" pitchFamily="34" charset="0"/>
              </a:rPr>
            </a:br>
            <a:r>
              <a:rPr lang="tr-TR" sz="2800" b="1" dirty="0">
                <a:cs typeface="Arial" panose="020B0604020202020204" pitchFamily="34" charset="0"/>
              </a:rPr>
              <a:t>Dr. Mehmet ali </a:t>
            </a:r>
            <a:r>
              <a:rPr lang="tr-TR" sz="2800" b="1" dirty="0" err="1">
                <a:cs typeface="Arial" panose="020B0604020202020204" pitchFamily="34" charset="0"/>
              </a:rPr>
              <a:t>çalgan</a:t>
            </a:r>
            <a:r>
              <a:rPr lang="tr-TR" sz="2800" b="1" dirty="0">
                <a:cs typeface="Arial" panose="020B0604020202020204" pitchFamily="34" charset="0"/>
              </a:rPr>
              <a:t> </a:t>
            </a:r>
            <a:br>
              <a:rPr lang="tr-TR" sz="2800" b="1" dirty="0">
                <a:solidFill>
                  <a:srgbClr val="FF0000"/>
                </a:solidFill>
                <a:cs typeface="Arial" panose="020B0604020202020204" pitchFamily="34" charset="0"/>
              </a:rPr>
            </a:b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a:solidFill>
                  <a:schemeClr val="accent1">
                    <a:lumMod val="20000"/>
                    <a:lumOff val="80000"/>
                  </a:schemeClr>
                </a:solidFill>
              </a:rPr>
              <a:t>İhsan-İman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52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674518"/>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İman-İhsan Birlikteliği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025770"/>
            <a:ext cx="9246128" cy="4433073"/>
          </a:xfrm>
          <a:prstGeom prst="rect">
            <a:avLst/>
          </a:prstGeom>
          <a:noFill/>
        </p:spPr>
        <p:txBody>
          <a:bodyPr wrap="square" rtlCol="0">
            <a:spAutoFit/>
          </a:bodyPr>
          <a:lstStyle/>
          <a:p>
            <a:pPr algn="just">
              <a:lnSpc>
                <a:spcPct val="150000"/>
              </a:lnSpc>
            </a:pPr>
            <a:r>
              <a:rPr lang="tr-TR" sz="2400" dirty="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“Allah’a kulluk edin ve O’na hiçbir şeyi ortak koşmayın. Ana babaya, akrabaya, yetimlere, yoksullara, yakın komşuya, uzak komşuya, yakın arkadaşa, yolcuya, ellerinizin altında bulunanlara iyi davranın. Allah kendini beğenen ve böbürlenip duran kimseyi asla sevmez</a:t>
            </a:r>
            <a:r>
              <a:rPr lang="tr-TR" sz="2400" dirty="0">
                <a:latin typeface="Arial" panose="020B0604020202020204" pitchFamily="34" charset="0"/>
                <a:cs typeface="Arial" panose="020B0604020202020204" pitchFamily="34" charset="0"/>
              </a:rPr>
              <a:t>. Nisa 36</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031797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14400" y="572537"/>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Mümin Faydalı İnsandır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57524" y="1820837"/>
            <a:ext cx="9246128" cy="3694409"/>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Mümin bal arısı gibidir. Temiz olan şeyleri yer ve temiz şeyler üretir.</a:t>
            </a:r>
          </a:p>
          <a:p>
            <a:pPr algn="just">
              <a:lnSpc>
                <a:spcPct val="150000"/>
              </a:lnSpc>
            </a:pPr>
            <a:endParaRPr lang="tr-TR" sz="3200" dirty="0">
              <a:latin typeface="Arial" panose="020B0604020202020204" pitchFamily="34" charset="0"/>
              <a:cs typeface="Arial" panose="020B0604020202020204" pitchFamily="34" charset="0"/>
            </a:endParaRPr>
          </a:p>
          <a:p>
            <a:pPr algn="just">
              <a:lnSpc>
                <a:spcPct val="150000"/>
              </a:lnSpc>
            </a:pPr>
            <a:r>
              <a:rPr lang="tr-TR" sz="3200" dirty="0">
                <a:latin typeface="Arial" panose="020B0604020202020204" pitchFamily="34" charset="0"/>
                <a:cs typeface="Arial" panose="020B0604020202020204" pitchFamily="34" charset="0"/>
              </a:rPr>
              <a:t>Mümin hurma ağacı gibidir. Ondan ne alırsan faydalanırsın.</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67228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637851"/>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Mümin Faydalı İnsandır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222826"/>
            <a:ext cx="9246128" cy="2955746"/>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«(İnsanlarla bir arada yaşayan ve onların eziyetlerine sabreden mümin, insanlarla bir arada yaşamayan ve onların eziyetlerine sabretmeyen müminden daha büyük mükâfat elde eder.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958927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40526" y="481097"/>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İhsan, İnsanı İmanın Gayelerine Ulaştırır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0769" y="1775117"/>
            <a:ext cx="9945014" cy="4433073"/>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“Muhakkak ki </a:t>
            </a:r>
            <a:r>
              <a:rPr lang="tr-TR" sz="3200" dirty="0" err="1">
                <a:latin typeface="Arial" panose="020B0604020202020204" pitchFamily="34" charset="0"/>
                <a:cs typeface="Arial" panose="020B0604020202020204" pitchFamily="34" charset="0"/>
              </a:rPr>
              <a:t>muhsinlere</a:t>
            </a:r>
            <a:r>
              <a:rPr lang="tr-TR" sz="3200" dirty="0">
                <a:latin typeface="Arial" panose="020B0604020202020204" pitchFamily="34" charset="0"/>
                <a:cs typeface="Arial" panose="020B0604020202020204" pitchFamily="34" charset="0"/>
              </a:rPr>
              <a:t> (iyilik edenlere) Allah’ın rahmeti çok yakındır </a:t>
            </a:r>
            <a:r>
              <a:rPr lang="tr-TR" sz="3200" dirty="0" err="1">
                <a:latin typeface="Arial" panose="020B0604020202020204" pitchFamily="34" charset="0"/>
                <a:cs typeface="Arial" panose="020B0604020202020204" pitchFamily="34" charset="0"/>
              </a:rPr>
              <a:t>A’raf</a:t>
            </a:r>
            <a:r>
              <a:rPr lang="tr-TR" sz="3200" dirty="0">
                <a:latin typeface="Arial" panose="020B0604020202020204" pitchFamily="34" charset="0"/>
                <a:cs typeface="Arial" panose="020B0604020202020204" pitchFamily="34" charset="0"/>
              </a:rPr>
              <a:t> 56</a:t>
            </a:r>
          </a:p>
          <a:p>
            <a:pPr algn="just">
              <a:lnSpc>
                <a:spcPct val="150000"/>
              </a:lnSpc>
            </a:pPr>
            <a:endParaRPr lang="tr-TR" sz="3200" dirty="0">
              <a:latin typeface="Arial" panose="020B0604020202020204" pitchFamily="34" charset="0"/>
              <a:cs typeface="Arial" panose="020B0604020202020204" pitchFamily="34" charset="0"/>
            </a:endParaRPr>
          </a:p>
          <a:p>
            <a:pPr algn="just">
              <a:lnSpc>
                <a:spcPct val="150000"/>
              </a:lnSpc>
            </a:pPr>
            <a:r>
              <a:rPr lang="tr-TR" sz="3200" dirty="0">
                <a:latin typeface="Arial" panose="020B0604020202020204" pitchFamily="34" charset="0"/>
                <a:cs typeface="Arial" panose="020B0604020202020204" pitchFamily="34" charset="0"/>
              </a:rPr>
              <a:t>İyilik edin, kuşkusuz Allah iyilik edenleri sever Bakara 195</a:t>
            </a:r>
          </a:p>
          <a:p>
            <a:pPr algn="just">
              <a:lnSpc>
                <a:spcPct val="150000"/>
              </a:lnSpc>
            </a:pPr>
            <a:endParaRPr lang="tr-TR"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690308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18000"/>
            <a:ext cx="10691813" cy="6876000"/>
          </a:xfrm>
          <a:prstGeom prst="rect">
            <a:avLst/>
          </a:prstGeom>
        </p:spPr>
      </p:pic>
      <p:sp>
        <p:nvSpPr>
          <p:cNvPr id="5" name="Yuvarlatılmış Dikdörtgen 4"/>
          <p:cNvSpPr/>
          <p:nvPr>
            <p:custDataLst>
              <p:tags r:id="rId1"/>
            </p:custDataLst>
          </p:nvPr>
        </p:nvSpPr>
        <p:spPr>
          <a:xfrm>
            <a:off x="822959" y="742355"/>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İhsan, İnsanı İmanın Gayelerine Ulaştırır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133285"/>
            <a:ext cx="9246128"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“Yol üzerinde insanlara rahatsızlık veren bir ağacı kestiği için bir adamın cennette nimetler içinde yüzdüğünü gördüm.</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547254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18000"/>
            <a:ext cx="10691813" cy="6876000"/>
          </a:xfrm>
          <a:prstGeom prst="rect">
            <a:avLst/>
          </a:prstGeom>
        </p:spPr>
      </p:pic>
      <p:sp>
        <p:nvSpPr>
          <p:cNvPr id="5" name="Yuvarlatılmış Dikdörtgen 4"/>
          <p:cNvSpPr/>
          <p:nvPr>
            <p:custDataLst>
              <p:tags r:id="rId1"/>
            </p:custDataLst>
          </p:nvPr>
        </p:nvSpPr>
        <p:spPr>
          <a:xfrm>
            <a:off x="822959" y="742355"/>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İhsan, İnsanı İmanın Gayelerine Ulaştırır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133285"/>
            <a:ext cx="9246128" cy="2597827"/>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“En hayırlınız, kendisinden hayır beklenilen ve kötülüğünden emin olunandır; en şerliniz ise kendisinden hayır beklenmeyen ve kötülüğünden de emin olunmayandır.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585635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18000"/>
            <a:ext cx="10691813" cy="6876000"/>
          </a:xfrm>
          <a:prstGeom prst="rect">
            <a:avLst/>
          </a:prstGeom>
        </p:spPr>
      </p:pic>
      <p:sp>
        <p:nvSpPr>
          <p:cNvPr id="5" name="Yuvarlatılmış Dikdörtgen 4"/>
          <p:cNvSpPr/>
          <p:nvPr>
            <p:custDataLst>
              <p:tags r:id="rId1"/>
            </p:custDataLst>
          </p:nvPr>
        </p:nvSpPr>
        <p:spPr>
          <a:xfrm>
            <a:off x="822959" y="742355"/>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İhsan, İnsanı İmanın Gayelerine Ulaştırır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133285"/>
            <a:ext cx="9246128" cy="658835"/>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“Çalışanlara kötü davranan kimse cennete giremez.</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065425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18000"/>
            <a:ext cx="10691813" cy="6876000"/>
          </a:xfrm>
          <a:prstGeom prst="rect">
            <a:avLst/>
          </a:prstGeom>
        </p:spPr>
      </p:pic>
      <p:sp>
        <p:nvSpPr>
          <p:cNvPr id="5" name="Yuvarlatılmış Dikdörtgen 4"/>
          <p:cNvSpPr/>
          <p:nvPr>
            <p:custDataLst>
              <p:tags r:id="rId1"/>
            </p:custDataLst>
          </p:nvPr>
        </p:nvSpPr>
        <p:spPr>
          <a:xfrm>
            <a:off x="822959" y="742355"/>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Misafir Ağırlamak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133285"/>
            <a:ext cx="9246128"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“Her kim Allah’a ve </a:t>
            </a:r>
            <a:r>
              <a:rPr lang="tr-TR" sz="2800" dirty="0" err="1">
                <a:latin typeface="Arial" panose="020B0604020202020204" pitchFamily="34" charset="0"/>
                <a:cs typeface="Arial" panose="020B0604020202020204" pitchFamily="34" charset="0"/>
              </a:rPr>
              <a:t>âhiret</a:t>
            </a:r>
            <a:r>
              <a:rPr lang="tr-TR" sz="2800" dirty="0">
                <a:latin typeface="Arial" panose="020B0604020202020204" pitchFamily="34" charset="0"/>
                <a:cs typeface="Arial" panose="020B0604020202020204" pitchFamily="34" charset="0"/>
              </a:rPr>
              <a:t> gününe iman ediyorsa komşusuna eziyet etmesin. Her kim Allah’a ve </a:t>
            </a:r>
            <a:r>
              <a:rPr lang="tr-TR" sz="2800" dirty="0" err="1">
                <a:latin typeface="Arial" panose="020B0604020202020204" pitchFamily="34" charset="0"/>
                <a:cs typeface="Arial" panose="020B0604020202020204" pitchFamily="34" charset="0"/>
              </a:rPr>
              <a:t>âhiret</a:t>
            </a:r>
            <a:r>
              <a:rPr lang="tr-TR" sz="2800" dirty="0">
                <a:latin typeface="Arial" panose="020B0604020202020204" pitchFamily="34" charset="0"/>
                <a:cs typeface="Arial" panose="020B0604020202020204" pitchFamily="34" charset="0"/>
              </a:rPr>
              <a:t> gününe iman ediyorsa misafirine ikramda bulunsun. Her kim Allah’a ve </a:t>
            </a:r>
            <a:r>
              <a:rPr lang="tr-TR" sz="2800" dirty="0" err="1">
                <a:latin typeface="Arial" panose="020B0604020202020204" pitchFamily="34" charset="0"/>
                <a:cs typeface="Arial" panose="020B0604020202020204" pitchFamily="34" charset="0"/>
              </a:rPr>
              <a:t>âhiret</a:t>
            </a:r>
            <a:r>
              <a:rPr lang="tr-TR" sz="2800" dirty="0">
                <a:latin typeface="Arial" panose="020B0604020202020204" pitchFamily="34" charset="0"/>
                <a:cs typeface="Arial" panose="020B0604020202020204" pitchFamily="34" charset="0"/>
              </a:rPr>
              <a:t> gününe iman ediyorsa ya hayır söylesin ya da sussun!”.</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189246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18000"/>
            <a:ext cx="10691813" cy="6876000"/>
          </a:xfrm>
          <a:prstGeom prst="rect">
            <a:avLst/>
          </a:prstGeom>
        </p:spPr>
      </p:pic>
      <p:sp>
        <p:nvSpPr>
          <p:cNvPr id="5" name="Yuvarlatılmış Dikdörtgen 4"/>
          <p:cNvSpPr/>
          <p:nvPr>
            <p:custDataLst>
              <p:tags r:id="rId1"/>
            </p:custDataLst>
          </p:nvPr>
        </p:nvSpPr>
        <p:spPr>
          <a:xfrm>
            <a:off x="822959" y="742355"/>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Misafir Ağırlamak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133285"/>
            <a:ext cx="9246128" cy="658835"/>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“Misafir ağırlamayan kimsede hayır yoktur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308548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18000"/>
            <a:ext cx="10691813" cy="6876000"/>
          </a:xfrm>
          <a:prstGeom prst="rect">
            <a:avLst/>
          </a:prstGeom>
        </p:spPr>
      </p:pic>
      <p:sp>
        <p:nvSpPr>
          <p:cNvPr id="5" name="Yuvarlatılmış Dikdörtgen 4"/>
          <p:cNvSpPr/>
          <p:nvPr>
            <p:custDataLst>
              <p:tags r:id="rId1"/>
            </p:custDataLst>
          </p:nvPr>
        </p:nvSpPr>
        <p:spPr>
          <a:xfrm>
            <a:off x="822959" y="742355"/>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Komşulara İyi Davranmak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133285"/>
            <a:ext cx="9246128"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“Kanaatkâr ol ki insanların en fazla şükredeni olasın. Kendin için istediğin şeyi insanlar için de iste ki mümin olasın. Komşuna iyi davran ki </a:t>
            </a:r>
            <a:r>
              <a:rPr lang="tr-TR" sz="2800" dirty="0" err="1">
                <a:latin typeface="Arial" panose="020B0604020202020204" pitchFamily="34" charset="0"/>
                <a:cs typeface="Arial" panose="020B0604020202020204" pitchFamily="34" charset="0"/>
              </a:rPr>
              <a:t>müslüman</a:t>
            </a:r>
            <a:r>
              <a:rPr lang="tr-TR" sz="2800" dirty="0">
                <a:latin typeface="Arial" panose="020B0604020202020204" pitchFamily="34" charset="0"/>
                <a:cs typeface="Arial" panose="020B0604020202020204" pitchFamily="34" charset="0"/>
              </a:rPr>
              <a:t> olasın.</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086273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İHSAN</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Sıla-i Rahim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920067"/>
            <a:ext cx="9559637" cy="3694409"/>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“Ey insanlar! Selâmı yaygınlaştırın, </a:t>
            </a:r>
            <a:r>
              <a:rPr lang="tr-TR" sz="3200" b="1" dirty="0">
                <a:latin typeface="Arial" panose="020B0604020202020204" pitchFamily="34" charset="0"/>
                <a:cs typeface="Arial" panose="020B0604020202020204" pitchFamily="34" charset="0"/>
              </a:rPr>
              <a:t>yemek yedirin</a:t>
            </a:r>
            <a:r>
              <a:rPr lang="tr-TR" sz="3200" dirty="0">
                <a:latin typeface="Arial" panose="020B0604020202020204" pitchFamily="34" charset="0"/>
                <a:cs typeface="Arial" panose="020B0604020202020204" pitchFamily="34" charset="0"/>
              </a:rPr>
              <a:t>, akrabalık bağlarını gözetin ve insanlar uykudayken (gece) namaz kılın ki, esenlik içinde cennete giresiniz.” </a:t>
            </a:r>
            <a:endParaRPr lang="tr-TR" sz="3200" dirty="0"/>
          </a:p>
          <a:p>
            <a:pPr algn="just">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5546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Sıla-i Rahim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920067"/>
            <a:ext cx="9559637" cy="3901837"/>
          </a:xfrm>
          <a:prstGeom prst="rect">
            <a:avLst/>
          </a:prstGeom>
          <a:noFill/>
        </p:spPr>
        <p:txBody>
          <a:bodyPr wrap="square" rtlCol="0">
            <a:spAutoFit/>
          </a:bodyPr>
          <a:lstStyle/>
          <a:p>
            <a:pPr algn="just">
              <a:lnSpc>
                <a:spcPct val="150000"/>
              </a:lnSpc>
            </a:pPr>
            <a:r>
              <a:rPr lang="tr-TR" sz="2400" dirty="0">
                <a:latin typeface="Arial" panose="020B0604020202020204" pitchFamily="34" charset="0"/>
                <a:cs typeface="Arial" panose="020B0604020202020204" pitchFamily="34" charset="0"/>
              </a:rPr>
              <a:t>“Allah </a:t>
            </a:r>
            <a:r>
              <a:rPr lang="tr-TR" sz="2400" dirty="0" err="1">
                <a:latin typeface="Arial" panose="020B0604020202020204" pitchFamily="34" charset="0"/>
                <a:cs typeface="Arial" panose="020B0604020202020204" pitchFamily="34" charset="0"/>
              </a:rPr>
              <a:t>mahlûkâtı</a:t>
            </a:r>
            <a:r>
              <a:rPr lang="tr-TR" sz="2400" dirty="0">
                <a:latin typeface="Arial" panose="020B0604020202020204" pitchFamily="34" charset="0"/>
                <a:cs typeface="Arial" panose="020B0604020202020204" pitchFamily="34" charset="0"/>
              </a:rPr>
              <a:t> yarattıktan sonra, rahim (akrabalık bağı) dile gelerek: “Burası, akrabalık ilişkilerini kesmekten sana sığınanların makamıdır.” der. Allah, “Evet öyledir. Sen, seni gözetenleri benim de gözetmemi, seninle ilgiyi kesenlerden de ilgiyi kesmeme razı olmaz mısın?” diye sorar. Rahim, “Evet, razıyım Rabbim.” deyince Yüce Allah, “Öyleyse bu sana verilmiştir.” buyurur” </a:t>
            </a:r>
            <a:endParaRPr lang="tr-TR" sz="2400" dirty="0"/>
          </a:p>
          <a:p>
            <a:pPr algn="just">
              <a:lnSpc>
                <a:spcPct val="150000"/>
              </a:lnSpc>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6817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Sıla-i Rahim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920067"/>
            <a:ext cx="9559637" cy="4433073"/>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“Yüce Allah şöyle buyurur: Ben </a:t>
            </a:r>
            <a:r>
              <a:rPr lang="tr-TR" sz="3200" dirty="0" err="1">
                <a:latin typeface="Arial" panose="020B0604020202020204" pitchFamily="34" charset="0"/>
                <a:cs typeface="Arial" panose="020B0604020202020204" pitchFamily="34" charset="0"/>
              </a:rPr>
              <a:t>Rahmân’ım</a:t>
            </a:r>
            <a:r>
              <a:rPr lang="tr-TR" sz="3200" dirty="0">
                <a:latin typeface="Arial" panose="020B0604020202020204" pitchFamily="34" charset="0"/>
                <a:cs typeface="Arial" panose="020B0604020202020204" pitchFamily="34" charset="0"/>
              </a:rPr>
              <a:t>, o (akrabalık bağlarının adı) da rahimdir. Ona kendi ismimden türemiş bir isim verdim. Onunla ilişkiyi sürdürenle ben de ilişkimi sürdürür, onunla ilişkiyi kesenle ben de ilişkimi keserim.” </a:t>
            </a:r>
            <a:endParaRPr lang="tr-TR" sz="3200" dirty="0"/>
          </a:p>
          <a:p>
            <a:pPr algn="just">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767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Sıla-i Rahim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920067"/>
            <a:ext cx="9559637" cy="739754"/>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Akrabalık bağlarını kesen cennete giremez</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1085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Aile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Efrâdına</a:t>
            </a:r>
            <a:r>
              <a:rPr lang="tr-TR" sz="2800" b="1" dirty="0">
                <a:solidFill>
                  <a:schemeClr val="accent1">
                    <a:lumMod val="75000"/>
                  </a:schemeClr>
                </a:solidFill>
                <a:latin typeface="Corbel" panose="020B0503020204020204" pitchFamily="34" charset="0"/>
                <a:ea typeface="Tahoma" pitchFamily="34" charset="0"/>
                <a:cs typeface="Tahoma" pitchFamily="34" charset="0"/>
              </a:rPr>
              <a:t> İyilik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920067"/>
            <a:ext cx="9559637" cy="2955746"/>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“Müminlerin iman bakımından en mükemmeli, ahlâk bakımından en güzel olanıdır. En hayırlınız hanımlarına karşı en hayırlı olanınızdır..” </a:t>
            </a:r>
            <a:endParaRPr lang="tr-TR" sz="3200" dirty="0"/>
          </a:p>
          <a:p>
            <a:pPr algn="just">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7085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Aile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Efrâdına</a:t>
            </a:r>
            <a:r>
              <a:rPr lang="tr-TR" sz="2800" b="1" dirty="0">
                <a:solidFill>
                  <a:schemeClr val="accent1">
                    <a:lumMod val="75000"/>
                  </a:schemeClr>
                </a:solidFill>
                <a:latin typeface="Corbel" panose="020B0503020204020204" pitchFamily="34" charset="0"/>
                <a:ea typeface="Tahoma" pitchFamily="34" charset="0"/>
                <a:cs typeface="Tahoma" pitchFamily="34" charset="0"/>
              </a:rPr>
              <a:t> İyilik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920067"/>
            <a:ext cx="9559637" cy="2955746"/>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“Kim üç kız çocuğunun geçimini sağlarsa, onlara güzel bir terbiye verirse, onları evlendirirse ve onlara iyi davranırsa cenneti kazanır.” </a:t>
            </a:r>
            <a:endParaRPr lang="tr-TR" sz="3200" dirty="0"/>
          </a:p>
          <a:p>
            <a:pPr algn="just">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7429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Aile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Efrâdına</a:t>
            </a:r>
            <a:r>
              <a:rPr lang="tr-TR" sz="2800" b="1" dirty="0">
                <a:solidFill>
                  <a:schemeClr val="accent1">
                    <a:lumMod val="75000"/>
                  </a:schemeClr>
                </a:solidFill>
                <a:latin typeface="Corbel" panose="020B0503020204020204" pitchFamily="34" charset="0"/>
                <a:ea typeface="Tahoma" pitchFamily="34" charset="0"/>
                <a:cs typeface="Tahoma" pitchFamily="34" charset="0"/>
              </a:rPr>
              <a:t> İyilik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920067"/>
            <a:ext cx="9559637" cy="4433073"/>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“Kimin iki kız kardeşi olup da onlarla iyi arkadaşlık yaparsa, onlar sebebiyle cennete girer.” </a:t>
            </a:r>
          </a:p>
          <a:p>
            <a:pPr algn="just">
              <a:lnSpc>
                <a:spcPct val="150000"/>
              </a:lnSpc>
            </a:pPr>
            <a:r>
              <a:rPr lang="tr-TR" sz="3200" dirty="0"/>
              <a:t>Diğer </a:t>
            </a:r>
            <a:r>
              <a:rPr lang="tr-TR" sz="3200" dirty="0" err="1"/>
              <a:t>rivâyette</a:t>
            </a:r>
            <a:r>
              <a:rPr lang="tr-TR" sz="3200" dirty="0"/>
              <a:t>: Kimin iki kız çocuğu olur da onlarla beraber olduğu sürece onlara iyilik yaparsa yüce Allah onu cennete alır.</a:t>
            </a:r>
          </a:p>
          <a:p>
            <a:pPr algn="just">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2507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a:latin typeface="Arial" panose="020B0604020202020204" pitchFamily="34" charset="0"/>
                <a:cs typeface="Arial" panose="020B0604020202020204" pitchFamily="34" charset="0"/>
              </a:rPr>
              <a:t>Kaynak: Kur’an ve Sünnette İman-Ahlak Bütünlüğü, Mehmet Ali </a:t>
            </a:r>
            <a:r>
              <a:rPr lang="tr-TR" sz="3200" dirty="0" err="1">
                <a:latin typeface="Arial" panose="020B0604020202020204" pitchFamily="34" charset="0"/>
                <a:cs typeface="Arial" panose="020B0604020202020204" pitchFamily="34" charset="0"/>
              </a:rPr>
              <a:t>Çalgan</a:t>
            </a:r>
            <a:r>
              <a:rPr lang="tr-TR" sz="3200" dirty="0">
                <a:latin typeface="Arial" panose="020B0604020202020204" pitchFamily="34" charset="0"/>
                <a:cs typeface="Arial" panose="020B0604020202020204" pitchFamily="34" charset="0"/>
              </a:rPr>
              <a:t>, Diyanet İşleri Başkanlığı Yayınları</a:t>
            </a: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69457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İHSAN</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65760" y="1724298"/>
            <a:ext cx="9836331" cy="5196166"/>
          </a:xfrm>
          <a:prstGeom prst="rect">
            <a:avLst/>
          </a:prstGeom>
          <a:noFill/>
        </p:spPr>
        <p:txBody>
          <a:bodyPr wrap="square" rtlCol="0">
            <a:spAutoFit/>
          </a:bodyPr>
          <a:lstStyle/>
          <a:p>
            <a:pPr algn="just">
              <a:lnSpc>
                <a:spcPct val="150000"/>
              </a:lnSpc>
            </a:pPr>
            <a:r>
              <a:rPr lang="fi-FI" sz="2800" dirty="0">
                <a:latin typeface="Arial" panose="020B0604020202020204" pitchFamily="34" charset="0"/>
                <a:cs typeface="Arial" panose="020B0604020202020204" pitchFamily="34" charset="0"/>
              </a:rPr>
              <a:t>Râgıb el-İsfahânî, ihsanın iki mânası olduğunu, birinci mânasının başkasına iyilik yapmak, ikinci mânasının ise yaptığı işi, ister bilgi olsun ister amel olsun, iyi yapmak olduğunu belirtir</a:t>
            </a:r>
            <a:r>
              <a:rPr lang="tr-TR" sz="2800" dirty="0">
                <a:latin typeface="Arial" panose="020B0604020202020204" pitchFamily="34" charset="0"/>
                <a:cs typeface="Arial" panose="020B0604020202020204" pitchFamily="34" charset="0"/>
              </a:rPr>
              <a:t>.</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b="1" dirty="0">
                <a:latin typeface="Arial" panose="020B0604020202020204" pitchFamily="34" charset="0"/>
                <a:cs typeface="Arial" panose="020B0604020202020204" pitchFamily="34" charset="0"/>
              </a:rPr>
              <a:t> </a:t>
            </a:r>
            <a:br>
              <a:rPr lang="tr-TR" sz="2800" dirty="0">
                <a:latin typeface="Arial" panose="020B0604020202020204" pitchFamily="34" charset="0"/>
                <a:cs typeface="Arial" panose="020B0604020202020204" pitchFamily="34" charset="0"/>
              </a:rPr>
            </a:br>
            <a:br>
              <a:rPr lang="tr-TR" sz="2800" dirty="0"/>
            </a:br>
            <a:endParaRPr lang="tr-TR" sz="28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887700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68701" y="47533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İHSAN</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2706" y="2173146"/>
            <a:ext cx="9886209" cy="3631250"/>
          </a:xfrm>
          <a:prstGeom prst="rect">
            <a:avLst/>
          </a:prstGeom>
          <a:noFill/>
        </p:spPr>
        <p:txBody>
          <a:bodyPr wrap="square" rtlCol="0">
            <a:spAutoFit/>
          </a:bodyPr>
          <a:lstStyle/>
          <a:p>
            <a:pPr algn="just">
              <a:lnSpc>
                <a:spcPct val="150000"/>
              </a:lnSpc>
            </a:pPr>
            <a:r>
              <a:rPr lang="tr-TR" sz="2600" dirty="0">
                <a:latin typeface="Arial" panose="020B0604020202020204" pitchFamily="34" charset="0"/>
                <a:cs typeface="Arial" panose="020B0604020202020204" pitchFamily="34" charset="0"/>
              </a:rPr>
              <a:t>«İhsanın çeşitleri arasında yüce Allah’a ibadette ihsan, ana babaya ihsan, komşuya, yetimlere ve fakirlere ihsan, ticarî muamelelerde ihsan, kötülük yapana (affederek ve kötülüğe iyilikle mukabele ederek) ihsan, konuşmada ihsan (güzel konuşma), tartışmada ihsan, hayvanlara ihsan sayılmıştır</a:t>
            </a:r>
          </a:p>
          <a:p>
            <a:pPr algn="just">
              <a:lnSpc>
                <a:spcPct val="150000"/>
              </a:lnSpc>
            </a:pPr>
            <a:endParaRPr lang="tr-TR" sz="26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528244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79621" y="50610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İman-İhsan Birlikteliği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8049" y="2054553"/>
            <a:ext cx="9875519" cy="4549835"/>
          </a:xfrm>
          <a:prstGeom prst="rect">
            <a:avLst/>
          </a:prstGeom>
          <a:noFill/>
        </p:spPr>
        <p:txBody>
          <a:bodyPr wrap="square" rtlCol="0">
            <a:spAutoFit/>
          </a:bodyPr>
          <a:lstStyle/>
          <a:p>
            <a:pPr>
              <a:lnSpc>
                <a:spcPct val="150000"/>
              </a:lnSpc>
            </a:pPr>
            <a:r>
              <a:rPr lang="tr-TR" sz="2800" dirty="0">
                <a:latin typeface="Arial" panose="020B0604020202020204" pitchFamily="34" charset="0"/>
                <a:cs typeface="Arial" panose="020B0604020202020204" pitchFamily="34" charset="0"/>
              </a:rPr>
              <a:t>“İnsanların ihtiyaçlarını karşılamak, insanlara faydalı olmak, sosyal sorumluluk bilinci taşımak, insanlara iyilik ve ihsanda bulunmak Yaratan’a inanmanın, O’nu sevmenin ve yüceltmenin gereği olan bir erdemdir ve yine, imanın gereği olan muhabbet, cömertlik ve merhamet gibi erdemlerin de tezahürüdür.</a:t>
            </a:r>
            <a:br>
              <a:rPr lang="tr-TR" sz="2800" dirty="0"/>
            </a:br>
            <a:endParaRPr lang="tr-TR" sz="28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7307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İman-İhsan Birlikteliği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74552" y="2623473"/>
            <a:ext cx="9742518" cy="1951496"/>
          </a:xfrm>
          <a:prstGeom prst="rect">
            <a:avLst/>
          </a:prstGeom>
          <a:noFill/>
        </p:spPr>
        <p:txBody>
          <a:bodyPr wrap="square" rtlCol="0">
            <a:spAutoFit/>
          </a:bodyPr>
          <a:lstStyle/>
          <a:p>
            <a:pPr>
              <a:lnSpc>
                <a:spcPct val="150000"/>
              </a:lnSpc>
            </a:pPr>
            <a:r>
              <a:rPr lang="tr-TR" sz="2800" dirty="0">
                <a:latin typeface="Arial" panose="020B0604020202020204" pitchFamily="34" charset="0"/>
                <a:cs typeface="Arial" panose="020B0604020202020204" pitchFamily="34" charset="0"/>
              </a:rPr>
              <a:t>““İmanın yetmiş küsur şubesi vardır. Bunların en üstünü “Lâ ilâhe </a:t>
            </a:r>
            <a:r>
              <a:rPr lang="tr-TR" sz="2800" dirty="0" err="1">
                <a:latin typeface="Arial" panose="020B0604020202020204" pitchFamily="34" charset="0"/>
                <a:cs typeface="Arial" panose="020B0604020202020204" pitchFamily="34" charset="0"/>
              </a:rPr>
              <a:t>illâllâh</a:t>
            </a:r>
            <a:r>
              <a:rPr lang="tr-TR" sz="2800" dirty="0">
                <a:latin typeface="Arial" panose="020B0604020202020204" pitchFamily="34" charset="0"/>
                <a:cs typeface="Arial" panose="020B0604020202020204" pitchFamily="34" charset="0"/>
              </a:rPr>
              <a:t>” (Allah’tan başka ilâh yoktur.) sözüdür. En alt derecesi ise yoldaki eziyet veren şeyleri kaldırmaktır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221557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İman-İhsan Birlikteliği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26898" y="2569868"/>
            <a:ext cx="9638014" cy="4690708"/>
          </a:xfrm>
          <a:prstGeom prst="rect">
            <a:avLst/>
          </a:prstGeom>
          <a:noFill/>
        </p:spPr>
        <p:txBody>
          <a:bodyPr wrap="square" rtlCol="0">
            <a:spAutoFit/>
          </a:bodyPr>
          <a:lstStyle/>
          <a:p>
            <a:pPr marL="90170" indent="-90170" algn="just">
              <a:lnSpc>
                <a:spcPct val="150000"/>
              </a:lnSpc>
              <a:spcAft>
                <a:spcPts val="600"/>
              </a:spcAft>
            </a:pPr>
            <a:r>
              <a:rPr lang="tr-TR" sz="2800" dirty="0">
                <a:latin typeface="Arial" panose="020B0604020202020204" pitchFamily="34" charset="0"/>
                <a:cs typeface="Arial" panose="020B0604020202020204" pitchFamily="34" charset="0"/>
              </a:rPr>
              <a:t>“Allah’a saygısızlıktan sakınanlar (muttakiler) ise rablerinin kendilerine verdiklerini alarak cennetlerde ve pınar başlarında olacaklar. Çünkü onlar daha önce güzel davranışlar içindeydiler (</a:t>
            </a:r>
            <a:r>
              <a:rPr lang="tr-TR" sz="2800" dirty="0" err="1">
                <a:latin typeface="Arial" panose="020B0604020202020204" pitchFamily="34" charset="0"/>
                <a:cs typeface="Arial" panose="020B0604020202020204" pitchFamily="34" charset="0"/>
              </a:rPr>
              <a:t>muhsinlerdi</a:t>
            </a:r>
            <a:r>
              <a:rPr lang="tr-TR" sz="2800" dirty="0">
                <a:latin typeface="Arial" panose="020B0604020202020204" pitchFamily="34" charset="0"/>
                <a:cs typeface="Arial" panose="020B0604020202020204" pitchFamily="34" charset="0"/>
              </a:rPr>
              <a:t>).”, ez-</a:t>
            </a:r>
            <a:r>
              <a:rPr lang="tr-TR" sz="2800" dirty="0" err="1">
                <a:latin typeface="Arial" panose="020B0604020202020204" pitchFamily="34" charset="0"/>
                <a:cs typeface="Arial" panose="020B0604020202020204" pitchFamily="34" charset="0"/>
              </a:rPr>
              <a:t>Zâriyat</a:t>
            </a:r>
            <a:r>
              <a:rPr lang="tr-TR" sz="2800" dirty="0">
                <a:latin typeface="Arial" panose="020B0604020202020204" pitchFamily="34" charset="0"/>
                <a:cs typeface="Arial" panose="020B0604020202020204" pitchFamily="34" charset="0"/>
              </a:rPr>
              <a:t> 51/15-16.</a:t>
            </a:r>
          </a:p>
          <a:p>
            <a:pPr algn="just">
              <a:lnSpc>
                <a:spcPct val="150000"/>
              </a:lnSpc>
              <a:spcAft>
                <a:spcPts val="600"/>
              </a:spcAft>
            </a:pPr>
            <a:endParaRPr lang="tr-TR" sz="2800" dirty="0">
              <a:latin typeface="Arial" panose="020B0604020202020204" pitchFamily="34" charset="0"/>
              <a:cs typeface="Arial" panose="020B0604020202020204" pitchFamily="34" charset="0"/>
            </a:endParaRPr>
          </a:p>
          <a:p>
            <a:pPr algn="just">
              <a:lnSpc>
                <a:spcPct val="150000"/>
              </a:lnSpc>
              <a:spcAft>
                <a:spcPts val="600"/>
              </a:spcAft>
            </a:pPr>
            <a:r>
              <a:rPr lang="tr-TR"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661375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203223" y="52106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İman-İhsan Birlikteliği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46896" y="2222147"/>
            <a:ext cx="9997830" cy="5021055"/>
          </a:xfrm>
          <a:prstGeom prst="rect">
            <a:avLst/>
          </a:prstGeom>
          <a:noFill/>
        </p:spPr>
        <p:txBody>
          <a:bodyPr wrap="square" rtlCol="0">
            <a:spAutoFit/>
          </a:bodyPr>
          <a:lstStyle/>
          <a:p>
            <a:pPr>
              <a:lnSpc>
                <a:spcPct val="150000"/>
              </a:lnSpc>
            </a:pPr>
            <a:r>
              <a:rPr lang="tr-TR" sz="3200" dirty="0">
                <a:latin typeface="Arial" panose="020B0604020202020204" pitchFamily="34" charset="0"/>
                <a:cs typeface="Arial" panose="020B0604020202020204" pitchFamily="34" charset="0"/>
              </a:rPr>
              <a:t>“Rabbinizin mağfiretine mazhar olmak ve </a:t>
            </a:r>
            <a:r>
              <a:rPr lang="tr-TR" sz="3200" dirty="0" err="1">
                <a:latin typeface="Arial" panose="020B0604020202020204" pitchFamily="34" charset="0"/>
                <a:cs typeface="Arial" panose="020B0604020202020204" pitchFamily="34" charset="0"/>
              </a:rPr>
              <a:t>takvâ</a:t>
            </a:r>
            <a:r>
              <a:rPr lang="tr-TR" sz="3200" dirty="0">
                <a:latin typeface="Arial" panose="020B0604020202020204" pitchFamily="34" charset="0"/>
                <a:cs typeface="Arial" panose="020B0604020202020204" pitchFamily="34" charset="0"/>
              </a:rPr>
              <a:t> sahipleri için hazırlanmış olup gökler ve yer kadar geniş olan cennete girmek için yarışın! Onlar bollukta da darlıkta da Allah yolunda harcarlar, öfkelerini yenerler, insanları affederler. Allah işini güzel yapanları (</a:t>
            </a:r>
            <a:r>
              <a:rPr lang="tr-TR" sz="3200" dirty="0" err="1">
                <a:latin typeface="Arial" panose="020B0604020202020204" pitchFamily="34" charset="0"/>
                <a:cs typeface="Arial" panose="020B0604020202020204" pitchFamily="34" charset="0"/>
              </a:rPr>
              <a:t>muhsinler</a:t>
            </a:r>
            <a:r>
              <a:rPr lang="tr-TR" sz="3200" dirty="0">
                <a:latin typeface="Arial" panose="020B0604020202020204" pitchFamily="34" charset="0"/>
                <a:cs typeface="Arial" panose="020B0604020202020204" pitchFamily="34" charset="0"/>
              </a:rPr>
              <a:t>) sever. </a:t>
            </a:r>
            <a:r>
              <a:rPr lang="tr-TR" sz="3200" dirty="0" err="1">
                <a:latin typeface="Arial" panose="020B0604020202020204" pitchFamily="34" charset="0"/>
                <a:cs typeface="Arial" panose="020B0604020202020204" pitchFamily="34" charset="0"/>
              </a:rPr>
              <a:t>Âl</a:t>
            </a:r>
            <a:r>
              <a:rPr lang="tr-TR" sz="3200" dirty="0">
                <a:latin typeface="Arial" panose="020B0604020202020204" pitchFamily="34" charset="0"/>
                <a:cs typeface="Arial" panose="020B0604020202020204" pitchFamily="34" charset="0"/>
              </a:rPr>
              <a:t>-i İmran 134-5</a:t>
            </a:r>
            <a:endParaRPr lang="en-US" sz="3200" dirty="0">
              <a:latin typeface="Arial" panose="020B0604020202020204" pitchFamily="34" charset="0"/>
              <a:cs typeface="Arial" panose="020B0604020202020204" pitchFamily="34" charset="0"/>
            </a:endParaRPr>
          </a:p>
          <a:p>
            <a:pPr>
              <a:lnSpc>
                <a:spcPct val="150000"/>
              </a:lnSpc>
            </a:pP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818050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468034"/>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İman-İhsan Birlikteliği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039877"/>
            <a:ext cx="9246128" cy="1305165"/>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“Çünkü Allah </a:t>
            </a:r>
            <a:r>
              <a:rPr lang="tr-TR" sz="2800" dirty="0" err="1">
                <a:latin typeface="Arial" panose="020B0604020202020204" pitchFamily="34" charset="0"/>
                <a:cs typeface="Arial" panose="020B0604020202020204" pitchFamily="34" charset="0"/>
              </a:rPr>
              <a:t>takvâ</a:t>
            </a:r>
            <a:r>
              <a:rPr lang="tr-TR" sz="2800" dirty="0">
                <a:latin typeface="Arial" panose="020B0604020202020204" pitchFamily="34" charset="0"/>
                <a:cs typeface="Arial" panose="020B0604020202020204" pitchFamily="34" charset="0"/>
              </a:rPr>
              <a:t> ile hareket edip iyiliği seçenlerin (ihsan) yanındadır. </a:t>
            </a:r>
            <a:r>
              <a:rPr lang="tr-TR" sz="2800" dirty="0" err="1">
                <a:latin typeface="Arial" panose="020B0604020202020204" pitchFamily="34" charset="0"/>
                <a:cs typeface="Arial" panose="020B0604020202020204" pitchFamily="34" charset="0"/>
              </a:rPr>
              <a:t>Nahl</a:t>
            </a:r>
            <a:r>
              <a:rPr lang="tr-TR" sz="2800" dirty="0">
                <a:latin typeface="Arial" panose="020B0604020202020204" pitchFamily="34" charset="0"/>
                <a:cs typeface="Arial" panose="020B0604020202020204" pitchFamily="34" charset="0"/>
              </a:rPr>
              <a:t> 128</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1060471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3492</TotalTime>
  <Words>1006</Words>
  <Application>Microsoft Office PowerPoint</Application>
  <PresentationFormat>Özel</PresentationFormat>
  <Paragraphs>82</Paragraphs>
  <Slides>28</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28</vt:i4>
      </vt:variant>
    </vt:vector>
  </HeadingPairs>
  <TitlesOfParts>
    <vt:vector size="36" baseType="lpstr">
      <vt:lpstr>Arial</vt:lpstr>
      <vt:lpstr>Calibri</vt:lpstr>
      <vt:lpstr>Calibri Light</vt:lpstr>
      <vt:lpstr>Corbel</vt:lpstr>
      <vt:lpstr>Shonar Bangla</vt:lpstr>
      <vt:lpstr>Wingdings</vt:lpstr>
      <vt:lpstr>Office Teması</vt:lpstr>
      <vt:lpstr>Şeritli</vt:lpstr>
      <vt:lpstr> İSİF 308 HADİS III  II.HAFTA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Mehmet Ali Çalgan</cp:lastModifiedBy>
  <cp:revision>397</cp:revision>
  <dcterms:created xsi:type="dcterms:W3CDTF">2019-09-14T09:59:13Z</dcterms:created>
  <dcterms:modified xsi:type="dcterms:W3CDTF">2022-02-14T12:39:00Z</dcterms:modified>
</cp:coreProperties>
</file>