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982" r:id="rId1"/>
    <p:sldMasterId id="2147483994" r:id="rId2"/>
  </p:sldMasterIdLst>
  <p:notesMasterIdLst>
    <p:notesMasterId r:id="rId53"/>
  </p:notesMasterIdLst>
  <p:sldIdLst>
    <p:sldId id="256" r:id="rId3"/>
    <p:sldId id="258" r:id="rId4"/>
    <p:sldId id="406" r:id="rId5"/>
    <p:sldId id="404" r:id="rId6"/>
    <p:sldId id="405" r:id="rId7"/>
    <p:sldId id="407" r:id="rId8"/>
    <p:sldId id="408" r:id="rId9"/>
    <p:sldId id="409" r:id="rId10"/>
    <p:sldId id="410" r:id="rId11"/>
    <p:sldId id="411" r:id="rId12"/>
    <p:sldId id="412" r:id="rId13"/>
    <p:sldId id="413" r:id="rId14"/>
    <p:sldId id="414" r:id="rId15"/>
    <p:sldId id="415" r:id="rId16"/>
    <p:sldId id="416" r:id="rId17"/>
    <p:sldId id="417" r:id="rId18"/>
    <p:sldId id="418" r:id="rId19"/>
    <p:sldId id="419" r:id="rId20"/>
    <p:sldId id="420" r:id="rId21"/>
    <p:sldId id="421" r:id="rId22"/>
    <p:sldId id="422" r:id="rId23"/>
    <p:sldId id="423" r:id="rId24"/>
    <p:sldId id="424" r:id="rId25"/>
    <p:sldId id="425" r:id="rId26"/>
    <p:sldId id="426" r:id="rId27"/>
    <p:sldId id="427" r:id="rId28"/>
    <p:sldId id="428" r:id="rId29"/>
    <p:sldId id="429" r:id="rId30"/>
    <p:sldId id="430" r:id="rId31"/>
    <p:sldId id="431" r:id="rId32"/>
    <p:sldId id="432" r:id="rId33"/>
    <p:sldId id="433" r:id="rId34"/>
    <p:sldId id="434" r:id="rId35"/>
    <p:sldId id="435" r:id="rId36"/>
    <p:sldId id="436" r:id="rId37"/>
    <p:sldId id="437" r:id="rId38"/>
    <p:sldId id="438" r:id="rId39"/>
    <p:sldId id="439" r:id="rId40"/>
    <p:sldId id="440" r:id="rId41"/>
    <p:sldId id="441" r:id="rId42"/>
    <p:sldId id="442" r:id="rId43"/>
    <p:sldId id="443" r:id="rId44"/>
    <p:sldId id="444" r:id="rId45"/>
    <p:sldId id="445" r:id="rId46"/>
    <p:sldId id="446" r:id="rId47"/>
    <p:sldId id="447" r:id="rId48"/>
    <p:sldId id="448" r:id="rId49"/>
    <p:sldId id="449" r:id="rId50"/>
    <p:sldId id="392" r:id="rId51"/>
    <p:sldId id="307" r:id="rId52"/>
  </p:sldIdLst>
  <p:sldSz cx="10691813" cy="6858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960" y="78"/>
      </p:cViewPr>
      <p:guideLst>
        <p:guide orient="horz" pos="2160"/>
        <p:guide pos="3367"/>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DE0EB734-2EF1-41E3-A53F-9A6510E8E675}" type="datetimeFigureOut">
              <a:rPr lang="tr-TR" smtClean="0"/>
              <a:t>10.05.2022</a:t>
            </a:fld>
            <a:endParaRPr lang="tr-TR"/>
          </a:p>
        </p:txBody>
      </p:sp>
      <p:sp>
        <p:nvSpPr>
          <p:cNvPr id="4" name="Slayt Görüntüsü Yer Tutucusu 3"/>
          <p:cNvSpPr>
            <a:spLocks noGrp="1" noRot="1" noChangeAspect="1"/>
          </p:cNvSpPr>
          <p:nvPr>
            <p:ph type="sldImg" idx="2"/>
          </p:nvPr>
        </p:nvSpPr>
        <p:spPr>
          <a:xfrm>
            <a:off x="528638" y="744538"/>
            <a:ext cx="58007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714875"/>
            <a:ext cx="5486400" cy="4467225"/>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28163"/>
            <a:ext cx="2971800" cy="4968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9428163"/>
            <a:ext cx="2971800" cy="496887"/>
          </a:xfrm>
          <a:prstGeom prst="rect">
            <a:avLst/>
          </a:prstGeom>
        </p:spPr>
        <p:txBody>
          <a:bodyPr vert="horz" lIns="91440" tIns="45720" rIns="91440" bIns="45720" rtlCol="0" anchor="b"/>
          <a:lstStyle>
            <a:lvl1pPr algn="r">
              <a:defRPr sz="1200"/>
            </a:lvl1pPr>
          </a:lstStyle>
          <a:p>
            <a:fld id="{15B9A9A8-7E66-4E58-A0C8-808A825D350E}" type="slidenum">
              <a:rPr lang="tr-TR" smtClean="0"/>
              <a:t>‹#›</a:t>
            </a:fld>
            <a:endParaRPr lang="tr-TR"/>
          </a:p>
        </p:txBody>
      </p:sp>
    </p:spTree>
    <p:extLst>
      <p:ext uri="{BB962C8B-B14F-4D97-AF65-F5344CB8AC3E}">
        <p14:creationId xmlns:p14="http://schemas.microsoft.com/office/powerpoint/2010/main" val="1404192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336477" y="1122363"/>
            <a:ext cx="8018860" cy="2387600"/>
          </a:xfrm>
        </p:spPr>
        <p:txBody>
          <a:bodyPr anchor="b"/>
          <a:lstStyle>
            <a:lvl1pPr algn="ctr">
              <a:defRPr sz="5262"/>
            </a:lvl1pPr>
          </a:lstStyle>
          <a:p>
            <a:r>
              <a:rPr lang="tr-TR"/>
              <a:t>Asıl başlık stili için tıklatın</a:t>
            </a:r>
            <a:endParaRPr lang="en-US" dirty="0"/>
          </a:p>
        </p:txBody>
      </p:sp>
      <p:sp>
        <p:nvSpPr>
          <p:cNvPr id="3" name="Subtitle 2"/>
          <p:cNvSpPr>
            <a:spLocks noGrp="1"/>
          </p:cNvSpPr>
          <p:nvPr>
            <p:ph type="subTitle" idx="1"/>
          </p:nvPr>
        </p:nvSpPr>
        <p:spPr>
          <a:xfrm>
            <a:off x="1336477" y="3602038"/>
            <a:ext cx="8018860" cy="1655762"/>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10.05.2022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76204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10.05.2022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28293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65125"/>
            <a:ext cx="2305422" cy="581183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35062" y="365125"/>
            <a:ext cx="6782619"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10.05.2022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07784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16981" y="2166365"/>
            <a:ext cx="9863197" cy="1739347"/>
          </a:xfrm>
        </p:spPr>
        <p:txBody>
          <a:bodyPr tIns="45720" bIns="45720" anchor="ctr">
            <a:normAutofit/>
          </a:bodyPr>
          <a:lstStyle>
            <a:lvl1pPr algn="ctr">
              <a:lnSpc>
                <a:spcPct val="80000"/>
              </a:lnSpc>
              <a:defRPr sz="5262" spc="132" baseline="0">
                <a:solidFill>
                  <a:schemeClr val="bg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304716" y="3913632"/>
            <a:ext cx="10090399" cy="457200"/>
          </a:xfrm>
        </p:spPr>
        <p:txBody>
          <a:bodyPr>
            <a:normAutofit/>
          </a:bodyPr>
          <a:lstStyle>
            <a:lvl1pPr marL="0" indent="0" algn="ctr">
              <a:spcBef>
                <a:spcPts val="0"/>
              </a:spcBef>
              <a:spcAft>
                <a:spcPts val="0"/>
              </a:spcAft>
              <a:buNone/>
              <a:defRPr sz="1754">
                <a:solidFill>
                  <a:srgbClr val="FFFFFF"/>
                </a:solidFill>
              </a:defRPr>
            </a:lvl1pPr>
            <a:lvl2pPr marL="400964" indent="0" algn="ctr">
              <a:buNone/>
              <a:defRPr sz="1754"/>
            </a:lvl2pPr>
            <a:lvl3pPr marL="801929" indent="0" algn="ctr">
              <a:buNone/>
              <a:defRPr sz="1754"/>
            </a:lvl3pPr>
            <a:lvl4pPr marL="1202893" indent="0" algn="ctr">
              <a:buNone/>
              <a:defRPr sz="1754"/>
            </a:lvl4pPr>
            <a:lvl5pPr marL="1603858" indent="0" algn="ctr">
              <a:buNone/>
              <a:defRPr sz="1754"/>
            </a:lvl5pPr>
            <a:lvl6pPr marL="2004822" indent="0" algn="ctr">
              <a:buNone/>
              <a:defRPr sz="1754"/>
            </a:lvl6pPr>
            <a:lvl7pPr marL="2405786" indent="0" algn="ctr">
              <a:buNone/>
              <a:defRPr sz="1754"/>
            </a:lvl7pPr>
            <a:lvl8pPr marL="2806751" indent="0" algn="ctr">
              <a:buNone/>
              <a:defRPr sz="1754"/>
            </a:lvl8pPr>
            <a:lvl9pPr marL="3207715" indent="0" algn="ctr">
              <a:buNone/>
              <a:defRPr sz="1754"/>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10.05.2022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3437595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10.05.2022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36186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16981" y="2167128"/>
            <a:ext cx="9863197" cy="1737360"/>
          </a:xfrm>
        </p:spPr>
        <p:txBody>
          <a:bodyPr anchor="ctr">
            <a:noAutofit/>
          </a:bodyPr>
          <a:lstStyle>
            <a:lvl1pPr algn="ctr">
              <a:lnSpc>
                <a:spcPct val="80000"/>
              </a:lnSpc>
              <a:defRPr sz="5262" b="0" spc="132" baseline="0">
                <a:solidFill>
                  <a:schemeClr val="bg1"/>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304716" y="3913212"/>
            <a:ext cx="10087726" cy="457200"/>
          </a:xfrm>
        </p:spPr>
        <p:txBody>
          <a:bodyPr anchor="t">
            <a:normAutofit/>
          </a:bodyPr>
          <a:lstStyle>
            <a:lvl1pPr marL="0" indent="0" algn="ctr">
              <a:buNone/>
              <a:defRPr sz="1754">
                <a:solidFill>
                  <a:srgbClr val="FFFFFF"/>
                </a:solidFill>
              </a:defRPr>
            </a:lvl1pPr>
            <a:lvl2pPr marL="400964" indent="0">
              <a:buNone/>
              <a:defRPr sz="1579">
                <a:solidFill>
                  <a:schemeClr val="tx1">
                    <a:tint val="75000"/>
                  </a:schemeClr>
                </a:solidFill>
              </a:defRPr>
            </a:lvl2pPr>
            <a:lvl3pPr marL="801929" indent="0">
              <a:buNone/>
              <a:defRPr sz="1403">
                <a:solidFill>
                  <a:schemeClr val="tx1">
                    <a:tint val="75000"/>
                  </a:schemeClr>
                </a:solidFill>
              </a:defRPr>
            </a:lvl3pPr>
            <a:lvl4pPr marL="1202893" indent="0">
              <a:buNone/>
              <a:defRPr sz="1228">
                <a:solidFill>
                  <a:schemeClr val="tx1">
                    <a:tint val="75000"/>
                  </a:schemeClr>
                </a:solidFill>
              </a:defRPr>
            </a:lvl4pPr>
            <a:lvl5pPr marL="1603858" indent="0">
              <a:buNone/>
              <a:defRPr sz="1228">
                <a:solidFill>
                  <a:schemeClr val="tx1">
                    <a:tint val="75000"/>
                  </a:schemeClr>
                </a:solidFill>
              </a:defRPr>
            </a:lvl5pPr>
            <a:lvl6pPr marL="2004822" indent="0">
              <a:buNone/>
              <a:defRPr sz="1228">
                <a:solidFill>
                  <a:schemeClr val="tx1">
                    <a:tint val="75000"/>
                  </a:schemeClr>
                </a:solidFill>
              </a:defRPr>
            </a:lvl6pPr>
            <a:lvl7pPr marL="2405786" indent="0">
              <a:buNone/>
              <a:defRPr sz="1228">
                <a:solidFill>
                  <a:schemeClr val="tx1">
                    <a:tint val="75000"/>
                  </a:schemeClr>
                </a:solidFill>
              </a:defRPr>
            </a:lvl7pPr>
            <a:lvl8pPr marL="2806751" indent="0">
              <a:buNone/>
              <a:defRPr sz="1228">
                <a:solidFill>
                  <a:schemeClr val="tx1">
                    <a:tint val="75000"/>
                  </a:schemeClr>
                </a:solidFill>
              </a:defRPr>
            </a:lvl8pPr>
            <a:lvl9pPr marL="3207715" indent="0">
              <a:buNone/>
              <a:defRPr sz="1228">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tx2"/>
                </a:solidFill>
              </a:defRPr>
            </a:lvl1pPr>
          </a:lstStyle>
          <a:p>
            <a:fld id="{D06DE85E-D9ED-4BD3-B93A-FEBB02327D00}" type="datetimeFigureOut">
              <a:rPr lang="tr-TR" smtClean="0"/>
              <a:t>10.05.2022</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340457041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57030"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463761"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10.05.2022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85236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1058490"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4" name="Content Placeholder 3"/>
          <p:cNvSpPr>
            <a:spLocks noGrp="1"/>
          </p:cNvSpPr>
          <p:nvPr>
            <p:ph sz="half" idx="2"/>
          </p:nvPr>
        </p:nvSpPr>
        <p:spPr>
          <a:xfrm>
            <a:off x="1058490" y="2656566"/>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464497"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6" name="Content Placeholder 5"/>
          <p:cNvSpPr>
            <a:spLocks noGrp="1"/>
          </p:cNvSpPr>
          <p:nvPr>
            <p:ph sz="quarter" idx="4"/>
          </p:nvPr>
        </p:nvSpPr>
        <p:spPr>
          <a:xfrm>
            <a:off x="5464497" y="2656564"/>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10.05.2022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952887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10.05.2022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283751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10.05.2022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24665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a:xfrm>
            <a:off x="1058490" y="2120054"/>
            <a:ext cx="5372636" cy="4114800"/>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30608" y="2147487"/>
            <a:ext cx="2806601" cy="3432319"/>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10.05.2022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2263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10.05.2022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22557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Picture Placeholder 2"/>
          <p:cNvSpPr>
            <a:spLocks noGrp="1" noChangeAspect="1"/>
          </p:cNvSpPr>
          <p:nvPr>
            <p:ph type="pic" idx="1"/>
          </p:nvPr>
        </p:nvSpPr>
        <p:spPr>
          <a:xfrm>
            <a:off x="1122640" y="2211494"/>
            <a:ext cx="5372636" cy="3931920"/>
          </a:xfrm>
          <a:solidFill>
            <a:schemeClr val="tx2">
              <a:lumMod val="60000"/>
              <a:lumOff val="40000"/>
            </a:schemeClr>
          </a:solidFill>
        </p:spPr>
        <p:txBody>
          <a:bodyPr tIns="365760" anchor="t"/>
          <a:lstStyle>
            <a:lvl1pPr marL="0" indent="0" algn="ctr">
              <a:buNone/>
              <a:defRPr sz="2806">
                <a:solidFill>
                  <a:schemeClr val="tx1">
                    <a:lumMod val="50000"/>
                  </a:schemeClr>
                </a:solidFill>
              </a:defRPr>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a:t>Resim eklemek için simgeyi tıklatın</a:t>
            </a:r>
            <a:endParaRPr lang="en-US" dirty="0"/>
          </a:p>
        </p:txBody>
      </p:sp>
      <p:sp>
        <p:nvSpPr>
          <p:cNvPr id="4" name="Text Placeholder 3"/>
          <p:cNvSpPr>
            <a:spLocks noGrp="1"/>
          </p:cNvSpPr>
          <p:nvPr>
            <p:ph type="body" sz="half" idx="2"/>
          </p:nvPr>
        </p:nvSpPr>
        <p:spPr>
          <a:xfrm>
            <a:off x="6832068" y="2150621"/>
            <a:ext cx="2806601" cy="3429000"/>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10.05.2022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933348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10.05.2022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31382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7909514" y="0"/>
            <a:ext cx="2405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033438" y="274638"/>
            <a:ext cx="2106775" cy="5897562"/>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35062" y="274638"/>
            <a:ext cx="6992203" cy="5897562"/>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735062" y="6422855"/>
            <a:ext cx="2405654" cy="365125"/>
          </a:xfrm>
        </p:spPr>
        <p:txBody>
          <a:bodyPr/>
          <a:lstStyle/>
          <a:p>
            <a:fld id="{D06DE85E-D9ED-4BD3-B93A-FEBB02327D00}" type="datetimeFigureOut">
              <a:rPr lang="tr-TR" smtClean="0"/>
              <a:t>10.05.2022</a:t>
            </a:fld>
            <a:endParaRPr lang="tr-TR"/>
          </a:p>
        </p:txBody>
      </p:sp>
      <p:sp>
        <p:nvSpPr>
          <p:cNvPr id="5" name="Footer Placeholder 4"/>
          <p:cNvSpPr>
            <a:spLocks noGrp="1"/>
          </p:cNvSpPr>
          <p:nvPr>
            <p:ph type="ftr" sz="quarter" idx="11"/>
          </p:nvPr>
        </p:nvSpPr>
        <p:spPr>
          <a:xfrm>
            <a:off x="3311494" y="6422855"/>
            <a:ext cx="3753069" cy="365125"/>
          </a:xfrm>
        </p:spPr>
        <p:txBody>
          <a:bodyPr/>
          <a:lstStyle/>
          <a:p>
            <a:endParaRPr lang="tr-TR"/>
          </a:p>
        </p:txBody>
      </p:sp>
      <p:sp>
        <p:nvSpPr>
          <p:cNvPr id="6" name="Slide Number Placeholder 5"/>
          <p:cNvSpPr>
            <a:spLocks noGrp="1"/>
          </p:cNvSpPr>
          <p:nvPr>
            <p:ph type="sldNum" sz="quarter" idx="12"/>
          </p:nvPr>
        </p:nvSpPr>
        <p:spPr>
          <a:xfrm>
            <a:off x="7079686" y="6422855"/>
            <a:ext cx="771507" cy="365125"/>
          </a:xfrm>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8729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9493" y="1709739"/>
            <a:ext cx="9221689" cy="2852737"/>
          </a:xfrm>
        </p:spPr>
        <p:txBody>
          <a:bodyPr anchor="b"/>
          <a:lstStyle>
            <a:lvl1pPr>
              <a:defRPr sz="5262"/>
            </a:lvl1pPr>
          </a:lstStyle>
          <a:p>
            <a:r>
              <a:rPr lang="tr-TR"/>
              <a:t>Asıl başlık stili için tıklatın</a:t>
            </a:r>
            <a:endParaRPr lang="en-US" dirty="0"/>
          </a:p>
        </p:txBody>
      </p:sp>
      <p:sp>
        <p:nvSpPr>
          <p:cNvPr id="3" name="Text Placeholder 2"/>
          <p:cNvSpPr>
            <a:spLocks noGrp="1"/>
          </p:cNvSpPr>
          <p:nvPr>
            <p:ph type="body" idx="1"/>
          </p:nvPr>
        </p:nvSpPr>
        <p:spPr>
          <a:xfrm>
            <a:off x="729493" y="4589464"/>
            <a:ext cx="9221689" cy="1500187"/>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06DE85E-D9ED-4BD3-B93A-FEBB02327D00}" type="datetimeFigureOut">
              <a:rPr lang="tr-TR" smtClean="0"/>
              <a:t>10.05.2022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77052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735062" y="1825625"/>
            <a:ext cx="4544021"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412730" y="1825625"/>
            <a:ext cx="4544021"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10.05.2022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2300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36455" y="365126"/>
            <a:ext cx="9221689" cy="1325563"/>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736455" y="1681163"/>
            <a:ext cx="4523138"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4" name="Content Placeholder 3"/>
          <p:cNvSpPr>
            <a:spLocks noGrp="1"/>
          </p:cNvSpPr>
          <p:nvPr>
            <p:ph sz="half" idx="2"/>
          </p:nvPr>
        </p:nvSpPr>
        <p:spPr>
          <a:xfrm>
            <a:off x="736455" y="2505075"/>
            <a:ext cx="452313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412730" y="1681163"/>
            <a:ext cx="4545413"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6" name="Content Placeholder 5"/>
          <p:cNvSpPr>
            <a:spLocks noGrp="1"/>
          </p:cNvSpPr>
          <p:nvPr>
            <p:ph sz="quarter" idx="4"/>
          </p:nvPr>
        </p:nvSpPr>
        <p:spPr>
          <a:xfrm>
            <a:off x="5412730" y="2505075"/>
            <a:ext cx="4545413"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10.05.2022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1344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10.05.2022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8669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10.05.2022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1648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a:t>Asıl başlık stili için tıklatın</a:t>
            </a:r>
            <a:endParaRPr lang="en-US" dirty="0"/>
          </a:p>
        </p:txBody>
      </p:sp>
      <p:sp>
        <p:nvSpPr>
          <p:cNvPr id="3" name="Content Placeholder 2"/>
          <p:cNvSpPr>
            <a:spLocks noGrp="1"/>
          </p:cNvSpPr>
          <p:nvPr>
            <p:ph idx="1"/>
          </p:nvPr>
        </p:nvSpPr>
        <p:spPr>
          <a:xfrm>
            <a:off x="4545413" y="987426"/>
            <a:ext cx="5412730" cy="487362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10.05.2022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61041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4545413" y="987426"/>
            <a:ext cx="5412730" cy="4873625"/>
          </a:xfrm>
        </p:spPr>
        <p:txBody>
          <a:bodyPr anchor="t"/>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a:t>Resim eklemek için simgeyi tıklatın</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10.05.2022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50299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65126"/>
            <a:ext cx="9221689" cy="1325563"/>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735062" y="1825625"/>
            <a:ext cx="9221689"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35062" y="6356351"/>
            <a:ext cx="2405658" cy="365125"/>
          </a:xfrm>
          <a:prstGeom prst="rect">
            <a:avLst/>
          </a:prstGeom>
        </p:spPr>
        <p:txBody>
          <a:bodyPr vert="horz" lIns="91440" tIns="45720" rIns="91440" bIns="45720" rtlCol="0" anchor="ctr"/>
          <a:lstStyle>
            <a:lvl1pPr algn="l">
              <a:defRPr sz="1052">
                <a:solidFill>
                  <a:schemeClr val="tx1">
                    <a:tint val="75000"/>
                  </a:schemeClr>
                </a:solidFill>
              </a:defRPr>
            </a:lvl1pPr>
          </a:lstStyle>
          <a:p>
            <a:fld id="{D06DE85E-D9ED-4BD3-B93A-FEBB02327D00}" type="datetimeFigureOut">
              <a:rPr lang="tr-TR" smtClean="0"/>
              <a:t>10.05.2022</a:t>
            </a:fld>
            <a:endParaRPr lang="tr-TR"/>
          </a:p>
        </p:txBody>
      </p:sp>
      <p:sp>
        <p:nvSpPr>
          <p:cNvPr id="5" name="Footer Placeholder 4"/>
          <p:cNvSpPr>
            <a:spLocks noGrp="1"/>
          </p:cNvSpPr>
          <p:nvPr>
            <p:ph type="ftr" sz="quarter" idx="3"/>
          </p:nvPr>
        </p:nvSpPr>
        <p:spPr>
          <a:xfrm>
            <a:off x="3541663" y="6356351"/>
            <a:ext cx="3608487" cy="365125"/>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551093" y="6356351"/>
            <a:ext cx="2405658" cy="365125"/>
          </a:xfrm>
          <a:prstGeom prst="rect">
            <a:avLst/>
          </a:prstGeom>
        </p:spPr>
        <p:txBody>
          <a:bodyPr vert="horz" lIns="91440" tIns="45720" rIns="91440" bIns="45720" rtlCol="0" anchor="ctr"/>
          <a:lstStyle>
            <a:lvl1pPr algn="r">
              <a:defRPr sz="1052">
                <a:solidFill>
                  <a:schemeClr val="tx1">
                    <a:tint val="75000"/>
                  </a:schemeClr>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88790647"/>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801929"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24" y="176109"/>
            <a:ext cx="10689140"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54904" y="284176"/>
            <a:ext cx="8580180" cy="1508760"/>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1054904" y="2011680"/>
            <a:ext cx="8580180" cy="420624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54331" y="6422855"/>
            <a:ext cx="2631643" cy="365125"/>
          </a:xfrm>
          <a:prstGeom prst="rect">
            <a:avLst/>
          </a:prstGeom>
        </p:spPr>
        <p:txBody>
          <a:bodyPr vert="horz" lIns="91440" tIns="45720" rIns="45720" bIns="45720" rtlCol="0" anchor="ctr"/>
          <a:lstStyle>
            <a:lvl1pPr algn="l">
              <a:defRPr sz="921">
                <a:solidFill>
                  <a:schemeClr val="tx1"/>
                </a:solidFill>
              </a:defRPr>
            </a:lvl1pPr>
          </a:lstStyle>
          <a:p>
            <a:fld id="{D06DE85E-D9ED-4BD3-B93A-FEBB02327D00}" type="datetimeFigureOut">
              <a:rPr lang="tr-TR" smtClean="0"/>
              <a:t>10.05.2022</a:t>
            </a:fld>
            <a:endParaRPr lang="tr-TR"/>
          </a:p>
        </p:txBody>
      </p:sp>
      <p:sp>
        <p:nvSpPr>
          <p:cNvPr id="5" name="Footer Placeholder 4"/>
          <p:cNvSpPr>
            <a:spLocks noGrp="1"/>
          </p:cNvSpPr>
          <p:nvPr>
            <p:ph type="ftr" sz="quarter" idx="3"/>
          </p:nvPr>
        </p:nvSpPr>
        <p:spPr>
          <a:xfrm>
            <a:off x="4907843" y="6422855"/>
            <a:ext cx="4423738" cy="365125"/>
          </a:xfrm>
          <a:prstGeom prst="rect">
            <a:avLst/>
          </a:prstGeom>
        </p:spPr>
        <p:txBody>
          <a:bodyPr vert="horz" lIns="91440" tIns="45720" rIns="91440" bIns="45720" rtlCol="0" anchor="ctr"/>
          <a:lstStyle>
            <a:lvl1pPr algn="r">
              <a:defRPr sz="921">
                <a:solidFill>
                  <a:schemeClr val="tx1"/>
                </a:solidFill>
              </a:defRPr>
            </a:lvl1pPr>
          </a:lstStyle>
          <a:p>
            <a:endParaRPr lang="tr-TR"/>
          </a:p>
        </p:txBody>
      </p:sp>
      <p:sp>
        <p:nvSpPr>
          <p:cNvPr id="6" name="Slide Number Placeholder 5"/>
          <p:cNvSpPr>
            <a:spLocks noGrp="1"/>
          </p:cNvSpPr>
          <p:nvPr>
            <p:ph type="sldNum" sz="quarter" idx="4"/>
          </p:nvPr>
        </p:nvSpPr>
        <p:spPr>
          <a:xfrm>
            <a:off x="9347380" y="6422855"/>
            <a:ext cx="829829" cy="365125"/>
          </a:xfrm>
          <a:prstGeom prst="rect">
            <a:avLst/>
          </a:prstGeom>
        </p:spPr>
        <p:txBody>
          <a:bodyPr vert="horz" lIns="45720" tIns="45720" rIns="91440" bIns="45720" rtlCol="0" anchor="ctr"/>
          <a:lstStyle>
            <a:lvl1pPr algn="l">
              <a:defRPr sz="1052" b="0">
                <a:solidFill>
                  <a:schemeClr val="tx1"/>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51853834"/>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801929" rtl="0" eaLnBrk="1" latinLnBrk="0" hangingPunct="1">
        <a:lnSpc>
          <a:spcPct val="85000"/>
        </a:lnSpc>
        <a:spcBef>
          <a:spcPct val="0"/>
        </a:spcBef>
        <a:buNone/>
        <a:defRPr sz="3508" kern="1200" cap="all" baseline="0">
          <a:solidFill>
            <a:schemeClr val="bg2"/>
          </a:solidFill>
          <a:latin typeface="+mj-lt"/>
          <a:ea typeface="+mj-ea"/>
          <a:cs typeface="+mj-cs"/>
        </a:defRPr>
      </a:lvl1pPr>
    </p:titleStyle>
    <p:bodyStyle>
      <a:lvl1pPr marL="160386" indent="-160386" algn="l" defTabSz="801929" rtl="0" eaLnBrk="1" latinLnBrk="0" hangingPunct="1">
        <a:lnSpc>
          <a:spcPct val="90000"/>
        </a:lnSpc>
        <a:spcBef>
          <a:spcPts val="1052"/>
        </a:spcBef>
        <a:spcAft>
          <a:spcPts val="175"/>
        </a:spcAft>
        <a:buClr>
          <a:schemeClr val="tx1"/>
        </a:buClr>
        <a:buFont typeface="Wingdings" pitchFamily="2" charset="2"/>
        <a:buChar char=""/>
        <a:defRPr sz="1929" kern="1200">
          <a:solidFill>
            <a:schemeClr val="tx1"/>
          </a:solidFill>
          <a:latin typeface="+mn-lt"/>
          <a:ea typeface="+mn-ea"/>
          <a:cs typeface="+mn-cs"/>
        </a:defRPr>
      </a:lvl1pPr>
      <a:lvl2pPr marL="360868" indent="-160386" algn="l" defTabSz="801929" rtl="0" eaLnBrk="1" latinLnBrk="0" hangingPunct="1">
        <a:lnSpc>
          <a:spcPct val="90000"/>
        </a:lnSpc>
        <a:spcBef>
          <a:spcPts val="175"/>
        </a:spcBef>
        <a:spcAft>
          <a:spcPts val="351"/>
        </a:spcAft>
        <a:buClr>
          <a:schemeClr val="tx1"/>
        </a:buClr>
        <a:buFont typeface="Wingdings" pitchFamily="2" charset="2"/>
        <a:buChar char=""/>
        <a:defRPr sz="1754" kern="1200">
          <a:solidFill>
            <a:schemeClr val="tx1"/>
          </a:solidFill>
          <a:latin typeface="+mn-lt"/>
          <a:ea typeface="+mn-ea"/>
          <a:cs typeface="+mn-cs"/>
        </a:defRPr>
      </a:lvl2pPr>
      <a:lvl3pPr marL="561350" indent="-160386" algn="l" defTabSz="801929" rtl="0" eaLnBrk="1" latinLnBrk="0" hangingPunct="1">
        <a:lnSpc>
          <a:spcPct val="90000"/>
        </a:lnSpc>
        <a:spcBef>
          <a:spcPts val="175"/>
        </a:spcBef>
        <a:spcAft>
          <a:spcPts val="351"/>
        </a:spcAft>
        <a:buClr>
          <a:schemeClr val="tx1"/>
        </a:buClr>
        <a:buFont typeface="Wingdings" pitchFamily="2" charset="2"/>
        <a:buChar char=""/>
        <a:defRPr sz="1579" kern="1200">
          <a:solidFill>
            <a:schemeClr val="tx1"/>
          </a:solidFill>
          <a:latin typeface="+mn-lt"/>
          <a:ea typeface="+mn-ea"/>
          <a:cs typeface="+mn-cs"/>
        </a:defRPr>
      </a:lvl3pPr>
      <a:lvl4pPr marL="761832"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4pPr>
      <a:lvl5pPr marL="962315"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5pPr>
      <a:lvl6pPr marL="1126594"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6pPr>
      <a:lvl7pPr marL="1290769"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7pPr>
      <a:lvl8pPr marL="1428633"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8pPr>
      <a:lvl9pPr marL="1584037"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3.xml"/><Relationship Id="rId1" Type="http://schemas.openxmlformats.org/officeDocument/2006/relationships/tags" Target="../tags/tag4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7.xml"/><Relationship Id="rId1" Type="http://schemas.openxmlformats.org/officeDocument/2006/relationships/tags" Target="../tags/tag46.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9.xml"/><Relationship Id="rId1" Type="http://schemas.openxmlformats.org/officeDocument/2006/relationships/tags" Target="../tags/tag48.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1.xml"/><Relationship Id="rId1" Type="http://schemas.openxmlformats.org/officeDocument/2006/relationships/tags" Target="../tags/tag50.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3.xml"/><Relationship Id="rId1" Type="http://schemas.openxmlformats.org/officeDocument/2006/relationships/tags" Target="../tags/tag52.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5.xml"/><Relationship Id="rId1" Type="http://schemas.openxmlformats.org/officeDocument/2006/relationships/tags" Target="../tags/tag54.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7.xml"/><Relationship Id="rId1" Type="http://schemas.openxmlformats.org/officeDocument/2006/relationships/tags" Target="../tags/tag56.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9.xml"/><Relationship Id="rId1" Type="http://schemas.openxmlformats.org/officeDocument/2006/relationships/tags" Target="../tags/tag58.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1.xml"/><Relationship Id="rId1" Type="http://schemas.openxmlformats.org/officeDocument/2006/relationships/tags" Target="../tags/tag60.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3.xml"/><Relationship Id="rId1" Type="http://schemas.openxmlformats.org/officeDocument/2006/relationships/tags" Target="../tags/tag62.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5.xml"/><Relationship Id="rId1" Type="http://schemas.openxmlformats.org/officeDocument/2006/relationships/tags" Target="../tags/tag64.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7.xml"/><Relationship Id="rId1" Type="http://schemas.openxmlformats.org/officeDocument/2006/relationships/tags" Target="../tags/tag66.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9.xml"/><Relationship Id="rId1" Type="http://schemas.openxmlformats.org/officeDocument/2006/relationships/tags" Target="../tags/tag68.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1.xml"/><Relationship Id="rId1" Type="http://schemas.openxmlformats.org/officeDocument/2006/relationships/tags" Target="../tags/tag70.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3.xml"/><Relationship Id="rId1" Type="http://schemas.openxmlformats.org/officeDocument/2006/relationships/tags" Target="../tags/tag72.xml"/><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5.xml"/><Relationship Id="rId1" Type="http://schemas.openxmlformats.org/officeDocument/2006/relationships/tags" Target="../tags/tag74.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7.xml"/><Relationship Id="rId1" Type="http://schemas.openxmlformats.org/officeDocument/2006/relationships/tags" Target="../tags/tag76.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9.xml"/><Relationship Id="rId1" Type="http://schemas.openxmlformats.org/officeDocument/2006/relationships/tags" Target="../tags/tag78.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81.xml"/><Relationship Id="rId1" Type="http://schemas.openxmlformats.org/officeDocument/2006/relationships/tags" Target="../tags/tag80.xml"/><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83.xml"/><Relationship Id="rId1" Type="http://schemas.openxmlformats.org/officeDocument/2006/relationships/tags" Target="../tags/tag82.xml"/><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85.xml"/><Relationship Id="rId1" Type="http://schemas.openxmlformats.org/officeDocument/2006/relationships/tags" Target="../tags/tag84.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87.xml"/><Relationship Id="rId1" Type="http://schemas.openxmlformats.org/officeDocument/2006/relationships/tags" Target="../tags/tag86.xml"/><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89.xml"/><Relationship Id="rId1" Type="http://schemas.openxmlformats.org/officeDocument/2006/relationships/tags" Target="../tags/tag88.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1.xml"/><Relationship Id="rId1" Type="http://schemas.openxmlformats.org/officeDocument/2006/relationships/tags" Target="../tags/tag90.xml"/><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3.xml"/><Relationship Id="rId1" Type="http://schemas.openxmlformats.org/officeDocument/2006/relationships/tags" Target="../tags/tag92.xml"/><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5.xml"/><Relationship Id="rId1" Type="http://schemas.openxmlformats.org/officeDocument/2006/relationships/tags" Target="../tags/tag94.xml"/><Relationship Id="rId4" Type="http://schemas.openxmlformats.org/officeDocument/2006/relationships/image" Target="../media/image2.png"/></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96.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97.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88" y="0"/>
            <a:ext cx="10692000" cy="6876000"/>
          </a:xfrm>
          <a:prstGeom prst="rect">
            <a:avLst/>
          </a:prstGeom>
        </p:spPr>
      </p:pic>
      <p:sp>
        <p:nvSpPr>
          <p:cNvPr id="2" name="Unvan 1"/>
          <p:cNvSpPr>
            <a:spLocks noGrp="1"/>
          </p:cNvSpPr>
          <p:nvPr>
            <p:ph type="ctrTitle"/>
          </p:nvPr>
        </p:nvSpPr>
        <p:spPr>
          <a:xfrm>
            <a:off x="0" y="2078182"/>
            <a:ext cx="10691812" cy="2183686"/>
          </a:xfrm>
        </p:spPr>
        <p:txBody>
          <a:bodyPr>
            <a:noAutofit/>
          </a:bodyPr>
          <a:lstStyle/>
          <a:p>
            <a:r>
              <a:rPr lang="tr-TR" sz="2800" b="1" dirty="0">
                <a:cs typeface="Arial" panose="020B0604020202020204" pitchFamily="34" charset="0"/>
              </a:rPr>
              <a:t> İSİF 308 HADİS III</a:t>
            </a:r>
            <a:br>
              <a:rPr lang="tr-TR" sz="2800" b="1" dirty="0">
                <a:cs typeface="Arial" panose="020B0604020202020204" pitchFamily="34" charset="0"/>
              </a:rPr>
            </a:br>
            <a:r>
              <a:rPr lang="tr-TR" sz="2800" b="1" dirty="0">
                <a:cs typeface="Arial" panose="020B0604020202020204" pitchFamily="34" charset="0"/>
              </a:rPr>
              <a:t> XI.HAFTA</a:t>
            </a:r>
            <a:br>
              <a:rPr lang="tr-TR" sz="2800" b="1" dirty="0">
                <a:cs typeface="Arial" panose="020B0604020202020204" pitchFamily="34" charset="0"/>
              </a:rPr>
            </a:br>
            <a:r>
              <a:rPr lang="tr-TR" sz="2800" b="1" dirty="0">
                <a:cs typeface="Arial" panose="020B0604020202020204" pitchFamily="34" charset="0"/>
              </a:rPr>
              <a:t>Dr. Mehmet ali </a:t>
            </a:r>
            <a:r>
              <a:rPr lang="tr-TR" sz="2800" b="1" dirty="0" err="1">
                <a:cs typeface="Arial" panose="020B0604020202020204" pitchFamily="34" charset="0"/>
              </a:rPr>
              <a:t>çalgan</a:t>
            </a:r>
            <a:r>
              <a:rPr lang="tr-TR" sz="2800" b="1" dirty="0">
                <a:cs typeface="Arial" panose="020B0604020202020204" pitchFamily="34" charset="0"/>
              </a:rPr>
              <a:t> </a:t>
            </a:r>
            <a:br>
              <a:rPr lang="tr-TR" sz="2800" b="1" dirty="0">
                <a:solidFill>
                  <a:srgbClr val="FF0000"/>
                </a:solidFill>
                <a:cs typeface="Arial" panose="020B0604020202020204" pitchFamily="34" charset="0"/>
              </a:rPr>
            </a:br>
            <a:br>
              <a:rPr lang="tr-TR" sz="2800" b="1" dirty="0">
                <a:cs typeface="Arial" panose="020B0604020202020204" pitchFamily="34" charset="0"/>
              </a:rPr>
            </a:br>
            <a:endParaRPr lang="tr-TR" sz="2800" b="1" dirty="0">
              <a:cs typeface="Arial" panose="020B0604020202020204" pitchFamily="34" charset="0"/>
            </a:endParaRPr>
          </a:p>
        </p:txBody>
      </p:sp>
      <p:sp>
        <p:nvSpPr>
          <p:cNvPr id="6" name="Metin kutusu 5"/>
          <p:cNvSpPr txBox="1"/>
          <p:nvPr/>
        </p:nvSpPr>
        <p:spPr>
          <a:xfrm>
            <a:off x="399011" y="3870038"/>
            <a:ext cx="9277004" cy="400110"/>
          </a:xfrm>
          <a:prstGeom prst="rect">
            <a:avLst/>
          </a:prstGeom>
          <a:noFill/>
        </p:spPr>
        <p:txBody>
          <a:bodyPr wrap="square" rtlCol="0">
            <a:spAutoFit/>
          </a:bodyPr>
          <a:lstStyle/>
          <a:p>
            <a:pPr algn="ctr"/>
            <a:r>
              <a:rPr lang="tr-TR" sz="2000" b="1" dirty="0">
                <a:solidFill>
                  <a:schemeClr val="accent1">
                    <a:lumMod val="20000"/>
                    <a:lumOff val="80000"/>
                  </a:schemeClr>
                </a:solidFill>
              </a:rPr>
              <a:t>Selamet-İman Bütünlüğü</a:t>
            </a:r>
            <a:endParaRPr lang="tr-TR" sz="2000" dirty="0">
              <a:solidFill>
                <a:srgbClr val="FF0000"/>
              </a:solidFill>
            </a:endParaRPr>
          </a:p>
        </p:txBody>
      </p:sp>
      <p:sp>
        <p:nvSpPr>
          <p:cNvPr id="5"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8528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453681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Benden sonra bazı yöneticiler olacaktır. Kim onların yanlarına gidip de yalanlarını tasdik eder, zulümlerine yardımcı olursa benden değildir, ben de ondan değilim, (kıyamette) havuzda yanıma gelemez. Kim de onların yanlarına gitmezse, yalanlarını tasdik etmez, zulümlerine yardımcı olmazsa o bendendir, ben de ondanım ve havuzda yanıma gelebilir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670810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1951496"/>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Kim bir zalime, zalim olduğunu bildiği halde, destek vermek için onunla beraber yürürse İslâm’dan çıkar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261209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err="1">
                <a:latin typeface="Arial" panose="020B0604020202020204" pitchFamily="34" charset="0"/>
                <a:cs typeface="Arial" panose="020B0604020202020204" pitchFamily="34" charset="0"/>
              </a:rPr>
              <a:t>İslâmın</a:t>
            </a:r>
            <a:r>
              <a:rPr lang="tr-TR" sz="2800" dirty="0">
                <a:latin typeface="Arial" panose="020B0604020202020204" pitchFamily="34" charset="0"/>
                <a:cs typeface="Arial" panose="020B0604020202020204" pitchFamily="34" charset="0"/>
              </a:rPr>
              <a:t> alâmetleri, yüzümü yüce Allah’a döndüm ve diğer şeyleri bıraktım demen, namazı kılman, zekâtı vermendir. Her Müslüman diğer bir Müslümana karşı (can, mal ve onur bakımından) dokunulmazdır, iki Müslüman yardımlaşan iki kardeştir (bu kardeşliğin gereklerine uyman gerekir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629766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2597827"/>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Müslüman Müslüman’ın (din) kardeşidir. Ona zulmetmez. Onu düşman eline vermez (himaye eder).   …onu küçük görmez... her Müslümanın canı, malı ve onuru birbirine karşı dokunulmazdır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027372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Zalimlerin yanında olmayın; sonra ateş sizi de yakar.” Hud 113</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“Haksızlıkla yetimlerin mallarını yiyenler şüphesiz karınlarına ancak ateş tıkınmış olurlar; zaten onlar alevlenmiş ateşe gireceklerdir Nisa 10</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901640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En hayırlınız, kendisinden hayır beklenilen ve kötülüğünden emin olunandır; en şerliniz ise kendisinden hayır beklenmeyen ve kötülüğünden de emin olunmayandır.”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793766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Zulümden sakının, çünkü zulüm kıyamet gününde zifiri karanlıktır.</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Bir mümine zarar veren ve ona tuzak kuran lânetlenmiştir</a:t>
            </a: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318587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286247" y="1830314"/>
            <a:ext cx="9836331" cy="4819524"/>
          </a:xfrm>
          <a:prstGeom prst="rect">
            <a:avLst/>
          </a:prstGeom>
          <a:noFill/>
        </p:spPr>
        <p:txBody>
          <a:bodyPr wrap="square" rtlCol="0">
            <a:spAutoFit/>
          </a:bodyPr>
          <a:lstStyle/>
          <a:p>
            <a:pPr algn="just">
              <a:lnSpc>
                <a:spcPct val="150000"/>
              </a:lnSpc>
            </a:pPr>
            <a:r>
              <a:rPr lang="tr-TR" sz="2600" b="1" dirty="0">
                <a:latin typeface="Arial" panose="020B0604020202020204" pitchFamily="34" charset="0"/>
                <a:cs typeface="Arial" panose="020B0604020202020204" pitchFamily="34" charset="0"/>
              </a:rPr>
              <a:t>Ümmetimin asıl müflisi</a:t>
            </a:r>
            <a:r>
              <a:rPr lang="tr-TR" sz="2600" dirty="0">
                <a:latin typeface="Arial" panose="020B0604020202020204" pitchFamily="34" charset="0"/>
                <a:cs typeface="Arial" panose="020B0604020202020204" pitchFamily="34" charset="0"/>
              </a:rPr>
              <a:t>, kıyamet gününde kıldığı namaz, tuttuğu oruç ve verdiği zekâtla gelir. Ancak dünyada iken şuna sövmüş, buna iftira atmış, ötekinin malını yemiş, berikinin kanını dökmüş, bir başkasını da dövmüştür. (İhlâl ettiği bu hakların karşılığı olarak) iyiliklerinden alınıp hak sahiplerine verilir. </a:t>
            </a:r>
            <a:r>
              <a:rPr lang="tr-TR" sz="2600" dirty="0" err="1">
                <a:latin typeface="Arial" panose="020B0604020202020204" pitchFamily="34" charset="0"/>
                <a:cs typeface="Arial" panose="020B0604020202020204" pitchFamily="34" charset="0"/>
              </a:rPr>
              <a:t>Şâyet</a:t>
            </a:r>
            <a:r>
              <a:rPr lang="tr-TR" sz="2600" dirty="0">
                <a:latin typeface="Arial" panose="020B0604020202020204" pitchFamily="34" charset="0"/>
                <a:cs typeface="Arial" panose="020B0604020202020204" pitchFamily="34" charset="0"/>
              </a:rPr>
              <a:t> hesabı görülmeden iyilikleri biterse, mağdur ettiği insanların günahlarından alınarak bunun üzerine yüklenir, sonra da cehenneme atılır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849379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Kıyamet günü müminler ateşten kurtulurlar ve cennetle ateş arasındaki bir köprü üzerinde durdurulurlar. Orada, dünyada iken aralarında meydana gelmiş haksızlıklar için kısas yapılır. Nihâyet haksızlıklardan temizlendikleri ve </a:t>
            </a:r>
            <a:r>
              <a:rPr lang="tr-TR" sz="2800" dirty="0" err="1">
                <a:latin typeface="Arial" panose="020B0604020202020204" pitchFamily="34" charset="0"/>
                <a:cs typeface="Arial" panose="020B0604020202020204" pitchFamily="34" charset="0"/>
              </a:rPr>
              <a:t>pâk</a:t>
            </a:r>
            <a:r>
              <a:rPr lang="tr-TR" sz="2800" dirty="0">
                <a:latin typeface="Arial" panose="020B0604020202020204" pitchFamily="34" charset="0"/>
                <a:cs typeface="Arial" panose="020B0604020202020204" pitchFamily="34" charset="0"/>
              </a:rPr>
              <a:t> oldukları zaman cennete girmelerine izin verilir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546230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453681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Hz. Peygamber (sav), “Yedi helâk ediciden sakının!” buyurdu. </a:t>
            </a:r>
            <a:r>
              <a:rPr lang="tr-TR" sz="2800" dirty="0" err="1">
                <a:latin typeface="Arial" panose="020B0604020202020204" pitchFamily="34" charset="0"/>
                <a:cs typeface="Arial" panose="020B0604020202020204" pitchFamily="34" charset="0"/>
              </a:rPr>
              <a:t>Sahâbîler</a:t>
            </a:r>
            <a:r>
              <a:rPr lang="tr-TR" sz="2800" dirty="0">
                <a:latin typeface="Arial" panose="020B0604020202020204" pitchFamily="34" charset="0"/>
                <a:cs typeface="Arial" panose="020B0604020202020204" pitchFamily="34" charset="0"/>
              </a:rPr>
              <a:t>, “</a:t>
            </a:r>
            <a:r>
              <a:rPr lang="tr-TR" sz="2800" dirty="0" err="1">
                <a:latin typeface="Arial" panose="020B0604020202020204" pitchFamily="34" charset="0"/>
                <a:cs typeface="Arial" panose="020B0604020202020204" pitchFamily="34" charset="0"/>
              </a:rPr>
              <a:t>Yâ</a:t>
            </a:r>
            <a:r>
              <a:rPr lang="tr-TR" sz="2800" dirty="0">
                <a:latin typeface="Arial" panose="020B0604020202020204" pitchFamily="34" charset="0"/>
                <a:cs typeface="Arial" panose="020B0604020202020204" pitchFamily="34" charset="0"/>
              </a:rPr>
              <a:t> </a:t>
            </a:r>
            <a:r>
              <a:rPr lang="tr-TR" sz="2800" dirty="0" err="1">
                <a:latin typeface="Arial" panose="020B0604020202020204" pitchFamily="34" charset="0"/>
                <a:cs typeface="Arial" panose="020B0604020202020204" pitchFamily="34" charset="0"/>
              </a:rPr>
              <a:t>Rasûlallah</a:t>
            </a:r>
            <a:r>
              <a:rPr lang="tr-TR" sz="2800" dirty="0">
                <a:latin typeface="Arial" panose="020B0604020202020204" pitchFamily="34" charset="0"/>
                <a:cs typeface="Arial" panose="020B0604020202020204" pitchFamily="34" charset="0"/>
              </a:rPr>
              <a:t>! Bunlar nelerdir?” diye sordular. </a:t>
            </a:r>
            <a:r>
              <a:rPr lang="tr-TR" sz="2800" dirty="0" err="1">
                <a:latin typeface="Arial" panose="020B0604020202020204" pitchFamily="34" charset="0"/>
                <a:cs typeface="Arial" panose="020B0604020202020204" pitchFamily="34" charset="0"/>
              </a:rPr>
              <a:t>Rasûlullah</a:t>
            </a:r>
            <a:r>
              <a:rPr lang="tr-TR" sz="2800" dirty="0">
                <a:latin typeface="Arial" panose="020B0604020202020204" pitchFamily="34" charset="0"/>
                <a:cs typeface="Arial" panose="020B0604020202020204" pitchFamily="34" charset="0"/>
              </a:rPr>
              <a:t> şöyle cevap verdi: “Allah’a şirk koşmak, büyü yapmak, Allah’ın haram kıldığı bir canı haksız yere öldürmek, faiz yemek, yetim malı yemek, savaş meydanından kaçmak ve zinadan uzak duran, hiçbir şeyden haberi olmayan mümin kadınlara zina </a:t>
            </a:r>
            <a:r>
              <a:rPr lang="tr-TR" sz="2800" dirty="0" err="1">
                <a:latin typeface="Arial" panose="020B0604020202020204" pitchFamily="34" charset="0"/>
                <a:cs typeface="Arial" panose="020B0604020202020204" pitchFamily="34" charset="0"/>
              </a:rPr>
              <a:t>isnad</a:t>
            </a:r>
            <a:r>
              <a:rPr lang="tr-TR" sz="2800" dirty="0">
                <a:latin typeface="Arial" panose="020B0604020202020204" pitchFamily="34" charset="0"/>
                <a:cs typeface="Arial" panose="020B0604020202020204" pitchFamily="34" charset="0"/>
              </a:rPr>
              <a:t> etmektir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716340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DERS İZLENCESİ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5" y="2318273"/>
            <a:ext cx="5866410" cy="496996"/>
          </a:xfrm>
          <a:prstGeom prst="rect">
            <a:avLst/>
          </a:prstGeom>
          <a:noFill/>
        </p:spPr>
        <p:txBody>
          <a:bodyPr wrap="square" rtlCol="0">
            <a:spAutoFit/>
          </a:bodyPr>
          <a:lstStyle/>
          <a:p>
            <a:pPr lvl="1" algn="just">
              <a:lnSpc>
                <a:spcPct val="150000"/>
              </a:lnSpc>
              <a:buFont typeface="+mj-lt"/>
              <a:buAutoNum type="arabicPeriod"/>
            </a:pPr>
            <a:r>
              <a:rPr lang="tr-TR" sz="2000" dirty="0">
                <a:latin typeface="Arial" panose="020B0604020202020204" pitchFamily="34" charset="0"/>
                <a:cs typeface="Arial" panose="020B0604020202020204" pitchFamily="34" charset="0"/>
              </a:rPr>
              <a:t>	SELAMET</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pic>
        <p:nvPicPr>
          <p:cNvPr id="1331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74949" y="2269086"/>
            <a:ext cx="299085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4114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1951496"/>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Mümin kamu malından çalmaz</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Haramla beslenen bir vücut cennete giremez.</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41872547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r>
              <a:rPr lang="tr-TR" sz="2800" dirty="0" err="1">
                <a:latin typeface="Arial" panose="020B0604020202020204" pitchFamily="34" charset="0"/>
                <a:cs typeface="Arial" panose="020B0604020202020204" pitchFamily="34" charset="0"/>
              </a:rPr>
              <a:t>Rasûlullah</a:t>
            </a:r>
            <a:r>
              <a:rPr lang="tr-TR" sz="2800" dirty="0">
                <a:latin typeface="Arial" panose="020B0604020202020204" pitchFamily="34" charset="0"/>
                <a:cs typeface="Arial" panose="020B0604020202020204" pitchFamily="34" charset="0"/>
              </a:rPr>
              <a:t> (sav) uzun yolculuklar yapmış, üstü başı tozlanmış, saçı başı dağılmış, ellerini göğe uzatarak, “</a:t>
            </a:r>
            <a:r>
              <a:rPr lang="tr-TR" sz="2800" dirty="0" err="1">
                <a:latin typeface="Arial" panose="020B0604020202020204" pitchFamily="34" charset="0"/>
                <a:cs typeface="Arial" panose="020B0604020202020204" pitchFamily="34" charset="0"/>
              </a:rPr>
              <a:t>Yâ</a:t>
            </a:r>
            <a:r>
              <a:rPr lang="tr-TR" sz="2800" dirty="0">
                <a:latin typeface="Arial" panose="020B0604020202020204" pitchFamily="34" charset="0"/>
                <a:cs typeface="Arial" panose="020B0604020202020204" pitchFamily="34" charset="0"/>
              </a:rPr>
              <a:t> Rab, </a:t>
            </a:r>
            <a:r>
              <a:rPr lang="tr-TR" sz="2800" dirty="0" err="1">
                <a:latin typeface="Arial" panose="020B0604020202020204" pitchFamily="34" charset="0"/>
                <a:cs typeface="Arial" panose="020B0604020202020204" pitchFamily="34" charset="0"/>
              </a:rPr>
              <a:t>yâ</a:t>
            </a:r>
            <a:r>
              <a:rPr lang="tr-TR" sz="2800" dirty="0">
                <a:latin typeface="Arial" panose="020B0604020202020204" pitchFamily="34" charset="0"/>
                <a:cs typeface="Arial" panose="020B0604020202020204" pitchFamily="34" charset="0"/>
              </a:rPr>
              <a:t> Rab!” diye yalvarıp yakaran bir adamdan söz etti ve “Fakat onun yediği haram, içtiği haram, giydiği haramdı. Haram ile beslenirdi. Peki, böyle birisinin duası nasıl kabul edilsin?” buyurdu</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6106990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2597827"/>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Dünya yeşil ve tatlıdır. Onu hakkıyla alana o mal bereketli olur. Nice insanlar vardır ki Allah’ın ve </a:t>
            </a:r>
            <a:r>
              <a:rPr lang="tr-TR" sz="2800" dirty="0" err="1">
                <a:latin typeface="Arial" panose="020B0604020202020204" pitchFamily="34" charset="0"/>
                <a:cs typeface="Arial" panose="020B0604020202020204" pitchFamily="34" charset="0"/>
              </a:rPr>
              <a:t>Rasûlü’nün</a:t>
            </a:r>
            <a:r>
              <a:rPr lang="tr-TR" sz="2800" dirty="0">
                <a:latin typeface="Arial" panose="020B0604020202020204" pitchFamily="34" charset="0"/>
                <a:cs typeface="Arial" panose="020B0604020202020204" pitchFamily="34" charset="0"/>
              </a:rPr>
              <a:t> malında haksız olarak tasarruf ederler. İşte onlar için kıyamet gününde ateş vardır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5522891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4819524"/>
          </a:xfrm>
          <a:prstGeom prst="rect">
            <a:avLst/>
          </a:prstGeom>
          <a:noFill/>
        </p:spPr>
        <p:txBody>
          <a:bodyPr wrap="square" rtlCol="0">
            <a:spAutoFit/>
          </a:bodyPr>
          <a:lstStyle/>
          <a:p>
            <a:pPr algn="just">
              <a:lnSpc>
                <a:spcPct val="150000"/>
              </a:lnSpc>
            </a:pPr>
            <a:r>
              <a:rPr lang="tr-TR" sz="2600" dirty="0" err="1">
                <a:latin typeface="Arial" panose="020B0604020202020204" pitchFamily="34" charset="0"/>
                <a:cs typeface="Arial" panose="020B0604020202020204" pitchFamily="34" charset="0"/>
              </a:rPr>
              <a:t>Rasûlullah</a:t>
            </a:r>
            <a:r>
              <a:rPr lang="tr-TR" sz="2600" dirty="0">
                <a:latin typeface="Arial" panose="020B0604020202020204" pitchFamily="34" charset="0"/>
                <a:cs typeface="Arial" panose="020B0604020202020204" pitchFamily="34" charset="0"/>
              </a:rPr>
              <a:t> (s) </a:t>
            </a:r>
            <a:r>
              <a:rPr lang="tr-TR" sz="2600" dirty="0" err="1">
                <a:latin typeface="Arial" panose="020B0604020202020204" pitchFamily="34" charset="0"/>
                <a:cs typeface="Arial" panose="020B0604020202020204" pitchFamily="34" charset="0"/>
              </a:rPr>
              <a:t>Huneyn</a:t>
            </a:r>
            <a:r>
              <a:rPr lang="tr-TR" sz="2600" dirty="0">
                <a:latin typeface="Arial" panose="020B0604020202020204" pitchFamily="34" charset="0"/>
                <a:cs typeface="Arial" panose="020B0604020202020204" pitchFamily="34" charset="0"/>
              </a:rPr>
              <a:t> (savaşı) günü ganimet mâlından bir devenin yanında </a:t>
            </a:r>
            <a:r>
              <a:rPr lang="tr-TR" sz="2600" dirty="0" err="1">
                <a:latin typeface="Arial" panose="020B0604020202020204" pitchFamily="34" charset="0"/>
                <a:cs typeface="Arial" panose="020B0604020202020204" pitchFamily="34" charset="0"/>
              </a:rPr>
              <a:t>sahâbeye</a:t>
            </a:r>
            <a:r>
              <a:rPr lang="tr-TR" sz="2600" dirty="0">
                <a:latin typeface="Arial" panose="020B0604020202020204" pitchFamily="34" charset="0"/>
                <a:cs typeface="Arial" panose="020B0604020202020204" pitchFamily="34" charset="0"/>
              </a:rPr>
              <a:t> namaz kıldırmıştır. Namazdan sonra deveden bir tüy alıp iki parmağı arasına koydu. Sonra (cemaate hitaben): “Ey insanlar! Şüphesiz bu (tüy taneciği bile) sizin </a:t>
            </a:r>
            <a:r>
              <a:rPr lang="tr-TR" sz="2600" dirty="0" err="1">
                <a:latin typeface="Arial" panose="020B0604020202020204" pitchFamily="34" charset="0"/>
                <a:cs typeface="Arial" panose="020B0604020202020204" pitchFamily="34" charset="0"/>
              </a:rPr>
              <a:t>ganîmetlerinizdendir</a:t>
            </a:r>
            <a:r>
              <a:rPr lang="tr-TR" sz="2600" dirty="0">
                <a:latin typeface="Arial" panose="020B0604020202020204" pitchFamily="34" charset="0"/>
                <a:cs typeface="Arial" panose="020B0604020202020204" pitchFamily="34" charset="0"/>
              </a:rPr>
              <a:t>. (Artık) ipliği, iğneyi, bundan değerli olanı ve bundan değerce düşük olanı ödeyiniz (yâni bana teslim ediniz). Çünkü ganimet mâlından bir şey çalmak kıyamet günü sahibine şüphesiz bir utançtır, bir ayıptır ve bir ateştir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9213125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Kim </a:t>
            </a:r>
            <a:r>
              <a:rPr lang="tr-TR" sz="2800" dirty="0" err="1">
                <a:latin typeface="Arial" panose="020B0604020202020204" pitchFamily="34" charset="0"/>
                <a:cs typeface="Arial" panose="020B0604020202020204" pitchFamily="34" charset="0"/>
              </a:rPr>
              <a:t>müslümanların</a:t>
            </a:r>
            <a:r>
              <a:rPr lang="tr-TR" sz="2800" dirty="0">
                <a:latin typeface="Arial" panose="020B0604020202020204" pitchFamily="34" charset="0"/>
                <a:cs typeface="Arial" panose="020B0604020202020204" pitchFamily="34" charset="0"/>
              </a:rPr>
              <a:t> işlerinin başına gelir de torpil yaparak (adam kayırarak) birine görev verirse, Allah </a:t>
            </a:r>
            <a:r>
              <a:rPr lang="tr-TR" sz="2800" dirty="0" err="1">
                <a:latin typeface="Arial" panose="020B0604020202020204" pitchFamily="34" charset="0"/>
                <a:cs typeface="Arial" panose="020B0604020202020204" pitchFamily="34" charset="0"/>
              </a:rPr>
              <a:t>Teâla</a:t>
            </a:r>
            <a:r>
              <a:rPr lang="tr-TR" sz="2800" dirty="0">
                <a:latin typeface="Arial" panose="020B0604020202020204" pitchFamily="34" charset="0"/>
                <a:cs typeface="Arial" panose="020B0604020202020204" pitchFamily="34" charset="0"/>
              </a:rPr>
              <a:t> ona lanet eder, ondan bir telafi kabul etmez ve cehennemine sokar</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err="1">
                <a:latin typeface="Arial" panose="020B0604020202020204" pitchFamily="34" charset="0"/>
                <a:cs typeface="Arial" panose="020B0604020202020204" pitchFamily="34" charset="0"/>
              </a:rPr>
              <a:t>Rasûlullah</a:t>
            </a:r>
            <a:r>
              <a:rPr lang="tr-TR" sz="2800" dirty="0">
                <a:latin typeface="Arial" panose="020B0604020202020204" pitchFamily="34" charset="0"/>
                <a:cs typeface="Arial" panose="020B0604020202020204" pitchFamily="34" charset="0"/>
              </a:rPr>
              <a:t> rüşvet verene de rüşvet alana da lanet etmiştir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7210724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1951496"/>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“Hırsızlık yapan kişi mümin olarak hırsızlık yapamaz. Mal gasp ederken insanların kendisine baktığı kişi, o işi mümin olarak yapmaz.”</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40168836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Allah </a:t>
            </a:r>
            <a:r>
              <a:rPr lang="tr-TR" sz="2800" dirty="0" err="1">
                <a:latin typeface="Arial" panose="020B0604020202020204" pitchFamily="34" charset="0"/>
                <a:cs typeface="Arial" panose="020B0604020202020204" pitchFamily="34" charset="0"/>
              </a:rPr>
              <a:t>Rasûlü</a:t>
            </a:r>
            <a:r>
              <a:rPr lang="tr-TR" sz="2800" dirty="0">
                <a:latin typeface="Arial" panose="020B0604020202020204" pitchFamily="34" charset="0"/>
                <a:cs typeface="Arial" panose="020B0604020202020204" pitchFamily="34" charset="0"/>
              </a:rPr>
              <a:t> “Bir kimse yemin ederek bir Müslüman’ın hakkını elinden alırsa Allah o kimseye cehennemi kaçınılmaz, cenneti ise haram kılar.” buyurmuş, bunun üzerine bir adam, “Eğer o hak, küçük bir şey ise de mi?” deyince Peygamber (sav),“İsterse </a:t>
            </a:r>
            <a:r>
              <a:rPr lang="tr-TR" sz="2800" dirty="0" err="1">
                <a:latin typeface="Arial" panose="020B0604020202020204" pitchFamily="34" charset="0"/>
                <a:cs typeface="Arial" panose="020B0604020202020204" pitchFamily="34" charset="0"/>
              </a:rPr>
              <a:t>erak</a:t>
            </a:r>
            <a:r>
              <a:rPr lang="tr-TR" sz="2800" dirty="0">
                <a:latin typeface="Arial" panose="020B0604020202020204" pitchFamily="34" charset="0"/>
                <a:cs typeface="Arial" panose="020B0604020202020204" pitchFamily="34" charset="0"/>
              </a:rPr>
              <a:t> ağacından (misvak için) bir dal parçası olsun.” buyurmuştur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261628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Yüce Allah buyurmuştur ki: “Kıyamet gününde üç kişinin hasmı olurum. Bunlar: …(üçüncüsü) bir işçiyi çalıştırıp işini tam yaptıktan sonra hakkını vermeyen kişi.</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a:latin typeface="Arial" panose="020B0604020202020204" pitchFamily="34" charset="0"/>
                <a:cs typeface="Arial" panose="020B0604020202020204" pitchFamily="34" charset="0"/>
              </a:rPr>
              <a:t>Yüce Allah bir arazinin sınırlarını değiştirene lanet etsin</a:t>
            </a: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6119485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“Müslümana sövmek </a:t>
            </a:r>
            <a:r>
              <a:rPr lang="tr-TR" sz="2800" dirty="0" err="1">
                <a:latin typeface="Arial" panose="020B0604020202020204" pitchFamily="34" charset="0"/>
                <a:cs typeface="Arial" panose="020B0604020202020204" pitchFamily="34" charset="0"/>
              </a:rPr>
              <a:t>fâsıklık</a:t>
            </a:r>
            <a:r>
              <a:rPr lang="tr-TR" sz="2800" dirty="0">
                <a:latin typeface="Arial" panose="020B0604020202020204" pitchFamily="34" charset="0"/>
                <a:cs typeface="Arial" panose="020B0604020202020204" pitchFamily="34" charset="0"/>
              </a:rPr>
              <a:t> (işareti), bir Müslümanla savaşmak ise küfürdür (küfür işaretidir).</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“Bize karşı silah taşıyan bizden değildir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3447196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Dilin Afetleri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yalan, gıybet, iftira, boş konuşma, laf taşıma, ara bozma, alay etme, bir insanın şahsiyetine dil uzatma, onu küçük düşürme, insanları ayıplama, dille eziyet etme, ağzı bozuk olma </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498117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2597827"/>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Hak ihlallerinden kaçınma</a:t>
            </a:r>
          </a:p>
          <a:p>
            <a:pPr algn="just">
              <a:lnSpc>
                <a:spcPct val="150000"/>
              </a:lnSpc>
            </a:pPr>
            <a:r>
              <a:rPr lang="tr-TR" sz="2800" dirty="0">
                <a:latin typeface="Arial" panose="020B0604020202020204" pitchFamily="34" charset="0"/>
                <a:cs typeface="Arial" panose="020B0604020202020204" pitchFamily="34" charset="0"/>
              </a:rPr>
              <a:t>İnsan haklarına saygı</a:t>
            </a: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1663424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Genelde insanlar can ve mal konusundaki hak ihlallerini daha çok önemsemekte, onur konusundaki hak ihlallerini hafife almaktadırlar</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«Bir kul düşünmeden bir söz söyler, bu söz sebebiyle doğu ile batı arasındaki mesafe kadar cehennemde yol alır»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40552743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1951496"/>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Her kim Allah’a ve </a:t>
            </a:r>
            <a:r>
              <a:rPr lang="tr-TR" sz="2800" dirty="0" err="1">
                <a:latin typeface="Arial" panose="020B0604020202020204" pitchFamily="34" charset="0"/>
                <a:cs typeface="Arial" panose="020B0604020202020204" pitchFamily="34" charset="0"/>
              </a:rPr>
              <a:t>âhiret</a:t>
            </a:r>
            <a:r>
              <a:rPr lang="tr-TR" sz="2800" dirty="0">
                <a:latin typeface="Arial" panose="020B0604020202020204" pitchFamily="34" charset="0"/>
                <a:cs typeface="Arial" panose="020B0604020202020204" pitchFamily="34" charset="0"/>
              </a:rPr>
              <a:t> gününe iman ediyorsa ya hayır söylesin ya da sussun.”</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9244716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4285" y="286492"/>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294082" y="1594555"/>
            <a:ext cx="10103458" cy="5009833"/>
          </a:xfrm>
          <a:prstGeom prst="rect">
            <a:avLst/>
          </a:prstGeom>
          <a:noFill/>
        </p:spPr>
        <p:txBody>
          <a:bodyPr wrap="square" rtlCol="0">
            <a:spAutoFit/>
          </a:bodyPr>
          <a:lstStyle/>
          <a:p>
            <a:pPr algn="just">
              <a:lnSpc>
                <a:spcPct val="150000"/>
              </a:lnSpc>
            </a:pPr>
            <a:r>
              <a:rPr lang="tr-TR" sz="2400" dirty="0" err="1">
                <a:latin typeface="Arial" panose="020B0604020202020204" pitchFamily="34" charset="0"/>
                <a:cs typeface="Arial" panose="020B0604020202020204" pitchFamily="34" charset="0"/>
              </a:rPr>
              <a:t>Muâz</a:t>
            </a:r>
            <a:r>
              <a:rPr lang="tr-TR" sz="2400" dirty="0">
                <a:latin typeface="Arial" panose="020B0604020202020204" pitchFamily="34" charset="0"/>
                <a:cs typeface="Arial" panose="020B0604020202020204" pitchFamily="34" charset="0"/>
              </a:rPr>
              <a:t> b. Cebel: ‘Ya </a:t>
            </a:r>
            <a:r>
              <a:rPr lang="tr-TR" sz="2400" dirty="0" err="1">
                <a:latin typeface="Arial" panose="020B0604020202020204" pitchFamily="34" charset="0"/>
                <a:cs typeface="Arial" panose="020B0604020202020204" pitchFamily="34" charset="0"/>
              </a:rPr>
              <a:t>Rasulallah</a:t>
            </a:r>
            <a:r>
              <a:rPr lang="tr-TR" sz="2400" dirty="0">
                <a:latin typeface="Arial" panose="020B0604020202020204" pitchFamily="34" charset="0"/>
                <a:cs typeface="Arial" panose="020B0604020202020204" pitchFamily="34" charset="0"/>
              </a:rPr>
              <a:t>, beni cennete koyacak ve cehennemden uzaklaştıracak bir ameli bana söyle.’ demiştir. </a:t>
            </a:r>
            <a:r>
              <a:rPr lang="tr-TR" sz="2400" dirty="0" err="1">
                <a:latin typeface="Arial" panose="020B0604020202020204" pitchFamily="34" charset="0"/>
                <a:cs typeface="Arial" panose="020B0604020202020204" pitchFamily="34" charset="0"/>
              </a:rPr>
              <a:t>Rasûlullah</a:t>
            </a:r>
            <a:r>
              <a:rPr lang="tr-TR" sz="2400" dirty="0">
                <a:latin typeface="Arial" panose="020B0604020202020204" pitchFamily="34" charset="0"/>
                <a:cs typeface="Arial" panose="020B0604020202020204" pitchFamily="34" charset="0"/>
              </a:rPr>
              <a:t> Hz. </a:t>
            </a:r>
            <a:r>
              <a:rPr lang="tr-TR" sz="2400" dirty="0" err="1">
                <a:latin typeface="Arial" panose="020B0604020202020204" pitchFamily="34" charset="0"/>
                <a:cs typeface="Arial" panose="020B0604020202020204" pitchFamily="34" charset="0"/>
              </a:rPr>
              <a:t>Muaz’a</a:t>
            </a:r>
            <a:r>
              <a:rPr lang="tr-TR" sz="2400" dirty="0">
                <a:latin typeface="Arial" panose="020B0604020202020204" pitchFamily="34" charset="0"/>
                <a:cs typeface="Arial" panose="020B0604020202020204" pitchFamily="34" charset="0"/>
              </a:rPr>
              <a:t> bir takım ibadetlerden bahsettikten sonra “Bu dediklerimin hepsini tamamlayan şeyin ne olduğunu sana söyleyeyim mi?” diye sormuştur. Hz. </a:t>
            </a:r>
            <a:r>
              <a:rPr lang="tr-TR" sz="2400" dirty="0" err="1">
                <a:latin typeface="Arial" panose="020B0604020202020204" pitchFamily="34" charset="0"/>
                <a:cs typeface="Arial" panose="020B0604020202020204" pitchFamily="34" charset="0"/>
              </a:rPr>
              <a:t>Muaz</a:t>
            </a:r>
            <a:r>
              <a:rPr lang="tr-TR" sz="2400" dirty="0">
                <a:latin typeface="Arial" panose="020B0604020202020204" pitchFamily="34" charset="0"/>
                <a:cs typeface="Arial" panose="020B0604020202020204" pitchFamily="34" charset="0"/>
              </a:rPr>
              <a:t> “Evet, ey Allah’ın </a:t>
            </a:r>
            <a:r>
              <a:rPr lang="tr-TR" sz="2400" dirty="0" err="1">
                <a:latin typeface="Arial" panose="020B0604020202020204" pitchFamily="34" charset="0"/>
                <a:cs typeface="Arial" panose="020B0604020202020204" pitchFamily="34" charset="0"/>
              </a:rPr>
              <a:t>Rasûlü</a:t>
            </a:r>
            <a:r>
              <a:rPr lang="tr-TR" sz="2400" dirty="0">
                <a:latin typeface="Arial" panose="020B0604020202020204" pitchFamily="34" charset="0"/>
                <a:cs typeface="Arial" panose="020B0604020202020204" pitchFamily="34" charset="0"/>
              </a:rPr>
              <a:t>.” deyince </a:t>
            </a:r>
            <a:r>
              <a:rPr lang="tr-TR" sz="2400" dirty="0" err="1">
                <a:latin typeface="Arial" panose="020B0604020202020204" pitchFamily="34" charset="0"/>
                <a:cs typeface="Arial" panose="020B0604020202020204" pitchFamily="34" charset="0"/>
              </a:rPr>
              <a:t>mübârek</a:t>
            </a:r>
            <a:r>
              <a:rPr lang="tr-TR" sz="2400" dirty="0">
                <a:latin typeface="Arial" panose="020B0604020202020204" pitchFamily="34" charset="0"/>
                <a:cs typeface="Arial" panose="020B0604020202020204" pitchFamily="34" charset="0"/>
              </a:rPr>
              <a:t> dilini eliyle tutup, “İşte şunu tut.” buyurmuştur. “Ey Allah’ın </a:t>
            </a:r>
            <a:r>
              <a:rPr lang="tr-TR" sz="2400" dirty="0" err="1">
                <a:latin typeface="Arial" panose="020B0604020202020204" pitchFamily="34" charset="0"/>
                <a:cs typeface="Arial" panose="020B0604020202020204" pitchFamily="34" charset="0"/>
              </a:rPr>
              <a:t>Rasûlü</a:t>
            </a:r>
            <a:r>
              <a:rPr lang="tr-TR" sz="2400" dirty="0">
                <a:latin typeface="Arial" panose="020B0604020202020204" pitchFamily="34" charset="0"/>
                <a:cs typeface="Arial" panose="020B0604020202020204" pitchFamily="34" charset="0"/>
              </a:rPr>
              <a:t>, biz söylediğimiz sözler sebebiyle de mi sorgulanacağız?” deyince </a:t>
            </a:r>
            <a:r>
              <a:rPr lang="tr-TR" sz="2400" dirty="0" err="1">
                <a:latin typeface="Arial" panose="020B0604020202020204" pitchFamily="34" charset="0"/>
                <a:cs typeface="Arial" panose="020B0604020202020204" pitchFamily="34" charset="0"/>
              </a:rPr>
              <a:t>Rasûl</a:t>
            </a:r>
            <a:r>
              <a:rPr lang="tr-TR" sz="2400" dirty="0">
                <a:latin typeface="Arial" panose="020B0604020202020204" pitchFamily="34" charset="0"/>
                <a:cs typeface="Arial" panose="020B0604020202020204" pitchFamily="34" charset="0"/>
              </a:rPr>
              <a:t>-i Ekrem, “Annen hasretine yansın ey </a:t>
            </a:r>
            <a:r>
              <a:rPr lang="tr-TR" sz="2400" dirty="0" err="1">
                <a:latin typeface="Arial" panose="020B0604020202020204" pitchFamily="34" charset="0"/>
                <a:cs typeface="Arial" panose="020B0604020202020204" pitchFamily="34" charset="0"/>
              </a:rPr>
              <a:t>Muâz</a:t>
            </a:r>
            <a:r>
              <a:rPr lang="tr-TR" sz="2400" dirty="0">
                <a:latin typeface="Arial" panose="020B0604020202020204" pitchFamily="34" charset="0"/>
                <a:cs typeface="Arial" panose="020B0604020202020204" pitchFamily="34" charset="0"/>
              </a:rPr>
              <a:t>! İnsanları yüzükoyun burunları üzerinde sürünerek cehenneme götüren, dilleriyle kazandıkları değil midir? “ </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5053898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4144661"/>
          </a:xfrm>
          <a:prstGeom prst="rect">
            <a:avLst/>
          </a:prstGeom>
          <a:noFill/>
        </p:spPr>
        <p:txBody>
          <a:bodyPr wrap="square" rtlCol="0">
            <a:spAutoFit/>
          </a:bodyPr>
          <a:lstStyle/>
          <a:p>
            <a:pPr algn="just" rtl="1">
              <a:lnSpc>
                <a:spcPct val="150000"/>
              </a:lnSpc>
            </a:pPr>
            <a:r>
              <a:rPr lang="ar-SA" sz="3600" dirty="0">
                <a:latin typeface="Arial" panose="020B0604020202020204" pitchFamily="34" charset="0"/>
                <a:cs typeface="Arial" panose="020B0604020202020204" pitchFamily="34" charset="0"/>
              </a:rPr>
              <a:t>وعنْ مُعاذ رضي اللَّه عنهُ قَالَ: قُلْتُ يَا رسُول اللَّهِ أخْبِرْني بِعَمَلٍ يُدْخِلُني الجَنَّة، ويُبَاعِدُني عن النَّارِ؟ قَال:"لَقدْ سَأَلْتَ عنْ عَظِيمٍ، وإنَّهُ لَيَسِيرٌ عَلى منْ يَسَّرَهُ اللَّه تَعَالى علَيهِ: تَعْبُد اللَّه لَا تُشْركُ بِهِ شَيْئاً، وتُقِيمُ الصَّلاةَ، وتُؤتي الزَّكَاةَ، وتصُومُ رمضَانَ وتَحُجُّ البَيْتَ إن استطعت إِلَيْهِ سَبِيْلاً</a:t>
            </a:r>
            <a:endParaRPr lang="tr-TR" sz="36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792621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313664"/>
          </a:xfrm>
          <a:prstGeom prst="rect">
            <a:avLst/>
          </a:prstGeom>
          <a:noFill/>
        </p:spPr>
        <p:txBody>
          <a:bodyPr wrap="square" rtlCol="0">
            <a:spAutoFit/>
          </a:bodyPr>
          <a:lstStyle/>
          <a:p>
            <a:pPr algn="just" rtl="1">
              <a:lnSpc>
                <a:spcPct val="150000"/>
              </a:lnSpc>
            </a:pPr>
            <a:r>
              <a:rPr lang="ar-SA" sz="3600" dirty="0">
                <a:latin typeface="Arial" panose="020B0604020202020204" pitchFamily="34" charset="0"/>
                <a:cs typeface="Arial" panose="020B0604020202020204" pitchFamily="34" charset="0"/>
              </a:rPr>
              <a:t>ثُمَّ قَال:"ألَا أدُلُّك عَلى أبْوابِ الخَيْرِ؟ الصَّوْمُ جُنَّةٌ.،الصَّدَقةٌ تطْفِيءُ الخَطِيئة كما يُطْفِيءُ المَاءُ النَّار، وصلاةُ الرَّجُلِ منْ جوْفِ اللَّيْلِ "ثُمَّ تَلا: {تَتَجَافَى جُنُوبُهُمْ عَنِ الْمَضَاجِعِ} حتَّى بلَغَ {يَعْمَلُونَ} [السجدة: 16] . ثُمَّ قَالَ: "ألا أُخْبِرُكَ بِرَأسِ الأمْرِ، وعمودِهِ، وذِرْوةِ سَنامِهِ"</a:t>
            </a:r>
            <a:endParaRPr lang="tr-TR" sz="36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2435520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2426662"/>
            <a:ext cx="9836331" cy="2482667"/>
          </a:xfrm>
          <a:prstGeom prst="rect">
            <a:avLst/>
          </a:prstGeom>
          <a:noFill/>
        </p:spPr>
        <p:txBody>
          <a:bodyPr wrap="square" rtlCol="0">
            <a:spAutoFit/>
          </a:bodyPr>
          <a:lstStyle/>
          <a:p>
            <a:pPr algn="just" rtl="1">
              <a:lnSpc>
                <a:spcPct val="150000"/>
              </a:lnSpc>
            </a:pPr>
            <a:r>
              <a:rPr lang="ar-SA" sz="3600" dirty="0">
                <a:latin typeface="Arial" panose="020B0604020202020204" pitchFamily="34" charset="0"/>
                <a:cs typeface="Arial" panose="020B0604020202020204" pitchFamily="34" charset="0"/>
              </a:rPr>
              <a:t>قُلتُ: بَلى يَا رسولَ اللَّهِ: قَالَ:"رأْسُ الأمْرِ الإسْلامُ، وعَمُودُهُ الصَّلاةُ. وذروةُ سنامِهِ الجِهَادُ"ثُمَّ قَالَ:"ألَا أُخْبِرُكَ بمِلاكِ ذلكَ كُلِّهِ؟ "قُلْتُ: بَلى يَا رسُولَ اللَّهِ</a:t>
            </a:r>
            <a:endParaRPr lang="tr-TR" sz="36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9657192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12751" y="2333897"/>
            <a:ext cx="9836331" cy="2748253"/>
          </a:xfrm>
          <a:prstGeom prst="rect">
            <a:avLst/>
          </a:prstGeom>
          <a:noFill/>
        </p:spPr>
        <p:txBody>
          <a:bodyPr wrap="square" rtlCol="0">
            <a:spAutoFit/>
          </a:bodyPr>
          <a:lstStyle/>
          <a:p>
            <a:pPr algn="just" rtl="1">
              <a:lnSpc>
                <a:spcPct val="150000"/>
              </a:lnSpc>
            </a:pPr>
            <a:r>
              <a:rPr lang="ar-SA" sz="4000" dirty="0">
                <a:latin typeface="Arial" panose="020B0604020202020204" pitchFamily="34" charset="0"/>
                <a:cs typeface="Arial" panose="020B0604020202020204" pitchFamily="34" charset="0"/>
              </a:rPr>
              <a:t>فَأَخذَ بِلِسَانِهِ قالَ:"كُفَّ علَيْكَ هَذَا"قُلْتُ: يَا رسُولَ اللَّهِ وإنَّا لمُؤَاخَذون بمَا نَتَكلَّمُ بِهِ؟ فقَال: "ثَكِلتْكَ أُمُّكَ، وهَلْ ‌يَكُبُّ النَّاسَ فِي النَّارِ عَلَى وَجُوهِهِم إلَاّ حصَائِدُ ألْسِنَتِهِمْ؟ "</a:t>
            </a:r>
            <a:endParaRPr lang="tr-TR" sz="40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1630982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r>
              <a:rPr lang="tr-TR" sz="2800" dirty="0" err="1">
                <a:latin typeface="Arial" panose="020B0604020202020204" pitchFamily="34" charset="0"/>
                <a:cs typeface="Arial" panose="020B0604020202020204" pitchFamily="34" charset="0"/>
              </a:rPr>
              <a:t>Rasûlullah’a</a:t>
            </a:r>
            <a:r>
              <a:rPr lang="tr-TR" sz="2800" dirty="0">
                <a:latin typeface="Arial" panose="020B0604020202020204" pitchFamily="34" charset="0"/>
                <a:cs typeface="Arial" panose="020B0604020202020204" pitchFamily="34" charset="0"/>
              </a:rPr>
              <a:t> (sav), “İnsanların cennete girmelerine en fazla sebep olan şeyler nelerdir?” diye soruldu. Hz. Peygamber: “Allah’tan sakınmak (takva) ve güzel ahlâktır.” buyurdu. “İnsanların cehenneme girmelerine en çok sebep olan nelerdir?” diye soruldu, “Ağızları ve cinsel organlarıdır.” cevabını verdi</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4517483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1951496"/>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Kim bana iki çene kemiğinin arasındakini (dilini) ve iki bacağının arasındakini (tenasül uzvunu) korumayı garanti ederse, ben de onun için cenneti garanti ederim</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870874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Mümin </a:t>
            </a:r>
            <a:r>
              <a:rPr lang="tr-TR" sz="2800" b="1" dirty="0">
                <a:latin typeface="Arial" panose="020B0604020202020204" pitchFamily="34" charset="0"/>
                <a:cs typeface="Arial" panose="020B0604020202020204" pitchFamily="34" charset="0"/>
              </a:rPr>
              <a:t>insanları inciten, insanlara lanet okuyan, söz ve davranışta çirkinlik sergileyen (hayâsız/ ahlâksız) ve ağzı bozuk kimse </a:t>
            </a:r>
            <a:r>
              <a:rPr lang="tr-TR" sz="2800" dirty="0">
                <a:latin typeface="Arial" panose="020B0604020202020204" pitchFamily="34" charset="0"/>
                <a:cs typeface="Arial" panose="020B0604020202020204" pitchFamily="34" charset="0"/>
              </a:rPr>
              <a:t>değildir.” </a:t>
            </a:r>
            <a:endParaRPr lang="ar-SA" sz="2800" dirty="0">
              <a:latin typeface="Arial" panose="020B0604020202020204" pitchFamily="34" charset="0"/>
              <a:cs typeface="Arial" panose="020B0604020202020204" pitchFamily="34" charset="0"/>
            </a:endParaRPr>
          </a:p>
          <a:p>
            <a:pPr algn="just">
              <a:lnSpc>
                <a:spcPct val="150000"/>
              </a:lnSpc>
            </a:pPr>
            <a:endParaRPr lang="ar-SA"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Hadiste sayılan dört hususun hepsinin de dille ilgili olması ve selamet faziletine vurgu yapması dikkat çekicidir.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763871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İslâm kalbini yüce Allah’a teslim etmen ve Müslümanların elinden ve dilinden selamette olmasıdır.</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“Ey insanlar! Bu (zilhicce) ayınız, bu (Mekke) şehriniz, bu </a:t>
            </a:r>
            <a:r>
              <a:rPr lang="tr-TR" sz="2800" dirty="0" err="1">
                <a:latin typeface="Arial" panose="020B0604020202020204" pitchFamily="34" charset="0"/>
                <a:cs typeface="Arial" panose="020B0604020202020204" pitchFamily="34" charset="0"/>
              </a:rPr>
              <a:t>arefe</a:t>
            </a:r>
            <a:r>
              <a:rPr lang="tr-TR" sz="2800" dirty="0">
                <a:latin typeface="Arial" panose="020B0604020202020204" pitchFamily="34" charset="0"/>
                <a:cs typeface="Arial" panose="020B0604020202020204" pitchFamily="34" charset="0"/>
              </a:rPr>
              <a:t> gününüz nasıl saygın ise, </a:t>
            </a:r>
            <a:r>
              <a:rPr lang="tr-TR" sz="2800" b="1" dirty="0">
                <a:latin typeface="Arial" panose="020B0604020202020204" pitchFamily="34" charset="0"/>
                <a:cs typeface="Arial" panose="020B0604020202020204" pitchFamily="34" charset="0"/>
              </a:rPr>
              <a:t>kanlarınız, mallarınız ve onurlarınız </a:t>
            </a:r>
            <a:r>
              <a:rPr lang="tr-TR" sz="2800" dirty="0">
                <a:latin typeface="Arial" panose="020B0604020202020204" pitchFamily="34" charset="0"/>
                <a:cs typeface="Arial" panose="020B0604020202020204" pitchFamily="34" charset="0"/>
              </a:rPr>
              <a:t>da aynı şekilde saygın ve dokunulmazdır.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6592130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27645" y="2598940"/>
            <a:ext cx="9836331" cy="1951496"/>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Ey diliyle iman edip, kalbine iman girmemiş olan kimseler! Müslümanların gıybetini yapmayın ve onların gizli hâllerini araştırmayın</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9829997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27645" y="1922024"/>
            <a:ext cx="9836331" cy="453681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“(İnsanlar arasında) laf taşıyan kişi cennete giremez.</a:t>
            </a:r>
          </a:p>
          <a:p>
            <a:pPr algn="just">
              <a:lnSpc>
                <a:spcPct val="150000"/>
              </a:lnSpc>
            </a:pPr>
            <a:r>
              <a:rPr lang="tr-TR" sz="2800" dirty="0" err="1">
                <a:latin typeface="Arial" panose="020B0604020202020204" pitchFamily="34" charset="0"/>
                <a:cs typeface="Arial" panose="020B0604020202020204" pitchFamily="34" charset="0"/>
              </a:rPr>
              <a:t>Rasûlullah’a</a:t>
            </a:r>
            <a:r>
              <a:rPr lang="tr-TR" sz="2800" dirty="0">
                <a:latin typeface="Arial" panose="020B0604020202020204" pitchFamily="34" charset="0"/>
                <a:cs typeface="Arial" panose="020B0604020202020204" pitchFamily="34" charset="0"/>
              </a:rPr>
              <a:t> “Falan kadın gece namazı kılar, oruç tutar, sadaka verir, ama diliyle komşularını incitir.” denmiş, </a:t>
            </a:r>
            <a:r>
              <a:rPr lang="tr-TR" sz="2800" dirty="0" err="1">
                <a:latin typeface="Arial" panose="020B0604020202020204" pitchFamily="34" charset="0"/>
                <a:cs typeface="Arial" panose="020B0604020202020204" pitchFamily="34" charset="0"/>
              </a:rPr>
              <a:t>Rasûlullah</a:t>
            </a:r>
            <a:r>
              <a:rPr lang="tr-TR" sz="2800" dirty="0">
                <a:latin typeface="Arial" panose="020B0604020202020204" pitchFamily="34" charset="0"/>
                <a:cs typeface="Arial" panose="020B0604020202020204" pitchFamily="34" charset="0"/>
              </a:rPr>
              <a:t> “Onda hayır yoktur, o cehennemliktir” buyurmuş, başka bir kadın hakkında ise farz namazlarını kıldığı, sadaka verdiği ve kimseyi incitmediği bildirilince bu kadının cennetlik olduğunu haber vermiştir.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9481635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Ahirette bana en sevimli ve en yakın olanlarınız ahlâkı en güzel olanlarınızdır. Ahirette bana en sevimsiz ve benden en uzak olacak olanlarınız ise ahlâkı kötü olanlar, </a:t>
            </a:r>
            <a:r>
              <a:rPr lang="tr-TR" sz="2800" dirty="0" err="1">
                <a:latin typeface="Arial" panose="020B0604020202020204" pitchFamily="34" charset="0"/>
                <a:cs typeface="Arial" panose="020B0604020202020204" pitchFamily="34" charset="0"/>
              </a:rPr>
              <a:t>sersârun</a:t>
            </a:r>
            <a:r>
              <a:rPr lang="tr-TR" sz="2800" dirty="0">
                <a:latin typeface="Arial" panose="020B0604020202020204" pitchFamily="34" charset="0"/>
                <a:cs typeface="Arial" panose="020B0604020202020204" pitchFamily="34" charset="0"/>
              </a:rPr>
              <a:t> (çok konuşanlar), </a:t>
            </a:r>
            <a:r>
              <a:rPr lang="tr-TR" sz="2800" dirty="0" err="1">
                <a:latin typeface="Arial" panose="020B0604020202020204" pitchFamily="34" charset="0"/>
                <a:cs typeface="Arial" panose="020B0604020202020204" pitchFamily="34" charset="0"/>
              </a:rPr>
              <a:t>müteşeddikun</a:t>
            </a:r>
            <a:r>
              <a:rPr lang="tr-TR" sz="2800" dirty="0">
                <a:latin typeface="Arial" panose="020B0604020202020204" pitchFamily="34" charset="0"/>
                <a:cs typeface="Arial" panose="020B0604020202020204" pitchFamily="34" charset="0"/>
              </a:rPr>
              <a:t> (konuşmasıyla üstünlük taslayıp insanları rahatsız edenler) ile </a:t>
            </a:r>
            <a:r>
              <a:rPr lang="tr-TR" sz="2800" dirty="0" err="1">
                <a:latin typeface="Arial" panose="020B0604020202020204" pitchFamily="34" charset="0"/>
                <a:cs typeface="Arial" panose="020B0604020202020204" pitchFamily="34" charset="0"/>
              </a:rPr>
              <a:t>mütefeyhikun</a:t>
            </a:r>
            <a:r>
              <a:rPr lang="tr-TR" sz="2800" dirty="0">
                <a:latin typeface="Arial" panose="020B0604020202020204" pitchFamily="34" charset="0"/>
                <a:cs typeface="Arial" panose="020B0604020202020204" pitchFamily="34" charset="0"/>
              </a:rPr>
              <a:t> (kibirli olanlardır)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270151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671583"/>
          </a:xfrm>
          <a:prstGeom prst="rect">
            <a:avLst/>
          </a:prstGeom>
          <a:noFill/>
        </p:spPr>
        <p:txBody>
          <a:bodyPr wrap="square" rtlCol="0">
            <a:spAutoFit/>
          </a:bodyPr>
          <a:lstStyle/>
          <a:p>
            <a:pPr algn="just" rtl="1">
              <a:lnSpc>
                <a:spcPct val="150000"/>
              </a:lnSpc>
            </a:pPr>
            <a:r>
              <a:rPr lang="ar-SA" sz="4000" b="1" dirty="0">
                <a:latin typeface="Arial" panose="020B0604020202020204" pitchFamily="34" charset="0"/>
                <a:cs typeface="Arial" panose="020B0604020202020204" pitchFamily="34" charset="0"/>
              </a:rPr>
              <a:t>-‌‌ باب تحريم الغيبة والأمر بحفظ اللسان</a:t>
            </a:r>
          </a:p>
          <a:p>
            <a:pPr algn="just" rtl="1">
              <a:lnSpc>
                <a:spcPct val="150000"/>
              </a:lnSpc>
            </a:pPr>
            <a:r>
              <a:rPr lang="ar-SA" sz="4000" dirty="0">
                <a:latin typeface="Arial" panose="020B0604020202020204" pitchFamily="34" charset="0"/>
                <a:cs typeface="Arial" panose="020B0604020202020204" pitchFamily="34" charset="0"/>
              </a:rPr>
              <a:t>قَالَ الله تَعَالَى: {وَلا يَغْتَبْ بَعْضُكُمْ بَعْضاً أَيُحِبُّ أَحَدُكُمْ أَنْ يَأْكُلَ لَحْمَ أَخِيهِ مَيْتاً فَكَرِهْتُمُوهُ وَاتَّقُوا اللَّهَ إِنَّ اللَّهَ تَوَّابٌ رَحِيمٌ} [الحجرات: 12]</a:t>
            </a:r>
            <a:endParaRPr lang="tr-TR" sz="40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7566746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4144661"/>
          </a:xfrm>
          <a:prstGeom prst="rect">
            <a:avLst/>
          </a:prstGeom>
          <a:noFill/>
        </p:spPr>
        <p:txBody>
          <a:bodyPr wrap="square" rtlCol="0">
            <a:spAutoFit/>
          </a:bodyPr>
          <a:lstStyle/>
          <a:p>
            <a:pPr algn="just" rtl="1">
              <a:lnSpc>
                <a:spcPct val="150000"/>
              </a:lnSpc>
            </a:pPr>
            <a:r>
              <a:rPr lang="ar-SA" sz="3600" dirty="0">
                <a:latin typeface="Arial" panose="020B0604020202020204" pitchFamily="34" charset="0"/>
                <a:cs typeface="Arial" panose="020B0604020202020204" pitchFamily="34" charset="0"/>
              </a:rPr>
              <a:t>وقال تَعَالَى: {مَا يَلْفِظُ مِنْ قَوْلٍ إِلَّا لَدَيْهِ رَقِيبٌ عَتِيدٌ} [ق: 18]</a:t>
            </a:r>
            <a:endParaRPr lang="tr-TR" sz="3600" dirty="0">
              <a:latin typeface="Arial" panose="020B0604020202020204" pitchFamily="34" charset="0"/>
              <a:cs typeface="Arial" panose="020B0604020202020204" pitchFamily="34" charset="0"/>
            </a:endParaRPr>
          </a:p>
          <a:p>
            <a:pPr algn="just" rtl="1">
              <a:lnSpc>
                <a:spcPct val="150000"/>
              </a:lnSpc>
            </a:pPr>
            <a:endParaRPr lang="tr-TR" sz="3600" dirty="0">
              <a:latin typeface="Arial" panose="020B0604020202020204" pitchFamily="34" charset="0"/>
              <a:cs typeface="Arial" panose="020B0604020202020204" pitchFamily="34" charset="0"/>
            </a:endParaRPr>
          </a:p>
          <a:p>
            <a:pPr algn="just" rtl="1">
              <a:lnSpc>
                <a:spcPct val="150000"/>
              </a:lnSpc>
            </a:pPr>
            <a:r>
              <a:rPr lang="ar-SA" sz="3600" dirty="0">
                <a:latin typeface="Arial" panose="020B0604020202020204" pitchFamily="34" charset="0"/>
                <a:cs typeface="Arial" panose="020B0604020202020204" pitchFamily="34" charset="0"/>
              </a:rPr>
              <a:t>مَنْ كَانَ يُؤْمِنُ بِاللَّهِ وَاليَوْمِ الآخِرِ فَليقُلْ خَيْراً، أوْ ليَصْمُتْ" متفقٌ عَلَيهِ</a:t>
            </a:r>
            <a:endParaRPr lang="tr-TR" sz="3600" dirty="0">
              <a:latin typeface="Arial" panose="020B0604020202020204" pitchFamily="34" charset="0"/>
              <a:cs typeface="Arial" panose="020B0604020202020204" pitchFamily="34" charset="0"/>
            </a:endParaRPr>
          </a:p>
          <a:p>
            <a:pPr algn="just" rtl="1">
              <a:lnSpc>
                <a:spcPct val="150000"/>
              </a:lnSpc>
            </a:pPr>
            <a:r>
              <a:rPr lang="ar-SA" sz="3600" dirty="0">
                <a:latin typeface="Arial" panose="020B0604020202020204" pitchFamily="34" charset="0"/>
                <a:cs typeface="Arial" panose="020B0604020202020204" pitchFamily="34" charset="0"/>
              </a:rPr>
              <a:t>قُلْتُ يَا رَسُولَ اللَّهِ أيُّ المُسْلِمِينَ أفْضَلُ؟ قَالَ: "مَنْ سَلِمَ المُسْلِمُونَ مِن لِسَانِهِ وَيَدِهِ". متفق عَلَيْهِ</a:t>
            </a:r>
            <a:endParaRPr lang="tr-TR" sz="36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5550773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671583"/>
          </a:xfrm>
          <a:prstGeom prst="rect">
            <a:avLst/>
          </a:prstGeom>
          <a:noFill/>
        </p:spPr>
        <p:txBody>
          <a:bodyPr wrap="square" rtlCol="0">
            <a:spAutoFit/>
          </a:bodyPr>
          <a:lstStyle/>
          <a:p>
            <a:pPr algn="just" rtl="1">
              <a:lnSpc>
                <a:spcPct val="150000"/>
              </a:lnSpc>
            </a:pPr>
            <a:r>
              <a:rPr lang="ar-SA" sz="4000" dirty="0">
                <a:latin typeface="Arial" panose="020B0604020202020204" pitchFamily="34" charset="0"/>
                <a:cs typeface="Arial" panose="020B0604020202020204" pitchFamily="34" charset="0"/>
              </a:rPr>
              <a:t>وعَنْ سُفْيان بنِ عبْدِ اللَّهِ رضي اللَّه عنْهُ قَال: قُلْتُ يَا رسُولَ اللَّهِ حَدِّثني بأمْرٍ أعْتَصِمُ بِهِ قالَ:" قُلْ ربِّي اللَّه، ثُمَّ اسْتَقِمْ"قُلْتُ: يَا رسُول اللَّهِ مَا أَخْوفُ مَا تَخَافُ عَلَيَّ؟ فَأَخَذَ بِلِسَانِ نَفْسِهِ، ثُمَّ قَال:"هَذَا". رواه الترمذي وقال: حديثٌ حسنٌ صحيحٌ</a:t>
            </a:r>
            <a:endParaRPr lang="tr-TR" sz="40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7033755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671583"/>
          </a:xfrm>
          <a:prstGeom prst="rect">
            <a:avLst/>
          </a:prstGeom>
          <a:noFill/>
        </p:spPr>
        <p:txBody>
          <a:bodyPr wrap="square" rtlCol="0">
            <a:spAutoFit/>
          </a:bodyPr>
          <a:lstStyle/>
          <a:p>
            <a:pPr algn="just" rtl="1">
              <a:lnSpc>
                <a:spcPct val="150000"/>
              </a:lnSpc>
            </a:pPr>
            <a:r>
              <a:rPr lang="ar-SA" sz="4000" dirty="0">
                <a:latin typeface="Arial" panose="020B0604020202020204" pitchFamily="34" charset="0"/>
                <a:cs typeface="Arial" panose="020B0604020202020204" pitchFamily="34" charset="0"/>
              </a:rPr>
              <a:t>أنَّ رسُول اللَّه صَلّى اللهُ عَلَيْهِ وسَلَّم قَالَ في خُطْبتِهِ يوْم النَّحر بِمنىً في حجَّةِ الودَاعِ: "إنَّ دِماءَكُم، وأمْوالَكم وأعْراضَكُم حرامٌ عَلَيْكُم كَحُرْمة يومِكُم هَذَا، في شهرِكُمْ هَذَا، في بلَدِكُم هَذَا، ألا هَلْ بلَّغْت" متفقٌ عَلَيهِ</a:t>
            </a:r>
            <a:endParaRPr lang="tr-TR" sz="40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41761557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4594912"/>
          </a:xfrm>
          <a:prstGeom prst="rect">
            <a:avLst/>
          </a:prstGeom>
          <a:noFill/>
        </p:spPr>
        <p:txBody>
          <a:bodyPr wrap="square" rtlCol="0">
            <a:spAutoFit/>
          </a:bodyPr>
          <a:lstStyle/>
          <a:p>
            <a:pPr algn="just" rtl="1">
              <a:lnSpc>
                <a:spcPct val="150000"/>
              </a:lnSpc>
            </a:pPr>
            <a:r>
              <a:rPr lang="ar-SA" sz="4000" dirty="0">
                <a:latin typeface="Arial" panose="020B0604020202020204" pitchFamily="34" charset="0"/>
                <a:cs typeface="Arial" panose="020B0604020202020204" pitchFamily="34" charset="0"/>
              </a:rPr>
              <a:t>وعنْ عائِشة رضِي اللَّه عنْها قَالَتْ: قُلْتُ للنبيّ صَلّى اللهُ عَلَيْهِ وسَلَّم حسْبُك مِنْ صفِيَّة كذَا وكَذَا قَال بعْضُ الرُّواةِ: تعْني قَصِيرةً، فقالَ: "لقَدْ قُلْتِ كَلِمةً لَوْ مُزجتّ بماءِ البحْر لمَزَجتْه،" قَالَتْ: وحكَيْتُ لَهُ إنْسَاناً فَقَالَ: "مَا أحِبُّ أنِّي حكَيْتُ إنْساناً وأنَّ لِي كَذَا وَكَذَا"</a:t>
            </a:r>
            <a:endParaRPr lang="tr-TR" sz="40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4826320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4594912"/>
          </a:xfrm>
          <a:prstGeom prst="rect">
            <a:avLst/>
          </a:prstGeom>
          <a:noFill/>
        </p:spPr>
        <p:txBody>
          <a:bodyPr wrap="square" rtlCol="0">
            <a:spAutoFit/>
          </a:bodyPr>
          <a:lstStyle/>
          <a:p>
            <a:pPr algn="just" rtl="1">
              <a:lnSpc>
                <a:spcPct val="150000"/>
              </a:lnSpc>
            </a:pPr>
            <a:r>
              <a:rPr lang="ar-SA" sz="4000" dirty="0">
                <a:latin typeface="Arial" panose="020B0604020202020204" pitchFamily="34" charset="0"/>
                <a:cs typeface="Arial" panose="020B0604020202020204" pitchFamily="34" charset="0"/>
              </a:rPr>
              <a:t>كُلُّ المُسلِمِ عَلى المُسْلِمِ حرَامٌ: دَمُهُ وعِرْضُهُ وَمَالُهُ" رواهُ مسلم</a:t>
            </a:r>
            <a:endParaRPr lang="tr-TR" sz="4000" dirty="0">
              <a:latin typeface="Arial" panose="020B0604020202020204" pitchFamily="34" charset="0"/>
              <a:cs typeface="Arial" panose="020B0604020202020204" pitchFamily="34" charset="0"/>
            </a:endParaRPr>
          </a:p>
          <a:p>
            <a:pPr algn="just" rtl="1">
              <a:lnSpc>
                <a:spcPct val="150000"/>
              </a:lnSpc>
            </a:pPr>
            <a:endParaRPr lang="tr-TR" sz="4000" dirty="0">
              <a:latin typeface="Arial" panose="020B0604020202020204" pitchFamily="34" charset="0"/>
              <a:cs typeface="Arial" panose="020B0604020202020204" pitchFamily="34" charset="0"/>
            </a:endParaRPr>
          </a:p>
          <a:p>
            <a:pPr algn="just" rtl="1">
              <a:lnSpc>
                <a:spcPct val="150000"/>
              </a:lnSpc>
            </a:pPr>
            <a:r>
              <a:rPr lang="ar-SA" sz="4000" dirty="0">
                <a:latin typeface="Arial" panose="020B0604020202020204" pitchFamily="34" charset="0"/>
                <a:cs typeface="Arial" panose="020B0604020202020204" pitchFamily="34" charset="0"/>
              </a:rPr>
              <a:t>لمَّا عُرِجَ بي مررْتُ بِقَوْمٍ لهُمْ أظْفَارٌ مِن نُحاسٍ يَخمِشُونَ وجُوهَهُمُ وَصُدُورَهُم، فَقُلْتُ: منْ هؤلاءِ يَا جِبْرِيل؟ قَال: هؤلاءِ الَّذِينَ يَأْكُلُونَ لُحُوم النَّاسِ، ويَقَعُون في أعْراضِهمْ،"</a:t>
            </a:r>
            <a:endParaRPr lang="tr-TR" sz="40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9978763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261257" y="2343638"/>
            <a:ext cx="9772559" cy="2217082"/>
          </a:xfrm>
          <a:prstGeom prst="rect">
            <a:avLst/>
          </a:prstGeom>
          <a:noFill/>
        </p:spPr>
        <p:txBody>
          <a:bodyPr wrap="square" rtlCol="0">
            <a:spAutoFit/>
          </a:bodyPr>
          <a:lstStyle/>
          <a:p>
            <a:pPr algn="just">
              <a:lnSpc>
                <a:spcPct val="150000"/>
              </a:lnSpc>
              <a:spcBef>
                <a:spcPts val="600"/>
              </a:spcBef>
              <a:spcAft>
                <a:spcPts val="600"/>
              </a:spcAft>
            </a:pPr>
            <a:r>
              <a:rPr lang="tr-TR" sz="3200" dirty="0">
                <a:latin typeface="Arial" panose="020B0604020202020204" pitchFamily="34" charset="0"/>
                <a:cs typeface="Arial" panose="020B0604020202020204" pitchFamily="34" charset="0"/>
              </a:rPr>
              <a:t>Kaynak: Kur’an ve Sünnette İman-Ahlak Bütünlüğü, Mehmet Ali </a:t>
            </a:r>
            <a:r>
              <a:rPr lang="tr-TR" sz="3200" dirty="0" err="1">
                <a:latin typeface="Arial" panose="020B0604020202020204" pitchFamily="34" charset="0"/>
                <a:cs typeface="Arial" panose="020B0604020202020204" pitchFamily="34" charset="0"/>
              </a:rPr>
              <a:t>Çalgan</a:t>
            </a:r>
            <a:r>
              <a:rPr lang="tr-TR" sz="3200" dirty="0">
                <a:latin typeface="Arial" panose="020B0604020202020204" pitchFamily="34" charset="0"/>
                <a:cs typeface="Arial" panose="020B0604020202020204" pitchFamily="34" charset="0"/>
              </a:rPr>
              <a:t>, Diyanet İşleri Başkanlığı Yayınları</a:t>
            </a: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569457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1951496"/>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Müslüman elinden ve dilinden Müslümanların selamette olduğu kişidir. Mümin de insanların canları ve malları konusunda </a:t>
            </a:r>
            <a:r>
              <a:rPr lang="tr-TR" sz="2800" dirty="0" err="1">
                <a:latin typeface="Arial" panose="020B0604020202020204" pitchFamily="34" charset="0"/>
                <a:cs typeface="Arial" panose="020B0604020202020204" pitchFamily="34" charset="0"/>
              </a:rPr>
              <a:t>emânette</a:t>
            </a:r>
            <a:r>
              <a:rPr lang="tr-TR" sz="2800" dirty="0">
                <a:latin typeface="Arial" panose="020B0604020202020204" pitchFamily="34" charset="0"/>
                <a:cs typeface="Arial" panose="020B0604020202020204" pitchFamily="34" charset="0"/>
              </a:rPr>
              <a:t> oldukları kişidir. </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4452451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pic>
        <p:nvPicPr>
          <p:cNvPr id="1028" name="Picture 4" descr="Resulullah (sav)'ın hadis hadis oruç günlüğü | Siyer-i Neb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950" y="11496"/>
            <a:ext cx="11351614" cy="6921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694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453681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Her kim Allah’a ve </a:t>
            </a:r>
            <a:r>
              <a:rPr lang="tr-TR" sz="2800" dirty="0" err="1">
                <a:latin typeface="Arial" panose="020B0604020202020204" pitchFamily="34" charset="0"/>
                <a:cs typeface="Arial" panose="020B0604020202020204" pitchFamily="34" charset="0"/>
              </a:rPr>
              <a:t>âhiret</a:t>
            </a:r>
            <a:r>
              <a:rPr lang="tr-TR" sz="2800" dirty="0">
                <a:latin typeface="Arial" panose="020B0604020202020204" pitchFamily="34" charset="0"/>
                <a:cs typeface="Arial" panose="020B0604020202020204" pitchFamily="34" charset="0"/>
              </a:rPr>
              <a:t> gününe iman ediyorsa komşusuna eziyet etmesin</a:t>
            </a:r>
          </a:p>
          <a:p>
            <a:pPr algn="just">
              <a:lnSpc>
                <a:spcPct val="150000"/>
              </a:lnSpc>
            </a:pPr>
            <a:r>
              <a:rPr lang="tr-TR" sz="2800" dirty="0" err="1">
                <a:latin typeface="Arial" panose="020B0604020202020204" pitchFamily="34" charset="0"/>
                <a:cs typeface="Arial" panose="020B0604020202020204" pitchFamily="34" charset="0"/>
              </a:rPr>
              <a:t>Rasûlullah</a:t>
            </a:r>
            <a:r>
              <a:rPr lang="tr-TR" sz="2800" dirty="0">
                <a:latin typeface="Arial" panose="020B0604020202020204" pitchFamily="34" charset="0"/>
                <a:cs typeface="Arial" panose="020B0604020202020204" pitchFamily="34" charset="0"/>
              </a:rPr>
              <a:t> (sav) art arda üç kez, “Vallahi iman etmemiştir.” der. Meraklanan </a:t>
            </a:r>
            <a:r>
              <a:rPr lang="tr-TR" sz="2800" dirty="0" err="1">
                <a:latin typeface="Arial" panose="020B0604020202020204" pitchFamily="34" charset="0"/>
                <a:cs typeface="Arial" panose="020B0604020202020204" pitchFamily="34" charset="0"/>
              </a:rPr>
              <a:t>sahâbîler</a:t>
            </a:r>
            <a:r>
              <a:rPr lang="tr-TR" sz="2800" dirty="0">
                <a:latin typeface="Arial" panose="020B0604020202020204" pitchFamily="34" charset="0"/>
                <a:cs typeface="Arial" panose="020B0604020202020204" pitchFamily="34" charset="0"/>
              </a:rPr>
              <a:t>, “Kim, </a:t>
            </a:r>
            <a:r>
              <a:rPr lang="tr-TR" sz="2800" dirty="0" err="1">
                <a:latin typeface="Arial" panose="020B0604020202020204" pitchFamily="34" charset="0"/>
                <a:cs typeface="Arial" panose="020B0604020202020204" pitchFamily="34" charset="0"/>
              </a:rPr>
              <a:t>yâ</a:t>
            </a:r>
            <a:r>
              <a:rPr lang="tr-TR" sz="2800" dirty="0">
                <a:latin typeface="Arial" panose="020B0604020202020204" pitchFamily="34" charset="0"/>
                <a:cs typeface="Arial" panose="020B0604020202020204" pitchFamily="34" charset="0"/>
              </a:rPr>
              <a:t> </a:t>
            </a:r>
            <a:r>
              <a:rPr lang="tr-TR" sz="2800" dirty="0" err="1">
                <a:latin typeface="Arial" panose="020B0604020202020204" pitchFamily="34" charset="0"/>
                <a:cs typeface="Arial" panose="020B0604020202020204" pitchFamily="34" charset="0"/>
              </a:rPr>
              <a:t>Rasulallah</a:t>
            </a:r>
            <a:r>
              <a:rPr lang="tr-TR" sz="2800" dirty="0">
                <a:latin typeface="Arial" panose="020B0604020202020204" pitchFamily="34" charset="0"/>
                <a:cs typeface="Arial" panose="020B0604020202020204" pitchFamily="34" charset="0"/>
              </a:rPr>
              <a:t>?” diye sorduklarında Hz. Peygamber, “Komşusunun, kendisine kötülük yapabileceği kaygısından emin olmadığı kimse” cevabını verir.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965565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Komşusu kötülüğünden güvende olmayan kişi cennete giremez</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err="1">
                <a:latin typeface="Arial" panose="020B0604020202020204" pitchFamily="34" charset="0"/>
                <a:cs typeface="Arial" panose="020B0604020202020204" pitchFamily="34" charset="0"/>
              </a:rPr>
              <a:t>Andolsun</a:t>
            </a:r>
            <a:r>
              <a:rPr lang="tr-TR" sz="2800" dirty="0">
                <a:latin typeface="Arial" panose="020B0604020202020204" pitchFamily="34" charset="0"/>
                <a:cs typeface="Arial" panose="020B0604020202020204" pitchFamily="34" charset="0"/>
              </a:rPr>
              <a:t> ki sen öldürmek için bana el uzatsan bile, ben öldürmek için sana elimi kaldıracak değilim! Zira ben âlemlerin rabbi olan Allah’tan korkarım.” Maide 28</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630726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Zorbalık eden, büyüklenen ve haklara tecavüz eden ve yüce kudret ve kuvvet sahibini unutan kul ne kötü kuldur... Azıp, taşkınlık gösteren ve yaratılışın başlangıcını ve sonunu unutan kul ne bedbahttır!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4272997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SELAMET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Allah, kendini beğenmiş her zorbanın kalbini işte böyle mühürler. Mümin 35</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Allah zalimler topluluğunu </a:t>
            </a:r>
            <a:r>
              <a:rPr lang="tr-TR" sz="2800" dirty="0" err="1">
                <a:latin typeface="Arial" panose="020B0604020202020204" pitchFamily="34" charset="0"/>
                <a:cs typeface="Arial" panose="020B0604020202020204" pitchFamily="34" charset="0"/>
              </a:rPr>
              <a:t>hidâyete</a:t>
            </a:r>
            <a:r>
              <a:rPr lang="tr-TR" sz="2800" dirty="0">
                <a:latin typeface="Arial" panose="020B0604020202020204" pitchFamily="34" charset="0"/>
                <a:cs typeface="Arial" panose="020B0604020202020204" pitchFamily="34" charset="0"/>
              </a:rPr>
              <a:t> erdirmez. </a:t>
            </a:r>
            <a:r>
              <a:rPr lang="tr-TR" sz="2800" dirty="0" err="1">
                <a:latin typeface="Arial" panose="020B0604020202020204" pitchFamily="34" charset="0"/>
                <a:cs typeface="Arial" panose="020B0604020202020204" pitchFamily="34" charset="0"/>
              </a:rPr>
              <a:t>Tevbe</a:t>
            </a:r>
            <a:r>
              <a:rPr lang="tr-TR" sz="2800" dirty="0">
                <a:latin typeface="Arial" panose="020B0604020202020204" pitchFamily="34" charset="0"/>
                <a:cs typeface="Arial" panose="020B0604020202020204" pitchFamily="34" charset="0"/>
              </a:rPr>
              <a:t> 19</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99162021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5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5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5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5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5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5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5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5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5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6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6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6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6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6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6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6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6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6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6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7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7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7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7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7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7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7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7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7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7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8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8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8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8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8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8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8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8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8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8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9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9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9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9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9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9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9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9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Şeritli">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Şeritli">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Şeritli">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3843</TotalTime>
  <Words>2418</Words>
  <Application>Microsoft Office PowerPoint</Application>
  <PresentationFormat>Özel</PresentationFormat>
  <Paragraphs>189</Paragraphs>
  <Slides>50</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50</vt:i4>
      </vt:variant>
    </vt:vector>
  </HeadingPairs>
  <TitlesOfParts>
    <vt:vector size="58" baseType="lpstr">
      <vt:lpstr>Arial</vt:lpstr>
      <vt:lpstr>Calibri</vt:lpstr>
      <vt:lpstr>Calibri Light</vt:lpstr>
      <vt:lpstr>Corbel</vt:lpstr>
      <vt:lpstr>Shonar Bangla</vt:lpstr>
      <vt:lpstr>Wingdings</vt:lpstr>
      <vt:lpstr>Office Teması</vt:lpstr>
      <vt:lpstr>Şeritli</vt:lpstr>
      <vt:lpstr> İSİF 308 HADİS III  XI.HAFTA Dr. Mehmet ali çalgan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Adıyaman Üniversitesi  Enformatik Bölüm Başkanlığı  Uzaktan Eğitim  Bilgisayar Teknolojileri Dersi</dc:title>
  <dc:creator>Ferdi DOĞAN</dc:creator>
  <cp:lastModifiedBy>Mehmet Ali Çalgan</cp:lastModifiedBy>
  <cp:revision>466</cp:revision>
  <dcterms:created xsi:type="dcterms:W3CDTF">2019-09-14T09:59:13Z</dcterms:created>
  <dcterms:modified xsi:type="dcterms:W3CDTF">2022-05-10T16:02:25Z</dcterms:modified>
</cp:coreProperties>
</file>