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9"/>
  </p:notesMasterIdLst>
  <p:sldIdLst>
    <p:sldId id="256" r:id="rId3"/>
    <p:sldId id="258" r:id="rId4"/>
    <p:sldId id="401" r:id="rId5"/>
    <p:sldId id="433" r:id="rId6"/>
    <p:sldId id="432" r:id="rId7"/>
    <p:sldId id="403" r:id="rId8"/>
    <p:sldId id="404" r:id="rId9"/>
    <p:sldId id="414" r:id="rId10"/>
    <p:sldId id="415" r:id="rId11"/>
    <p:sldId id="405" r:id="rId12"/>
    <p:sldId id="406" r:id="rId13"/>
    <p:sldId id="434" r:id="rId14"/>
    <p:sldId id="439" r:id="rId15"/>
    <p:sldId id="407" r:id="rId16"/>
    <p:sldId id="409" r:id="rId17"/>
    <p:sldId id="436" r:id="rId18"/>
    <p:sldId id="437" r:id="rId19"/>
    <p:sldId id="438" r:id="rId20"/>
    <p:sldId id="448" r:id="rId21"/>
    <p:sldId id="440" r:id="rId22"/>
    <p:sldId id="449" r:id="rId23"/>
    <p:sldId id="441" r:id="rId24"/>
    <p:sldId id="450" r:id="rId25"/>
    <p:sldId id="442" r:id="rId26"/>
    <p:sldId id="392" r:id="rId27"/>
    <p:sldId id="307" r:id="rId28"/>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09.11.2021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09.11.2021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09.11.2021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09.11.2021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09.11.2021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09.11.2021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09.11.2021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09.11.2021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09.11.2021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09.11.2021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09.11.2021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5.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6.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a:t>
            </a:r>
            <a:r>
              <a:rPr lang="tr-TR" sz="2800" b="1" dirty="0" smtClean="0">
                <a:cs typeface="Arial" panose="020B0604020202020204" pitchFamily="34" charset="0"/>
              </a:rPr>
              <a:t>IX.HAFTA</a:t>
            </a:r>
            <a:r>
              <a:rPr lang="tr-TR" sz="2800" b="1" dirty="0" smtClean="0">
                <a:cs typeface="Arial" panose="020B0604020202020204" pitchFamily="34" charset="0"/>
              </a:rPr>
              <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Şükü</a:t>
            </a:r>
            <a:r>
              <a:rPr lang="tr-TR" sz="2000" b="1" dirty="0" smtClean="0">
                <a:solidFill>
                  <a:schemeClr val="accent1">
                    <a:lumMod val="20000"/>
                    <a:lumOff val="80000"/>
                  </a:schemeClr>
                </a:solidFill>
              </a:rPr>
              <a:t>r-İman </a:t>
            </a:r>
            <a:r>
              <a:rPr lang="tr-TR" sz="2000" b="1" dirty="0" smtClean="0">
                <a:solidFill>
                  <a:schemeClr val="accent1">
                    <a:lumMod val="20000"/>
                    <a:lumOff val="80000"/>
                  </a:schemeClr>
                </a:solidFill>
              </a:rPr>
              <a:t>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a:solidFill>
                  <a:schemeClr val="accent1">
                    <a:lumMod val="75000"/>
                  </a:schemeClr>
                </a:solidFill>
                <a:latin typeface="Corbel" panose="020B0503020204020204" pitchFamily="34" charset="0"/>
                <a:ea typeface="Tahoma" pitchFamily="34" charset="0"/>
                <a:cs typeface="Tahoma" pitchFamily="34" charset="0"/>
              </a:rPr>
              <a:t>Kadirşinastır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804520"/>
          </a:xfrm>
          <a:prstGeom prst="rect">
            <a:avLst/>
          </a:prstGeom>
          <a:noFill/>
        </p:spPr>
        <p:txBody>
          <a:bodyPr wrap="square" rtlCol="0">
            <a:spAutoFit/>
          </a:bodyPr>
          <a:lstStyle/>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Müminin </a:t>
            </a:r>
            <a:r>
              <a:rPr lang="tr-TR" sz="2800" dirty="0">
                <a:latin typeface="Arial" panose="020B0604020202020204" pitchFamily="34" charset="0"/>
                <a:cs typeface="Arial" panose="020B0604020202020204" pitchFamily="34" charset="0"/>
              </a:rPr>
              <a:t>durumu ne hoş ve hayret vericidir. Zira onun bütün işleri hayırlıdır. Bu duruma müminden başka hiç kimsede rastlanmaz. Mümin bir nimete nail olduğunda şükreder, bu onun için hayır olur. Darlık ve sıkıntıya düştüğünde ise sabreder, bu da onun için hayır olur</a:t>
            </a:r>
            <a:r>
              <a:rPr lang="tr-TR" sz="2800" dirty="0" smtClean="0">
                <a:latin typeface="Arial" panose="020B0604020202020204" pitchFamily="34" charset="0"/>
                <a:cs typeface="Arial" panose="020B0604020202020204" pitchFamily="34" charset="0"/>
              </a:rPr>
              <a:t>.</a:t>
            </a:r>
            <a:endParaRPr lang="tr-TR" sz="2800" dirty="0" smtClean="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Kadirşinastır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645920"/>
            <a:ext cx="9559637" cy="5183150"/>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Bir </a:t>
            </a:r>
            <a:r>
              <a:rPr lang="tr-TR" sz="2800" dirty="0">
                <a:latin typeface="Arial" panose="020B0604020202020204" pitchFamily="34" charset="0"/>
                <a:cs typeface="Arial" panose="020B0604020202020204" pitchFamily="34" charset="0"/>
              </a:rPr>
              <a:t>gün Allah </a:t>
            </a:r>
            <a:r>
              <a:rPr lang="tr-TR" sz="2800" dirty="0" err="1">
                <a:latin typeface="Arial" panose="020B0604020202020204" pitchFamily="34" charset="0"/>
                <a:cs typeface="Arial" panose="020B0604020202020204" pitchFamily="34" charset="0"/>
              </a:rPr>
              <a:t>Rasûlü</a:t>
            </a:r>
            <a:r>
              <a:rPr lang="tr-TR" sz="2800" dirty="0">
                <a:latin typeface="Arial" panose="020B0604020202020204" pitchFamily="34" charset="0"/>
                <a:cs typeface="Arial" panose="020B0604020202020204" pitchFamily="34" charset="0"/>
              </a:rPr>
              <a:t> Hz. </a:t>
            </a:r>
            <a:r>
              <a:rPr lang="tr-TR" sz="2800" dirty="0" err="1">
                <a:latin typeface="Arial" panose="020B0604020202020204" pitchFamily="34" charset="0"/>
                <a:cs typeface="Arial" panose="020B0604020202020204" pitchFamily="34" charset="0"/>
              </a:rPr>
              <a:t>Âişe</a:t>
            </a:r>
            <a:r>
              <a:rPr lang="tr-TR" sz="2800" dirty="0">
                <a:latin typeface="Arial" panose="020B0604020202020204" pitchFamily="34" charset="0"/>
                <a:cs typeface="Arial" panose="020B0604020202020204" pitchFamily="34" charset="0"/>
              </a:rPr>
              <a:t> ile beraberken ihtiyar bir hanım gelir. Peygamber Efendimiz ihtiyar kadına hâlini hatırını sorar, onunla ilgilenir. Yaşlı hanım gittikten sonra Hz. </a:t>
            </a:r>
            <a:r>
              <a:rPr lang="tr-TR" sz="2800" dirty="0" err="1">
                <a:latin typeface="Arial" panose="020B0604020202020204" pitchFamily="34" charset="0"/>
                <a:cs typeface="Arial" panose="020B0604020202020204" pitchFamily="34" charset="0"/>
              </a:rPr>
              <a:t>Âişe</a:t>
            </a:r>
            <a:r>
              <a:rPr lang="tr-TR" sz="2800" dirty="0">
                <a:latin typeface="Arial" panose="020B0604020202020204" pitchFamily="34" charset="0"/>
                <a:cs typeface="Arial" panose="020B0604020202020204" pitchFamily="34" charset="0"/>
              </a:rPr>
              <a:t> merak ederek, “Bu yaşlı hanım kimdi ya </a:t>
            </a:r>
            <a:r>
              <a:rPr lang="tr-TR" sz="2800" dirty="0" err="1">
                <a:latin typeface="Arial" panose="020B0604020202020204" pitchFamily="34" charset="0"/>
                <a:cs typeface="Arial" panose="020B0604020202020204" pitchFamily="34" charset="0"/>
              </a:rPr>
              <a:t>Rasûlallah</a:t>
            </a:r>
            <a:r>
              <a:rPr lang="tr-TR" sz="2800" dirty="0">
                <a:latin typeface="Arial" panose="020B0604020202020204" pitchFamily="34" charset="0"/>
                <a:cs typeface="Arial" panose="020B0604020202020204" pitchFamily="34" charset="0"/>
              </a:rPr>
              <a:t>?” diye sorunca </a:t>
            </a: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“Hatice’nin arkadaşı olup onun sağlığında bize gelip giderdi. </a:t>
            </a:r>
            <a:r>
              <a:rPr lang="tr-TR" sz="2800" b="1" dirty="0">
                <a:latin typeface="Arial" panose="020B0604020202020204" pitchFamily="34" charset="0"/>
                <a:cs typeface="Arial" panose="020B0604020202020204" pitchFamily="34" charset="0"/>
              </a:rPr>
              <a:t>Eski dostlukları korumak (gözetmek) imandandır</a:t>
            </a:r>
            <a:r>
              <a:rPr lang="tr-TR" sz="2800" dirty="0" smtClean="0">
                <a:latin typeface="Arial" panose="020B0604020202020204" pitchFamily="34" charset="0"/>
                <a:cs typeface="Arial" panose="020B0604020202020204" pitchFamily="34" charset="0"/>
              </a:rPr>
              <a:t>.” buyurur.</a:t>
            </a:r>
            <a:endParaRPr lang="tr-TR" sz="2800" dirty="0"/>
          </a:p>
          <a:p>
            <a:pPr algn="just">
              <a:lnSpc>
                <a:spcPct val="150000"/>
              </a:lnSpc>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66652" y="53334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Şükrün </a:t>
            </a:r>
            <a:r>
              <a:rPr lang="tr-TR" sz="2800" b="1" dirty="0">
                <a:solidFill>
                  <a:schemeClr val="accent1">
                    <a:lumMod val="75000"/>
                  </a:schemeClr>
                </a:solidFill>
                <a:latin typeface="Corbel" panose="020B0503020204020204" pitchFamily="34" charset="0"/>
                <a:ea typeface="Tahoma" pitchFamily="34" charset="0"/>
                <a:cs typeface="Tahoma" pitchFamily="34" charset="0"/>
              </a:rPr>
              <a:t>Getirileri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430" y="1861235"/>
            <a:ext cx="9892762" cy="5021055"/>
          </a:xfrm>
          <a:prstGeom prst="rect">
            <a:avLst/>
          </a:prstGeom>
          <a:noFill/>
        </p:spPr>
        <p:txBody>
          <a:bodyPr wrap="square" rtlCol="0">
            <a:spAutoFit/>
          </a:bodyPr>
          <a:lstStyle/>
          <a:p>
            <a:pPr algn="just">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Bir kulun çocuğu vefat ettiği zaman Allah Teâlâ meleklerine: “Kulumun çocuğunu elinden aldınız öyle mi?” diye sorar. Onlar da: Evet, diye cevap verirler. Allah Teâlâ: “Kulumun gönül meyvesini mi kopardınız?” diye sorar. Melekler: Evet, diye cevap verirler. Allah Teâlâ tekrar: “O zaman kulum ne dedi?” diye sorar. Melekler: Sana </a:t>
            </a:r>
            <a:r>
              <a:rPr lang="tr-TR" sz="2400" dirty="0" err="1">
                <a:latin typeface="Arial" panose="020B0604020202020204" pitchFamily="34" charset="0"/>
                <a:cs typeface="Arial" panose="020B0604020202020204" pitchFamily="34" charset="0"/>
              </a:rPr>
              <a:t>hamdetti</a:t>
            </a:r>
            <a:r>
              <a:rPr lang="tr-TR" sz="2400" dirty="0">
                <a:latin typeface="Arial" panose="020B0604020202020204" pitchFamily="34" charset="0"/>
                <a:cs typeface="Arial" panose="020B0604020202020204" pitchFamily="34" charset="0"/>
              </a:rPr>
              <a:t> ve “Biz Allah’tan geldik, Allah’a döneceğiz” dedi, diye cevap verirler. O zaman Allah Teâlâ şöyle buyurur: “Kulum için cennette bir köşk yapın ve ona </a:t>
            </a:r>
            <a:r>
              <a:rPr lang="tr-TR" sz="2400" dirty="0" err="1">
                <a:latin typeface="Arial" panose="020B0604020202020204" pitchFamily="34" charset="0"/>
                <a:cs typeface="Arial" panose="020B0604020202020204" pitchFamily="34" charset="0"/>
              </a:rPr>
              <a:t>hamd</a:t>
            </a:r>
            <a:r>
              <a:rPr lang="tr-TR" sz="2400" dirty="0">
                <a:latin typeface="Arial" panose="020B0604020202020204" pitchFamily="34" charset="0"/>
                <a:cs typeface="Arial" panose="020B0604020202020204" pitchFamily="34" charset="0"/>
              </a:rPr>
              <a:t> köşkü adını verin</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algn="just">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74577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79460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Anne </a:t>
            </a:r>
            <a:r>
              <a:rPr lang="tr-TR" sz="2800" b="1" dirty="0">
                <a:solidFill>
                  <a:schemeClr val="accent1">
                    <a:lumMod val="75000"/>
                  </a:schemeClr>
                </a:solidFill>
                <a:latin typeface="Corbel" panose="020B0503020204020204" pitchFamily="34" charset="0"/>
                <a:ea typeface="Tahoma" pitchFamily="34" charset="0"/>
                <a:cs typeface="Tahoma" pitchFamily="34" charset="0"/>
              </a:rPr>
              <a:t>ve Babaya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82" y="1615202"/>
            <a:ext cx="10116018" cy="5958682"/>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sz="3200" dirty="0" smtClean="0">
                <a:latin typeface="Arial" panose="020B0604020202020204" pitchFamily="34" charset="0"/>
                <a:cs typeface="Arial" panose="020B0604020202020204" pitchFamily="34" charset="0"/>
              </a:rPr>
              <a:t>Baba </a:t>
            </a:r>
            <a:r>
              <a:rPr lang="tr-TR" sz="3200" dirty="0">
                <a:latin typeface="Arial" panose="020B0604020202020204" pitchFamily="34" charset="0"/>
                <a:cs typeface="Arial" panose="020B0604020202020204" pitchFamily="34" charset="0"/>
              </a:rPr>
              <a:t>cennetin orta kapısıdır</a:t>
            </a:r>
            <a:r>
              <a:rPr lang="tr-TR" sz="3200" dirty="0" smtClean="0">
                <a:latin typeface="Arial" panose="020B0604020202020204" pitchFamily="34" charset="0"/>
                <a:cs typeface="Arial" panose="020B0604020202020204" pitchFamily="34" charset="0"/>
              </a:rPr>
              <a:t>.</a:t>
            </a:r>
          </a:p>
          <a:p>
            <a:pPr>
              <a:lnSpc>
                <a:spcPct val="150000"/>
              </a:lnSpc>
            </a:pPr>
            <a:endParaRPr lang="tr-TR" sz="3200" dirty="0" smtClean="0">
              <a:latin typeface="Arial" panose="020B0604020202020204" pitchFamily="34" charset="0"/>
              <a:cs typeface="Arial" panose="020B0604020202020204" pitchFamily="34" charset="0"/>
            </a:endParaRPr>
          </a:p>
          <a:p>
            <a:pPr>
              <a:lnSpc>
                <a:spcPct val="150000"/>
              </a:lnSpc>
            </a:pPr>
            <a:r>
              <a:rPr lang="tr-TR" sz="3200" dirty="0" smtClean="0">
                <a:latin typeface="Arial" panose="020B0604020202020204" pitchFamily="34" charset="0"/>
                <a:cs typeface="Arial" panose="020B0604020202020204" pitchFamily="34" charset="0"/>
              </a:rPr>
              <a:t>Rabbin </a:t>
            </a:r>
            <a:r>
              <a:rPr lang="tr-TR" sz="3200" dirty="0">
                <a:latin typeface="Arial" panose="020B0604020202020204" pitchFamily="34" charset="0"/>
                <a:cs typeface="Arial" panose="020B0604020202020204" pitchFamily="34" charset="0"/>
              </a:rPr>
              <a:t>rızası babanın rızasında, öfkesi ise yine babanın </a:t>
            </a:r>
            <a:r>
              <a:rPr lang="tr-TR" sz="3200" dirty="0" smtClean="0">
                <a:latin typeface="Arial" panose="020B0604020202020204" pitchFamily="34" charset="0"/>
                <a:cs typeface="Arial" panose="020B0604020202020204" pitchFamily="34" charset="0"/>
              </a:rPr>
              <a:t>öfkesindedir.</a:t>
            </a:r>
            <a:endParaRPr lang="tr-TR" sz="32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00563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88274" y="96896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Anne ve Babaya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24" y="2012333"/>
            <a:ext cx="9892762" cy="6124241"/>
          </a:xfrm>
          <a:prstGeom prst="rect">
            <a:avLst/>
          </a:prstGeom>
          <a:noFill/>
        </p:spPr>
        <p:txBody>
          <a:bodyPr wrap="square" rtlCol="0">
            <a:spAutoFit/>
          </a:bodyPr>
          <a:lstStyle/>
          <a:p>
            <a:pPr algn="just">
              <a:lnSpc>
                <a:spcPct val="150000"/>
              </a:lnSpc>
            </a:pPr>
            <a:endParaRPr lang="tr-TR" sz="2600" dirty="0" smtClean="0">
              <a:latin typeface="Arial" panose="020B0604020202020204" pitchFamily="34" charset="0"/>
              <a:cs typeface="Arial" panose="020B0604020202020204" pitchFamily="34" charset="0"/>
            </a:endParaRPr>
          </a:p>
          <a:p>
            <a:pPr algn="just">
              <a:lnSpc>
                <a:spcPct val="150000"/>
              </a:lnSpc>
            </a:pPr>
            <a:r>
              <a:rPr lang="tr-TR" sz="3200" dirty="0">
                <a:latin typeface="Arial" panose="020B0604020202020204" pitchFamily="34" charset="0"/>
                <a:cs typeface="Arial" panose="020B0604020202020204" pitchFamily="34" charset="0"/>
              </a:rPr>
              <a:t>“</a:t>
            </a:r>
            <a:r>
              <a:rPr lang="tr-TR" sz="3200" dirty="0" err="1">
                <a:latin typeface="Arial" panose="020B0604020202020204" pitchFamily="34" charset="0"/>
                <a:cs typeface="Arial" panose="020B0604020202020204" pitchFamily="34" charset="0"/>
              </a:rPr>
              <a:t>Rasûlullah’a</a:t>
            </a:r>
            <a:r>
              <a:rPr lang="tr-TR" sz="3200" dirty="0">
                <a:latin typeface="Arial" panose="020B0604020202020204" pitchFamily="34" charset="0"/>
                <a:cs typeface="Arial" panose="020B0604020202020204" pitchFamily="34" charset="0"/>
              </a:rPr>
              <a:t> hangi amelin yüce Allah’a daha sevimli olduğu sorulunca “vaktinde kılınan namaz” demiş, sonra hangisi diye sorulunca “ana babaya iyilik” demiş, sonra hangisi diye sorulunca “Allah yolunda </a:t>
            </a:r>
            <a:r>
              <a:rPr lang="tr-TR" sz="3200" dirty="0" err="1">
                <a:latin typeface="Arial" panose="020B0604020202020204" pitchFamily="34" charset="0"/>
                <a:cs typeface="Arial" panose="020B0604020202020204" pitchFamily="34" charset="0"/>
              </a:rPr>
              <a:t>cihad</a:t>
            </a:r>
            <a:r>
              <a:rPr lang="tr-TR" sz="3200" dirty="0">
                <a:latin typeface="Arial" panose="020B0604020202020204" pitchFamily="34" charset="0"/>
                <a:cs typeface="Arial" panose="020B0604020202020204" pitchFamily="34" charset="0"/>
              </a:rPr>
              <a:t>” demiştir.”</a:t>
            </a:r>
            <a:endParaRPr lang="tr-TR" sz="3200" dirty="0" smtClean="0">
              <a:latin typeface="Arial" panose="020B0604020202020204" pitchFamily="34" charset="0"/>
              <a:cs typeface="Arial" panose="020B0604020202020204" pitchFamily="34" charset="0"/>
            </a:endParaRPr>
          </a:p>
          <a:p>
            <a:pPr algn="just">
              <a:lnSpc>
                <a:spcPct val="150000"/>
              </a:lnSpc>
            </a:pPr>
            <a:r>
              <a:rPr lang="tr-TR" sz="2600" dirty="0" smtClean="0">
                <a:latin typeface="Arial" panose="020B0604020202020204" pitchFamily="34" charset="0"/>
                <a:cs typeface="Arial" panose="020B0604020202020204" pitchFamily="34" charset="0"/>
              </a:rPr>
              <a:t> </a:t>
            </a:r>
            <a:br>
              <a:rPr lang="tr-TR" sz="2600" dirty="0" smtClean="0">
                <a:latin typeface="Arial" panose="020B0604020202020204" pitchFamily="34" charset="0"/>
                <a:cs typeface="Arial" panose="020B0604020202020204" pitchFamily="34" charset="0"/>
              </a:rPr>
            </a:br>
            <a:r>
              <a:rPr lang="tr-TR" sz="2600" dirty="0" smtClean="0"/>
              <a:t/>
            </a:r>
            <a:br>
              <a:rPr lang="tr-TR" sz="2600" dirty="0" smtClean="0"/>
            </a:br>
            <a:endParaRPr lang="tr-TR" sz="2600" dirty="0"/>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78515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Anne ve Babaya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64586"/>
            <a:ext cx="9925398" cy="415819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“Burnu yerde sürünsün, burnu yerde sürünsün, burnu yerde sürünsün.” deyince ‘Kimin ya </a:t>
            </a:r>
            <a:r>
              <a:rPr lang="tr-TR" sz="2800" dirty="0" err="1">
                <a:latin typeface="Arial" panose="020B0604020202020204" pitchFamily="34" charset="0"/>
                <a:cs typeface="Arial" panose="020B0604020202020204" pitchFamily="34" charset="0"/>
              </a:rPr>
              <a:t>Rasulallah</a:t>
            </a:r>
            <a:r>
              <a:rPr lang="tr-TR" sz="2800" dirty="0">
                <a:latin typeface="Arial" panose="020B0604020202020204" pitchFamily="34" charset="0"/>
                <a:cs typeface="Arial" panose="020B0604020202020204" pitchFamily="34" charset="0"/>
              </a:rPr>
              <a:t>?” diye sorulmuştur. Bunun üzerine Peygamberimiz sözünü şöyle açıklamıştır:  “Ana ve babasına yahut bunlardan birine yaşlılık zamanlarında kavuşup da cennete girmeyen kişi</a:t>
            </a:r>
            <a:r>
              <a:rPr lang="tr-TR" sz="2800" dirty="0" smtClean="0">
                <a:latin typeface="Arial" panose="020B0604020202020204" pitchFamily="34" charset="0"/>
                <a:cs typeface="Arial" panose="020B0604020202020204" pitchFamily="34" charset="0"/>
              </a:rPr>
              <a:t>.”</a:t>
            </a: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97190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Anne ve Babaya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325843"/>
            <a:ext cx="9925398" cy="4158190"/>
          </a:xfrm>
          <a:prstGeom prst="rect">
            <a:avLst/>
          </a:prstGeom>
          <a:noFill/>
        </p:spPr>
        <p:txBody>
          <a:bodyPr wrap="square" rtlCol="0">
            <a:spAutoFit/>
          </a:bodyPr>
          <a:lstStyle/>
          <a:p>
            <a:pPr algn="just">
              <a:lnSpc>
                <a:spcPct val="150000"/>
              </a:lnSpc>
            </a:pPr>
            <a:r>
              <a:rPr lang="tr-TR" sz="2800" dirty="0" err="1" smtClean="0">
                <a:latin typeface="Arial" panose="020B0604020202020204" pitchFamily="34" charset="0"/>
                <a:cs typeface="Arial" panose="020B0604020202020204" pitchFamily="34" charset="0"/>
              </a:rPr>
              <a:t>Rasûlullah</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büyük günahların en ağırları arasında Allah’a şirk koşmaktan hemen sonra ikinci sırada anne-babaya itaatsizliği zikretmiştir. </a:t>
            </a:r>
            <a:r>
              <a:rPr lang="tr-TR" sz="2800" dirty="0" smtClean="0">
                <a:latin typeface="Arial" panose="020B0604020202020204" pitchFamily="34" charset="0"/>
                <a:cs typeface="Arial" panose="020B0604020202020204" pitchFamily="34" charset="0"/>
              </a:rPr>
              <a:t> </a:t>
            </a:r>
          </a:p>
          <a:p>
            <a:pPr algn="just">
              <a:lnSpc>
                <a:spcPct val="150000"/>
              </a:lnSpc>
            </a:pPr>
            <a:r>
              <a:rPr lang="tr-TR" sz="2800" dirty="0">
                <a:latin typeface="Arial" panose="020B0604020202020204" pitchFamily="34" charset="0"/>
                <a:cs typeface="Arial" panose="020B0604020202020204" pitchFamily="34" charset="0"/>
              </a:rPr>
              <a:t>“İyiliklerin en güzeli, evlâdın baba dostlarının aileleri ile (dostluk) bağlarını sürdürmesi ve gözetmesidir.”</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2255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Eşlere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5450851"/>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Peygamber </a:t>
            </a:r>
            <a:r>
              <a:rPr lang="tr-TR" sz="2800" dirty="0">
                <a:latin typeface="Arial" panose="020B0604020202020204" pitchFamily="34" charset="0"/>
                <a:cs typeface="Arial" panose="020B0604020202020204" pitchFamily="34" charset="0"/>
              </a:rPr>
              <a:t>Efendimiz sık sık Hz. Hatice’yi anar, bazen bir koyun kesip Hz. Hatice’nin arkadaşlarına bu koyunun etlerini </a:t>
            </a:r>
            <a:r>
              <a:rPr lang="tr-TR" sz="2800" dirty="0" smtClean="0">
                <a:latin typeface="Arial" panose="020B0604020202020204" pitchFamily="34" charset="0"/>
                <a:cs typeface="Arial" panose="020B0604020202020204" pitchFamily="34" charset="0"/>
              </a:rPr>
              <a:t>dağıtırdı.</a:t>
            </a:r>
          </a:p>
          <a:p>
            <a:pPr algn="just">
              <a:lnSpc>
                <a:spcPct val="150000"/>
              </a:lnSpc>
            </a:pPr>
            <a:r>
              <a:rPr lang="tr-TR" sz="2800" dirty="0">
                <a:latin typeface="Arial" panose="020B0604020202020204" pitchFamily="34" charset="0"/>
                <a:cs typeface="Arial" panose="020B0604020202020204" pitchFamily="34" charset="0"/>
              </a:rPr>
              <a:t>Hz. Hatice’nin kendisine yaptığı iyilikleri şöyle saymıştır: “Kimse bana inanmazken o bana inanmıştı, insanlar beni yalanlarken o beni tasdik etmişti, insanlar bana yardım etmezken o bana malıyla yardım etmişti</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77274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Eşlere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4158190"/>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En hayırlınız hanımlarına karşı en hayırlı olanınızdır.”  </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“Müminlerin </a:t>
            </a:r>
            <a:r>
              <a:rPr lang="tr-TR" sz="2800" dirty="0">
                <a:latin typeface="Arial" panose="020B0604020202020204" pitchFamily="34" charset="0"/>
                <a:cs typeface="Arial" panose="020B0604020202020204" pitchFamily="34" charset="0"/>
              </a:rPr>
              <a:t>iman bakımından en mükemmel olanları, ahlâk bakımından en güzel olan ve ailelerine karşı en lütufkâr ve yumuşak olanlarıdır.</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36800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343937"/>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Eşlere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Vefâkâr</a:t>
            </a:r>
            <a:r>
              <a:rPr lang="tr-TR" sz="2800" b="1" dirty="0">
                <a:solidFill>
                  <a:schemeClr val="accent1">
                    <a:lumMod val="75000"/>
                  </a:schemeClr>
                </a:solidFill>
                <a:latin typeface="Corbel" panose="020B0503020204020204" pitchFamily="34" charset="0"/>
                <a:ea typeface="Tahoma" pitchFamily="34" charset="0"/>
                <a:cs typeface="Tahoma" pitchFamily="34" charset="0"/>
              </a:rPr>
              <a:t> Olmak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502882"/>
            <a:ext cx="9925398" cy="6097182"/>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Bana cehennem gösterildi. Cehennem halkının çoğunun </a:t>
            </a:r>
            <a:r>
              <a:rPr lang="tr-TR" sz="2800" dirty="0" err="1">
                <a:latin typeface="Arial" panose="020B0604020202020204" pitchFamily="34" charset="0"/>
                <a:cs typeface="Arial" panose="020B0604020202020204" pitchFamily="34" charset="0"/>
              </a:rPr>
              <a:t>küfr</a:t>
            </a:r>
            <a:r>
              <a:rPr lang="tr-TR" sz="2800" dirty="0">
                <a:latin typeface="Arial" panose="020B0604020202020204" pitchFamily="34" charset="0"/>
                <a:cs typeface="Arial" panose="020B0604020202020204" pitchFamily="34" charset="0"/>
              </a:rPr>
              <a:t> eden (nankör) kadınlar olduğunu gördüm.” Bunun üzerine: Onlar Allah'a mı </a:t>
            </a:r>
            <a:r>
              <a:rPr lang="tr-TR" sz="2800" dirty="0" err="1">
                <a:latin typeface="Arial" panose="020B0604020202020204" pitchFamily="34" charset="0"/>
                <a:cs typeface="Arial" panose="020B0604020202020204" pitchFamily="34" charset="0"/>
              </a:rPr>
              <a:t>küfr</a:t>
            </a:r>
            <a:r>
              <a:rPr lang="tr-TR" sz="2800" dirty="0">
                <a:latin typeface="Arial" panose="020B0604020202020204" pitchFamily="34" charset="0"/>
                <a:cs typeface="Arial" panose="020B0604020202020204" pitchFamily="34" charset="0"/>
              </a:rPr>
              <a:t> (inkâr) ederler? diye soruldu. Peygamberimiz (sav): “Onlar kocalarına nankör davranırlar, yapılan iyiliğe karşı nankörlük ederler. Birisine uzun bir zaman ihsan etsen de (iyi davransan da) sonra senden (hoşuna gitmeyen) bir şey görse (duygusal davranarak), “Ben senden hiç bir hayır görmedim” deyiverir.”.</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69756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ŞÜKÜR</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81764" y="83299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VEFA</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2521131" y="2579505"/>
            <a:ext cx="6716224" cy="212365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الْوالِدُ أَوْسطُ أَبْوابِ </a:t>
            </a:r>
            <a:r>
              <a:rPr lang="ar-SA" sz="5000" b="1" dirty="0" smtClean="0">
                <a:latin typeface="Traditional Arabic" panose="02020603050405020304" pitchFamily="18" charset="-78"/>
                <a:cs typeface="Traditional Arabic" panose="02020603050405020304" pitchFamily="18" charset="-78"/>
              </a:rPr>
              <a:t>الجَنَّةِ</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1718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42575" y="742354"/>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567543" y="2801573"/>
            <a:ext cx="8113950" cy="208069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مَنْ لاَ يَشْكُرِ النَّاسَ لاَ يَشْكُرِ </a:t>
            </a:r>
            <a:r>
              <a:rPr lang="ar-SA" sz="5000" b="1" dirty="0" smtClean="0">
                <a:latin typeface="Traditional Arabic" panose="02020603050405020304" pitchFamily="18" charset="-78"/>
                <a:cs typeface="Traditional Arabic" panose="02020603050405020304" pitchFamily="18" charset="-78"/>
              </a:rPr>
              <a:t>اللَّهَ</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776278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88052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KARDEŞLİK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600636" y="2382461"/>
            <a:ext cx="7787379" cy="212365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الْمُؤْمنُ للْمُؤْمِن كَالْبُنْيَانِ يَشدُّ بعْضُهُ </a:t>
            </a:r>
            <a:r>
              <a:rPr lang="ar-SA" sz="5000" b="1" dirty="0" smtClean="0">
                <a:latin typeface="Traditional Arabic" panose="02020603050405020304" pitchFamily="18" charset="-78"/>
                <a:cs typeface="Traditional Arabic" panose="02020603050405020304" pitchFamily="18" charset="-78"/>
              </a:rPr>
              <a:t>بَعْضاً</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588953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298217"/>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VEFA</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42736" y="1729228"/>
            <a:ext cx="10006149" cy="5823454"/>
          </a:xfrm>
          <a:prstGeom prst="rect">
            <a:avLst/>
          </a:prstGeom>
          <a:noFill/>
        </p:spPr>
        <p:txBody>
          <a:bodyPr wrap="square" rtlCol="0">
            <a:spAutoFit/>
          </a:bodyPr>
          <a:lstStyle/>
          <a:p>
            <a:pPr algn="just" rtl="1">
              <a:lnSpc>
                <a:spcPct val="150000"/>
              </a:lnSpc>
            </a:pPr>
            <a:r>
              <a:rPr lang="ar-SA" sz="3600" b="1" dirty="0">
                <a:latin typeface="Traditional Arabic" panose="02020603050405020304" pitchFamily="18" charset="-78"/>
                <a:cs typeface="Traditional Arabic" panose="02020603050405020304" pitchFamily="18" charset="-78"/>
              </a:rPr>
              <a:t>معَنْ عَائِشَةَ (رَضِيَ اللَّهُ عَنْهَا) قَالَتْ: مَا غِرْتُ عَلَى أَحَدٍ مِنْ نِسَاءِ النَّبِيِّ (صَلَّى اللَّهُ عَلَيْهِ وَ سَلَّمْ) مَا غِرْتُ عَلَى خَدِيجَةَ وَمَا رَأَيْتُهَا، وَلَكِنْ كَانَ النَّبِيُّ (صَلَّى اللَّهُ عَلَيْهِ وَ سَلَّمْ) يُكْثِرُ ذِكْرَهَا، وَرُبَّمَا ذَبَحَ الشَّاةَ، ثُمَّ يُقَطِّعُهَا أَعْضَاءً، ثُمَّ يَبْعَثُهَا فِى صَدَائِقِ خَدِيجَةَ، فَرُبَّمَا قُلْتُ لَهُ: كَأَنَّهُ لَمْ يَكُنْ فِى الدُّنْيَا امْرَأَةٌ إِلاَّ خَدِيجَةُ، فَيَقُولُ: “إِنَّهَا كَانَتْ وَكَانَتْ</a:t>
            </a:r>
            <a:endParaRPr lang="tr-TR" sz="36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3600" dirty="0" smtClean="0"/>
              <a:t/>
            </a:r>
            <a:br>
              <a:rPr lang="tr-TR" sz="3600" dirty="0" smtClean="0"/>
            </a:br>
            <a:endParaRPr lang="tr-TR" sz="36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293079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42575" y="742354"/>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567543" y="2801573"/>
            <a:ext cx="8113950" cy="212365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مَن لا يَرْحمْ لاَ </a:t>
            </a:r>
            <a:r>
              <a:rPr lang="ar-SA" sz="5000" b="1" dirty="0" smtClean="0">
                <a:latin typeface="Traditional Arabic" panose="02020603050405020304" pitchFamily="18" charset="-78"/>
                <a:cs typeface="Traditional Arabic" panose="02020603050405020304" pitchFamily="18" charset="-78"/>
              </a:rPr>
              <a:t>يُرْحَمْ</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70857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7848302"/>
          </a:xfrm>
          <a:prstGeom prst="rect">
            <a:avLst/>
          </a:prstGeom>
          <a:noFill/>
        </p:spPr>
        <p:txBody>
          <a:bodyPr wrap="square" rtlCol="0">
            <a:spAutoFit/>
          </a:bodyPr>
          <a:lstStyle/>
          <a:p>
            <a:pPr algn="just">
              <a:lnSpc>
                <a:spcPct val="150000"/>
              </a:lnSpc>
            </a:pPr>
            <a:r>
              <a:rPr lang="fi-FI" sz="2800" dirty="0" smtClean="0">
                <a:latin typeface="Arial" panose="020B0604020202020204" pitchFamily="34" charset="0"/>
                <a:cs typeface="Arial" panose="020B0604020202020204" pitchFamily="34" charset="0"/>
              </a:rPr>
              <a:t>Şükür </a:t>
            </a:r>
            <a:r>
              <a:rPr lang="fi-FI" sz="2800" dirty="0">
                <a:latin typeface="Arial" panose="020B0604020202020204" pitchFamily="34" charset="0"/>
                <a:cs typeface="Arial" panose="020B0604020202020204" pitchFamily="34" charset="0"/>
              </a:rPr>
              <a:t>kelimesinin lügat mânâsı bir şeyi açmak, zıt anlamlısı olan küfür kelimesinin lügat mânâsı ise </a:t>
            </a:r>
            <a:r>
              <a:rPr lang="fi-FI" sz="2800" dirty="0" smtClean="0">
                <a:latin typeface="Arial" panose="020B0604020202020204" pitchFamily="34" charset="0"/>
                <a:cs typeface="Arial" panose="020B0604020202020204" pitchFamily="34" charset="0"/>
              </a:rPr>
              <a:t>örtmektir</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İman </a:t>
            </a:r>
            <a:r>
              <a:rPr lang="tr-TR" sz="2800" dirty="0">
                <a:latin typeface="Arial" panose="020B0604020202020204" pitchFamily="34" charset="0"/>
                <a:cs typeface="Arial" panose="020B0604020202020204" pitchFamily="34" charset="0"/>
              </a:rPr>
              <a:t>etmek, aslında şükretmek demektir, inkâr etmek de aslında nankörlük etmektir. </a:t>
            </a:r>
            <a:r>
              <a:rPr lang="tr-TR" sz="2800" dirty="0" smtClean="0">
                <a:latin typeface="Arial" panose="020B0604020202020204" pitchFamily="34" charset="0"/>
                <a:cs typeface="Arial" panose="020B0604020202020204" pitchFamily="34" charset="0"/>
              </a:rPr>
              <a:t>İman-ahlâk </a:t>
            </a:r>
            <a:r>
              <a:rPr lang="tr-TR" sz="2800" dirty="0">
                <a:latin typeface="Arial" panose="020B0604020202020204" pitchFamily="34" charset="0"/>
                <a:cs typeface="Arial" panose="020B0604020202020204" pitchFamily="34" charset="0"/>
              </a:rPr>
              <a:t>ilişkisi, şükür özelinde, eş anlamlılığa yakın seviyede, son derece iç içe geçmiş bir haldedir.</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b="1" dirty="0" smtClean="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800" dirty="0" smtClean="0"/>
              <a:t/>
            </a:r>
            <a:br>
              <a:rPr lang="tr-TR" sz="2800" dirty="0" smtClean="0"/>
            </a:br>
            <a:endParaRPr lang="tr-TR" sz="28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68701" y="47533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Şükür-İman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2706" y="1520886"/>
            <a:ext cx="9886209" cy="5429179"/>
          </a:xfrm>
          <a:prstGeom prst="rect">
            <a:avLst/>
          </a:prstGeom>
          <a:noFill/>
        </p:spPr>
        <p:txBody>
          <a:bodyPr wrap="square" rtlCol="0">
            <a:spAutoFit/>
          </a:bodyPr>
          <a:lstStyle/>
          <a:p>
            <a:pPr algn="just">
              <a:lnSpc>
                <a:spcPct val="150000"/>
              </a:lnSpc>
            </a:pPr>
            <a:r>
              <a:rPr lang="tr-TR" sz="2600" dirty="0">
                <a:latin typeface="Arial" panose="020B0604020202020204" pitchFamily="34" charset="0"/>
                <a:cs typeface="Arial" panose="020B0604020202020204" pitchFamily="34" charset="0"/>
              </a:rPr>
              <a:t>Yapılan iyiliğe minnettarlığı ifade eden şükür erdeminin, imanla en yakından ilişkili olan ahlâkî erdem olduğu söylenebilir. Zira, şükürde nimeti vereni itiraf ve ikrar söz konusudur. Bu nedenle, </a:t>
            </a:r>
            <a:r>
              <a:rPr lang="tr-TR" sz="2600" dirty="0" err="1">
                <a:latin typeface="Arial" panose="020B0604020202020204" pitchFamily="34" charset="0"/>
                <a:cs typeface="Arial" panose="020B0604020202020204" pitchFamily="34" charset="0"/>
              </a:rPr>
              <a:t>Kur’ân</a:t>
            </a:r>
            <a:r>
              <a:rPr lang="tr-TR" sz="2600" dirty="0">
                <a:latin typeface="Arial" panose="020B0604020202020204" pitchFamily="34" charset="0"/>
                <a:cs typeface="Arial" panose="020B0604020202020204" pitchFamily="34" charset="0"/>
              </a:rPr>
              <a:t>-ı Kerîm’de şükür kelimesi pek çok defa, iman kelimesinin yerine, onun eş anlamlısı imiş gibi kullanılmış, insana bahşedilen sayısız nimetlerden sık sık örnekler verilip şükretmeye, dolayısıyla iman etmeye, insanlar çağrılmıştır. Şükrün zıttı olan küfür kelimesinde ise nimeti vereni gizleme ve yok sayma manası mevcuttur. </a:t>
            </a:r>
            <a:endParaRPr lang="tr-TR" sz="26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2824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Şükür-İman 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51742" y="2049295"/>
            <a:ext cx="9875519" cy="3908762"/>
          </a:xfrm>
          <a:prstGeom prst="rect">
            <a:avLst/>
          </a:prstGeom>
          <a:noFill/>
        </p:spPr>
        <p:txBody>
          <a:bodyPr wrap="square" rtlCol="0">
            <a:spAutoFit/>
          </a:bodyPr>
          <a:lstStyle/>
          <a:p>
            <a:pPr>
              <a:lnSpc>
                <a:spcPct val="150000"/>
              </a:lnSpc>
            </a:pPr>
            <a:r>
              <a:rPr lang="tr-TR" dirty="0"/>
              <a:t>“</a:t>
            </a:r>
            <a:r>
              <a:rPr lang="tr-TR" sz="2800" dirty="0">
                <a:latin typeface="Arial" panose="020B0604020202020204" pitchFamily="34" charset="0"/>
                <a:cs typeface="Arial" panose="020B0604020202020204" pitchFamily="34" charset="0"/>
              </a:rPr>
              <a:t>Bunun için (ey insan), hem bana hem anne babana şükretmelisin (minnet duymalısın).” Lokman 31/14.</a:t>
            </a:r>
            <a:endParaRPr lang="en-US" sz="2800" dirty="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İnsanlara </a:t>
            </a:r>
            <a:r>
              <a:rPr lang="tr-TR" sz="2800" dirty="0">
                <a:latin typeface="Arial" panose="020B0604020202020204" pitchFamily="34" charset="0"/>
                <a:cs typeface="Arial" panose="020B0604020202020204" pitchFamily="34" charset="0"/>
              </a:rPr>
              <a:t>teşekkür etmeyen, Allah’a da şükretmez</a:t>
            </a:r>
            <a:r>
              <a:rPr lang="tr-TR" sz="2800" dirty="0" smtClean="0">
                <a:latin typeface="Arial" panose="020B0604020202020204" pitchFamily="34" charset="0"/>
                <a:cs typeface="Arial" panose="020B0604020202020204" pitchFamily="34" charset="0"/>
              </a:rPr>
              <a:t>.</a:t>
            </a:r>
          </a:p>
          <a:p>
            <a:pPr>
              <a:lnSpc>
                <a:spcPct val="150000"/>
              </a:lnSpc>
            </a:pPr>
            <a:endParaRPr lang="en-US" sz="2800" dirty="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Şükrün </a:t>
            </a:r>
            <a:r>
              <a:rPr lang="tr-TR" sz="2800" b="1" dirty="0">
                <a:solidFill>
                  <a:schemeClr val="accent1">
                    <a:lumMod val="75000"/>
                  </a:schemeClr>
                </a:solidFill>
                <a:latin typeface="Corbel" panose="020B0503020204020204" pitchFamily="34" charset="0"/>
                <a:ea typeface="Tahoma" pitchFamily="34" charset="0"/>
                <a:cs typeface="Tahoma" pitchFamily="34" charset="0"/>
              </a:rPr>
              <a:t>İmanla Eşleştirilmesi ve Birbirlerinin Yerine Kullanılmaları</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3416320"/>
          </a:xfrm>
          <a:prstGeom prst="rect">
            <a:avLst/>
          </a:prstGeom>
          <a:noFill/>
        </p:spPr>
        <p:txBody>
          <a:bodyPr wrap="square" rtlCol="0">
            <a:spAutoFit/>
          </a:bodyPr>
          <a:lstStyle/>
          <a:p>
            <a:pPr>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Şüphesiz biz ona doğru yolu gösterdik; artık o isterse şükreden (</a:t>
            </a:r>
            <a:r>
              <a:rPr lang="tr-TR" sz="2400" dirty="0" err="1">
                <a:latin typeface="Arial" panose="020B0604020202020204" pitchFamily="34" charset="0"/>
                <a:cs typeface="Arial" panose="020B0604020202020204" pitchFamily="34" charset="0"/>
              </a:rPr>
              <a:t>şâkir</a:t>
            </a:r>
            <a:r>
              <a:rPr lang="tr-TR" sz="2400" dirty="0">
                <a:latin typeface="Arial" panose="020B0604020202020204" pitchFamily="34" charset="0"/>
                <a:cs typeface="Arial" panose="020B0604020202020204" pitchFamily="34" charset="0"/>
              </a:rPr>
              <a:t>) olur, isterse nankör (</a:t>
            </a:r>
            <a:r>
              <a:rPr lang="tr-TR" sz="2400" dirty="0" err="1">
                <a:latin typeface="Arial" panose="020B0604020202020204" pitchFamily="34" charset="0"/>
                <a:cs typeface="Arial" panose="020B0604020202020204" pitchFamily="34" charset="0"/>
              </a:rPr>
              <a:t>kefûr</a:t>
            </a:r>
            <a:r>
              <a:rPr lang="tr-TR" sz="2400" dirty="0">
                <a:latin typeface="Arial" panose="020B0604020202020204" pitchFamily="34" charset="0"/>
                <a:cs typeface="Arial" panose="020B0604020202020204" pitchFamily="34" charset="0"/>
              </a:rPr>
              <a:t>).” el-İnsan 76/3.</a:t>
            </a:r>
            <a:endParaRPr lang="en-US" sz="2400" dirty="0">
              <a:latin typeface="Arial" panose="020B0604020202020204" pitchFamily="34" charset="0"/>
              <a:cs typeface="Arial" panose="020B0604020202020204" pitchFamily="34" charset="0"/>
            </a:endParaRPr>
          </a:p>
          <a:p>
            <a:pPr algn="just">
              <a:lnSpc>
                <a:spcPct val="150000"/>
              </a:lnSpc>
            </a:pPr>
            <a:endParaRPr lang="tr-TR" sz="2400" dirty="0">
              <a:latin typeface="Arial" panose="020B0604020202020204" pitchFamily="34" charset="0"/>
              <a:cs typeface="Arial" panose="020B0604020202020204" pitchFamily="34" charset="0"/>
            </a:endParaRPr>
          </a:p>
          <a:p>
            <a:pPr algn="just">
              <a:lnSpc>
                <a:spcPct val="150000"/>
              </a:lnSpc>
            </a:pPr>
            <a:r>
              <a:rPr lang="tr-TR" dirty="0"/>
              <a:t>“</a:t>
            </a:r>
            <a:r>
              <a:rPr lang="tr-TR" sz="2400" dirty="0">
                <a:latin typeface="Arial" panose="020B0604020202020204" pitchFamily="34" charset="0"/>
                <a:cs typeface="Arial" panose="020B0604020202020204" pitchFamily="34" charset="0"/>
              </a:rPr>
              <a:t>Eğer şükrederseniz size (nimetimi) daha çok vereceğim, nankörlük ederseniz hiç şüphesiz azabım pek şiddetlidir!” İbrahim 14/7.</a:t>
            </a:r>
            <a:endParaRPr lang="en-US" sz="2400" dirty="0">
              <a:latin typeface="Arial" panose="020B0604020202020204" pitchFamily="34" charset="0"/>
              <a:cs typeface="Arial" panose="020B0604020202020204" pitchFamily="34" charset="0"/>
            </a:endParaRPr>
          </a:p>
          <a:p>
            <a:pPr algn="just">
              <a:lnSpc>
                <a:spcPct val="150000"/>
              </a:lnSpc>
            </a:pP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Şükrün İmanla Eşleştirilmesi ve Birbirlerinin Yerine Kullanılmaları</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9332" y="1864474"/>
            <a:ext cx="9638014" cy="4616648"/>
          </a:xfrm>
          <a:prstGeom prst="rect">
            <a:avLst/>
          </a:prstGeom>
          <a:noFill/>
        </p:spPr>
        <p:txBody>
          <a:bodyPr wrap="square" rtlCol="0">
            <a:spAutoFit/>
          </a:bodyPr>
          <a:lstStyle/>
          <a:p>
            <a:pPr algn="just">
              <a:lnSpc>
                <a:spcPct val="150000"/>
              </a:lnSpc>
            </a:pPr>
            <a:r>
              <a:rPr lang="tr-TR" sz="2800" dirty="0"/>
              <a:t>“</a:t>
            </a:r>
            <a:r>
              <a:rPr lang="tr-TR" sz="2800" dirty="0" err="1">
                <a:latin typeface="Arial" panose="020B0604020202020204" pitchFamily="34" charset="0"/>
                <a:cs typeface="Arial" panose="020B0604020202020204" pitchFamily="34" charset="0"/>
              </a:rPr>
              <a:t>İblîs</a:t>
            </a:r>
            <a:r>
              <a:rPr lang="tr-TR" sz="2800" dirty="0">
                <a:latin typeface="Arial" panose="020B0604020202020204" pitchFamily="34" charset="0"/>
                <a:cs typeface="Arial" panose="020B0604020202020204" pitchFamily="34" charset="0"/>
              </a:rPr>
              <a:t> dedi ki: Bundan böyle benim sapmama izin vermene karşılık, ant içerim ki, ben de onları saptırmak için senin doğru yolunun üstüne oturacağım. Sonra elbette onlara önlerinden, arkalarından, sağlarından, sollarından sokulacağım ve sen onların çoklarını şükredenlerden bulmayacaksın.” el-</a:t>
            </a:r>
            <a:r>
              <a:rPr lang="tr-TR" sz="2800" dirty="0" err="1">
                <a:latin typeface="Arial" panose="020B0604020202020204" pitchFamily="34" charset="0"/>
                <a:cs typeface="Arial" panose="020B0604020202020204" pitchFamily="34" charset="0"/>
              </a:rPr>
              <a:t>Aʿrâf</a:t>
            </a:r>
            <a:r>
              <a:rPr lang="tr-TR" sz="2800" dirty="0">
                <a:latin typeface="Arial" panose="020B0604020202020204" pitchFamily="34" charset="0"/>
                <a:cs typeface="Arial" panose="020B0604020202020204" pitchFamily="34" charset="0"/>
              </a:rPr>
              <a:t> 7/16-7.</a:t>
            </a:r>
            <a:endParaRPr lang="en-US" sz="2800" dirty="0">
              <a:latin typeface="Arial" panose="020B0604020202020204" pitchFamily="34" charset="0"/>
              <a:cs typeface="Arial" panose="020B0604020202020204" pitchFamily="34" charset="0"/>
            </a:endParaRPr>
          </a:p>
          <a:p>
            <a:pPr algn="just">
              <a:lnSpc>
                <a:spcPct val="150000"/>
              </a:lnSpc>
            </a:pPr>
            <a:endParaRPr lang="tr-TR" sz="2800" dirty="0"/>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52106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Şükür</a:t>
            </a:r>
            <a:r>
              <a:rPr lang="tr-TR" sz="2800" b="1" dirty="0">
                <a:solidFill>
                  <a:schemeClr val="accent1">
                    <a:lumMod val="75000"/>
                  </a:schemeClr>
                </a:solidFill>
                <a:latin typeface="Corbel" panose="020B0503020204020204" pitchFamily="34" charset="0"/>
                <a:ea typeface="Tahoma" pitchFamily="34" charset="0"/>
                <a:cs typeface="Tahoma" pitchFamily="34" charset="0"/>
              </a:rPr>
              <a:t>, Kişiyi İmana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Sevkeder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1833077"/>
            <a:ext cx="9997830" cy="4524315"/>
          </a:xfrm>
          <a:prstGeom prst="rect">
            <a:avLst/>
          </a:prstGeom>
          <a:noFill/>
        </p:spPr>
        <p:txBody>
          <a:bodyPr wrap="square" rtlCol="0">
            <a:spAutoFit/>
          </a:bodyPr>
          <a:lstStyle/>
          <a:p>
            <a:pPr>
              <a:lnSpc>
                <a:spcPct val="150000"/>
              </a:lnSpc>
            </a:pPr>
            <a:r>
              <a:rPr lang="tr-TR" sz="2400" dirty="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Gökleri ve yeri yaratan, gökten su indirip onunla size rızık olarak türlü türlü ürünler çıkaran Allah’tır; izni ile denizde yüzüp gitmeleri için gemileri emrinize veren, nehirleri sizin için faydalı olacak şekilde yaratan O’dur. Düzenli seyreden güneşi ve ayı sizin için yararlı kılan, gece ile gündüzü faydalanacağınız biçimde yaratan O’dur. </a:t>
            </a:r>
            <a:r>
              <a:rPr lang="tr-TR" sz="2400" b="1" dirty="0">
                <a:latin typeface="Arial" panose="020B0604020202020204" pitchFamily="34" charset="0"/>
                <a:cs typeface="Arial" panose="020B0604020202020204" pitchFamily="34" charset="0"/>
              </a:rPr>
              <a:t>O size istediğiniz her şeyi verdi. Allah’ın nimetlerini saymaya kalksanız başa çıkamazsınız. Şu bir gerçek ki insanoğlu çok zalim, çok nankördür!”</a:t>
            </a:r>
            <a:r>
              <a:rPr lang="en-US" sz="2400" b="1"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İbrahim </a:t>
            </a:r>
            <a:r>
              <a:rPr lang="tr-TR" sz="2400" dirty="0" smtClean="0">
                <a:latin typeface="Arial" panose="020B0604020202020204" pitchFamily="34" charset="0"/>
                <a:cs typeface="Arial" panose="020B0604020202020204" pitchFamily="34" charset="0"/>
              </a:rPr>
              <a:t>14/32-4.</a:t>
            </a:r>
            <a:endParaRPr lang="en-US" sz="2400" dirty="0">
              <a:latin typeface="Arial" panose="020B0604020202020204" pitchFamily="34" charset="0"/>
              <a:cs typeface="Arial" panose="020B0604020202020204" pitchFamily="34" charset="0"/>
            </a:endParaRPr>
          </a:p>
          <a:p>
            <a:pPr>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Nankörlük</a:t>
            </a:r>
            <a:r>
              <a:rPr lang="tr-TR" sz="2800" b="1" dirty="0">
                <a:solidFill>
                  <a:schemeClr val="accent1">
                    <a:lumMod val="75000"/>
                  </a:schemeClr>
                </a:solidFill>
                <a:latin typeface="Corbel" panose="020B0503020204020204" pitchFamily="34" charset="0"/>
                <a:ea typeface="Tahoma" pitchFamily="34" charset="0"/>
                <a:cs typeface="Tahoma" pitchFamily="34" charset="0"/>
              </a:rPr>
              <a:t>, İmanı Zedeler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1870512"/>
          </a:xfrm>
          <a:prstGeom prst="rect">
            <a:avLst/>
          </a:prstGeom>
          <a:noFill/>
        </p:spPr>
        <p:txBody>
          <a:bodyPr wrap="square" rtlCol="0">
            <a:spAutoFit/>
          </a:bodyPr>
          <a:lstStyle/>
          <a:p>
            <a:pPr>
              <a:lnSpc>
                <a:spcPct val="150000"/>
              </a:lnSpc>
            </a:pPr>
            <a:endParaRPr lang="tr-TR" sz="2400" dirty="0" smtClean="0">
              <a:latin typeface="Arial" panose="020B0604020202020204" pitchFamily="34" charset="0"/>
              <a:cs typeface="Arial" panose="020B0604020202020204" pitchFamily="34" charset="0"/>
            </a:endParaRPr>
          </a:p>
          <a:p>
            <a:pPr>
              <a:lnSpc>
                <a:spcPct val="150000"/>
              </a:lnSpc>
            </a:pPr>
            <a:r>
              <a:rPr lang="tr-TR" sz="3200" dirty="0" smtClean="0">
                <a:latin typeface="Arial" panose="020B0604020202020204" pitchFamily="34" charset="0"/>
                <a:cs typeface="Arial" panose="020B0604020202020204" pitchFamily="34" charset="0"/>
              </a:rPr>
              <a:t>İnsanlara </a:t>
            </a:r>
            <a:r>
              <a:rPr lang="tr-TR" sz="3200" dirty="0">
                <a:latin typeface="Arial" panose="020B0604020202020204" pitchFamily="34" charset="0"/>
                <a:cs typeface="Arial" panose="020B0604020202020204" pitchFamily="34" charset="0"/>
              </a:rPr>
              <a:t>teşekkür etmeyen, Allah’a da şükretmez</a:t>
            </a:r>
            <a:r>
              <a:rPr lang="tr-TR" sz="2400" dirty="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3204</TotalTime>
  <Words>1253</Words>
  <Application>Microsoft Office PowerPoint</Application>
  <PresentationFormat>Özel</PresentationFormat>
  <Paragraphs>108</Paragraphs>
  <Slides>26</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26</vt:i4>
      </vt:variant>
    </vt:vector>
  </HeadingPairs>
  <TitlesOfParts>
    <vt:vector size="36" baseType="lpstr">
      <vt:lpstr>Arial</vt:lpstr>
      <vt:lpstr>Calibri</vt:lpstr>
      <vt:lpstr>Calibri Light</vt:lpstr>
      <vt:lpstr>Corbel</vt:lpstr>
      <vt:lpstr>Shonar Bangla</vt:lpstr>
      <vt:lpstr>Tahoma</vt:lpstr>
      <vt:lpstr>Traditional Arabic</vt:lpstr>
      <vt:lpstr>Wingdings</vt:lpstr>
      <vt:lpstr>Office Teması</vt:lpstr>
      <vt:lpstr>Şeritli</vt:lpstr>
      <vt:lpstr> İSİF 307 HADİS III  IX.HAFTA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362</cp:revision>
  <dcterms:created xsi:type="dcterms:W3CDTF">2019-09-14T09:59:13Z</dcterms:created>
  <dcterms:modified xsi:type="dcterms:W3CDTF">2021-11-09T18:25:13Z</dcterms:modified>
</cp:coreProperties>
</file>