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31"/>
  </p:notesMasterIdLst>
  <p:sldIdLst>
    <p:sldId id="256" r:id="rId3"/>
    <p:sldId id="258" r:id="rId4"/>
    <p:sldId id="401" r:id="rId5"/>
    <p:sldId id="433" r:id="rId6"/>
    <p:sldId id="432" r:id="rId7"/>
    <p:sldId id="403" r:id="rId8"/>
    <p:sldId id="404" r:id="rId9"/>
    <p:sldId id="414" r:id="rId10"/>
    <p:sldId id="415" r:id="rId11"/>
    <p:sldId id="405" r:id="rId12"/>
    <p:sldId id="406" r:id="rId13"/>
    <p:sldId id="434" r:id="rId14"/>
    <p:sldId id="439" r:id="rId15"/>
    <p:sldId id="407" r:id="rId16"/>
    <p:sldId id="409" r:id="rId17"/>
    <p:sldId id="436" r:id="rId18"/>
    <p:sldId id="437" r:id="rId19"/>
    <p:sldId id="438" r:id="rId20"/>
    <p:sldId id="440" r:id="rId21"/>
    <p:sldId id="441" r:id="rId22"/>
    <p:sldId id="442" r:id="rId23"/>
    <p:sldId id="443" r:id="rId24"/>
    <p:sldId id="444" r:id="rId25"/>
    <p:sldId id="445" r:id="rId26"/>
    <p:sldId id="446" r:id="rId27"/>
    <p:sldId id="447" r:id="rId28"/>
    <p:sldId id="392" r:id="rId29"/>
    <p:sldId id="307" r:id="rId30"/>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924" y="72"/>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03.11.2021</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03.11.2021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03.11.2021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03.11.2021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03.11.2021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03.11.2021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03.11.2021</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03.11.2021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03.11.2021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03.11.2021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03.11.2021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03.11.2021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03.11.2021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03.11.2021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03.11.2021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03.11.2021</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03.11.2021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03.11.2021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03.11.2021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03.11.2021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03.11.2021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03.11.2021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03.11.2021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03.11.2021</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03.11.2021</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8.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 İSİF 307 HADİS III</a:t>
            </a:r>
            <a:br>
              <a:rPr lang="tr-TR" sz="2800" b="1" dirty="0" smtClean="0">
                <a:cs typeface="Arial" panose="020B0604020202020204" pitchFamily="34" charset="0"/>
              </a:rPr>
            </a:br>
            <a:r>
              <a:rPr lang="tr-TR" sz="2800" b="1" dirty="0" smtClean="0">
                <a:cs typeface="Arial" panose="020B0604020202020204" pitchFamily="34" charset="0"/>
              </a:rPr>
              <a:t> VIII.HAFTA</a:t>
            </a:r>
            <a:br>
              <a:rPr lang="tr-TR" sz="2800" b="1" dirty="0" smtClean="0">
                <a:cs typeface="Arial" panose="020B0604020202020204" pitchFamily="34" charset="0"/>
              </a:rPr>
            </a:br>
            <a:r>
              <a:rPr lang="tr-TR" sz="2800" b="1" dirty="0" smtClean="0">
                <a:cs typeface="Arial" panose="020B0604020202020204" pitchFamily="34" charset="0"/>
              </a:rPr>
              <a:t>Dr. Mehmet ali </a:t>
            </a:r>
            <a:r>
              <a:rPr lang="tr-TR" sz="2800" b="1" dirty="0" err="1" smtClean="0">
                <a:cs typeface="Arial" panose="020B0604020202020204" pitchFamily="34" charset="0"/>
              </a:rPr>
              <a:t>çalgan</a:t>
            </a:r>
            <a:r>
              <a:rPr lang="tr-TR" sz="2800" b="1" dirty="0" smtClean="0">
                <a:cs typeface="Arial" panose="020B0604020202020204" pitchFamily="34" charset="0"/>
              </a:rPr>
              <a:t> </a:t>
            </a:r>
            <a:r>
              <a:rPr lang="tr-TR" sz="2800" b="1" dirty="0">
                <a:solidFill>
                  <a:srgbClr val="FF0000"/>
                </a:solidFill>
                <a:cs typeface="Arial" panose="020B0604020202020204" pitchFamily="34" charset="0"/>
              </a:rPr>
              <a:t/>
            </a:r>
            <a:br>
              <a:rPr lang="tr-TR" sz="2800" b="1" dirty="0">
                <a:solidFill>
                  <a:srgbClr val="FF0000"/>
                </a:solidFill>
                <a:cs typeface="Arial" panose="020B0604020202020204" pitchFamily="34" charset="0"/>
              </a:rPr>
            </a:b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smtClean="0">
                <a:solidFill>
                  <a:schemeClr val="accent1">
                    <a:lumMod val="20000"/>
                    <a:lumOff val="80000"/>
                  </a:schemeClr>
                </a:solidFill>
              </a:rPr>
              <a:t>Sabır-İman 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Mümin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Sabırlıdır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3511859"/>
          </a:xfrm>
          <a:prstGeom prst="rect">
            <a:avLst/>
          </a:prstGeom>
          <a:noFill/>
        </p:spPr>
        <p:txBody>
          <a:bodyPr wrap="square" rtlCol="0">
            <a:spAutoFit/>
          </a:bodyPr>
          <a:lstStyle/>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Allah kimin hayrını dilerse ona musibet verir.”  hadisinin, Ebu Ubeyd’e göre </a:t>
            </a:r>
            <a:r>
              <a:rPr lang="tr-TR" sz="2800" dirty="0" err="1">
                <a:latin typeface="Arial" panose="020B0604020202020204" pitchFamily="34" charset="0"/>
                <a:cs typeface="Arial" panose="020B0604020202020204" pitchFamily="34" charset="0"/>
              </a:rPr>
              <a:t>mânası</a:t>
            </a:r>
            <a:r>
              <a:rPr lang="tr-TR" sz="2800" dirty="0">
                <a:latin typeface="Arial" panose="020B0604020202020204" pitchFamily="34" charset="0"/>
                <a:cs typeface="Arial" panose="020B0604020202020204" pitchFamily="34" charset="0"/>
              </a:rPr>
              <a:t> şudur: Kula musibet verilir ki bu sebeple mükâfatlandırılsın.</a:t>
            </a:r>
            <a:endParaRPr lang="tr-TR" sz="2800" dirty="0" smtClean="0">
              <a:latin typeface="Arial" panose="020B0604020202020204" pitchFamily="34" charset="0"/>
              <a:cs typeface="Arial" panose="020B0604020202020204" pitchFamily="34" charset="0"/>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106047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07890" y="45129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İnkârcı </a:t>
            </a:r>
            <a:r>
              <a:rPr lang="tr-TR" sz="2800" b="1" dirty="0">
                <a:solidFill>
                  <a:schemeClr val="accent1">
                    <a:lumMod val="75000"/>
                  </a:schemeClr>
                </a:solidFill>
                <a:latin typeface="Corbel" panose="020B0503020204020204" pitchFamily="34" charset="0"/>
                <a:ea typeface="Tahoma" pitchFamily="34" charset="0"/>
                <a:cs typeface="Tahoma" pitchFamily="34" charset="0"/>
              </a:rPr>
              <a:t>Sabırsızdır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4259" y="1645920"/>
            <a:ext cx="9559637" cy="5909310"/>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Gerçekten insan pek tahammülsüz bir tabiatta (</a:t>
            </a:r>
            <a:r>
              <a:rPr lang="tr-TR" sz="2800" dirty="0" err="1">
                <a:latin typeface="Arial" panose="020B0604020202020204" pitchFamily="34" charset="0"/>
                <a:cs typeface="Arial" panose="020B0604020202020204" pitchFamily="34" charset="0"/>
              </a:rPr>
              <a:t>helû</a:t>
            </a:r>
            <a:r>
              <a:rPr lang="tr-TR" sz="2800" dirty="0">
                <a:latin typeface="Arial" panose="020B0604020202020204" pitchFamily="34" charset="0"/>
                <a:cs typeface="Arial" panose="020B0604020202020204" pitchFamily="34" charset="0"/>
              </a:rPr>
              <a:t>‘) yaratılmıştır. Başına bir fenalık geldi mi sızlanır durur (</a:t>
            </a:r>
            <a:r>
              <a:rPr lang="tr-TR" sz="2800" dirty="0" err="1">
                <a:latin typeface="Arial" panose="020B0604020202020204" pitchFamily="34" charset="0"/>
                <a:cs typeface="Arial" panose="020B0604020202020204" pitchFamily="34" charset="0"/>
              </a:rPr>
              <a:t>cezû</a:t>
            </a:r>
            <a:r>
              <a:rPr lang="tr-TR" sz="2800" dirty="0">
                <a:latin typeface="Arial" panose="020B0604020202020204" pitchFamily="34" charset="0"/>
                <a:cs typeface="Arial" panose="020B0604020202020204" pitchFamily="34" charset="0"/>
              </a:rPr>
              <a:t>’). Ama ona bir nimet nasip olursa kendisinden başkasını yararlandırmaz. Ancak namaz kılanlar başka.” el-</a:t>
            </a:r>
            <a:r>
              <a:rPr lang="tr-TR" sz="2800" dirty="0" err="1">
                <a:latin typeface="Arial" panose="020B0604020202020204" pitchFamily="34" charset="0"/>
                <a:cs typeface="Arial" panose="020B0604020202020204" pitchFamily="34" charset="0"/>
              </a:rPr>
              <a:t>Mearic</a:t>
            </a:r>
            <a:r>
              <a:rPr lang="tr-TR" sz="2800" dirty="0">
                <a:latin typeface="Arial" panose="020B0604020202020204" pitchFamily="34" charset="0"/>
                <a:cs typeface="Arial" panose="020B0604020202020204" pitchFamily="34" charset="0"/>
              </a:rPr>
              <a:t> 70/19-22</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“(Yas tutma maksadıyla) Elleriyle yanaklarını döven, yakalarını yırtan ve </a:t>
            </a:r>
            <a:r>
              <a:rPr lang="tr-TR" sz="2800" dirty="0" err="1">
                <a:latin typeface="Arial" panose="020B0604020202020204" pitchFamily="34" charset="0"/>
                <a:cs typeface="Arial" panose="020B0604020202020204" pitchFamily="34" charset="0"/>
              </a:rPr>
              <a:t>câhiliye</a:t>
            </a:r>
            <a:r>
              <a:rPr lang="tr-TR" sz="2800" dirty="0">
                <a:latin typeface="Arial" panose="020B0604020202020204" pitchFamily="34" charset="0"/>
                <a:cs typeface="Arial" panose="020B0604020202020204" pitchFamily="34" charset="0"/>
              </a:rPr>
              <a:t> âdetini devam ettirerek feryat eden kimse bizden değildir.”</a:t>
            </a:r>
            <a:r>
              <a:rPr lang="en-US" sz="2800" dirty="0">
                <a:latin typeface="Arial" panose="020B0604020202020204" pitchFamily="34" charset="0"/>
                <a:cs typeface="Arial" panose="020B0604020202020204" pitchFamily="34" charset="0"/>
              </a:rPr>
              <a:t> </a:t>
            </a:r>
            <a:endParaRPr lang="tr-TR" sz="2800" dirty="0"/>
          </a:p>
          <a:p>
            <a:pPr algn="just">
              <a:lnSpc>
                <a:spcPct val="150000"/>
              </a:lnSpc>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6027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27463" y="868031"/>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Sabır </a:t>
            </a:r>
            <a:r>
              <a:rPr lang="tr-TR" sz="2800" b="1" dirty="0">
                <a:solidFill>
                  <a:schemeClr val="accent1">
                    <a:lumMod val="75000"/>
                  </a:schemeClr>
                </a:solidFill>
                <a:latin typeface="Corbel" panose="020B0503020204020204" pitchFamily="34" charset="0"/>
                <a:ea typeface="Tahoma" pitchFamily="34" charset="0"/>
                <a:cs typeface="Tahoma" pitchFamily="34" charset="0"/>
              </a:rPr>
              <a:t>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9430" y="2103774"/>
            <a:ext cx="9892762" cy="3970318"/>
          </a:xfrm>
          <a:prstGeom prst="rect">
            <a:avLst/>
          </a:prstGeom>
          <a:noFill/>
        </p:spPr>
        <p:txBody>
          <a:bodyPr wrap="square" rtlCol="0">
            <a:spAutoFit/>
          </a:bodyPr>
          <a:lstStyle/>
          <a:p>
            <a:pPr algn="just">
              <a:lnSpc>
                <a:spcPct val="150000"/>
              </a:lnSpc>
            </a:pPr>
            <a:r>
              <a:rPr lang="tr-TR" sz="2400" dirty="0" smtClean="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Asra yemin ederim ki, İnsan gerçekten ziyandadır. Ancak iman edip </a:t>
            </a:r>
            <a:r>
              <a:rPr lang="tr-TR" sz="2400" dirty="0" err="1">
                <a:latin typeface="Arial" panose="020B0604020202020204" pitchFamily="34" charset="0"/>
                <a:cs typeface="Arial" panose="020B0604020202020204" pitchFamily="34" charset="0"/>
              </a:rPr>
              <a:t>salih</a:t>
            </a:r>
            <a:r>
              <a:rPr lang="tr-TR" sz="2400" dirty="0">
                <a:latin typeface="Arial" panose="020B0604020202020204" pitchFamily="34" charset="0"/>
                <a:cs typeface="Arial" panose="020B0604020202020204" pitchFamily="34" charset="0"/>
              </a:rPr>
              <a:t> amel işleyenler, birbirlerine hakkı ve sabrı tavsiye edenler müstesnadır</a:t>
            </a:r>
            <a:r>
              <a:rPr lang="tr-TR" sz="2400" dirty="0" smtClean="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gn="just">
              <a:lnSpc>
                <a:spcPct val="150000"/>
              </a:lnSpc>
            </a:pPr>
            <a:endParaRPr lang="tr-TR" sz="2400" dirty="0" smtClean="0">
              <a:latin typeface="Arial" panose="020B0604020202020204" pitchFamily="34" charset="0"/>
              <a:cs typeface="Arial" panose="020B0604020202020204" pitchFamily="34" charset="0"/>
            </a:endParaRPr>
          </a:p>
          <a:p>
            <a:pPr algn="just">
              <a:lnSpc>
                <a:spcPct val="150000"/>
              </a:lnSpc>
            </a:pPr>
            <a:r>
              <a:rPr lang="tr-TR" sz="2400" dirty="0"/>
              <a:t>“</a:t>
            </a:r>
            <a:r>
              <a:rPr lang="tr-TR" sz="2400" dirty="0">
                <a:latin typeface="Arial" panose="020B0604020202020204" pitchFamily="34" charset="0"/>
                <a:cs typeface="Arial" panose="020B0604020202020204" pitchFamily="34" charset="0"/>
              </a:rPr>
              <a:t>Kim sabrederse, Allah ona dayanma gücü verir. Kimseye sabırdan daha hayırlı ve daha geniş bir ikram verilmemiştir.»</a:t>
            </a:r>
          </a:p>
          <a:p>
            <a:pPr algn="just">
              <a:lnSpc>
                <a:spcPct val="150000"/>
              </a:lnSpc>
            </a:pP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274577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27463" y="79460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SABIR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9582" y="1615202"/>
            <a:ext cx="10116018" cy="6235681"/>
          </a:xfrm>
          <a:prstGeom prst="rect">
            <a:avLst/>
          </a:prstGeom>
          <a:noFill/>
        </p:spPr>
        <p:txBody>
          <a:bodyPr wrap="square" rtlCol="0">
            <a:spAutoFit/>
          </a:bodyPr>
          <a:lstStyle/>
          <a:p>
            <a:endParaRPr lang="tr-TR" sz="2400" dirty="0" smtClean="0">
              <a:latin typeface="Arial" panose="020B0604020202020204" pitchFamily="34" charset="0"/>
              <a:cs typeface="Arial" panose="020B0604020202020204" pitchFamily="34" charset="0"/>
            </a:endParaRPr>
          </a:p>
          <a:p>
            <a:pPr>
              <a:lnSpc>
                <a:spcPct val="150000"/>
              </a:lnSpc>
            </a:pPr>
            <a:r>
              <a:rPr lang="tr-TR" sz="2800" dirty="0">
                <a:latin typeface="Arial" panose="020B0604020202020204" pitchFamily="34" charset="0"/>
                <a:cs typeface="Arial" panose="020B0604020202020204" pitchFamily="34" charset="0"/>
              </a:rPr>
              <a:t>“Fakat o, sarp yolu göze alamadı. O sarp yol nedir, bilir misin? Köle </a:t>
            </a:r>
            <a:r>
              <a:rPr lang="tr-TR" sz="2800" dirty="0" err="1">
                <a:latin typeface="Arial" panose="020B0604020202020204" pitchFamily="34" charset="0"/>
                <a:cs typeface="Arial" panose="020B0604020202020204" pitchFamily="34" charset="0"/>
              </a:rPr>
              <a:t>âzat</a:t>
            </a:r>
            <a:r>
              <a:rPr lang="tr-TR" sz="2800" dirty="0">
                <a:latin typeface="Arial" panose="020B0604020202020204" pitchFamily="34" charset="0"/>
                <a:cs typeface="Arial" panose="020B0604020202020204" pitchFamily="34" charset="0"/>
              </a:rPr>
              <a:t> etmektir. Veya bir kıtlık gününde yakını olan bir yetimi yahut aç açık bir yoksulu doyurmaktır. Sonra iman edip birbirlerine sabrı ve merhameti tavsiye edenlerden olmaktır. İşte bunlar hakkın ve erdemin yanında olanlardır. </a:t>
            </a:r>
            <a:r>
              <a:rPr lang="tr-TR" sz="2800" dirty="0" err="1">
                <a:latin typeface="Arial" panose="020B0604020202020204" pitchFamily="34" charset="0"/>
                <a:cs typeface="Arial" panose="020B0604020202020204" pitchFamily="34" charset="0"/>
              </a:rPr>
              <a:t>Beled</a:t>
            </a:r>
            <a:r>
              <a:rPr lang="tr-TR" sz="2800" dirty="0">
                <a:latin typeface="Arial" panose="020B0604020202020204" pitchFamily="34" charset="0"/>
                <a:cs typeface="Arial" panose="020B0604020202020204" pitchFamily="34" charset="0"/>
              </a:rPr>
              <a:t> 90/8-18</a:t>
            </a:r>
            <a:endParaRPr lang="tr-TR" sz="2800" dirty="0" smtClean="0">
              <a:latin typeface="Arial" panose="020B0604020202020204" pitchFamily="34" charset="0"/>
              <a:cs typeface="Arial" panose="020B0604020202020204" pitchFamily="34" charset="0"/>
            </a:endParaRPr>
          </a:p>
          <a:p>
            <a:pPr>
              <a:lnSpc>
                <a:spcPct val="150000"/>
              </a:lnSpc>
            </a:pPr>
            <a:endParaRPr lang="tr-TR" sz="2800" dirty="0" smtClean="0">
              <a:latin typeface="Arial" panose="020B0604020202020204" pitchFamily="34" charset="0"/>
              <a:cs typeface="Arial" panose="020B0604020202020204" pitchFamily="34" charset="0"/>
            </a:endParaRPr>
          </a:p>
          <a:p>
            <a:pPr>
              <a:lnSpc>
                <a:spcPct val="150000"/>
              </a:lnSpc>
            </a:pP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005638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88274" y="96896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Sabır 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9524" y="2012333"/>
            <a:ext cx="9892762" cy="3908249"/>
          </a:xfrm>
          <a:prstGeom prst="rect">
            <a:avLst/>
          </a:prstGeom>
          <a:noFill/>
        </p:spPr>
        <p:txBody>
          <a:bodyPr wrap="square" rtlCol="0">
            <a:spAutoFit/>
          </a:bodyPr>
          <a:lstStyle/>
          <a:p>
            <a:pPr algn="just">
              <a:lnSpc>
                <a:spcPct val="150000"/>
              </a:lnSpc>
            </a:pPr>
            <a:endParaRPr lang="tr-TR" sz="2600" dirty="0" smtClean="0">
              <a:latin typeface="Arial" panose="020B0604020202020204" pitchFamily="34" charset="0"/>
              <a:cs typeface="Arial" panose="020B0604020202020204" pitchFamily="34" charset="0"/>
            </a:endParaRPr>
          </a:p>
          <a:p>
            <a:pPr algn="just">
              <a:lnSpc>
                <a:spcPct val="150000"/>
              </a:lnSpc>
            </a:pPr>
            <a:r>
              <a:rPr lang="tr-TR" sz="3200" dirty="0">
                <a:latin typeface="Arial" panose="020B0604020202020204" pitchFamily="34" charset="0"/>
                <a:cs typeface="Arial" panose="020B0604020202020204" pitchFamily="34" charset="0"/>
              </a:rPr>
              <a:t>“Cennet nefsin hoşuna gitmeyen şeylerle, cehennem de nefsin hoşuna giden şeylerle perdelenmiştir</a:t>
            </a:r>
            <a:r>
              <a:rPr lang="tr-TR" sz="3200" dirty="0" smtClean="0">
                <a:latin typeface="Arial" panose="020B0604020202020204" pitchFamily="34" charset="0"/>
                <a:cs typeface="Arial" panose="020B0604020202020204" pitchFamily="34" charset="0"/>
              </a:rPr>
              <a:t>.”</a:t>
            </a:r>
          </a:p>
          <a:p>
            <a:pPr algn="just">
              <a:lnSpc>
                <a:spcPct val="150000"/>
              </a:lnSpc>
            </a:pPr>
            <a:r>
              <a:rPr lang="tr-TR" sz="2600" dirty="0" smtClean="0">
                <a:latin typeface="Arial" panose="020B0604020202020204" pitchFamily="34" charset="0"/>
                <a:cs typeface="Arial" panose="020B0604020202020204" pitchFamily="34" charset="0"/>
              </a:rPr>
              <a:t> </a:t>
            </a:r>
            <a:br>
              <a:rPr lang="tr-TR" sz="2600" dirty="0" smtClean="0">
                <a:latin typeface="Arial" panose="020B0604020202020204" pitchFamily="34" charset="0"/>
                <a:cs typeface="Arial" panose="020B0604020202020204" pitchFamily="34" charset="0"/>
              </a:rPr>
            </a:br>
            <a:r>
              <a:rPr lang="tr-TR" sz="2600" dirty="0" smtClean="0"/>
              <a:t/>
            </a:r>
            <a:br>
              <a:rPr lang="tr-TR" sz="2600" dirty="0" smtClean="0"/>
            </a:br>
            <a:endParaRPr lang="tr-TR" sz="2600" dirty="0"/>
          </a:p>
        </p:txBody>
      </p:sp>
    </p:spTree>
    <p:extLst>
      <p:ext uri="{BB962C8B-B14F-4D97-AF65-F5344CB8AC3E}">
        <p14:creationId xmlns:p14="http://schemas.microsoft.com/office/powerpoint/2010/main" val="3442261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Sabır 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1724951"/>
            <a:ext cx="9925398" cy="5450851"/>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Ey iman edenler! Sabır ve namazla yardım dileyin. Şüphesiz </a:t>
            </a:r>
            <a:r>
              <a:rPr lang="tr-TR" sz="2800" b="1" dirty="0">
                <a:latin typeface="Arial" panose="020B0604020202020204" pitchFamily="34" charset="0"/>
                <a:cs typeface="Arial" panose="020B0604020202020204" pitchFamily="34" charset="0"/>
              </a:rPr>
              <a:t>Allah sabredenlerin yanındadır</a:t>
            </a:r>
            <a:r>
              <a:rPr lang="tr-TR" sz="2800" dirty="0">
                <a:latin typeface="Arial" panose="020B0604020202020204" pitchFamily="34" charset="0"/>
                <a:cs typeface="Arial" panose="020B0604020202020204" pitchFamily="34" charset="0"/>
              </a:rPr>
              <a:t>.” el-Bakara 2/153.</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a:t>
            </a:r>
            <a:r>
              <a:rPr lang="tr-TR" sz="2800" b="1" dirty="0">
                <a:latin typeface="Arial" panose="020B0604020202020204" pitchFamily="34" charset="0"/>
                <a:cs typeface="Arial" panose="020B0604020202020204" pitchFamily="34" charset="0"/>
              </a:rPr>
              <a:t>Allah, sabredenleri sever</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Âl</a:t>
            </a:r>
            <a:r>
              <a:rPr lang="tr-TR" sz="2800" dirty="0">
                <a:latin typeface="Arial" panose="020B0604020202020204" pitchFamily="34" charset="0"/>
                <a:cs typeface="Arial" panose="020B0604020202020204" pitchFamily="34" charset="0"/>
              </a:rPr>
              <a:t>-i </a:t>
            </a:r>
            <a:r>
              <a:rPr lang="tr-TR" sz="2800" dirty="0" err="1">
                <a:latin typeface="Arial" panose="020B0604020202020204" pitchFamily="34" charset="0"/>
                <a:cs typeface="Arial" panose="020B0604020202020204" pitchFamily="34" charset="0"/>
              </a:rPr>
              <a:t>İmrân</a:t>
            </a:r>
            <a:r>
              <a:rPr lang="tr-TR" sz="2800" dirty="0">
                <a:latin typeface="Arial" panose="020B0604020202020204" pitchFamily="34" charset="0"/>
                <a:cs typeface="Arial" panose="020B0604020202020204" pitchFamily="34" charset="0"/>
              </a:rPr>
              <a:t> 3/146, el-</a:t>
            </a:r>
            <a:r>
              <a:rPr lang="tr-TR" sz="2800" dirty="0" err="1">
                <a:latin typeface="Arial" panose="020B0604020202020204" pitchFamily="34" charset="0"/>
                <a:cs typeface="Arial" panose="020B0604020202020204" pitchFamily="34" charset="0"/>
              </a:rPr>
              <a:t>Enfâl</a:t>
            </a:r>
            <a:r>
              <a:rPr lang="tr-TR" sz="2800" dirty="0">
                <a:latin typeface="Arial" panose="020B0604020202020204" pitchFamily="34" charset="0"/>
                <a:cs typeface="Arial" panose="020B0604020202020204" pitchFamily="34" charset="0"/>
              </a:rPr>
              <a:t> 8/46.</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a:t>
            </a:r>
            <a:r>
              <a:rPr lang="tr-TR" sz="2800" b="1" dirty="0">
                <a:latin typeface="Arial" panose="020B0604020202020204" pitchFamily="34" charset="0"/>
                <a:cs typeface="Arial" panose="020B0604020202020204" pitchFamily="34" charset="0"/>
              </a:rPr>
              <a:t>Sabredenlere mükâfatları hesapsız verilecektir</a:t>
            </a:r>
            <a:r>
              <a:rPr lang="tr-TR" sz="2800" dirty="0">
                <a:latin typeface="Arial" panose="020B0604020202020204" pitchFamily="34" charset="0"/>
                <a:cs typeface="Arial" panose="020B0604020202020204" pitchFamily="34" charset="0"/>
              </a:rPr>
              <a:t>.” ez-</a:t>
            </a:r>
            <a:r>
              <a:rPr lang="tr-TR" sz="2800" dirty="0" err="1">
                <a:latin typeface="Arial" panose="020B0604020202020204" pitchFamily="34" charset="0"/>
                <a:cs typeface="Arial" panose="020B0604020202020204" pitchFamily="34" charset="0"/>
              </a:rPr>
              <a:t>Zümer</a:t>
            </a:r>
            <a:r>
              <a:rPr lang="tr-TR" sz="2800" dirty="0">
                <a:latin typeface="Arial" panose="020B0604020202020204" pitchFamily="34" charset="0"/>
                <a:cs typeface="Arial" panose="020B0604020202020204" pitchFamily="34" charset="0"/>
              </a:rPr>
              <a:t> 39/10.</a:t>
            </a: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3547889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971905"/>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Sabır 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2325843"/>
            <a:ext cx="9925398" cy="3511859"/>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Allah’ın takdirine razı olması, Âdemoğlunun saadetindendir. Yüce Allah’tan hayırlı olanı istemeyi bırakması ve Allah’ın takdirine öfkelenmesi ise Âdemoğlunun </a:t>
            </a:r>
            <a:r>
              <a:rPr lang="tr-TR" sz="2800" dirty="0" err="1">
                <a:latin typeface="Arial" panose="020B0604020202020204" pitchFamily="34" charset="0"/>
                <a:cs typeface="Arial" panose="020B0604020202020204" pitchFamily="34" charset="0"/>
              </a:rPr>
              <a:t>şekâvetindendir</a:t>
            </a:r>
            <a:r>
              <a:rPr lang="tr-TR" sz="2800" dirty="0">
                <a:latin typeface="Arial" panose="020B0604020202020204" pitchFamily="34" charset="0"/>
                <a:cs typeface="Arial" panose="020B0604020202020204" pitchFamily="34" charset="0"/>
              </a:rPr>
              <a:t> (bedbahtlığındandır).” </a:t>
            </a: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722553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Sabır 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1724951"/>
            <a:ext cx="9925398" cy="5450851"/>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Kim ölen üç çocuğu (sebebiyle sabreder ve sabrına mukabil onlar) dolayısıyla mükâfatını (yüce Allah’tan) beklerse, cennete girer.” </a:t>
            </a:r>
          </a:p>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Kimin iki sevgili gözünü alırım da o, mükâfatını benden bekleyerek buna sabrederse onun için cennetin dışında hiç bir karşılığa razı olmam</a:t>
            </a:r>
            <a:r>
              <a:rPr lang="tr-TR" sz="2800">
                <a:latin typeface="Arial" panose="020B0604020202020204" pitchFamily="34" charset="0"/>
                <a:cs typeface="Arial" panose="020B0604020202020204" pitchFamily="34" charset="0"/>
              </a:rPr>
              <a:t>.” </a:t>
            </a:r>
            <a:endParaRPr lang="tr-TR" sz="2800" dirty="0">
              <a:latin typeface="Arial" panose="020B0604020202020204" pitchFamily="34" charset="0"/>
              <a:cs typeface="Arial" panose="020B0604020202020204" pitchFamily="34" charset="0"/>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7772740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Sabır 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1724951"/>
            <a:ext cx="9925398" cy="5450851"/>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“Bir kadın </a:t>
            </a:r>
            <a:r>
              <a:rPr lang="tr-TR" sz="2800" dirty="0" err="1">
                <a:latin typeface="Arial" panose="020B0604020202020204" pitchFamily="34" charset="0"/>
                <a:cs typeface="Arial" panose="020B0604020202020204" pitchFamily="34" charset="0"/>
              </a:rPr>
              <a:t>Rasûlullah’a</a:t>
            </a:r>
            <a:r>
              <a:rPr lang="tr-TR" sz="2800" dirty="0">
                <a:latin typeface="Arial" panose="020B0604020202020204" pitchFamily="34" charset="0"/>
                <a:cs typeface="Arial" panose="020B0604020202020204" pitchFamily="34" charset="0"/>
              </a:rPr>
              <a:t> gelerek “Bende sara hastalığı var, bu yüzden (nöbet geçirdiğimde) üzerim açılıyor. Benim için yüce Allah’a dua eder misin?” demiştir. Hz. Peygamber (sav) ona “İstersen sabredersin, böylece cenneti (cennette yüksek bir mertebeyi) kazanırsın. İstersen Allah’a sana afiyet vermesi için dua ederim.” demiş, bunun üzerine kadın sabretmeyi tercih </a:t>
            </a:r>
            <a:r>
              <a:rPr lang="tr-TR" sz="2800" dirty="0" smtClean="0">
                <a:latin typeface="Arial" panose="020B0604020202020204" pitchFamily="34" charset="0"/>
                <a:cs typeface="Arial" panose="020B0604020202020204" pitchFamily="34" charset="0"/>
              </a:rPr>
              <a:t>etmiştir.</a:t>
            </a:r>
            <a:endParaRPr lang="tr-TR" sz="2800" dirty="0">
              <a:latin typeface="Arial" panose="020B0604020202020204" pitchFamily="34" charset="0"/>
              <a:cs typeface="Arial" panose="020B0604020202020204" pitchFamily="34" charset="0"/>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36800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Sabır 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2096179"/>
            <a:ext cx="9925398" cy="3234860"/>
          </a:xfrm>
          <a:prstGeom prst="rect">
            <a:avLst/>
          </a:prstGeom>
          <a:noFill/>
        </p:spPr>
        <p:txBody>
          <a:bodyPr wrap="square" rtlCol="0">
            <a:spAutoFit/>
          </a:bodyPr>
          <a:lstStyle/>
          <a:p>
            <a:pPr algn="just" rtl="1">
              <a:lnSpc>
                <a:spcPct val="150000"/>
              </a:lnSpc>
            </a:pPr>
            <a:r>
              <a:rPr lang="ar-SA" sz="5000" b="1" dirty="0" smtClean="0">
                <a:latin typeface="Traditional Arabic" panose="02020603050405020304" pitchFamily="18" charset="-78"/>
                <a:cs typeface="Traditional Arabic" panose="02020603050405020304" pitchFamily="18" charset="-78"/>
              </a:rPr>
              <a:t>مَنْ </a:t>
            </a:r>
            <a:r>
              <a:rPr lang="ar-SA" sz="5000" b="1" dirty="0">
                <a:latin typeface="Traditional Arabic" panose="02020603050405020304" pitchFamily="18" charset="-78"/>
                <a:cs typeface="Traditional Arabic" panose="02020603050405020304" pitchFamily="18" charset="-78"/>
              </a:rPr>
              <a:t>يَتَصَبَّرْ يُصَبِّرْهُ اللَّهُ. وَمَا أُعْطِىَ أَحَدٌ عَطَاءً خَيْراً وَأَوْسَعَ مِنَ </a:t>
            </a:r>
            <a:r>
              <a:rPr lang="ar-SA" sz="5000" b="1" dirty="0" smtClean="0">
                <a:latin typeface="Traditional Arabic" panose="02020603050405020304" pitchFamily="18" charset="-78"/>
                <a:cs typeface="Traditional Arabic" panose="02020603050405020304" pitchFamily="18" charset="-78"/>
              </a:rPr>
              <a:t>الصَّبْرِ</a:t>
            </a:r>
            <a:endParaRPr lang="tr-TR" sz="5000" dirty="0">
              <a:latin typeface="Traditional Arabic" panose="02020603050405020304" pitchFamily="18" charset="-78"/>
              <a:cs typeface="Traditional Arabic" panose="02020603050405020304" pitchFamily="18" charset="-78"/>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11718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SABIR</a:t>
            </a:r>
            <a:endParaRPr lang="tr-TR" sz="2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Sabır 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2096179"/>
            <a:ext cx="9925398" cy="3927357"/>
          </a:xfrm>
          <a:prstGeom prst="rect">
            <a:avLst/>
          </a:prstGeom>
          <a:noFill/>
        </p:spPr>
        <p:txBody>
          <a:bodyPr wrap="square" rtlCol="0">
            <a:spAutoFit/>
          </a:bodyPr>
          <a:lstStyle/>
          <a:p>
            <a:pPr algn="just" rtl="1">
              <a:lnSpc>
                <a:spcPct val="150000"/>
              </a:lnSpc>
            </a:pPr>
            <a:r>
              <a:rPr lang="ar-SA" sz="5000" b="1" dirty="0">
                <a:latin typeface="Traditional Arabic" panose="02020603050405020304" pitchFamily="18" charset="-78"/>
                <a:cs typeface="Traditional Arabic" panose="02020603050405020304" pitchFamily="18" charset="-78"/>
              </a:rPr>
              <a:t>مَا يُصِيبُ الْمُسْلِمَ مِنْ نَصَبٍ وَلاَ وَصَبٍ وَلاَ هَمٍّ وَلاَ حَزَن وَلاَ أَذًى وَلاَ غمٍّ، حتَّى الشَّوْكَةُ يُشَاكُها إِلاَّ كفَّر اللَّه بهَا مِنْ خطَايَاه</a:t>
            </a: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9588953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Sabır 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2096179"/>
            <a:ext cx="9925398" cy="2080698"/>
          </a:xfrm>
          <a:prstGeom prst="rect">
            <a:avLst/>
          </a:prstGeom>
          <a:noFill/>
        </p:spPr>
        <p:txBody>
          <a:bodyPr wrap="square" rtlCol="0">
            <a:spAutoFit/>
          </a:bodyPr>
          <a:lstStyle/>
          <a:p>
            <a:pPr algn="just" rtl="1">
              <a:lnSpc>
                <a:spcPct val="150000"/>
              </a:lnSpc>
            </a:pPr>
            <a:r>
              <a:rPr lang="ar-SA" sz="5000" b="1" dirty="0">
                <a:latin typeface="Traditional Arabic" panose="02020603050405020304" pitchFamily="18" charset="-78"/>
                <a:cs typeface="Traditional Arabic" panose="02020603050405020304" pitchFamily="18" charset="-78"/>
              </a:rPr>
              <a:t>مَنْ يُرِدِ اللَّهُ بِهِ خَيْراً يُصِبْ </a:t>
            </a:r>
            <a:r>
              <a:rPr lang="ar-SA" sz="5000" b="1" dirty="0" smtClean="0">
                <a:latin typeface="Traditional Arabic" panose="02020603050405020304" pitchFamily="18" charset="-78"/>
                <a:cs typeface="Traditional Arabic" panose="02020603050405020304" pitchFamily="18" charset="-78"/>
              </a:rPr>
              <a:t>مِنْهُ</a:t>
            </a:r>
            <a:endParaRPr lang="tr-TR" sz="5000" b="1" dirty="0" smtClean="0">
              <a:latin typeface="Traditional Arabic" panose="02020603050405020304" pitchFamily="18" charset="-78"/>
              <a:cs typeface="Traditional Arabic" panose="02020603050405020304" pitchFamily="18" charset="-78"/>
            </a:endParaRPr>
          </a:p>
          <a:p>
            <a:pPr algn="just" rtl="1">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708576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Sabır 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2096179"/>
            <a:ext cx="9925398" cy="2773195"/>
          </a:xfrm>
          <a:prstGeom prst="rect">
            <a:avLst/>
          </a:prstGeom>
          <a:noFill/>
        </p:spPr>
        <p:txBody>
          <a:bodyPr wrap="square" rtlCol="0">
            <a:spAutoFit/>
          </a:bodyPr>
          <a:lstStyle/>
          <a:p>
            <a:pPr algn="just" rtl="1">
              <a:lnSpc>
                <a:spcPct val="150000"/>
              </a:lnSpc>
            </a:pPr>
            <a:r>
              <a:rPr lang="ar-SA" sz="5000" b="1" dirty="0">
                <a:latin typeface="Traditional Arabic" panose="02020603050405020304" pitchFamily="18" charset="-78"/>
                <a:cs typeface="Traditional Arabic" panose="02020603050405020304" pitchFamily="18" charset="-78"/>
              </a:rPr>
              <a:t>لَيْسَ الشديدُ بالصُّرَعةِ إِنمَّا الشديدُ الَّذي يمْلِكُ نَفسَهُ عِنْد الْغَضَبِ</a:t>
            </a: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6163185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291672" y="959711"/>
            <a:ext cx="9925398" cy="6081345"/>
          </a:xfrm>
          <a:prstGeom prst="rect">
            <a:avLst/>
          </a:prstGeom>
          <a:noFill/>
        </p:spPr>
        <p:txBody>
          <a:bodyPr wrap="square" rtlCol="0">
            <a:spAutoFit/>
          </a:bodyPr>
          <a:lstStyle/>
          <a:p>
            <a:pPr algn="just" rtl="1">
              <a:lnSpc>
                <a:spcPct val="150000"/>
              </a:lnSpc>
            </a:pPr>
            <a:r>
              <a:rPr lang="ar-SA" sz="4400" b="1" dirty="0">
                <a:latin typeface="Traditional Arabic" panose="02020603050405020304" pitchFamily="18" charset="-78"/>
                <a:cs typeface="Traditional Arabic" panose="02020603050405020304" pitchFamily="18" charset="-78"/>
              </a:rPr>
              <a:t> مَرَّ النَّبِيُّ صَلّى اللهُ عَلَيْهِ وسَلَّم بِامْرَأَةٍ تَبْكِي عِنْدَ قَبْرٍ فَقَال: " اتَّقِي الله وَاصْبِرِي"فَقَالَتْ: إِلَيْكَ عَنِّي، فَإِنِّكَ لَمْ تُصَبْ بمُصِيبتى، وَلَمْ تعْرفْهُ، فَقيلَ لَها: إِنَّه النَّبِيُّ صَلّى اللهُ عَلَيْهِ وسَلَّم، فَأَتتْ بَابَ النَّبِّي صَلّى اللهُ عَلَيْهِ وسَلَّم، فلَمْ تَجِد عِنْدَهُ بَوَّابينَ، فَقالتْ: لَمْ أَعْرِفْكَ، فقالَ:"إِنَّما الصَّبْرُ عِنْدَ الصَّدْمَةِ الأولَى" متفقٌ عَلَيهِ.</a:t>
            </a:r>
            <a:r>
              <a:rPr lang="tr-TR" sz="4400" dirty="0" smtClean="0"/>
              <a:t/>
            </a:r>
            <a:br>
              <a:rPr lang="tr-TR" sz="4400" dirty="0" smtClean="0"/>
            </a:br>
            <a:endParaRPr lang="tr-TR" sz="4400" dirty="0"/>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24143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383112" y="1345390"/>
            <a:ext cx="9925398" cy="5536900"/>
          </a:xfrm>
          <a:prstGeom prst="rect">
            <a:avLst/>
          </a:prstGeom>
          <a:noFill/>
        </p:spPr>
        <p:txBody>
          <a:bodyPr wrap="square" rtlCol="0">
            <a:spAutoFit/>
          </a:bodyPr>
          <a:lstStyle/>
          <a:p>
            <a:pPr algn="just" rtl="1">
              <a:lnSpc>
                <a:spcPct val="150000"/>
              </a:lnSpc>
            </a:pPr>
            <a:r>
              <a:rPr lang="ar-SA" sz="4000" b="1" dirty="0">
                <a:latin typeface="Traditional Arabic" panose="02020603050405020304" pitchFamily="18" charset="-78"/>
                <a:cs typeface="Traditional Arabic" panose="02020603050405020304" pitchFamily="18" charset="-78"/>
              </a:rPr>
              <a:t>ألاَ أريكَ امْرَأَةً مِن أَهْلِ الجَنَّة؟ فَقُلت: بلَى، قَالَ: هذِهِ المْرأَةُ السوْداءُ أَتَتِ النبيَّ صَلّى اللهُ عَلَيْهِ وسَلَّم فقالَتْ: إِنِّي أُصْرَعُ، وإِنِّي أَتكَشَّفُ، فَادْعُ اللَّه تَعَالَى لِي قَالَ: "إِن شئْتِ صَبَرْتِ ولكِ الْجنَّةُ، وإِنْ شِئْتِ دعَوْتُ اللَّه تَعالَى أَنْ يُعافِيَكِ"فقَالتْ: أَصْبرُ، فَقالت: إِنِّي أَتَكشَّفُ، فَادْعُ اللَّه أَنْ لا أَتكشَّفَ، فَدَعَا لَهَا. متَّفقٌ عليْهِ.</a:t>
            </a:r>
            <a:r>
              <a:rPr lang="tr-TR" sz="4000" dirty="0" smtClean="0"/>
              <a:t/>
            </a:r>
            <a:br>
              <a:rPr lang="tr-TR" sz="4000" dirty="0" smtClean="0"/>
            </a:br>
            <a:endParaRPr lang="tr-TR" sz="4000" dirty="0"/>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2089575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Sabır 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2096179"/>
            <a:ext cx="9925398" cy="2773195"/>
          </a:xfrm>
          <a:prstGeom prst="rect">
            <a:avLst/>
          </a:prstGeom>
          <a:noFill/>
        </p:spPr>
        <p:txBody>
          <a:bodyPr wrap="square" rtlCol="0">
            <a:spAutoFit/>
          </a:bodyPr>
          <a:lstStyle/>
          <a:p>
            <a:pPr algn="just" rtl="1">
              <a:lnSpc>
                <a:spcPct val="150000"/>
              </a:lnSpc>
            </a:pPr>
            <a:r>
              <a:rPr lang="ar-SA" sz="5000" b="1" dirty="0">
                <a:latin typeface="Traditional Arabic" panose="02020603050405020304" pitchFamily="18" charset="-78"/>
                <a:cs typeface="Traditional Arabic" panose="02020603050405020304" pitchFamily="18" charset="-78"/>
              </a:rPr>
              <a:t>لَيْسَ الشديدُ بالصُّرَعةِ إِنمَّا الشديدُ الَّذي يمْلِكُ نَفسَهُ عِنْد الْغَضَبِ</a:t>
            </a: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1928648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Sabır Felâha,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Rızâ-yı</a:t>
            </a:r>
            <a:r>
              <a:rPr lang="tr-TR" sz="2800" b="1" dirty="0">
                <a:solidFill>
                  <a:schemeClr val="accent1">
                    <a:lumMod val="75000"/>
                  </a:schemeClr>
                </a:solidFill>
                <a:latin typeface="Corbel" panose="020B0503020204020204" pitchFamily="34" charset="0"/>
                <a:ea typeface="Tahoma" pitchFamily="34" charset="0"/>
                <a:cs typeface="Tahoma" pitchFamily="34" charset="0"/>
              </a:rPr>
              <a:t> İlâhîye ve Cennete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Vesiledir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2096179"/>
            <a:ext cx="9925398" cy="2773195"/>
          </a:xfrm>
          <a:prstGeom prst="rect">
            <a:avLst/>
          </a:prstGeom>
          <a:noFill/>
        </p:spPr>
        <p:txBody>
          <a:bodyPr wrap="square" rtlCol="0">
            <a:spAutoFit/>
          </a:bodyPr>
          <a:lstStyle/>
          <a:p>
            <a:pPr algn="just" rtl="1">
              <a:lnSpc>
                <a:spcPct val="150000"/>
              </a:lnSpc>
            </a:pPr>
            <a:r>
              <a:rPr lang="ar-SA" sz="5000" b="1" dirty="0">
                <a:latin typeface="Traditional Arabic" panose="02020603050405020304" pitchFamily="18" charset="-78"/>
                <a:cs typeface="Traditional Arabic" panose="02020603050405020304" pitchFamily="18" charset="-78"/>
              </a:rPr>
              <a:t>لَيْسَ الشديدُ بالصُّرَعةِ إِنمَّا الشديدُ الَّذي يمْلِكُ نَفسَهُ عِنْد الْغَضَبِ</a:t>
            </a: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3631299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smtClean="0">
                <a:latin typeface="Arial" panose="020B0604020202020204" pitchFamily="34" charset="0"/>
                <a:cs typeface="Arial" panose="020B0604020202020204" pitchFamily="34" charset="0"/>
              </a:rPr>
              <a:t>Kaynak: Kur’an </a:t>
            </a:r>
            <a:r>
              <a:rPr lang="tr-TR" sz="3200" dirty="0">
                <a:latin typeface="Arial" panose="020B0604020202020204" pitchFamily="34" charset="0"/>
                <a:cs typeface="Arial" panose="020B0604020202020204" pitchFamily="34" charset="0"/>
              </a:rPr>
              <a:t>ve Sünnette İman-Ahlak </a:t>
            </a:r>
            <a:r>
              <a:rPr lang="tr-TR" sz="3200" dirty="0" smtClean="0">
                <a:latin typeface="Arial" panose="020B0604020202020204" pitchFamily="34" charset="0"/>
                <a:cs typeface="Arial" panose="020B0604020202020204" pitchFamily="34" charset="0"/>
              </a:rPr>
              <a:t>Bütünlüğü, Mehmet Ali </a:t>
            </a:r>
            <a:r>
              <a:rPr lang="tr-TR" sz="3200" dirty="0" err="1" smtClean="0">
                <a:latin typeface="Arial" panose="020B0604020202020204" pitchFamily="34" charset="0"/>
                <a:cs typeface="Arial" panose="020B0604020202020204" pitchFamily="34" charset="0"/>
              </a:rPr>
              <a:t>Çalgan</a:t>
            </a:r>
            <a:r>
              <a:rPr lang="tr-TR" sz="3200" dirty="0" smtClean="0">
                <a:latin typeface="Arial" panose="020B0604020202020204" pitchFamily="34" charset="0"/>
                <a:cs typeface="Arial" panose="020B0604020202020204" pitchFamily="34" charset="0"/>
              </a:rPr>
              <a:t>, Diyanet İşleri Başkanlığı Yayınları</a:t>
            </a:r>
            <a:endParaRPr lang="tr-TR" sz="32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5694571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44583"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Sabır-İman </a:t>
            </a:r>
            <a:r>
              <a:rPr lang="tr-TR" sz="2800" b="1" dirty="0">
                <a:solidFill>
                  <a:schemeClr val="accent1">
                    <a:lumMod val="75000"/>
                  </a:schemeClr>
                </a:solidFill>
                <a:latin typeface="Corbel" panose="020B0503020204020204" pitchFamily="34" charset="0"/>
                <a:ea typeface="Tahoma" pitchFamily="34" charset="0"/>
                <a:cs typeface="Tahoma" pitchFamily="34" charset="0"/>
              </a:rPr>
              <a:t>Bütünlüğü</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65760" y="1724298"/>
            <a:ext cx="9836331" cy="5447645"/>
          </a:xfrm>
          <a:prstGeom prst="rect">
            <a:avLst/>
          </a:prstGeom>
          <a:noFill/>
        </p:spPr>
        <p:txBody>
          <a:bodyPr wrap="square" rtlCol="0">
            <a:spAutoFit/>
          </a:bodyPr>
          <a:lstStyle/>
          <a:p>
            <a:pPr algn="just">
              <a:lnSpc>
                <a:spcPct val="150000"/>
              </a:lnSpc>
            </a:pPr>
            <a:endParaRPr lang="tr-TR" sz="2400" dirty="0" smtClean="0">
              <a:latin typeface="Arial" panose="020B0604020202020204" pitchFamily="34" charset="0"/>
              <a:cs typeface="Arial" panose="020B0604020202020204" pitchFamily="34" charset="0"/>
            </a:endParaRPr>
          </a:p>
          <a:p>
            <a:pPr algn="just">
              <a:lnSpc>
                <a:spcPct val="150000"/>
              </a:lnSpc>
            </a:pPr>
            <a:r>
              <a:rPr lang="fi-FI" sz="2800" dirty="0" smtClean="0">
                <a:latin typeface="Arial" panose="020B0604020202020204" pitchFamily="34" charset="0"/>
                <a:cs typeface="Arial" panose="020B0604020202020204" pitchFamily="34" charset="0"/>
              </a:rPr>
              <a:t>İman</a:t>
            </a:r>
            <a:r>
              <a:rPr lang="fi-FI" sz="2800" dirty="0">
                <a:latin typeface="Arial" panose="020B0604020202020204" pitchFamily="34" charset="0"/>
                <a:cs typeface="Arial" panose="020B0604020202020204" pitchFamily="34" charset="0"/>
              </a:rPr>
              <a:t>, sabır ve </a:t>
            </a:r>
            <a:r>
              <a:rPr lang="fi-FI" sz="2800" dirty="0" smtClean="0">
                <a:latin typeface="Arial" panose="020B0604020202020204" pitchFamily="34" charset="0"/>
                <a:cs typeface="Arial" panose="020B0604020202020204" pitchFamily="34" charset="0"/>
              </a:rPr>
              <a:t>cömertliktir</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sabır, “akıl ve dinin gerektirdiği şekilde nefsi zapt etmek</a:t>
            </a:r>
            <a:r>
              <a:rPr lang="tr-TR" sz="2800" dirty="0" smtClean="0">
                <a:latin typeface="Arial" panose="020B0604020202020204" pitchFamily="34" charset="0"/>
                <a:cs typeface="Arial" panose="020B0604020202020204" pitchFamily="34" charset="0"/>
              </a:rPr>
              <a:t>”</a:t>
            </a:r>
          </a:p>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Sabır </a:t>
            </a:r>
            <a:r>
              <a:rPr lang="tr-TR" sz="2800" dirty="0">
                <a:latin typeface="Arial" panose="020B0604020202020204" pitchFamily="34" charset="0"/>
                <a:cs typeface="Arial" panose="020B0604020202020204" pitchFamily="34" charset="0"/>
              </a:rPr>
              <a:t>nefse göre istenmeyen şeylere (ibadetler ve musibetler) ve istenen şeylere (günahlar) karşı olur.</a:t>
            </a:r>
          </a:p>
          <a:p>
            <a:pPr algn="just">
              <a:lnSpc>
                <a:spcPct val="150000"/>
              </a:lnSpc>
            </a:pPr>
            <a:r>
              <a:rPr lang="tr-TR" sz="2800" b="1" dirty="0" smtClean="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
            </a:r>
            <a:br>
              <a:rPr lang="tr-TR" sz="2800"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sz="20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8770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SABIR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987740"/>
            <a:ext cx="9246128" cy="438581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nefsin arzularına karşı gösterilen sabra </a:t>
            </a:r>
            <a:r>
              <a:rPr lang="tr-TR" sz="2800" b="1" dirty="0">
                <a:latin typeface="Arial" panose="020B0604020202020204" pitchFamily="34" charset="0"/>
                <a:cs typeface="Arial" panose="020B0604020202020204" pitchFamily="34" charset="0"/>
              </a:rPr>
              <a:t>iffet</a:t>
            </a:r>
            <a:r>
              <a:rPr lang="tr-TR" sz="2800" dirty="0">
                <a:latin typeface="Arial" panose="020B0604020202020204" pitchFamily="34" charset="0"/>
                <a:cs typeface="Arial" panose="020B0604020202020204" pitchFamily="34" charset="0"/>
              </a:rPr>
              <a:t>,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savaş </a:t>
            </a:r>
            <a:r>
              <a:rPr lang="tr-TR" sz="2800" dirty="0">
                <a:latin typeface="Arial" panose="020B0604020202020204" pitchFamily="34" charset="0"/>
                <a:cs typeface="Arial" panose="020B0604020202020204" pitchFamily="34" charset="0"/>
              </a:rPr>
              <a:t>gibi zorluklarda gösterilen sabra </a:t>
            </a:r>
            <a:r>
              <a:rPr lang="tr-TR" sz="2800" b="1" dirty="0">
                <a:latin typeface="Arial" panose="020B0604020202020204" pitchFamily="34" charset="0"/>
                <a:cs typeface="Arial" panose="020B0604020202020204" pitchFamily="34" charset="0"/>
              </a:rPr>
              <a:t>şecaat</a:t>
            </a:r>
            <a:r>
              <a:rPr lang="tr-TR" sz="2800" dirty="0">
                <a:latin typeface="Arial" panose="020B0604020202020204" pitchFamily="34" charset="0"/>
                <a:cs typeface="Arial" panose="020B0604020202020204" pitchFamily="34" charset="0"/>
              </a:rPr>
              <a:t>,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öfkeye </a:t>
            </a:r>
            <a:r>
              <a:rPr lang="tr-TR" sz="2800" dirty="0">
                <a:latin typeface="Arial" panose="020B0604020202020204" pitchFamily="34" charset="0"/>
                <a:cs typeface="Arial" panose="020B0604020202020204" pitchFamily="34" charset="0"/>
              </a:rPr>
              <a:t>hâkim olma konusunda gösterilen sabra </a:t>
            </a:r>
            <a:r>
              <a:rPr lang="tr-TR" sz="2800" b="1" dirty="0" err="1">
                <a:latin typeface="Arial" panose="020B0604020202020204" pitchFamily="34" charset="0"/>
                <a:cs typeface="Arial" panose="020B0604020202020204" pitchFamily="34" charset="0"/>
              </a:rPr>
              <a:t>hilim</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smtClean="0">
                <a:latin typeface="Arial" panose="020B0604020202020204" pitchFamily="34" charset="0"/>
                <a:cs typeface="Arial" panose="020B0604020202020204" pitchFamily="34" charset="0"/>
              </a:rPr>
              <a:t>dünyevî </a:t>
            </a:r>
            <a:r>
              <a:rPr lang="tr-TR" sz="2800" dirty="0">
                <a:latin typeface="Arial" panose="020B0604020202020204" pitchFamily="34" charset="0"/>
                <a:cs typeface="Arial" panose="020B0604020202020204" pitchFamily="34" charset="0"/>
              </a:rPr>
              <a:t>olarak az bir varlıkla yetinme konusunda gösterilen sabra </a:t>
            </a:r>
            <a:r>
              <a:rPr lang="tr-TR" sz="2800" b="1" dirty="0">
                <a:latin typeface="Arial" panose="020B0604020202020204" pitchFamily="34" charset="0"/>
                <a:cs typeface="Arial" panose="020B0604020202020204" pitchFamily="34" charset="0"/>
              </a:rPr>
              <a:t>kanaat</a:t>
            </a:r>
            <a:r>
              <a:rPr lang="tr-TR" sz="2800" dirty="0">
                <a:latin typeface="Arial" panose="020B0604020202020204" pitchFamily="34" charset="0"/>
                <a:cs typeface="Arial" panose="020B0604020202020204" pitchFamily="34" charset="0"/>
              </a:rPr>
              <a:t> denir. Dolayısıyla, imanın ahlâkının çoğunun sabır kapsamında olduğu </a:t>
            </a:r>
            <a:r>
              <a:rPr lang="tr-TR" sz="2800" dirty="0" smtClean="0">
                <a:latin typeface="Arial" panose="020B0604020202020204" pitchFamily="34" charset="0"/>
                <a:cs typeface="Arial" panose="020B0604020202020204" pitchFamily="34" charset="0"/>
              </a:rPr>
              <a:t>görülür</a:t>
            </a:r>
            <a:endParaRPr lang="tr-TR" sz="2800" dirty="0">
              <a:latin typeface="Arial" panose="020B0604020202020204" pitchFamily="34" charset="0"/>
              <a:cs typeface="Arial" panose="020B0604020202020204" pitchFamily="34" charset="0"/>
            </a:endParaRPr>
          </a:p>
          <a:p>
            <a:pPr algn="just">
              <a:lnSpc>
                <a:spcPct val="150000"/>
              </a:lnSpc>
            </a:pP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528244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79621" y="50610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İman</a:t>
            </a:r>
            <a:r>
              <a:rPr lang="tr-TR" sz="2800" b="1" dirty="0">
                <a:solidFill>
                  <a:schemeClr val="accent1">
                    <a:lumMod val="75000"/>
                  </a:schemeClr>
                </a:solidFill>
                <a:latin typeface="Corbel" panose="020B0503020204020204" pitchFamily="34" charset="0"/>
                <a:ea typeface="Tahoma" pitchFamily="34" charset="0"/>
                <a:cs typeface="Tahoma" pitchFamily="34" charset="0"/>
              </a:rPr>
              <a:t>, Kişiyi Sabırlı Yapar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9491" y="1691321"/>
            <a:ext cx="9875519" cy="4555093"/>
          </a:xfrm>
          <a:prstGeom prst="rect">
            <a:avLst/>
          </a:prstGeom>
          <a:noFill/>
        </p:spPr>
        <p:txBody>
          <a:bodyPr wrap="square" rtlCol="0">
            <a:spAutoFit/>
          </a:bodyPr>
          <a:lstStyle/>
          <a:p>
            <a:pPr>
              <a:lnSpc>
                <a:spcPct val="150000"/>
              </a:lnSpc>
            </a:pPr>
            <a:r>
              <a:rPr lang="tr-TR" sz="2800" dirty="0" smtClean="0">
                <a:latin typeface="Arial" panose="020B0604020202020204" pitchFamily="34" charset="0"/>
                <a:cs typeface="Arial" panose="020B0604020202020204" pitchFamily="34" charset="0"/>
              </a:rPr>
              <a:t>“</a:t>
            </a:r>
            <a:r>
              <a:rPr lang="tr-TR" sz="2800" dirty="0" err="1" smtClean="0">
                <a:latin typeface="Arial" panose="020B0604020202020204" pitchFamily="34" charset="0"/>
                <a:cs typeface="Arial" panose="020B0604020202020204" pitchFamily="34" charset="0"/>
              </a:rPr>
              <a:t>Andolsun</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ki sizi biraz korku ve açlıkla; mâllardan, canlardan ve ürünlerden eksiltmekle sınayacağız. Sabredenleri müjdele! Onlar, başlarına bir musibet geldiğinde, “</a:t>
            </a:r>
            <a:r>
              <a:rPr lang="tr-TR" sz="2800" b="1" dirty="0">
                <a:latin typeface="Arial" panose="020B0604020202020204" pitchFamily="34" charset="0"/>
                <a:cs typeface="Arial" panose="020B0604020202020204" pitchFamily="34" charset="0"/>
              </a:rPr>
              <a:t>Doğrusu biz Allah’a </a:t>
            </a:r>
            <a:r>
              <a:rPr lang="tr-TR" sz="2800" b="1" dirty="0" err="1">
                <a:latin typeface="Arial" panose="020B0604020202020204" pitchFamily="34" charset="0"/>
                <a:cs typeface="Arial" panose="020B0604020202020204" pitchFamily="34" charset="0"/>
              </a:rPr>
              <a:t>aidiz</a:t>
            </a:r>
            <a:r>
              <a:rPr lang="tr-TR" sz="2800" b="1" dirty="0">
                <a:latin typeface="Arial" panose="020B0604020202020204" pitchFamily="34" charset="0"/>
                <a:cs typeface="Arial" panose="020B0604020202020204" pitchFamily="34" charset="0"/>
              </a:rPr>
              <a:t> ve kuşkusuz O’na döneceğiz</a:t>
            </a:r>
            <a:r>
              <a:rPr lang="tr-TR" sz="2800" dirty="0">
                <a:latin typeface="Arial" panose="020B0604020202020204" pitchFamily="34" charset="0"/>
                <a:cs typeface="Arial" panose="020B0604020202020204" pitchFamily="34" charset="0"/>
              </a:rPr>
              <a:t>” derler. İşte rablerinin </a:t>
            </a:r>
            <a:r>
              <a:rPr lang="tr-TR" sz="2800" dirty="0" err="1">
                <a:latin typeface="Arial" panose="020B0604020202020204" pitchFamily="34" charset="0"/>
                <a:cs typeface="Arial" panose="020B0604020202020204" pitchFamily="34" charset="0"/>
              </a:rPr>
              <a:t>lutufları</a:t>
            </a:r>
            <a:r>
              <a:rPr lang="tr-TR" sz="2800" dirty="0">
                <a:latin typeface="Arial" panose="020B0604020202020204" pitchFamily="34" charset="0"/>
                <a:cs typeface="Arial" panose="020B0604020202020204" pitchFamily="34" charset="0"/>
              </a:rPr>
              <a:t> ve rahmeti bunlar içindir ve işte doğru yola ulaşmış olanlar da bunlardır.” el-Bakara 2/155-7.</a:t>
            </a:r>
            <a:endParaRPr lang="en-US" sz="2800" dirty="0">
              <a:latin typeface="Arial" panose="020B0604020202020204" pitchFamily="34" charset="0"/>
              <a:cs typeface="Arial" panose="020B0604020202020204" pitchFamily="34" charset="0"/>
            </a:endParaRPr>
          </a:p>
          <a:p>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7307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İman, Kişiyi Sabırlı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Yapar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891953"/>
            <a:ext cx="9742518" cy="3347840"/>
          </a:xfrm>
          <a:prstGeom prst="rect">
            <a:avLst/>
          </a:prstGeom>
          <a:noFill/>
        </p:spPr>
        <p:txBody>
          <a:bodyPr wrap="square" rtlCol="0">
            <a:spAutoFit/>
          </a:bodyPr>
          <a:lstStyle/>
          <a:p>
            <a:pPr algn="just">
              <a:lnSpc>
                <a:spcPct val="150000"/>
              </a:lnSpc>
            </a:pPr>
            <a:r>
              <a:rPr lang="tr-TR" sz="2400" dirty="0">
                <a:latin typeface="Arial" panose="020B0604020202020204" pitchFamily="34" charset="0"/>
                <a:cs typeface="Arial" panose="020B0604020202020204" pitchFamily="34" charset="0"/>
              </a:rPr>
              <a:t>“Ey Allah’ım, …bize öyle bir </a:t>
            </a:r>
            <a:r>
              <a:rPr lang="tr-TR" sz="2400" dirty="0" err="1">
                <a:latin typeface="Arial" panose="020B0604020202020204" pitchFamily="34" charset="0"/>
                <a:cs typeface="Arial" panose="020B0604020202020204" pitchFamily="34" charset="0"/>
              </a:rPr>
              <a:t>yakîn</a:t>
            </a:r>
            <a:r>
              <a:rPr lang="tr-TR" sz="2400" dirty="0">
                <a:latin typeface="Arial" panose="020B0604020202020204" pitchFamily="34" charset="0"/>
                <a:cs typeface="Arial" panose="020B0604020202020204" pitchFamily="34" charset="0"/>
              </a:rPr>
              <a:t> (sağlam inanç) nasip et ki bize dünyanın musibetlerini hafif göstersin…” </a:t>
            </a:r>
            <a:endParaRPr lang="tr-TR" sz="2400" dirty="0" smtClean="0">
              <a:latin typeface="Arial" panose="020B0604020202020204" pitchFamily="34" charset="0"/>
              <a:cs typeface="Arial" panose="020B0604020202020204" pitchFamily="34" charset="0"/>
            </a:endParaRPr>
          </a:p>
          <a:p>
            <a:pPr algn="just">
              <a:lnSpc>
                <a:spcPct val="150000"/>
              </a:lnSpc>
            </a:pPr>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dünyanın geçiciliğini, ahirette bu dünyadaki musibetlerin mükâfatının alınacağını, yüce Allah’ın sevdiği kullarına, bir hikmete </a:t>
            </a:r>
            <a:r>
              <a:rPr lang="tr-TR" sz="2400" dirty="0" err="1">
                <a:latin typeface="Arial" panose="020B0604020202020204" pitchFamily="34" charset="0"/>
                <a:cs typeface="Arial" panose="020B0604020202020204" pitchFamily="34" charset="0"/>
              </a:rPr>
              <a:t>binâen</a:t>
            </a:r>
            <a:r>
              <a:rPr lang="tr-TR" sz="2400" dirty="0">
                <a:latin typeface="Arial" panose="020B0604020202020204" pitchFamily="34" charset="0"/>
                <a:cs typeface="Arial" panose="020B0604020202020204" pitchFamily="34" charset="0"/>
              </a:rPr>
              <a:t> musibet verdiğini bilen, ilâhî hikmete ve adâlete tam güvenen bir müminin musibetlere bakış açısı elbette çok farklı olacaktır</a:t>
            </a:r>
            <a:r>
              <a:rPr lang="tr-TR" sz="2400" dirty="0" smtClean="0">
                <a:latin typeface="Arial" panose="020B0604020202020204" pitchFamily="34" charset="0"/>
                <a:cs typeface="Arial" panose="020B0604020202020204" pitchFamily="34" charset="0"/>
              </a:rPr>
              <a:t>.</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221557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İman, Kişiyi Sabırlı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Yapar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526898" y="2622454"/>
            <a:ext cx="9638014" cy="5173852"/>
          </a:xfrm>
          <a:prstGeom prst="rect">
            <a:avLst/>
          </a:prstGeom>
          <a:noFill/>
        </p:spPr>
        <p:txBody>
          <a:bodyPr wrap="square" rtlCol="0">
            <a:spAutoFit/>
          </a:bodyPr>
          <a:lstStyle/>
          <a:p>
            <a:pPr algn="just">
              <a:lnSpc>
                <a:spcPct val="150000"/>
              </a:lnSpc>
            </a:pPr>
            <a:r>
              <a:rPr lang="tr-TR" sz="3200" dirty="0" smtClean="0">
                <a:latin typeface="Arial" panose="020B0604020202020204" pitchFamily="34" charset="0"/>
                <a:cs typeface="Arial" panose="020B0604020202020204" pitchFamily="34" charset="0"/>
              </a:rPr>
              <a:t>“</a:t>
            </a:r>
            <a:r>
              <a:rPr lang="tr-TR" sz="3200" dirty="0">
                <a:latin typeface="Arial" panose="020B0604020202020204" pitchFamily="34" charset="0"/>
                <a:cs typeface="Arial" panose="020B0604020202020204" pitchFamily="34" charset="0"/>
              </a:rPr>
              <a:t>Sabır ve namazla Allah’tan yardım isteyin. Şüphesiz bunlar, Allah’a huşû ile boyun eğenlerden başkasına ağır gelir. Onlar kesinlikle rablerine kavuşacaklarını ve O’na döneceklerini bilen kimselerdir.” </a:t>
            </a:r>
            <a:endParaRPr lang="en-US" sz="32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Tree>
    <p:extLst>
      <p:ext uri="{BB962C8B-B14F-4D97-AF65-F5344CB8AC3E}">
        <p14:creationId xmlns:p14="http://schemas.microsoft.com/office/powerpoint/2010/main" val="66137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203223"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Mümin </a:t>
            </a:r>
            <a:r>
              <a:rPr lang="tr-TR" sz="2800" b="1" dirty="0">
                <a:solidFill>
                  <a:schemeClr val="accent1">
                    <a:lumMod val="75000"/>
                  </a:schemeClr>
                </a:solidFill>
                <a:latin typeface="Corbel" panose="020B0503020204020204" pitchFamily="34" charset="0"/>
                <a:ea typeface="Tahoma" pitchFamily="34" charset="0"/>
                <a:cs typeface="Tahoma" pitchFamily="34" charset="0"/>
              </a:rPr>
              <a:t>Sabırlıdır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08764" y="2043953"/>
            <a:ext cx="9997830" cy="3636060"/>
          </a:xfrm>
          <a:prstGeom prst="rect">
            <a:avLst/>
          </a:prstGeom>
          <a:noFill/>
        </p:spPr>
        <p:txBody>
          <a:bodyPr wrap="square" rtlCol="0">
            <a:spAutoFit/>
          </a:bodyPr>
          <a:lstStyle/>
          <a:p>
            <a:pPr>
              <a:lnSpc>
                <a:spcPct val="150000"/>
              </a:lnSpc>
            </a:pPr>
            <a:r>
              <a:rPr lang="tr-TR" sz="2800" dirty="0">
                <a:latin typeface="Arial" panose="020B0604020202020204" pitchFamily="34" charset="0"/>
                <a:cs typeface="Arial" panose="020B0604020202020204" pitchFamily="34" charset="0"/>
              </a:rPr>
              <a:t>“</a:t>
            </a:r>
            <a:r>
              <a:rPr lang="tr-TR" sz="2800" dirty="0" err="1">
                <a:latin typeface="Arial" panose="020B0604020202020204" pitchFamily="34" charset="0"/>
                <a:cs typeface="Arial" panose="020B0604020202020204" pitchFamily="34" charset="0"/>
              </a:rPr>
              <a:t>Rasûlullah’a</a:t>
            </a:r>
            <a:r>
              <a:rPr lang="tr-TR" sz="2800" dirty="0">
                <a:latin typeface="Arial" panose="020B0604020202020204" pitchFamily="34" charset="0"/>
                <a:cs typeface="Arial" panose="020B0604020202020204" pitchFamily="34" charset="0"/>
              </a:rPr>
              <a:t> (sav), “Allah katında amellerin en sevimlisi hangisidir?” diye sorulunca “Az da olsa devamlı olanıdır.” </a:t>
            </a:r>
            <a:r>
              <a:rPr lang="tr-TR" sz="2800" dirty="0" smtClean="0">
                <a:latin typeface="Arial" panose="020B0604020202020204" pitchFamily="34" charset="0"/>
                <a:cs typeface="Arial" panose="020B0604020202020204" pitchFamily="34" charset="0"/>
              </a:rPr>
              <a:t>buyurmuştur. (AZİM VE SEBAT)</a:t>
            </a:r>
            <a:endParaRPr lang="en-US" sz="2800" dirty="0">
              <a:latin typeface="Arial" panose="020B0604020202020204" pitchFamily="34" charset="0"/>
              <a:cs typeface="Arial" panose="020B0604020202020204" pitchFamily="34" charset="0"/>
            </a:endParaRPr>
          </a:p>
          <a:p>
            <a:pPr>
              <a:lnSpc>
                <a:spcPct val="150000"/>
              </a:lnSpc>
            </a:pPr>
            <a:r>
              <a:rPr lang="tr-TR" sz="2400" dirty="0" smtClean="0">
                <a:latin typeface="Arial" panose="020B0604020202020204" pitchFamily="34" charset="0"/>
                <a:cs typeface="Arial" panose="020B0604020202020204" pitchFamily="34" charset="0"/>
              </a:rPr>
              <a:t/>
            </a:r>
            <a:br>
              <a:rPr lang="tr-TR" sz="2400" dirty="0" smtClean="0">
                <a:latin typeface="Arial" panose="020B0604020202020204" pitchFamily="34" charset="0"/>
                <a:cs typeface="Arial" panose="020B0604020202020204" pitchFamily="34" charset="0"/>
              </a:rPr>
            </a:br>
            <a:r>
              <a:rPr lang="tr-TR" sz="2400" dirty="0"/>
              <a:t/>
            </a:r>
            <a:br>
              <a:rPr lang="tr-TR" sz="2400" dirty="0"/>
            </a:b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18050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Mümin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Sabırlıdır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34890" y="2004764"/>
            <a:ext cx="9932516" cy="4455835"/>
          </a:xfrm>
          <a:prstGeom prst="rect">
            <a:avLst/>
          </a:prstGeom>
          <a:noFill/>
        </p:spPr>
        <p:txBody>
          <a:bodyPr wrap="square" rtlCol="0">
            <a:spAutoFit/>
          </a:bodyPr>
          <a:lstStyle/>
          <a:p>
            <a:pPr>
              <a:lnSpc>
                <a:spcPct val="150000"/>
              </a:lnSpc>
            </a:pPr>
            <a:r>
              <a:rPr lang="tr-TR" sz="2400" dirty="0" smtClean="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Müminin durumu ne hoş ve hayret vericidir. Zira onun bütün işleri hayırlıdır. Bu duruma müminden başka hiç kimsede rastlanmaz. Mümin bir nimete nail olduğunda şükreder, bu onun için hayır olur. Darlık ve sıkıntıya düştüğünde ise sabreder, bu da onun için hayır olur</a:t>
            </a:r>
            <a:r>
              <a:rPr lang="tr-TR" sz="2400" dirty="0" smtClean="0">
                <a:latin typeface="Arial" panose="020B0604020202020204" pitchFamily="34" charset="0"/>
                <a:cs typeface="Arial" panose="020B0604020202020204" pitchFamily="34" charset="0"/>
              </a:rPr>
              <a:t>.</a:t>
            </a:r>
          </a:p>
          <a:p>
            <a:pPr>
              <a:lnSpc>
                <a:spcPct val="150000"/>
              </a:lnSpc>
            </a:pPr>
            <a:endParaRPr lang="tr-TR" sz="2400" dirty="0" smtClean="0">
              <a:latin typeface="Arial" panose="020B0604020202020204" pitchFamily="34" charset="0"/>
              <a:cs typeface="Arial" panose="020B0604020202020204" pitchFamily="34" charset="0"/>
            </a:endParaRPr>
          </a:p>
          <a:p>
            <a:pPr>
              <a:lnSpc>
                <a:spcPct val="150000"/>
              </a:lnSpc>
            </a:pPr>
            <a:r>
              <a:rPr lang="tr-TR" sz="2400" dirty="0" smtClean="0">
                <a:latin typeface="Arial" panose="020B0604020202020204" pitchFamily="34" charset="0"/>
                <a:cs typeface="Arial" panose="020B0604020202020204" pitchFamily="34" charset="0"/>
              </a:rPr>
              <a:t>Sabırda </a:t>
            </a:r>
            <a:r>
              <a:rPr lang="tr-TR" sz="2400" dirty="0">
                <a:latin typeface="Arial" panose="020B0604020202020204" pitchFamily="34" charset="0"/>
                <a:cs typeface="Arial" panose="020B0604020202020204" pitchFamily="34" charset="0"/>
              </a:rPr>
              <a:t>yüce Allah’ın takdirine rıza, şükürde ise yüce Allah’ın</a:t>
            </a:r>
            <a:r>
              <a:rPr lang="tr-TR" sz="2400" dirty="0" smtClean="0">
                <a:latin typeface="Arial" panose="020B0604020202020204" pitchFamily="34" charset="0"/>
                <a:cs typeface="Arial" panose="020B0604020202020204" pitchFamily="34" charset="0"/>
              </a:rPr>
              <a:t> takdirine </a:t>
            </a:r>
            <a:r>
              <a:rPr lang="tr-TR" sz="2400" dirty="0">
                <a:latin typeface="Arial" panose="020B0604020202020204" pitchFamily="34" charset="0"/>
                <a:cs typeface="Arial" panose="020B0604020202020204" pitchFamily="34" charset="0"/>
              </a:rPr>
              <a:t>teşekkür </a:t>
            </a:r>
            <a:r>
              <a:rPr lang="tr-TR" sz="2400" dirty="0" smtClean="0">
                <a:latin typeface="Arial" panose="020B0604020202020204" pitchFamily="34" charset="0"/>
                <a:cs typeface="Arial" panose="020B0604020202020204" pitchFamily="34" charset="0"/>
              </a:rPr>
              <a:t>vardır.</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5100469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3110</TotalTime>
  <Words>1275</Words>
  <Application>Microsoft Office PowerPoint</Application>
  <PresentationFormat>Özel</PresentationFormat>
  <Paragraphs>113</Paragraphs>
  <Slides>28</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28</vt:i4>
      </vt:variant>
    </vt:vector>
  </HeadingPairs>
  <TitlesOfParts>
    <vt:vector size="38" baseType="lpstr">
      <vt:lpstr>Arial</vt:lpstr>
      <vt:lpstr>Calibri</vt:lpstr>
      <vt:lpstr>Calibri Light</vt:lpstr>
      <vt:lpstr>Corbel</vt:lpstr>
      <vt:lpstr>Shonar Bangla</vt:lpstr>
      <vt:lpstr>Tahoma</vt:lpstr>
      <vt:lpstr>Traditional Arabic</vt:lpstr>
      <vt:lpstr>Wingdings</vt:lpstr>
      <vt:lpstr>Office Teması</vt:lpstr>
      <vt:lpstr>Şeritli</vt:lpstr>
      <vt:lpstr> İSİF 307 HADİS III  VIII.HAFTA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sony</cp:lastModifiedBy>
  <cp:revision>349</cp:revision>
  <dcterms:created xsi:type="dcterms:W3CDTF">2019-09-14T09:59:13Z</dcterms:created>
  <dcterms:modified xsi:type="dcterms:W3CDTF">2021-11-03T08:18:07Z</dcterms:modified>
</cp:coreProperties>
</file>