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20"/>
  </p:notesMasterIdLst>
  <p:sldIdLst>
    <p:sldId id="256" r:id="rId3"/>
    <p:sldId id="258" r:id="rId4"/>
    <p:sldId id="401" r:id="rId5"/>
    <p:sldId id="433" r:id="rId6"/>
    <p:sldId id="432" r:id="rId7"/>
    <p:sldId id="402" r:id="rId8"/>
    <p:sldId id="403" r:id="rId9"/>
    <p:sldId id="404" r:id="rId10"/>
    <p:sldId id="414" r:id="rId11"/>
    <p:sldId id="415" r:id="rId12"/>
    <p:sldId id="405" r:id="rId13"/>
    <p:sldId id="406" r:id="rId14"/>
    <p:sldId id="434" r:id="rId15"/>
    <p:sldId id="407" r:id="rId16"/>
    <p:sldId id="409" r:id="rId17"/>
    <p:sldId id="392" r:id="rId18"/>
    <p:sldId id="307" r:id="rId19"/>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26.10.2021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26.10.2021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26.10.2021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26.10.2021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26.10.2021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26.10.2021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26.10.2021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26.10.2021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26.10.2021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26.10.2021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0.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smtClean="0">
                <a:cs typeface="Arial" panose="020B0604020202020204" pitchFamily="34" charset="0"/>
              </a:rPr>
              <a:t> VII.HAFTA</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Merhamet-İman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2004764"/>
            <a:ext cx="9932516" cy="3809504"/>
          </a:xfrm>
          <a:prstGeom prst="rect">
            <a:avLst/>
          </a:prstGeom>
          <a:noFill/>
        </p:spPr>
        <p:txBody>
          <a:bodyPr wrap="square" rtlCol="0">
            <a:spAutoFit/>
          </a:bodyPr>
          <a:lstStyle/>
          <a:p>
            <a:pPr>
              <a:lnSpc>
                <a:spcPct val="150000"/>
              </a:lnSpc>
            </a:pPr>
            <a:r>
              <a:rPr lang="tr-TR" dirty="0" smtClean="0"/>
              <a:t>“</a:t>
            </a:r>
            <a:r>
              <a:rPr lang="tr-TR" sz="2400" dirty="0">
                <a:latin typeface="Arial" panose="020B0604020202020204" pitchFamily="34" charset="0"/>
                <a:cs typeface="Arial" panose="020B0604020202020204" pitchFamily="34" charset="0"/>
              </a:rPr>
              <a:t>Cennete ancak merhametli olanlar girer</a:t>
            </a:r>
            <a:endParaRPr lang="tr-TR" sz="2400" dirty="0" smtClean="0">
              <a:latin typeface="Arial" panose="020B0604020202020204" pitchFamily="34" charset="0"/>
              <a:cs typeface="Arial" panose="020B0604020202020204" pitchFamily="34" charset="0"/>
            </a:endParaRPr>
          </a:p>
          <a:p>
            <a:pPr>
              <a:lnSpc>
                <a:spcPct val="150000"/>
              </a:lnSpc>
            </a:pP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Cennete, kalpleri kuş kalbi gibi (saf ve hassas) olan insanlar girecektir</a:t>
            </a:r>
            <a:r>
              <a:rPr lang="tr-TR" sz="2400" dirty="0" smtClean="0">
                <a:latin typeface="Arial" panose="020B0604020202020204" pitchFamily="34" charset="0"/>
                <a:cs typeface="Arial" panose="020B0604020202020204" pitchFamily="34" charset="0"/>
              </a:rPr>
              <a:t>.”</a:t>
            </a:r>
          </a:p>
          <a:p>
            <a:pPr>
              <a:lnSpc>
                <a:spcPct val="150000"/>
              </a:lnSpc>
            </a:pPr>
            <a:endParaRPr lang="tr-TR" sz="2400" dirty="0" smtClean="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Size </a:t>
            </a:r>
            <a:r>
              <a:rPr lang="tr-TR" sz="2400" dirty="0">
                <a:latin typeface="Arial" panose="020B0604020202020204" pitchFamily="34" charset="0"/>
                <a:cs typeface="Arial" panose="020B0604020202020204" pitchFamily="34" charset="0"/>
              </a:rPr>
              <a:t>cehennemlikleri haber vereyim mi? </a:t>
            </a:r>
            <a:r>
              <a:rPr lang="tr-TR" sz="2400" dirty="0" err="1">
                <a:latin typeface="Arial" panose="020B0604020202020204" pitchFamily="34" charset="0"/>
                <a:cs typeface="Arial" panose="020B0604020202020204" pitchFamily="34" charset="0"/>
              </a:rPr>
              <a:t>ʿUtull</a:t>
            </a:r>
            <a:r>
              <a:rPr lang="tr-TR" sz="2400" dirty="0">
                <a:latin typeface="Arial" panose="020B0604020202020204" pitchFamily="34" charset="0"/>
                <a:cs typeface="Arial" panose="020B0604020202020204" pitchFamily="34" charset="0"/>
              </a:rPr>
              <a:t> (kaba ve sert), </a:t>
            </a:r>
            <a:r>
              <a:rPr lang="tr-TR" sz="2400" dirty="0" err="1">
                <a:latin typeface="Arial" panose="020B0604020202020204" pitchFamily="34" charset="0"/>
                <a:cs typeface="Arial" panose="020B0604020202020204" pitchFamily="34" charset="0"/>
              </a:rPr>
              <a:t>cevvâz</a:t>
            </a:r>
            <a:r>
              <a:rPr lang="tr-TR" sz="2400" dirty="0">
                <a:latin typeface="Arial" panose="020B0604020202020204" pitchFamily="34" charset="0"/>
                <a:cs typeface="Arial" panose="020B0604020202020204" pitchFamily="34" charset="0"/>
              </a:rPr>
              <a:t> (yürüyüşünde büyüklük taslayan ve katı yürekli), kibirli kimselerdir.</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804520"/>
          </a:xfrm>
          <a:prstGeom prst="rect">
            <a:avLst/>
          </a:prstGeom>
          <a:noFill/>
        </p:spPr>
        <p:txBody>
          <a:bodyPr wrap="square" rtlCol="0">
            <a:spAutoFit/>
          </a:bodyPr>
          <a:lstStyle/>
          <a:p>
            <a:pPr algn="just">
              <a:lnSpc>
                <a:spcPct val="150000"/>
              </a:lnSpc>
            </a:pPr>
            <a:r>
              <a:rPr lang="tr-TR" sz="2800" dirty="0" err="1" smtClean="0">
                <a:latin typeface="Arial" panose="020B0604020202020204" pitchFamily="34" charset="0"/>
                <a:cs typeface="Arial" panose="020B0604020202020204" pitchFamily="34" charset="0"/>
              </a:rPr>
              <a:t>Rahmân</a:t>
            </a:r>
            <a:r>
              <a:rPr lang="tr-TR" sz="2800" dirty="0">
                <a:latin typeface="Arial" panose="020B0604020202020204" pitchFamily="34" charset="0"/>
                <a:cs typeface="Arial" panose="020B0604020202020204" pitchFamily="34" charset="0"/>
              </a:rPr>
              <a:t>, merhametlilere merhamet eder. Siz yeryüzündekilere merhamet edin ki gökyüzündekiler de size merhamet etsin</a:t>
            </a:r>
            <a:r>
              <a:rPr lang="tr-TR" sz="2800" dirty="0" smtClean="0">
                <a:latin typeface="Arial" panose="020B0604020202020204" pitchFamily="34" charset="0"/>
                <a:cs typeface="Arial" panose="020B0604020202020204" pitchFamily="34" charset="0"/>
              </a:rPr>
              <a:t>.</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İnsanlara merhamet etmeyene Allah da merhamet etmez</a:t>
            </a:r>
            <a:r>
              <a:rPr lang="tr-TR" sz="2800" dirty="0" smtClean="0">
                <a:latin typeface="Arial" panose="020B0604020202020204" pitchFamily="34" charset="0"/>
                <a:cs typeface="Arial" panose="020B0604020202020204" pitchFamily="34" charset="0"/>
              </a:rPr>
              <a:t>.</a:t>
            </a: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5358518"/>
          </a:xfrm>
          <a:prstGeom prst="rect">
            <a:avLst/>
          </a:prstGeom>
          <a:noFill/>
        </p:spPr>
        <p:txBody>
          <a:bodyPr wrap="square" rtlCol="0">
            <a:spAutoFit/>
          </a:bodyPr>
          <a:lstStyle/>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a:t>
            </a:r>
            <a:r>
              <a:rPr lang="tr-TR" sz="3600" dirty="0">
                <a:latin typeface="Arial" panose="020B0604020202020204" pitchFamily="34" charset="0"/>
                <a:cs typeface="Arial" panose="020B0604020202020204" pitchFamily="34" charset="0"/>
              </a:rPr>
              <a:t>Gözleri görmeyen bir insanı yolundan saptıran </a:t>
            </a:r>
            <a:r>
              <a:rPr lang="tr-TR" sz="3600" dirty="0" err="1">
                <a:latin typeface="Arial" panose="020B0604020202020204" pitchFamily="34" charset="0"/>
                <a:cs typeface="Arial" panose="020B0604020202020204" pitchFamily="34" charset="0"/>
              </a:rPr>
              <a:t>mel’undur</a:t>
            </a:r>
            <a:r>
              <a:rPr lang="tr-TR" sz="3600" dirty="0">
                <a:latin typeface="Arial" panose="020B0604020202020204" pitchFamily="34" charset="0"/>
                <a:cs typeface="Arial" panose="020B0604020202020204" pitchFamily="34" charset="0"/>
              </a:rPr>
              <a:t> (lanetlenmiştir, yani, yüce Allah’ın rahmetinden </a:t>
            </a:r>
            <a:r>
              <a:rPr lang="tr-TR" sz="3600" dirty="0" smtClean="0">
                <a:latin typeface="Arial" panose="020B0604020202020204" pitchFamily="34" charset="0"/>
                <a:cs typeface="Arial" panose="020B0604020202020204" pitchFamily="34" charset="0"/>
              </a:rPr>
              <a:t>uzaktır).”</a:t>
            </a: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311280"/>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13832" y="1659637"/>
            <a:ext cx="9892762" cy="5021055"/>
          </a:xfrm>
          <a:prstGeom prst="rect">
            <a:avLst/>
          </a:prstGeom>
          <a:noFill/>
        </p:spPr>
        <p:txBody>
          <a:bodyPr wrap="square" rtlCol="0">
            <a:spAutoFit/>
          </a:bodyPr>
          <a:lstStyle/>
          <a:p>
            <a:pPr algn="just">
              <a:lnSpc>
                <a:spcPct val="150000"/>
              </a:lnSpc>
            </a:pPr>
            <a:r>
              <a:rPr lang="tr-TR" sz="2400" dirty="0" smtClean="0"/>
              <a:t>“</a:t>
            </a:r>
            <a:r>
              <a:rPr lang="tr-TR" sz="2400" dirty="0">
                <a:latin typeface="Arial" panose="020B0604020202020204" pitchFamily="34" charset="0"/>
                <a:cs typeface="Arial" panose="020B0604020202020204" pitchFamily="34" charset="0"/>
              </a:rPr>
              <a:t>Hz. </a:t>
            </a:r>
            <a:r>
              <a:rPr lang="tr-TR" sz="2400" dirty="0" err="1">
                <a:latin typeface="Arial" panose="020B0604020202020204" pitchFamily="34" charset="0"/>
                <a:cs typeface="Arial" panose="020B0604020202020204" pitchFamily="34" charset="0"/>
              </a:rPr>
              <a:t>Aişe</a:t>
            </a:r>
            <a:r>
              <a:rPr lang="tr-TR" sz="2400" dirty="0">
                <a:latin typeface="Arial" panose="020B0604020202020204" pitchFamily="34" charset="0"/>
                <a:cs typeface="Arial" panose="020B0604020202020204" pitchFamily="34" charset="0"/>
              </a:rPr>
              <a:t> validemizin (</a:t>
            </a:r>
            <a:r>
              <a:rPr lang="tr-TR" sz="2400" dirty="0" err="1">
                <a:latin typeface="Arial" panose="020B0604020202020204" pitchFamily="34" charset="0"/>
                <a:cs typeface="Arial" panose="020B0604020202020204" pitchFamily="34" charset="0"/>
              </a:rPr>
              <a:t>ra</a:t>
            </a:r>
            <a:r>
              <a:rPr lang="tr-TR" sz="2400" dirty="0">
                <a:latin typeface="Arial" panose="020B0604020202020204" pitchFamily="34" charset="0"/>
                <a:cs typeface="Arial" panose="020B0604020202020204" pitchFamily="34" charset="0"/>
              </a:rPr>
              <a:t>) aktardığı bir hâdise, aynı hususla ilgilidir: Bana iki kızıyla birlikte yoksul bir kadın geldi. Ona üç hurma verdim. İki kızına birer hurma verdi, kadın kendisi de kalan hurmayı ağzına götürmüşken iki kızı o hurmayı da istediler. Kadın o hurmayı da ikiye bölerek iki kızına paylaştırdı. Bu davranışı benim hoşuma gitmişti. Bunu </a:t>
            </a:r>
            <a:r>
              <a:rPr lang="tr-TR" sz="2400" dirty="0" err="1">
                <a:latin typeface="Arial" panose="020B0604020202020204" pitchFamily="34" charset="0"/>
                <a:cs typeface="Arial" panose="020B0604020202020204" pitchFamily="34" charset="0"/>
              </a:rPr>
              <a:t>Rasûlullah’a</a:t>
            </a:r>
            <a:r>
              <a:rPr lang="tr-TR" sz="2400" dirty="0">
                <a:latin typeface="Arial" panose="020B0604020202020204" pitchFamily="34" charset="0"/>
                <a:cs typeface="Arial" panose="020B0604020202020204" pitchFamily="34" charset="0"/>
              </a:rPr>
              <a:t> (sav) anlatınca “Yüce Allah o kadını bu davranışı sebebiyle cennetlik kıldı veya cehennemden kurtardı.” buyurdu.”</a:t>
            </a:r>
            <a:r>
              <a:rPr lang="en-US" sz="2400" dirty="0" smtClean="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smtClean="0"/>
              <a:t/>
            </a:r>
            <a:br>
              <a:rPr lang="tr-TR" sz="2400" dirty="0" smtClean="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74577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311280"/>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13832" y="1659637"/>
            <a:ext cx="9892762" cy="6743513"/>
          </a:xfrm>
          <a:prstGeom prst="rect">
            <a:avLst/>
          </a:prstGeom>
          <a:noFill/>
        </p:spPr>
        <p:txBody>
          <a:bodyPr wrap="square" rtlCol="0">
            <a:spAutoFit/>
          </a:bodyPr>
          <a:lstStyle/>
          <a:p>
            <a:pPr algn="just">
              <a:lnSpc>
                <a:spcPct val="150000"/>
              </a:lnSpc>
            </a:pPr>
            <a:r>
              <a:rPr lang="tr-TR" dirty="0" smtClean="0"/>
              <a:t>“</a:t>
            </a:r>
            <a:r>
              <a:rPr lang="tr-TR" sz="2800" dirty="0">
                <a:latin typeface="Arial" panose="020B0604020202020204" pitchFamily="34" charset="0"/>
                <a:cs typeface="Arial" panose="020B0604020202020204" pitchFamily="34" charset="0"/>
              </a:rPr>
              <a:t>Bir adam (diğer </a:t>
            </a:r>
            <a:r>
              <a:rPr lang="tr-TR" sz="2800" dirty="0" err="1">
                <a:latin typeface="Arial" panose="020B0604020202020204" pitchFamily="34" charset="0"/>
                <a:cs typeface="Arial" panose="020B0604020202020204" pitchFamily="34" charset="0"/>
              </a:rPr>
              <a:t>rivâyette</a:t>
            </a:r>
            <a:r>
              <a:rPr lang="tr-TR" sz="2800" dirty="0">
                <a:latin typeface="Arial" panose="020B0604020202020204" pitchFamily="34" charset="0"/>
                <a:cs typeface="Arial" panose="020B0604020202020204" pitchFamily="34" charset="0"/>
              </a:rPr>
              <a:t> kötü yolda olan bir kadın) yolculuk sırasında çok susamış ve bir kuyuya inip su içmişti. Çıktığında susuzluktan toprağı yalayan bir köpek görmüştü. Adam “Bu köpek de benim kadar şiddetli susamış” diye düşünerek tekrar kuyuya inmiş, pabucuna doldurduğu suyu çıkarıp köpeğe içirmişti. Yüce Allah, adamın bu davranışını takdir ederek onu bağışlamıştı</a:t>
            </a:r>
            <a:r>
              <a:rPr lang="tr-TR" sz="2800" dirty="0" smtClean="0">
                <a:latin typeface="Arial" panose="020B0604020202020204" pitchFamily="34" charset="0"/>
                <a:cs typeface="Arial" panose="020B0604020202020204" pitchFamily="34" charset="0"/>
              </a:rPr>
              <a:t>.”</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endParaRPr lang="tr-TR"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42261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3050194"/>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“Bir kadın, hapsederek ölümüne sebep olduğu bir kedi yüzünden azaba uğradı ve bu yüzden cehenneme girdi. Hapsettiğinde kediye bir şeyler yedirip içirmediği gibi, yeryüzündeki haşereleri yemesi için de onu salmamıştı</a:t>
            </a: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354788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MERHAMET</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44583"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Merhamet-İman </a:t>
            </a:r>
            <a:r>
              <a:rPr lang="tr-TR" sz="2800" b="1" dirty="0">
                <a:solidFill>
                  <a:schemeClr val="accent1">
                    <a:lumMod val="75000"/>
                  </a:schemeClr>
                </a:solidFill>
                <a:latin typeface="Corbel" panose="020B0503020204020204" pitchFamily="34" charset="0"/>
                <a:ea typeface="Tahoma" pitchFamily="34" charset="0"/>
                <a:cs typeface="Tahoma" pitchFamily="34" charset="0"/>
              </a:rPr>
              <a:t>Bütünlüğü</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5760" y="1724298"/>
            <a:ext cx="9836331" cy="5399940"/>
          </a:xfrm>
          <a:prstGeom prst="rect">
            <a:avLst/>
          </a:prstGeom>
          <a:noFill/>
        </p:spPr>
        <p:txBody>
          <a:bodyPr wrap="square" rtlCol="0">
            <a:spAutoFit/>
          </a:bodyPr>
          <a:lstStyle/>
          <a:p>
            <a:pPr algn="just">
              <a:lnSpc>
                <a:spcPct val="150000"/>
              </a:lnSpc>
            </a:pPr>
            <a:endParaRPr lang="tr-TR" sz="2400" dirty="0" smtClean="0">
              <a:latin typeface="Arial" panose="020B0604020202020204" pitchFamily="34" charset="0"/>
              <a:cs typeface="Arial" panose="020B0604020202020204" pitchFamily="34" charset="0"/>
            </a:endParaRPr>
          </a:p>
          <a:p>
            <a:pPr algn="just">
              <a:lnSpc>
                <a:spcPct val="150000"/>
              </a:lnSpc>
            </a:pPr>
            <a:r>
              <a:rPr lang="fi-FI" sz="2800" dirty="0" smtClean="0">
                <a:latin typeface="Arial" panose="020B0604020202020204" pitchFamily="34" charset="0"/>
                <a:cs typeface="Arial" panose="020B0604020202020204" pitchFamily="34" charset="0"/>
              </a:rPr>
              <a:t>İslâm </a:t>
            </a:r>
            <a:r>
              <a:rPr lang="fi-FI" sz="2800" dirty="0">
                <a:latin typeface="Arial" panose="020B0604020202020204" pitchFamily="34" charset="0"/>
                <a:cs typeface="Arial" panose="020B0604020202020204" pitchFamily="34" charset="0"/>
              </a:rPr>
              <a:t>ahlâkının yüce Allah’a saygılı, mahlûkata da şefkatli olmaktan </a:t>
            </a:r>
            <a:r>
              <a:rPr lang="fi-FI" sz="2800" dirty="0" smtClean="0">
                <a:latin typeface="Arial" panose="020B0604020202020204" pitchFamily="34" charset="0"/>
                <a:cs typeface="Arial" panose="020B0604020202020204" pitchFamily="34" charset="0"/>
              </a:rPr>
              <a:t>ibaret</a:t>
            </a:r>
            <a:r>
              <a:rPr lang="tr-TR" sz="2800" dirty="0" smtClean="0">
                <a:latin typeface="Arial" panose="020B0604020202020204" pitchFamily="34" charset="0"/>
                <a:cs typeface="Arial" panose="020B0604020202020204" pitchFamily="34" charset="0"/>
              </a:rPr>
              <a:t>tir. </a:t>
            </a:r>
          </a:p>
          <a:p>
            <a:pPr algn="just">
              <a:lnSpc>
                <a:spcPct val="150000"/>
              </a:lnSpc>
            </a:pPr>
            <a:r>
              <a:rPr lang="tr-TR" sz="2800" dirty="0">
                <a:latin typeface="Arial" panose="020B0604020202020204" pitchFamily="34" charset="0"/>
                <a:cs typeface="Arial" panose="020B0604020202020204" pitchFamily="34" charset="0"/>
              </a:rPr>
              <a:t>Küçüğümüze acımayan, büyüğümüzü saymayan bizden değildir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Komşusu aç iken, kendisi tok olan (gerçek) mümin değildir.</a:t>
            </a:r>
          </a:p>
          <a:p>
            <a:pPr algn="just">
              <a:lnSpc>
                <a:spcPct val="150000"/>
              </a:lnSpc>
            </a:pPr>
            <a:r>
              <a:rPr lang="tr-TR" sz="2800" b="1" dirty="0" smtClean="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a:r>
            <a:br>
              <a:rPr lang="tr-TR" sz="2800"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sz="20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987740"/>
            <a:ext cx="9246128" cy="438581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Andolsun</a:t>
            </a:r>
            <a:r>
              <a:rPr lang="tr-TR" sz="2800" dirty="0">
                <a:latin typeface="Arial" panose="020B0604020202020204" pitchFamily="34" charset="0"/>
                <a:cs typeface="Arial" panose="020B0604020202020204" pitchFamily="34" charset="0"/>
              </a:rPr>
              <a:t>, size içinizden öyle bir peygamber gelmiştir ki, sizin sıkıntıya uğramanız ona ağır gelir, size çok düşkündür, müminlere karşı şefkat ve merhamet </a:t>
            </a:r>
            <a:r>
              <a:rPr lang="tr-TR" sz="2800" dirty="0" smtClean="0">
                <a:latin typeface="Arial" panose="020B0604020202020204" pitchFamily="34" charset="0"/>
                <a:cs typeface="Arial" panose="020B0604020202020204" pitchFamily="34" charset="0"/>
              </a:rPr>
              <a:t>doludur </a:t>
            </a:r>
            <a:r>
              <a:rPr lang="tr-TR" sz="2800" dirty="0" err="1" smtClean="0">
                <a:latin typeface="Arial" panose="020B0604020202020204" pitchFamily="34" charset="0"/>
                <a:cs typeface="Arial" panose="020B0604020202020204" pitchFamily="34" charset="0"/>
              </a:rPr>
              <a:t>Tevbe</a:t>
            </a:r>
            <a:r>
              <a:rPr lang="tr-TR" sz="2800" dirty="0" smtClean="0">
                <a:latin typeface="Arial" panose="020B0604020202020204" pitchFamily="34" charset="0"/>
                <a:cs typeface="Arial" panose="020B0604020202020204" pitchFamily="34" charset="0"/>
              </a:rPr>
              <a:t> 128</a:t>
            </a:r>
          </a:p>
          <a:p>
            <a:pPr algn="just">
              <a:lnSpc>
                <a:spcPct val="150000"/>
              </a:lnSpc>
            </a:pPr>
            <a:r>
              <a:rPr lang="tr-TR" sz="2800" dirty="0">
                <a:latin typeface="Arial" panose="020B0604020202020204" pitchFamily="34" charset="0"/>
                <a:cs typeface="Arial" panose="020B0604020202020204" pitchFamily="34" charset="0"/>
              </a:rPr>
              <a:t>Onunla beraber olanlar kâfirlere karşı sert, kendi aralarında merhametlidirler</a:t>
            </a:r>
            <a:r>
              <a:rPr lang="tr-TR" sz="2800" dirty="0" smtClean="0">
                <a:latin typeface="Arial" panose="020B0604020202020204" pitchFamily="34" charset="0"/>
                <a:cs typeface="Arial" panose="020B0604020202020204" pitchFamily="34" charset="0"/>
              </a:rPr>
              <a:t>. Fetih 29</a:t>
            </a:r>
            <a:endParaRPr lang="tr-TR" sz="2800" dirty="0">
              <a:latin typeface="Arial" panose="020B0604020202020204" pitchFamily="34" charset="0"/>
              <a:cs typeface="Arial" panose="020B0604020202020204" pitchFamily="34" charset="0"/>
            </a:endParaRPr>
          </a:p>
          <a:p>
            <a:pPr algn="just">
              <a:lnSpc>
                <a:spcPct val="150000"/>
              </a:lnSpc>
            </a:pP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52824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9491" y="1691321"/>
            <a:ext cx="9875519" cy="5847755"/>
          </a:xfrm>
          <a:prstGeom prst="rect">
            <a:avLst/>
          </a:prstGeom>
          <a:noFill/>
        </p:spPr>
        <p:txBody>
          <a:bodyPr wrap="square" rtlCol="0">
            <a:spAutoFit/>
          </a:bodyPr>
          <a:lstStyle/>
          <a:p>
            <a:pPr>
              <a:lnSpc>
                <a:spcPct val="150000"/>
              </a:lnSpc>
            </a:pPr>
            <a:r>
              <a:rPr lang="tr-TR" dirty="0" smtClean="0"/>
              <a:t>“</a:t>
            </a:r>
            <a:r>
              <a:rPr lang="tr-TR" sz="2800" dirty="0">
                <a:latin typeface="Arial" panose="020B0604020202020204" pitchFamily="34" charset="0"/>
                <a:cs typeface="Arial" panose="020B0604020202020204" pitchFamily="34" charset="0"/>
              </a:rPr>
              <a:t>Birbirinize merhamet etmedikçe iman etmiş olmazsınız (diğer </a:t>
            </a:r>
            <a:r>
              <a:rPr lang="tr-TR" sz="2800" dirty="0" err="1">
                <a:latin typeface="Arial" panose="020B0604020202020204" pitchFamily="34" charset="0"/>
                <a:cs typeface="Arial" panose="020B0604020202020204" pitchFamily="34" charset="0"/>
              </a:rPr>
              <a:t>rivâyette</a:t>
            </a:r>
            <a:r>
              <a:rPr lang="tr-TR" sz="2800" dirty="0">
                <a:latin typeface="Arial" panose="020B0604020202020204" pitchFamily="34" charset="0"/>
                <a:cs typeface="Arial" panose="020B0604020202020204" pitchFamily="34" charset="0"/>
              </a:rPr>
              <a:t> ise: cennete giremezsiniz).” </a:t>
            </a:r>
            <a:r>
              <a:rPr lang="tr-TR" sz="2800" dirty="0" err="1">
                <a:latin typeface="Arial" panose="020B0604020202020204" pitchFamily="34" charset="0"/>
                <a:cs typeface="Arial" panose="020B0604020202020204" pitchFamily="34" charset="0"/>
              </a:rPr>
              <a:t>Sahâbe</a:t>
            </a:r>
            <a:r>
              <a:rPr lang="tr-TR" sz="2800" dirty="0">
                <a:latin typeface="Arial" panose="020B0604020202020204" pitchFamily="34" charset="0"/>
                <a:cs typeface="Arial" panose="020B0604020202020204" pitchFamily="34" charset="0"/>
              </a:rPr>
              <a:t>: “Ya </a:t>
            </a:r>
            <a:r>
              <a:rPr lang="tr-TR" sz="2800" dirty="0" err="1">
                <a:latin typeface="Arial" panose="020B0604020202020204" pitchFamily="34" charset="0"/>
                <a:cs typeface="Arial" panose="020B0604020202020204" pitchFamily="34" charset="0"/>
              </a:rPr>
              <a:t>Rasûlallah</a:t>
            </a:r>
            <a:r>
              <a:rPr lang="tr-TR" sz="2800" dirty="0">
                <a:latin typeface="Arial" panose="020B0604020202020204" pitchFamily="34" charset="0"/>
                <a:cs typeface="Arial" panose="020B0604020202020204" pitchFamily="34" charset="0"/>
              </a:rPr>
              <a:t>, hepimiz merhametliyiz” deyince Hz. Peygamber (sav) “Bu sizin (sadece) bir arkadaşınıza olan merhametiniz değildir. Bu (kast ettiğim) bütün insanlara karşı (duyulması gereken daha kapsamlı) merhamettir.</a:t>
            </a:r>
            <a:endParaRPr lang="en-US" sz="2800" dirty="0">
              <a:latin typeface="Arial" panose="020B0604020202020204" pitchFamily="34" charset="0"/>
              <a:cs typeface="Arial" panose="020B0604020202020204" pitchFamily="34" charset="0"/>
            </a:endParaRPr>
          </a:p>
          <a:p>
            <a:pPr>
              <a:lnSpc>
                <a:spcPct val="150000"/>
              </a:lnSpc>
            </a:pPr>
            <a:endParaRPr lang="en-US" sz="2800" dirty="0">
              <a:latin typeface="Arial" panose="020B0604020202020204" pitchFamily="34" charset="0"/>
              <a:cs typeface="Arial" panose="020B0604020202020204" pitchFamily="34" charset="0"/>
            </a:endParaRPr>
          </a:p>
          <a:p>
            <a:pPr>
              <a:lnSpc>
                <a:spcPct val="150000"/>
              </a:lnSpc>
            </a:pPr>
            <a:endParaRPr lang="en-US" sz="2800" b="1" dirty="0" smtClean="0">
              <a:latin typeface="Arial" panose="020B0604020202020204" pitchFamily="34" charset="0"/>
              <a:cs typeface="Arial" panose="020B0604020202020204" pitchFamily="34" charset="0"/>
            </a:endParaRPr>
          </a:p>
          <a:p>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79460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582" y="1615202"/>
            <a:ext cx="10116018" cy="6235681"/>
          </a:xfrm>
          <a:prstGeom prst="rect">
            <a:avLst/>
          </a:prstGeom>
          <a:noFill/>
        </p:spPr>
        <p:txBody>
          <a:bodyPr wrap="square" rtlCol="0">
            <a:spAutoFit/>
          </a:bodyPr>
          <a:lstStyle/>
          <a:p>
            <a:endParaRPr lang="tr-TR" sz="2400" dirty="0" smtClean="0">
              <a:latin typeface="Arial" panose="020B0604020202020204" pitchFamily="34" charset="0"/>
              <a:cs typeface="Arial" panose="020B0604020202020204" pitchFamily="34" charset="0"/>
            </a:endParaRPr>
          </a:p>
          <a:p>
            <a:pPr>
              <a:lnSpc>
                <a:spcPct val="150000"/>
              </a:lnSpc>
            </a:pPr>
            <a:r>
              <a:rPr lang="tr-TR" sz="2800" dirty="0">
                <a:latin typeface="Arial" panose="020B0604020202020204" pitchFamily="34" charset="0"/>
                <a:cs typeface="Arial" panose="020B0604020202020204" pitchFamily="34" charset="0"/>
              </a:rPr>
              <a:t>“Fakat o, sarp yolu göze alamadı. O sarp yol nedir, bilir misin? Köle </a:t>
            </a:r>
            <a:r>
              <a:rPr lang="tr-TR" sz="2800" dirty="0" err="1">
                <a:latin typeface="Arial" panose="020B0604020202020204" pitchFamily="34" charset="0"/>
                <a:cs typeface="Arial" panose="020B0604020202020204" pitchFamily="34" charset="0"/>
              </a:rPr>
              <a:t>âzat</a:t>
            </a:r>
            <a:r>
              <a:rPr lang="tr-TR" sz="2800" dirty="0">
                <a:latin typeface="Arial" panose="020B0604020202020204" pitchFamily="34" charset="0"/>
                <a:cs typeface="Arial" panose="020B0604020202020204" pitchFamily="34" charset="0"/>
              </a:rPr>
              <a:t> etmektir. Veya bir kıtlık gününde yakını olan bir yetimi yahut aç açık bir yoksulu doyurmaktır. Sonra iman edip birbirlerine sabrı ve merhameti tavsiye edenlerden olmaktır. İşte bunlar hakkın ve erdemin yanında olanlardır. </a:t>
            </a:r>
            <a:r>
              <a:rPr lang="tr-TR" sz="2800" dirty="0" err="1">
                <a:latin typeface="Arial" panose="020B0604020202020204" pitchFamily="34" charset="0"/>
                <a:cs typeface="Arial" panose="020B0604020202020204" pitchFamily="34" charset="0"/>
              </a:rPr>
              <a:t>Beled</a:t>
            </a:r>
            <a:r>
              <a:rPr lang="tr-TR" sz="2800" dirty="0">
                <a:latin typeface="Arial" panose="020B0604020202020204" pitchFamily="34" charset="0"/>
                <a:cs typeface="Arial" panose="020B0604020202020204" pitchFamily="34" charset="0"/>
              </a:rPr>
              <a:t> 90/8-18</a:t>
            </a:r>
            <a:endParaRPr lang="tr-TR" sz="2800" dirty="0" smtClean="0">
              <a:latin typeface="Arial" panose="020B0604020202020204" pitchFamily="34" charset="0"/>
              <a:cs typeface="Arial" panose="020B0604020202020204" pitchFamily="34" charset="0"/>
            </a:endParaRP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914138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6313716"/>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“Bütün müminleri birbirlerine merhamette, muhabbette, lütufta ve yardımlaşma hususlarında sanki bir vücut gibi görürsün. O vücudun bir organı hastalanınca, vücudun diğer kısımları, birbirlerini uykusuz kalarak ve ateşi yükselmek suretiyle hasta organın acısına ortak olmaya çağırırlar.” </a:t>
            </a:r>
            <a:endParaRPr lang="tr-TR" sz="3200" dirty="0" smtClean="0">
              <a:latin typeface="Arial" panose="020B0604020202020204" pitchFamily="34" charset="0"/>
              <a:cs typeface="Arial" panose="020B0604020202020204" pitchFamily="34" charset="0"/>
            </a:endParaRPr>
          </a:p>
          <a:p>
            <a:pPr algn="just">
              <a:lnSpc>
                <a:spcPct val="150000"/>
              </a:lnSpc>
            </a:pPr>
            <a:r>
              <a:rPr lang="tr-TR" sz="3200" dirty="0" smtClean="0">
                <a:latin typeface="Arial" panose="020B0604020202020204" pitchFamily="34" charset="0"/>
                <a:cs typeface="Arial" panose="020B0604020202020204" pitchFamily="34" charset="0"/>
              </a:rPr>
              <a:t/>
            </a:r>
            <a:br>
              <a:rPr lang="tr-TR" sz="3200" dirty="0" smtClean="0">
                <a:latin typeface="Arial" panose="020B0604020202020204" pitchFamily="34" charset="0"/>
                <a:cs typeface="Arial" panose="020B0604020202020204" pitchFamily="34" charset="0"/>
              </a:rPr>
            </a:br>
            <a:r>
              <a:rPr lang="tr-TR" sz="2400" dirty="0" smtClean="0"/>
              <a:t/>
            </a:r>
            <a:br>
              <a:rPr lang="tr-TR" sz="2400" dirty="0" smtClean="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26898" y="2622454"/>
            <a:ext cx="9638014" cy="4527521"/>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Gördün mü dini yalan sayanı? İşte odur yetimi itip kakan; Ve yoksula yedirmeyi özendirmeyen!”, el-</a:t>
            </a:r>
            <a:r>
              <a:rPr lang="tr-TR" sz="3200" dirty="0" err="1">
                <a:latin typeface="Arial" panose="020B0604020202020204" pitchFamily="34" charset="0"/>
                <a:cs typeface="Arial" panose="020B0604020202020204" pitchFamily="34" charset="0"/>
              </a:rPr>
              <a:t>Mâun</a:t>
            </a:r>
            <a:r>
              <a:rPr lang="tr-TR" sz="3200" dirty="0">
                <a:latin typeface="Arial" panose="020B0604020202020204" pitchFamily="34" charset="0"/>
                <a:cs typeface="Arial" panose="020B0604020202020204" pitchFamily="34" charset="0"/>
              </a:rPr>
              <a:t> 107/1-3.</a:t>
            </a:r>
            <a:endParaRPr lang="en-US" sz="32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MERHAMET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2043953"/>
            <a:ext cx="9997830" cy="4928722"/>
          </a:xfrm>
          <a:prstGeom prst="rect">
            <a:avLst/>
          </a:prstGeom>
          <a:noFill/>
        </p:spPr>
        <p:txBody>
          <a:bodyPr wrap="square" rtlCol="0">
            <a:spAutoFit/>
          </a:bodyPr>
          <a:lstStyle/>
          <a:p>
            <a:pPr>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Yalnızca </a:t>
            </a:r>
            <a:r>
              <a:rPr lang="tr-TR" sz="2800" dirty="0" err="1">
                <a:latin typeface="Arial" panose="020B0604020202020204" pitchFamily="34" charset="0"/>
                <a:cs typeface="Arial" panose="020B0604020202020204" pitchFamily="34" charset="0"/>
              </a:rPr>
              <a:t>şakî</a:t>
            </a:r>
            <a:r>
              <a:rPr lang="tr-TR" sz="2800" dirty="0">
                <a:latin typeface="Arial" panose="020B0604020202020204" pitchFamily="34" charset="0"/>
                <a:cs typeface="Arial" panose="020B0604020202020204" pitchFamily="34" charset="0"/>
              </a:rPr>
              <a:t> (bedbaht) olan kimse merhametten yoksun </a:t>
            </a:r>
            <a:r>
              <a:rPr lang="tr-TR" sz="2800" dirty="0" smtClean="0">
                <a:latin typeface="Arial" panose="020B0604020202020204" pitchFamily="34" charset="0"/>
                <a:cs typeface="Arial" panose="020B0604020202020204" pitchFamily="34" charset="0"/>
              </a:rPr>
              <a:t>bırakılır” </a:t>
            </a:r>
          </a:p>
          <a:p>
            <a:pPr>
              <a:lnSpc>
                <a:spcPct val="150000"/>
              </a:lnSpc>
            </a:pPr>
            <a:r>
              <a:rPr lang="en-US" sz="2800" dirty="0" err="1">
                <a:latin typeface="Arial" panose="020B0604020202020204" pitchFamily="34" charset="0"/>
                <a:cs typeface="Arial" panose="020B0604020202020204" pitchFamily="34" charset="0"/>
              </a:rPr>
              <a:t>Yüce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Allah’ı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anmadan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çok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konuşmayın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Çünkü</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Allah’ı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anmadan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çok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konuşmak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kalp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katılığına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yol</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açar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İnsanların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yüce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Allah’tan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uzak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olanı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ise</a:t>
            </a:r>
            <a:r>
              <a:rPr lang="en-US" sz="2800" dirty="0">
                <a:latin typeface="Arial" panose="020B0604020202020204" pitchFamily="34" charset="0"/>
                <a:cs typeface="Arial" panose="020B0604020202020204" pitchFamily="34" charset="0"/>
              </a:rPr>
              <a:t> kalbi </a:t>
            </a:r>
            <a:r>
              <a:rPr lang="en-US" sz="2800" dirty="0" err="1">
                <a:latin typeface="Arial" panose="020B0604020202020204" pitchFamily="34" charset="0"/>
                <a:cs typeface="Arial" panose="020B0604020202020204" pitchFamily="34" charset="0"/>
              </a:rPr>
              <a:t>katı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olandır</a:t>
            </a:r>
            <a:endParaRPr lang="en-US" sz="2800" dirty="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a:t/>
            </a:r>
            <a:br>
              <a:rPr lang="tr-TR" sz="2400" dirty="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3039</TotalTime>
  <Words>703</Words>
  <Application>Microsoft Office PowerPoint</Application>
  <PresentationFormat>Özel</PresentationFormat>
  <Paragraphs>74</Paragraphs>
  <Slides>17</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17</vt:i4>
      </vt:variant>
    </vt:vector>
  </HeadingPairs>
  <TitlesOfParts>
    <vt:vector size="26" baseType="lpstr">
      <vt:lpstr>Arial</vt:lpstr>
      <vt:lpstr>Calibri</vt:lpstr>
      <vt:lpstr>Calibri Light</vt:lpstr>
      <vt:lpstr>Corbel</vt:lpstr>
      <vt:lpstr>Shonar Bangla</vt:lpstr>
      <vt:lpstr>Tahoma</vt:lpstr>
      <vt:lpstr>Wingdings</vt:lpstr>
      <vt:lpstr>Office Teması</vt:lpstr>
      <vt:lpstr>Şeritli</vt:lpstr>
      <vt:lpstr> İSİF 307 HADİS III  VII.HAFTA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341</cp:revision>
  <dcterms:created xsi:type="dcterms:W3CDTF">2019-09-14T09:59:13Z</dcterms:created>
  <dcterms:modified xsi:type="dcterms:W3CDTF">2021-10-26T13:51:30Z</dcterms:modified>
</cp:coreProperties>
</file>