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982" r:id="rId1"/>
    <p:sldMasterId id="2147483994" r:id="rId2"/>
  </p:sldMasterIdLst>
  <p:notesMasterIdLst>
    <p:notesMasterId r:id="rId24"/>
  </p:notesMasterIdLst>
  <p:sldIdLst>
    <p:sldId id="256" r:id="rId3"/>
    <p:sldId id="258" r:id="rId4"/>
    <p:sldId id="401" r:id="rId5"/>
    <p:sldId id="432" r:id="rId6"/>
    <p:sldId id="402" r:id="rId7"/>
    <p:sldId id="403" r:id="rId8"/>
    <p:sldId id="404" r:id="rId9"/>
    <p:sldId id="414" r:id="rId10"/>
    <p:sldId id="415" r:id="rId11"/>
    <p:sldId id="405" r:id="rId12"/>
    <p:sldId id="406" r:id="rId13"/>
    <p:sldId id="407" r:id="rId14"/>
    <p:sldId id="409" r:id="rId15"/>
    <p:sldId id="410" r:id="rId16"/>
    <p:sldId id="411" r:id="rId17"/>
    <p:sldId id="412" r:id="rId18"/>
    <p:sldId id="417" r:id="rId19"/>
    <p:sldId id="419" r:id="rId20"/>
    <p:sldId id="423" r:id="rId21"/>
    <p:sldId id="392" r:id="rId22"/>
    <p:sldId id="307" r:id="rId23"/>
  </p:sldIdLst>
  <p:sldSz cx="10691813" cy="6858000"/>
  <p:notesSz cx="6858000"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3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924" y="72"/>
      </p:cViewPr>
      <p:guideLst>
        <p:guide orient="horz" pos="2160"/>
        <p:guide pos="3367"/>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96888"/>
          </a:xfrm>
          <a:prstGeom prst="rect">
            <a:avLst/>
          </a:prstGeom>
        </p:spPr>
        <p:txBody>
          <a:bodyPr vert="horz" lIns="91440" tIns="45720" rIns="91440" bIns="45720" rtlCol="0"/>
          <a:lstStyle>
            <a:lvl1pPr algn="r">
              <a:defRPr sz="1200"/>
            </a:lvl1pPr>
          </a:lstStyle>
          <a:p>
            <a:fld id="{DE0EB734-2EF1-41E3-A53F-9A6510E8E675}" type="datetimeFigureOut">
              <a:rPr lang="tr-TR" smtClean="0"/>
              <a:t>12.10.2021</a:t>
            </a:fld>
            <a:endParaRPr lang="tr-TR"/>
          </a:p>
        </p:txBody>
      </p:sp>
      <p:sp>
        <p:nvSpPr>
          <p:cNvPr id="4" name="Slayt Görüntüsü Yer Tutucusu 3"/>
          <p:cNvSpPr>
            <a:spLocks noGrp="1" noRot="1" noChangeAspect="1"/>
          </p:cNvSpPr>
          <p:nvPr>
            <p:ph type="sldImg" idx="2"/>
          </p:nvPr>
        </p:nvSpPr>
        <p:spPr>
          <a:xfrm>
            <a:off x="528638" y="744538"/>
            <a:ext cx="58007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714875"/>
            <a:ext cx="5486400"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8163"/>
            <a:ext cx="2971800" cy="4968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9428163"/>
            <a:ext cx="2971800" cy="496887"/>
          </a:xfrm>
          <a:prstGeom prst="rect">
            <a:avLst/>
          </a:prstGeom>
        </p:spPr>
        <p:txBody>
          <a:bodyPr vert="horz" lIns="91440" tIns="45720" rIns="91440" bIns="45720" rtlCol="0" anchor="b"/>
          <a:lstStyle>
            <a:lvl1pPr algn="r">
              <a:defRPr sz="1200"/>
            </a:lvl1pPr>
          </a:lstStyle>
          <a:p>
            <a:fld id="{15B9A9A8-7E66-4E58-A0C8-808A825D350E}" type="slidenum">
              <a:rPr lang="tr-TR" smtClean="0"/>
              <a:t>‹#›</a:t>
            </a:fld>
            <a:endParaRPr lang="tr-TR"/>
          </a:p>
        </p:txBody>
      </p:sp>
    </p:spTree>
    <p:extLst>
      <p:ext uri="{BB962C8B-B14F-4D97-AF65-F5344CB8AC3E}">
        <p14:creationId xmlns:p14="http://schemas.microsoft.com/office/powerpoint/2010/main" val="1404192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336477" y="1122363"/>
            <a:ext cx="8018860" cy="2387600"/>
          </a:xfrm>
        </p:spPr>
        <p:txBody>
          <a:bodyPr anchor="b"/>
          <a:lstStyle>
            <a:lvl1pPr algn="ctr">
              <a:defRPr sz="5262"/>
            </a:lvl1pPr>
          </a:lstStyle>
          <a:p>
            <a:r>
              <a:rPr lang="tr-TR" smtClean="0"/>
              <a:t>Asıl başlık stili için tıklatın</a:t>
            </a:r>
            <a:endParaRPr lang="en-US" dirty="0"/>
          </a:p>
        </p:txBody>
      </p:sp>
      <p:sp>
        <p:nvSpPr>
          <p:cNvPr id="3" name="Subtitle 2"/>
          <p:cNvSpPr>
            <a:spLocks noGrp="1"/>
          </p:cNvSpPr>
          <p:nvPr>
            <p:ph type="subTitle" idx="1"/>
          </p:nvPr>
        </p:nvSpPr>
        <p:spPr>
          <a:xfrm>
            <a:off x="1336477" y="3602038"/>
            <a:ext cx="8018860" cy="1655762"/>
          </a:xfrm>
        </p:spPr>
        <p:txBody>
          <a:bodyPr/>
          <a:lstStyle>
            <a:lvl1pPr marL="0" indent="0" algn="ctr">
              <a:buNone/>
              <a:defRPr sz="2105"/>
            </a:lvl1pPr>
            <a:lvl2pPr marL="400964" indent="0" algn="ctr">
              <a:buNone/>
              <a:defRPr sz="1754"/>
            </a:lvl2pPr>
            <a:lvl3pPr marL="801929" indent="0" algn="ctr">
              <a:buNone/>
              <a:defRPr sz="1579"/>
            </a:lvl3pPr>
            <a:lvl4pPr marL="1202893" indent="0" algn="ctr">
              <a:buNone/>
              <a:defRPr sz="1403"/>
            </a:lvl4pPr>
            <a:lvl5pPr marL="1603858" indent="0" algn="ctr">
              <a:buNone/>
              <a:defRPr sz="1403"/>
            </a:lvl5pPr>
            <a:lvl6pPr marL="2004822" indent="0" algn="ctr">
              <a:buNone/>
              <a:defRPr sz="1403"/>
            </a:lvl6pPr>
            <a:lvl7pPr marL="2405786" indent="0" algn="ctr">
              <a:buNone/>
              <a:defRPr sz="1403"/>
            </a:lvl7pPr>
            <a:lvl8pPr marL="2806751" indent="0" algn="ctr">
              <a:buNone/>
              <a:defRPr sz="1403"/>
            </a:lvl8pPr>
            <a:lvl9pPr marL="3207715" indent="0" algn="ctr">
              <a:buNone/>
              <a:defRPr sz="1403"/>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76204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282938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365125"/>
            <a:ext cx="2305422"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365125"/>
            <a:ext cx="6782619"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07784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16981" y="2166365"/>
            <a:ext cx="9863197" cy="1739347"/>
          </a:xfrm>
        </p:spPr>
        <p:txBody>
          <a:bodyPr tIns="45720" bIns="45720" anchor="ctr">
            <a:normAutofit/>
          </a:bodyPr>
          <a:lstStyle>
            <a:lvl1pPr algn="ctr">
              <a:lnSpc>
                <a:spcPct val="80000"/>
              </a:lnSpc>
              <a:defRPr sz="5262" spc="132" baseline="0">
                <a:solidFill>
                  <a:schemeClr val="bg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304716" y="3913632"/>
            <a:ext cx="10090399" cy="457200"/>
          </a:xfrm>
        </p:spPr>
        <p:txBody>
          <a:bodyPr>
            <a:normAutofit/>
          </a:bodyPr>
          <a:lstStyle>
            <a:lvl1pPr marL="0" indent="0" algn="ctr">
              <a:spcBef>
                <a:spcPts val="0"/>
              </a:spcBef>
              <a:spcAft>
                <a:spcPts val="0"/>
              </a:spcAft>
              <a:buNone/>
              <a:defRPr sz="1754">
                <a:solidFill>
                  <a:srgbClr val="FFFFFF"/>
                </a:solidFill>
              </a:defRPr>
            </a:lvl1pPr>
            <a:lvl2pPr marL="400964" indent="0" algn="ctr">
              <a:buNone/>
              <a:defRPr sz="1754"/>
            </a:lvl2pPr>
            <a:lvl3pPr marL="801929" indent="0" algn="ctr">
              <a:buNone/>
              <a:defRPr sz="1754"/>
            </a:lvl3pPr>
            <a:lvl4pPr marL="1202893" indent="0" algn="ctr">
              <a:buNone/>
              <a:defRPr sz="1754"/>
            </a:lvl4pPr>
            <a:lvl5pPr marL="1603858" indent="0" algn="ctr">
              <a:buNone/>
              <a:defRPr sz="1754"/>
            </a:lvl5pPr>
            <a:lvl6pPr marL="2004822" indent="0" algn="ctr">
              <a:buNone/>
              <a:defRPr sz="1754"/>
            </a:lvl6pPr>
            <a:lvl7pPr marL="2405786" indent="0" algn="ctr">
              <a:buNone/>
              <a:defRPr sz="1754"/>
            </a:lvl7pPr>
            <a:lvl8pPr marL="2806751" indent="0" algn="ctr">
              <a:buNone/>
              <a:defRPr sz="1754"/>
            </a:lvl8pPr>
            <a:lvl9pPr marL="3207715" indent="0" algn="ctr">
              <a:buNone/>
              <a:defRPr sz="1754"/>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34375954"/>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361868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1"/>
      </p:bgRef>
    </p:bg>
    <p:spTree>
      <p:nvGrpSpPr>
        <p:cNvPr id="1" name=""/>
        <p:cNvGrpSpPr/>
        <p:nvPr/>
      </p:nvGrpSpPr>
      <p:grpSpPr>
        <a:xfrm>
          <a:off x="0" y="0"/>
          <a:ext cx="0" cy="0"/>
          <a:chOff x="0" y="0"/>
          <a:chExt cx="0" cy="0"/>
        </a:xfrm>
      </p:grpSpPr>
      <p:sp>
        <p:nvSpPr>
          <p:cNvPr id="7" name="Rectangle 6"/>
          <p:cNvSpPr/>
          <p:nvPr/>
        </p:nvSpPr>
        <p:spPr>
          <a:xfrm>
            <a:off x="-6001" y="2059012"/>
            <a:ext cx="1069503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001" y="3887812"/>
            <a:ext cx="10695030"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16981" y="2167128"/>
            <a:ext cx="9863197" cy="1737360"/>
          </a:xfrm>
        </p:spPr>
        <p:txBody>
          <a:bodyPr anchor="ctr">
            <a:noAutofit/>
          </a:bodyPr>
          <a:lstStyle>
            <a:lvl1pPr algn="ctr">
              <a:lnSpc>
                <a:spcPct val="80000"/>
              </a:lnSpc>
              <a:defRPr sz="5262" b="0" spc="132" baseline="0">
                <a:solidFill>
                  <a:schemeClr val="bg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04716" y="3913212"/>
            <a:ext cx="10087726" cy="457200"/>
          </a:xfrm>
        </p:spPr>
        <p:txBody>
          <a:bodyPr anchor="t">
            <a:normAutofit/>
          </a:bodyPr>
          <a:lstStyle>
            <a:lvl1pPr marL="0" indent="0" algn="ctr">
              <a:buNone/>
              <a:defRPr sz="1754">
                <a:solidFill>
                  <a:srgbClr val="FFFFFF"/>
                </a:solidFill>
              </a:defRPr>
            </a:lvl1pPr>
            <a:lvl2pPr marL="400964" indent="0">
              <a:buNone/>
              <a:defRPr sz="1579">
                <a:solidFill>
                  <a:schemeClr val="tx1">
                    <a:tint val="75000"/>
                  </a:schemeClr>
                </a:solidFill>
              </a:defRPr>
            </a:lvl2pPr>
            <a:lvl3pPr marL="801929" indent="0">
              <a:buNone/>
              <a:defRPr sz="1403">
                <a:solidFill>
                  <a:schemeClr val="tx1">
                    <a:tint val="75000"/>
                  </a:schemeClr>
                </a:solidFill>
              </a:defRPr>
            </a:lvl3pPr>
            <a:lvl4pPr marL="1202893" indent="0">
              <a:buNone/>
              <a:defRPr sz="1228">
                <a:solidFill>
                  <a:schemeClr val="tx1">
                    <a:tint val="75000"/>
                  </a:schemeClr>
                </a:solidFill>
              </a:defRPr>
            </a:lvl4pPr>
            <a:lvl5pPr marL="1603858" indent="0">
              <a:buNone/>
              <a:defRPr sz="1228">
                <a:solidFill>
                  <a:schemeClr val="tx1">
                    <a:tint val="75000"/>
                  </a:schemeClr>
                </a:solidFill>
              </a:defRPr>
            </a:lvl5pPr>
            <a:lvl6pPr marL="2004822" indent="0">
              <a:buNone/>
              <a:defRPr sz="1228">
                <a:solidFill>
                  <a:schemeClr val="tx1">
                    <a:tint val="75000"/>
                  </a:schemeClr>
                </a:solidFill>
              </a:defRPr>
            </a:lvl6pPr>
            <a:lvl7pPr marL="2405786" indent="0">
              <a:buNone/>
              <a:defRPr sz="1228">
                <a:solidFill>
                  <a:schemeClr val="tx1">
                    <a:tint val="75000"/>
                  </a:schemeClr>
                </a:solidFill>
              </a:defRPr>
            </a:lvl7pPr>
            <a:lvl8pPr marL="2806751" indent="0">
              <a:buNone/>
              <a:defRPr sz="1228">
                <a:solidFill>
                  <a:schemeClr val="tx1">
                    <a:tint val="75000"/>
                  </a:schemeClr>
                </a:solidFill>
              </a:defRPr>
            </a:lvl8pPr>
            <a:lvl9pPr marL="3207715" indent="0">
              <a:buNone/>
              <a:defRPr sz="1228">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tx2"/>
                </a:solidFill>
              </a:defRPr>
            </a:lvl1p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340457041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57030"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63761" y="2011680"/>
            <a:ext cx="4169807" cy="420624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12.10.2021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852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58490"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1058490" y="2656566"/>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64497" y="1913470"/>
            <a:ext cx="4169807" cy="743094"/>
          </a:xfrm>
        </p:spPr>
        <p:txBody>
          <a:bodyPr anchor="ctr">
            <a:normAutofit/>
          </a:bodyPr>
          <a:lstStyle>
            <a:lvl1pPr marL="0" indent="0">
              <a:buNone/>
              <a:defRPr sz="1842"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64497" y="2656564"/>
            <a:ext cx="4169807" cy="3566160"/>
          </a:xfrm>
        </p:spPr>
        <p:txBody>
          <a:bodyPr/>
          <a:lstStyle>
            <a:lvl1pPr>
              <a:defRPr sz="1929"/>
            </a:lvl1pPr>
            <a:lvl2pPr>
              <a:defRPr sz="1754"/>
            </a:lvl2pPr>
            <a:lvl3pPr>
              <a:defRPr sz="1579"/>
            </a:lvl3pPr>
            <a:lvl4pPr>
              <a:defRPr sz="1403"/>
            </a:lvl4pPr>
            <a:lvl5pPr>
              <a:defRPr sz="1403"/>
            </a:lvl5pPr>
            <a:lvl6pPr>
              <a:defRPr sz="1403"/>
            </a:lvl6pPr>
            <a:lvl7pPr>
              <a:defRPr sz="1403"/>
            </a:lvl7pPr>
            <a:lvl8pPr>
              <a:defRPr sz="1403"/>
            </a:lvl8pPr>
            <a:lvl9pPr>
              <a:defRPr sz="1403"/>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12.10.2021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952887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12.10.2021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283751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12.10.2021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246655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058490" y="2120054"/>
            <a:ext cx="5372636" cy="4114800"/>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830608" y="2147487"/>
            <a:ext cx="2806601" cy="3432319"/>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12.10.2021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2263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5225574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22640" y="2211494"/>
            <a:ext cx="5372636" cy="3931920"/>
          </a:xfrm>
          <a:solidFill>
            <a:schemeClr val="tx2">
              <a:lumMod val="60000"/>
              <a:lumOff val="40000"/>
            </a:schemeClr>
          </a:solidFill>
        </p:spPr>
        <p:txBody>
          <a:bodyPr tIns="365760" anchor="t"/>
          <a:lstStyle>
            <a:lvl1pPr marL="0" indent="0" algn="ctr">
              <a:buNone/>
              <a:defRPr sz="2806">
                <a:solidFill>
                  <a:schemeClr val="tx1">
                    <a:lumMod val="50000"/>
                  </a:schemeClr>
                </a:solidFill>
              </a:defRPr>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32068" y="2150621"/>
            <a:ext cx="2806601" cy="3429000"/>
          </a:xfrm>
        </p:spPr>
        <p:txBody>
          <a:bodyPr>
            <a:normAutofit/>
          </a:bodyPr>
          <a:lstStyle>
            <a:lvl1pPr marL="0" indent="0">
              <a:lnSpc>
                <a:spcPct val="95000"/>
              </a:lnSpc>
              <a:buNone/>
              <a:defRPr sz="1579"/>
            </a:lvl1pPr>
            <a:lvl2pPr marL="400964" indent="0">
              <a:buNone/>
              <a:defRPr sz="1052"/>
            </a:lvl2pPr>
            <a:lvl3pPr marL="801929" indent="0">
              <a:buNone/>
              <a:defRPr sz="877"/>
            </a:lvl3pPr>
            <a:lvl4pPr marL="1202893" indent="0">
              <a:buNone/>
              <a:defRPr sz="789"/>
            </a:lvl4pPr>
            <a:lvl5pPr marL="1603858" indent="0">
              <a:buNone/>
              <a:defRPr sz="789"/>
            </a:lvl5pPr>
            <a:lvl6pPr marL="2004822" indent="0">
              <a:buNone/>
              <a:defRPr sz="789"/>
            </a:lvl6pPr>
            <a:lvl7pPr marL="2405786" indent="0">
              <a:buNone/>
              <a:defRPr sz="789"/>
            </a:lvl7pPr>
            <a:lvl8pPr marL="2806751" indent="0">
              <a:buNone/>
              <a:defRPr sz="789"/>
            </a:lvl8pPr>
            <a:lvl9pPr marL="3207715" indent="0">
              <a:buNone/>
              <a:defRPr sz="789"/>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12.10.2021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9333482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431382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7909514" y="0"/>
            <a:ext cx="240565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033438" y="274638"/>
            <a:ext cx="2106775" cy="5897562"/>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35062" y="274638"/>
            <a:ext cx="6992203" cy="5897562"/>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735062" y="6422855"/>
            <a:ext cx="2405654" cy="365125"/>
          </a:xfrm>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a:xfrm>
            <a:off x="3311494" y="6422855"/>
            <a:ext cx="3753069" cy="365125"/>
          </a:xfrm>
        </p:spPr>
        <p:txBody>
          <a:bodyPr/>
          <a:lstStyle/>
          <a:p>
            <a:endParaRPr lang="tr-TR"/>
          </a:p>
        </p:txBody>
      </p:sp>
      <p:sp>
        <p:nvSpPr>
          <p:cNvPr id="6" name="Slide Number Placeholder 5"/>
          <p:cNvSpPr>
            <a:spLocks noGrp="1"/>
          </p:cNvSpPr>
          <p:nvPr>
            <p:ph type="sldNum" sz="quarter" idx="12"/>
          </p:nvPr>
        </p:nvSpPr>
        <p:spPr>
          <a:xfrm>
            <a:off x="7079686" y="6422855"/>
            <a:ext cx="771507" cy="365125"/>
          </a:xfrm>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8729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9493" y="1709739"/>
            <a:ext cx="9221689" cy="2852737"/>
          </a:xfrm>
        </p:spPr>
        <p:txBody>
          <a:bodyPr anchor="b"/>
          <a:lstStyle>
            <a:lvl1pPr>
              <a:defRPr sz="5262"/>
            </a:lvl1pPr>
          </a:lstStyle>
          <a:p>
            <a:r>
              <a:rPr lang="tr-TR" smtClean="0"/>
              <a:t>Asıl başlık stili için tıklatın</a:t>
            </a:r>
            <a:endParaRPr lang="en-US" dirty="0"/>
          </a:p>
        </p:txBody>
      </p:sp>
      <p:sp>
        <p:nvSpPr>
          <p:cNvPr id="3" name="Text Placeholder 2"/>
          <p:cNvSpPr>
            <a:spLocks noGrp="1"/>
          </p:cNvSpPr>
          <p:nvPr>
            <p:ph type="body" idx="1"/>
          </p:nvPr>
        </p:nvSpPr>
        <p:spPr>
          <a:xfrm>
            <a:off x="729493" y="4589464"/>
            <a:ext cx="9221689" cy="1500187"/>
          </a:xfrm>
        </p:spPr>
        <p:txBody>
          <a:bodyPr/>
          <a:lstStyle>
            <a:lvl1pPr marL="0" indent="0">
              <a:buNone/>
              <a:defRPr sz="2105">
                <a:solidFill>
                  <a:schemeClr val="tx1">
                    <a:tint val="75000"/>
                  </a:schemeClr>
                </a:solidFill>
              </a:defRPr>
            </a:lvl1pPr>
            <a:lvl2pPr marL="400964" indent="0">
              <a:buNone/>
              <a:defRPr sz="1754">
                <a:solidFill>
                  <a:schemeClr val="tx1">
                    <a:tint val="75000"/>
                  </a:schemeClr>
                </a:solidFill>
              </a:defRPr>
            </a:lvl2pPr>
            <a:lvl3pPr marL="801929" indent="0">
              <a:buNone/>
              <a:defRPr sz="1579">
                <a:solidFill>
                  <a:schemeClr val="tx1">
                    <a:tint val="75000"/>
                  </a:schemeClr>
                </a:solidFill>
              </a:defRPr>
            </a:lvl3pPr>
            <a:lvl4pPr marL="1202893" indent="0">
              <a:buNone/>
              <a:defRPr sz="1403">
                <a:solidFill>
                  <a:schemeClr val="tx1">
                    <a:tint val="75000"/>
                  </a:schemeClr>
                </a:solidFill>
              </a:defRPr>
            </a:lvl4pPr>
            <a:lvl5pPr marL="1603858" indent="0">
              <a:buNone/>
              <a:defRPr sz="1403">
                <a:solidFill>
                  <a:schemeClr val="tx1">
                    <a:tint val="75000"/>
                  </a:schemeClr>
                </a:solidFill>
              </a:defRPr>
            </a:lvl5pPr>
            <a:lvl6pPr marL="2004822" indent="0">
              <a:buNone/>
              <a:defRPr sz="1403">
                <a:solidFill>
                  <a:schemeClr val="tx1">
                    <a:tint val="75000"/>
                  </a:schemeClr>
                </a:solidFill>
              </a:defRPr>
            </a:lvl6pPr>
            <a:lvl7pPr marL="2405786" indent="0">
              <a:buNone/>
              <a:defRPr sz="1403">
                <a:solidFill>
                  <a:schemeClr val="tx1">
                    <a:tint val="75000"/>
                  </a:schemeClr>
                </a:solidFill>
              </a:defRPr>
            </a:lvl7pPr>
            <a:lvl8pPr marL="2806751" indent="0">
              <a:buNone/>
              <a:defRPr sz="1403">
                <a:solidFill>
                  <a:schemeClr val="tx1">
                    <a:tint val="75000"/>
                  </a:schemeClr>
                </a:solidFill>
              </a:defRPr>
            </a:lvl8pPr>
            <a:lvl9pPr marL="3207715" indent="0">
              <a:buNone/>
              <a:defRPr sz="1403">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06DE85E-D9ED-4BD3-B93A-FEBB02327D00}" type="datetimeFigureOut">
              <a:rPr lang="tr-TR" smtClean="0"/>
              <a:t>12.10.2021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770524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735062"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412730" y="1825625"/>
            <a:ext cx="4544021"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06DE85E-D9ED-4BD3-B93A-FEBB02327D00}" type="datetimeFigureOut">
              <a:rPr lang="tr-TR" smtClean="0"/>
              <a:t>12.10.2021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62300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736455" y="365126"/>
            <a:ext cx="9221689"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736455" y="1681163"/>
            <a:ext cx="4523138"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4" name="Content Placeholder 3"/>
          <p:cNvSpPr>
            <a:spLocks noGrp="1"/>
          </p:cNvSpPr>
          <p:nvPr>
            <p:ph sz="half" idx="2"/>
          </p:nvPr>
        </p:nvSpPr>
        <p:spPr>
          <a:xfrm>
            <a:off x="736455" y="2505075"/>
            <a:ext cx="452313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412730" y="1681163"/>
            <a:ext cx="4545413" cy="823912"/>
          </a:xfrm>
        </p:spPr>
        <p:txBody>
          <a:bodyPr anchor="b"/>
          <a:lstStyle>
            <a:lvl1pPr marL="0" indent="0">
              <a:buNone/>
              <a:defRPr sz="2105" b="1"/>
            </a:lvl1pPr>
            <a:lvl2pPr marL="400964" indent="0">
              <a:buNone/>
              <a:defRPr sz="1754" b="1"/>
            </a:lvl2pPr>
            <a:lvl3pPr marL="801929" indent="0">
              <a:buNone/>
              <a:defRPr sz="1579" b="1"/>
            </a:lvl3pPr>
            <a:lvl4pPr marL="1202893" indent="0">
              <a:buNone/>
              <a:defRPr sz="1403" b="1"/>
            </a:lvl4pPr>
            <a:lvl5pPr marL="1603858" indent="0">
              <a:buNone/>
              <a:defRPr sz="1403" b="1"/>
            </a:lvl5pPr>
            <a:lvl6pPr marL="2004822" indent="0">
              <a:buNone/>
              <a:defRPr sz="1403" b="1"/>
            </a:lvl6pPr>
            <a:lvl7pPr marL="2405786" indent="0">
              <a:buNone/>
              <a:defRPr sz="1403" b="1"/>
            </a:lvl7pPr>
            <a:lvl8pPr marL="2806751" indent="0">
              <a:buNone/>
              <a:defRPr sz="1403" b="1"/>
            </a:lvl8pPr>
            <a:lvl9pPr marL="3207715" indent="0">
              <a:buNone/>
              <a:defRPr sz="1403" b="1"/>
            </a:lvl9pPr>
          </a:lstStyle>
          <a:p>
            <a:pPr lvl="0"/>
            <a:r>
              <a:rPr lang="tr-TR" smtClean="0"/>
              <a:t>Asıl metin stillerini düzenle</a:t>
            </a:r>
          </a:p>
        </p:txBody>
      </p:sp>
      <p:sp>
        <p:nvSpPr>
          <p:cNvPr id="6" name="Content Placeholder 5"/>
          <p:cNvSpPr>
            <a:spLocks noGrp="1"/>
          </p:cNvSpPr>
          <p:nvPr>
            <p:ph sz="quarter" idx="4"/>
          </p:nvPr>
        </p:nvSpPr>
        <p:spPr>
          <a:xfrm>
            <a:off x="5412730" y="2505075"/>
            <a:ext cx="4545413"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06DE85E-D9ED-4BD3-B93A-FEBB02327D00}" type="datetimeFigureOut">
              <a:rPr lang="tr-TR" smtClean="0"/>
              <a:t>12.10.2021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13446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06DE85E-D9ED-4BD3-B93A-FEBB02327D00}" type="datetimeFigureOut">
              <a:rPr lang="tr-TR" smtClean="0"/>
              <a:t>12.10.2021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086699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6DE85E-D9ED-4BD3-B93A-FEBB02327D00}" type="datetimeFigureOut">
              <a:rPr lang="tr-TR" smtClean="0"/>
              <a:t>12.10.2021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211648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Content Placeholder 2"/>
          <p:cNvSpPr>
            <a:spLocks noGrp="1"/>
          </p:cNvSpPr>
          <p:nvPr>
            <p:ph idx="1"/>
          </p:nvPr>
        </p:nvSpPr>
        <p:spPr>
          <a:xfrm>
            <a:off x="4545413" y="987426"/>
            <a:ext cx="5412730" cy="4873625"/>
          </a:xfrm>
        </p:spPr>
        <p:txBody>
          <a:bodyPr/>
          <a:lstStyle>
            <a:lvl1pPr>
              <a:defRPr sz="2806"/>
            </a:lvl1pPr>
            <a:lvl2pPr>
              <a:defRPr sz="2456"/>
            </a:lvl2pPr>
            <a:lvl3pPr>
              <a:defRPr sz="2105"/>
            </a:lvl3pPr>
            <a:lvl4pPr>
              <a:defRPr sz="1754"/>
            </a:lvl4pPr>
            <a:lvl5pPr>
              <a:defRPr sz="1754"/>
            </a:lvl5pPr>
            <a:lvl6pPr>
              <a:defRPr sz="1754"/>
            </a:lvl6pPr>
            <a:lvl7pPr>
              <a:defRPr sz="1754"/>
            </a:lvl7pPr>
            <a:lvl8pPr>
              <a:defRPr sz="1754"/>
            </a:lvl8pPr>
            <a:lvl9pPr>
              <a:defRPr sz="1754"/>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12.10.2021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3610418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36455" y="457200"/>
            <a:ext cx="3448388" cy="1600200"/>
          </a:xfrm>
        </p:spPr>
        <p:txBody>
          <a:bodyPr anchor="b"/>
          <a:lstStyle>
            <a:lvl1pPr>
              <a:defRPr sz="2806"/>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545413" y="987426"/>
            <a:ext cx="5412730" cy="4873625"/>
          </a:xfrm>
        </p:spPr>
        <p:txBody>
          <a:bodyPr anchor="t"/>
          <a:lstStyle>
            <a:lvl1pPr marL="0" indent="0">
              <a:buNone/>
              <a:defRPr sz="2806"/>
            </a:lvl1pPr>
            <a:lvl2pPr marL="400964" indent="0">
              <a:buNone/>
              <a:defRPr sz="2456"/>
            </a:lvl2pPr>
            <a:lvl3pPr marL="801929" indent="0">
              <a:buNone/>
              <a:defRPr sz="2105"/>
            </a:lvl3pPr>
            <a:lvl4pPr marL="1202893" indent="0">
              <a:buNone/>
              <a:defRPr sz="1754"/>
            </a:lvl4pPr>
            <a:lvl5pPr marL="1603858" indent="0">
              <a:buNone/>
              <a:defRPr sz="1754"/>
            </a:lvl5pPr>
            <a:lvl6pPr marL="2004822" indent="0">
              <a:buNone/>
              <a:defRPr sz="1754"/>
            </a:lvl6pPr>
            <a:lvl7pPr marL="2405786" indent="0">
              <a:buNone/>
              <a:defRPr sz="1754"/>
            </a:lvl7pPr>
            <a:lvl8pPr marL="2806751" indent="0">
              <a:buNone/>
              <a:defRPr sz="1754"/>
            </a:lvl8pPr>
            <a:lvl9pPr marL="3207715" indent="0">
              <a:buNone/>
              <a:defRPr sz="1754"/>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36455" y="2057400"/>
            <a:ext cx="3448388" cy="3811588"/>
          </a:xfrm>
        </p:spPr>
        <p:txBody>
          <a:bodyPr/>
          <a:lstStyle>
            <a:lvl1pPr marL="0" indent="0">
              <a:buNone/>
              <a:defRPr sz="1403"/>
            </a:lvl1pPr>
            <a:lvl2pPr marL="400964" indent="0">
              <a:buNone/>
              <a:defRPr sz="1228"/>
            </a:lvl2pPr>
            <a:lvl3pPr marL="801929" indent="0">
              <a:buNone/>
              <a:defRPr sz="1052"/>
            </a:lvl3pPr>
            <a:lvl4pPr marL="1202893" indent="0">
              <a:buNone/>
              <a:defRPr sz="877"/>
            </a:lvl4pPr>
            <a:lvl5pPr marL="1603858" indent="0">
              <a:buNone/>
              <a:defRPr sz="877"/>
            </a:lvl5pPr>
            <a:lvl6pPr marL="2004822" indent="0">
              <a:buNone/>
              <a:defRPr sz="877"/>
            </a:lvl6pPr>
            <a:lvl7pPr marL="2405786" indent="0">
              <a:buNone/>
              <a:defRPr sz="877"/>
            </a:lvl7pPr>
            <a:lvl8pPr marL="2806751" indent="0">
              <a:buNone/>
              <a:defRPr sz="877"/>
            </a:lvl8pPr>
            <a:lvl9pPr marL="3207715" indent="0">
              <a:buNone/>
              <a:defRPr sz="877"/>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06DE85E-D9ED-4BD3-B93A-FEBB02327D00}" type="datetimeFigureOut">
              <a:rPr lang="tr-TR" smtClean="0"/>
              <a:t>12.10.2021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4437E64-06FD-4918-AE87-89664F1D7848}" type="slidenum">
              <a:rPr lang="tr-TR" smtClean="0"/>
              <a:t>‹#›</a:t>
            </a:fld>
            <a:endParaRPr lang="tr-TR"/>
          </a:p>
        </p:txBody>
      </p:sp>
    </p:spTree>
    <p:extLst>
      <p:ext uri="{BB962C8B-B14F-4D97-AF65-F5344CB8AC3E}">
        <p14:creationId xmlns:p14="http://schemas.microsoft.com/office/powerpoint/2010/main" val="1850299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365126"/>
            <a:ext cx="9221689"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35062" y="1825625"/>
            <a:ext cx="9221689"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35062" y="6356351"/>
            <a:ext cx="2405658" cy="365125"/>
          </a:xfrm>
          <a:prstGeom prst="rect">
            <a:avLst/>
          </a:prstGeom>
        </p:spPr>
        <p:txBody>
          <a:bodyPr vert="horz" lIns="91440" tIns="45720" rIns="91440" bIns="45720" rtlCol="0" anchor="ctr"/>
          <a:lstStyle>
            <a:lvl1pPr algn="l">
              <a:defRPr sz="1052">
                <a:solidFill>
                  <a:schemeClr val="tx1">
                    <a:tint val="75000"/>
                  </a:schemeClr>
                </a:solidFill>
              </a:defRPr>
            </a:lvl1pPr>
          </a:lstStyle>
          <a:p>
            <a:fld id="{D06DE85E-D9ED-4BD3-B93A-FEBB02327D00}" type="datetimeFigureOut">
              <a:rPr lang="tr-TR" smtClean="0"/>
              <a:t>12.10.2021</a:t>
            </a:fld>
            <a:endParaRPr lang="tr-TR"/>
          </a:p>
        </p:txBody>
      </p:sp>
      <p:sp>
        <p:nvSpPr>
          <p:cNvPr id="5" name="Footer Placeholder 4"/>
          <p:cNvSpPr>
            <a:spLocks noGrp="1"/>
          </p:cNvSpPr>
          <p:nvPr>
            <p:ph type="ftr" sz="quarter" idx="3"/>
          </p:nvPr>
        </p:nvSpPr>
        <p:spPr>
          <a:xfrm>
            <a:off x="3541663" y="6356351"/>
            <a:ext cx="3608487" cy="365125"/>
          </a:xfrm>
          <a:prstGeom prst="rect">
            <a:avLst/>
          </a:prstGeom>
        </p:spPr>
        <p:txBody>
          <a:bodyPr vert="horz" lIns="91440" tIns="45720" rIns="91440" bIns="45720" rtlCol="0" anchor="ctr"/>
          <a:lstStyle>
            <a:lvl1pPr algn="ctr">
              <a:defRPr sz="1052">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551093" y="6356351"/>
            <a:ext cx="2405658" cy="365125"/>
          </a:xfrm>
          <a:prstGeom prst="rect">
            <a:avLst/>
          </a:prstGeom>
        </p:spPr>
        <p:txBody>
          <a:bodyPr vert="horz" lIns="91440" tIns="45720" rIns="91440" bIns="45720" rtlCol="0" anchor="ctr"/>
          <a:lstStyle>
            <a:lvl1pPr algn="r">
              <a:defRPr sz="1052">
                <a:solidFill>
                  <a:schemeClr val="tx1">
                    <a:tint val="75000"/>
                  </a:schemeClr>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88790647"/>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801929" rtl="0" eaLnBrk="1" latinLnBrk="0" hangingPunct="1">
        <a:lnSpc>
          <a:spcPct val="90000"/>
        </a:lnSpc>
        <a:spcBef>
          <a:spcPct val="0"/>
        </a:spcBef>
        <a:buNone/>
        <a:defRPr sz="3859" kern="1200">
          <a:solidFill>
            <a:schemeClr val="tx1"/>
          </a:solidFill>
          <a:latin typeface="+mj-lt"/>
          <a:ea typeface="+mj-ea"/>
          <a:cs typeface="+mj-cs"/>
        </a:defRPr>
      </a:lvl1pPr>
    </p:titleStyle>
    <p:bodyStyle>
      <a:lvl1pPr marL="200482" indent="-200482" algn="l" defTabSz="801929" rtl="0" eaLnBrk="1" latinLnBrk="0" hangingPunct="1">
        <a:lnSpc>
          <a:spcPct val="90000"/>
        </a:lnSpc>
        <a:spcBef>
          <a:spcPts val="877"/>
        </a:spcBef>
        <a:buFont typeface="Arial" panose="020B0604020202020204" pitchFamily="34" charset="0"/>
        <a:buChar char="•"/>
        <a:defRPr sz="2456" kern="1200">
          <a:solidFill>
            <a:schemeClr val="tx1"/>
          </a:solidFill>
          <a:latin typeface="+mn-lt"/>
          <a:ea typeface="+mn-ea"/>
          <a:cs typeface="+mn-cs"/>
        </a:defRPr>
      </a:lvl1pPr>
      <a:lvl2pPr marL="601447" indent="-200482" algn="l" defTabSz="801929" rtl="0" eaLnBrk="1" latinLnBrk="0" hangingPunct="1">
        <a:lnSpc>
          <a:spcPct val="90000"/>
        </a:lnSpc>
        <a:spcBef>
          <a:spcPts val="439"/>
        </a:spcBef>
        <a:buFont typeface="Arial" panose="020B0604020202020204" pitchFamily="34" charset="0"/>
        <a:buChar char="•"/>
        <a:defRPr sz="2105" kern="1200">
          <a:solidFill>
            <a:schemeClr val="tx1"/>
          </a:solidFill>
          <a:latin typeface="+mn-lt"/>
          <a:ea typeface="+mn-ea"/>
          <a:cs typeface="+mn-cs"/>
        </a:defRPr>
      </a:lvl2pPr>
      <a:lvl3pPr marL="1002411" indent="-200482" algn="l" defTabSz="801929" rtl="0" eaLnBrk="1" latinLnBrk="0" hangingPunct="1">
        <a:lnSpc>
          <a:spcPct val="90000"/>
        </a:lnSpc>
        <a:spcBef>
          <a:spcPts val="439"/>
        </a:spcBef>
        <a:buFont typeface="Arial" panose="020B0604020202020204" pitchFamily="34" charset="0"/>
        <a:buChar char="•"/>
        <a:defRPr sz="1754" kern="1200">
          <a:solidFill>
            <a:schemeClr val="tx1"/>
          </a:solidFill>
          <a:latin typeface="+mn-lt"/>
          <a:ea typeface="+mn-ea"/>
          <a:cs typeface="+mn-cs"/>
        </a:defRPr>
      </a:lvl3pPr>
      <a:lvl4pPr marL="1403375"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4pPr>
      <a:lvl5pPr marL="1804340"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5pPr>
      <a:lvl6pPr marL="2205304"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6pPr>
      <a:lvl7pPr marL="2606269"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7pPr>
      <a:lvl8pPr marL="3007233"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8pPr>
      <a:lvl9pPr marL="3408197" indent="-200482" algn="l" defTabSz="801929" rtl="0" eaLnBrk="1" latinLnBrk="0" hangingPunct="1">
        <a:lnSpc>
          <a:spcPct val="90000"/>
        </a:lnSpc>
        <a:spcBef>
          <a:spcPts val="439"/>
        </a:spcBef>
        <a:buFont typeface="Arial" panose="020B0604020202020204" pitchFamily="34" charset="0"/>
        <a:buChar char="•"/>
        <a:defRPr sz="1579"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24" y="176109"/>
            <a:ext cx="10689140"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54904" y="284176"/>
            <a:ext cx="8580180" cy="150876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54904" y="2011680"/>
            <a:ext cx="8580180" cy="420624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54331" y="6422855"/>
            <a:ext cx="2631643" cy="365125"/>
          </a:xfrm>
          <a:prstGeom prst="rect">
            <a:avLst/>
          </a:prstGeom>
        </p:spPr>
        <p:txBody>
          <a:bodyPr vert="horz" lIns="91440" tIns="45720" rIns="45720" bIns="45720" rtlCol="0" anchor="ctr"/>
          <a:lstStyle>
            <a:lvl1pPr algn="l">
              <a:defRPr sz="921">
                <a:solidFill>
                  <a:schemeClr val="tx1"/>
                </a:solidFill>
              </a:defRPr>
            </a:lvl1pPr>
          </a:lstStyle>
          <a:p>
            <a:fld id="{D06DE85E-D9ED-4BD3-B93A-FEBB02327D00}" type="datetimeFigureOut">
              <a:rPr lang="tr-TR" smtClean="0"/>
              <a:t>12.10.2021</a:t>
            </a:fld>
            <a:endParaRPr lang="tr-TR"/>
          </a:p>
        </p:txBody>
      </p:sp>
      <p:sp>
        <p:nvSpPr>
          <p:cNvPr id="5" name="Footer Placeholder 4"/>
          <p:cNvSpPr>
            <a:spLocks noGrp="1"/>
          </p:cNvSpPr>
          <p:nvPr>
            <p:ph type="ftr" sz="quarter" idx="3"/>
          </p:nvPr>
        </p:nvSpPr>
        <p:spPr>
          <a:xfrm>
            <a:off x="4907843" y="6422855"/>
            <a:ext cx="4423738" cy="365125"/>
          </a:xfrm>
          <a:prstGeom prst="rect">
            <a:avLst/>
          </a:prstGeom>
        </p:spPr>
        <p:txBody>
          <a:bodyPr vert="horz" lIns="91440" tIns="45720" rIns="91440" bIns="45720" rtlCol="0" anchor="ctr"/>
          <a:lstStyle>
            <a:lvl1pPr algn="r">
              <a:defRPr sz="921">
                <a:solidFill>
                  <a:schemeClr val="tx1"/>
                </a:solidFill>
              </a:defRPr>
            </a:lvl1pPr>
          </a:lstStyle>
          <a:p>
            <a:endParaRPr lang="tr-TR"/>
          </a:p>
        </p:txBody>
      </p:sp>
      <p:sp>
        <p:nvSpPr>
          <p:cNvPr id="6" name="Slide Number Placeholder 5"/>
          <p:cNvSpPr>
            <a:spLocks noGrp="1"/>
          </p:cNvSpPr>
          <p:nvPr>
            <p:ph type="sldNum" sz="quarter" idx="4"/>
          </p:nvPr>
        </p:nvSpPr>
        <p:spPr>
          <a:xfrm>
            <a:off x="9347380" y="6422855"/>
            <a:ext cx="829829" cy="365125"/>
          </a:xfrm>
          <a:prstGeom prst="rect">
            <a:avLst/>
          </a:prstGeom>
        </p:spPr>
        <p:txBody>
          <a:bodyPr vert="horz" lIns="45720" tIns="45720" rIns="91440" bIns="45720" rtlCol="0" anchor="ctr"/>
          <a:lstStyle>
            <a:lvl1pPr algn="l">
              <a:defRPr sz="1052" b="0">
                <a:solidFill>
                  <a:schemeClr val="tx1"/>
                </a:solidFill>
              </a:defRPr>
            </a:lvl1pPr>
          </a:lstStyle>
          <a:p>
            <a:fld id="{74437E64-06FD-4918-AE87-89664F1D7848}" type="slidenum">
              <a:rPr lang="tr-TR" smtClean="0"/>
              <a:t>‹#›</a:t>
            </a:fld>
            <a:endParaRPr lang="tr-TR"/>
          </a:p>
        </p:txBody>
      </p:sp>
    </p:spTree>
    <p:extLst>
      <p:ext uri="{BB962C8B-B14F-4D97-AF65-F5344CB8AC3E}">
        <p14:creationId xmlns:p14="http://schemas.microsoft.com/office/powerpoint/2010/main" val="651853834"/>
      </p:ext>
    </p:extLst>
  </p:cSld>
  <p:clrMap bg1="dk1" tx1="lt1" bg2="dk2" tx2="lt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 id="2147484000" r:id="rId6"/>
    <p:sldLayoutId id="2147484001" r:id="rId7"/>
    <p:sldLayoutId id="2147484002" r:id="rId8"/>
    <p:sldLayoutId id="2147484003" r:id="rId9"/>
    <p:sldLayoutId id="2147484004" r:id="rId10"/>
    <p:sldLayoutId id="2147484005" r:id="rId11"/>
  </p:sldLayoutIdLst>
  <p:txStyles>
    <p:titleStyle>
      <a:lvl1pPr algn="l" defTabSz="801929" rtl="0" eaLnBrk="1" latinLnBrk="0" hangingPunct="1">
        <a:lnSpc>
          <a:spcPct val="85000"/>
        </a:lnSpc>
        <a:spcBef>
          <a:spcPct val="0"/>
        </a:spcBef>
        <a:buNone/>
        <a:defRPr sz="3508" kern="1200" cap="all" baseline="0">
          <a:solidFill>
            <a:schemeClr val="bg2"/>
          </a:solidFill>
          <a:latin typeface="+mj-lt"/>
          <a:ea typeface="+mj-ea"/>
          <a:cs typeface="+mj-cs"/>
        </a:defRPr>
      </a:lvl1pPr>
    </p:titleStyle>
    <p:bodyStyle>
      <a:lvl1pPr marL="160386" indent="-160386" algn="l" defTabSz="801929" rtl="0" eaLnBrk="1" latinLnBrk="0" hangingPunct="1">
        <a:lnSpc>
          <a:spcPct val="90000"/>
        </a:lnSpc>
        <a:spcBef>
          <a:spcPts val="1052"/>
        </a:spcBef>
        <a:spcAft>
          <a:spcPts val="175"/>
        </a:spcAft>
        <a:buClr>
          <a:schemeClr val="tx1"/>
        </a:buClr>
        <a:buFont typeface="Wingdings" pitchFamily="2" charset="2"/>
        <a:buChar char=""/>
        <a:defRPr sz="1929" kern="1200">
          <a:solidFill>
            <a:schemeClr val="tx1"/>
          </a:solidFill>
          <a:latin typeface="+mn-lt"/>
          <a:ea typeface="+mn-ea"/>
          <a:cs typeface="+mn-cs"/>
        </a:defRPr>
      </a:lvl1pPr>
      <a:lvl2pPr marL="360868" indent="-160386" algn="l" defTabSz="801929" rtl="0" eaLnBrk="1" latinLnBrk="0" hangingPunct="1">
        <a:lnSpc>
          <a:spcPct val="90000"/>
        </a:lnSpc>
        <a:spcBef>
          <a:spcPts val="175"/>
        </a:spcBef>
        <a:spcAft>
          <a:spcPts val="351"/>
        </a:spcAft>
        <a:buClr>
          <a:schemeClr val="tx1"/>
        </a:buClr>
        <a:buFont typeface="Wingdings" pitchFamily="2" charset="2"/>
        <a:buChar char=""/>
        <a:defRPr sz="1754" kern="1200">
          <a:solidFill>
            <a:schemeClr val="tx1"/>
          </a:solidFill>
          <a:latin typeface="+mn-lt"/>
          <a:ea typeface="+mn-ea"/>
          <a:cs typeface="+mn-cs"/>
        </a:defRPr>
      </a:lvl2pPr>
      <a:lvl3pPr marL="561350" indent="-160386" algn="l" defTabSz="801929" rtl="0" eaLnBrk="1" latinLnBrk="0" hangingPunct="1">
        <a:lnSpc>
          <a:spcPct val="90000"/>
        </a:lnSpc>
        <a:spcBef>
          <a:spcPts val="175"/>
        </a:spcBef>
        <a:spcAft>
          <a:spcPts val="351"/>
        </a:spcAft>
        <a:buClr>
          <a:schemeClr val="tx1"/>
        </a:buClr>
        <a:buFont typeface="Wingdings" pitchFamily="2" charset="2"/>
        <a:buChar char=""/>
        <a:defRPr sz="1579" kern="1200">
          <a:solidFill>
            <a:schemeClr val="tx1"/>
          </a:solidFill>
          <a:latin typeface="+mn-lt"/>
          <a:ea typeface="+mn-ea"/>
          <a:cs typeface="+mn-cs"/>
        </a:defRPr>
      </a:lvl3pPr>
      <a:lvl4pPr marL="761832"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4pPr>
      <a:lvl5pPr marL="962315" indent="-160386"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5pPr>
      <a:lvl6pPr marL="1126594"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6pPr>
      <a:lvl7pPr marL="1290769"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7pPr>
      <a:lvl8pPr marL="1428633"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8pPr>
      <a:lvl9pPr marL="1584037" indent="-200482" algn="l" defTabSz="801929" rtl="0" eaLnBrk="1" latinLnBrk="0" hangingPunct="1">
        <a:lnSpc>
          <a:spcPct val="90000"/>
        </a:lnSpc>
        <a:spcBef>
          <a:spcPts val="175"/>
        </a:spcBef>
        <a:spcAft>
          <a:spcPts val="351"/>
        </a:spcAft>
        <a:buClr>
          <a:schemeClr val="tx1"/>
        </a:buClr>
        <a:buFont typeface="Wingdings" pitchFamily="2" charset="2"/>
        <a:buChar char=""/>
        <a:defRPr sz="1403" kern="1200">
          <a:solidFill>
            <a:schemeClr val="tx1"/>
          </a:solidFill>
          <a:latin typeface="+mn-lt"/>
          <a:ea typeface="+mn-ea"/>
          <a:cs typeface="+mn-cs"/>
        </a:defRPr>
      </a:lvl9pPr>
    </p:bodyStyle>
    <p:otherStyle>
      <a:defPPr>
        <a:defRPr lang="en-US"/>
      </a:defPPr>
      <a:lvl1pPr marL="0" algn="l" defTabSz="801929" rtl="0" eaLnBrk="1" latinLnBrk="0" hangingPunct="1">
        <a:defRPr sz="1579" kern="1200">
          <a:solidFill>
            <a:schemeClr val="tx1"/>
          </a:solidFill>
          <a:latin typeface="+mn-lt"/>
          <a:ea typeface="+mn-ea"/>
          <a:cs typeface="+mn-cs"/>
        </a:defRPr>
      </a:lvl1pPr>
      <a:lvl2pPr marL="400964" algn="l" defTabSz="801929" rtl="0" eaLnBrk="1" latinLnBrk="0" hangingPunct="1">
        <a:defRPr sz="1579" kern="1200">
          <a:solidFill>
            <a:schemeClr val="tx1"/>
          </a:solidFill>
          <a:latin typeface="+mn-lt"/>
          <a:ea typeface="+mn-ea"/>
          <a:cs typeface="+mn-cs"/>
        </a:defRPr>
      </a:lvl2pPr>
      <a:lvl3pPr marL="801929" algn="l" defTabSz="801929" rtl="0" eaLnBrk="1" latinLnBrk="0" hangingPunct="1">
        <a:defRPr sz="1579" kern="1200">
          <a:solidFill>
            <a:schemeClr val="tx1"/>
          </a:solidFill>
          <a:latin typeface="+mn-lt"/>
          <a:ea typeface="+mn-ea"/>
          <a:cs typeface="+mn-cs"/>
        </a:defRPr>
      </a:lvl3pPr>
      <a:lvl4pPr marL="1202893" algn="l" defTabSz="801929" rtl="0" eaLnBrk="1" latinLnBrk="0" hangingPunct="1">
        <a:defRPr sz="1579" kern="1200">
          <a:solidFill>
            <a:schemeClr val="tx1"/>
          </a:solidFill>
          <a:latin typeface="+mn-lt"/>
          <a:ea typeface="+mn-ea"/>
          <a:cs typeface="+mn-cs"/>
        </a:defRPr>
      </a:lvl4pPr>
      <a:lvl5pPr marL="1603858" algn="l" defTabSz="801929" rtl="0" eaLnBrk="1" latinLnBrk="0" hangingPunct="1">
        <a:defRPr sz="1579" kern="1200">
          <a:solidFill>
            <a:schemeClr val="tx1"/>
          </a:solidFill>
          <a:latin typeface="+mn-lt"/>
          <a:ea typeface="+mn-ea"/>
          <a:cs typeface="+mn-cs"/>
        </a:defRPr>
      </a:lvl5pPr>
      <a:lvl6pPr marL="2004822" algn="l" defTabSz="801929" rtl="0" eaLnBrk="1" latinLnBrk="0" hangingPunct="1">
        <a:defRPr sz="1579" kern="1200">
          <a:solidFill>
            <a:schemeClr val="tx1"/>
          </a:solidFill>
          <a:latin typeface="+mn-lt"/>
          <a:ea typeface="+mn-ea"/>
          <a:cs typeface="+mn-cs"/>
        </a:defRPr>
      </a:lvl6pPr>
      <a:lvl7pPr marL="2405786" algn="l" defTabSz="801929" rtl="0" eaLnBrk="1" latinLnBrk="0" hangingPunct="1">
        <a:defRPr sz="1579" kern="1200">
          <a:solidFill>
            <a:schemeClr val="tx1"/>
          </a:solidFill>
          <a:latin typeface="+mn-lt"/>
          <a:ea typeface="+mn-ea"/>
          <a:cs typeface="+mn-cs"/>
        </a:defRPr>
      </a:lvl7pPr>
      <a:lvl8pPr marL="2806751" algn="l" defTabSz="801929" rtl="0" eaLnBrk="1" latinLnBrk="0" hangingPunct="1">
        <a:defRPr sz="1579" kern="1200">
          <a:solidFill>
            <a:schemeClr val="tx1"/>
          </a:solidFill>
          <a:latin typeface="+mn-lt"/>
          <a:ea typeface="+mn-ea"/>
          <a:cs typeface="+mn-cs"/>
        </a:defRPr>
      </a:lvl8pPr>
      <a:lvl9pPr marL="3207715" algn="l" defTabSz="801929" rtl="0" eaLnBrk="1" latinLnBrk="0" hangingPunct="1">
        <a:defRPr sz="157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2.xml"/><Relationship Id="rId1" Type="http://schemas.openxmlformats.org/officeDocument/2006/relationships/tags" Target="../tags/tag2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4.xml"/><Relationship Id="rId1" Type="http://schemas.openxmlformats.org/officeDocument/2006/relationships/tags" Target="../tags/tag2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9.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3.xml"/><Relationship Id="rId1" Type="http://schemas.openxmlformats.org/officeDocument/2006/relationships/tags" Target="../tags/tag3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6.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3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7.xml"/><Relationship Id="rId1" Type="http://schemas.openxmlformats.org/officeDocument/2006/relationships/tags" Target="../tags/tag6.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6.xml"/><Relationship Id="rId1" Type="http://schemas.openxmlformats.org/officeDocument/2006/relationships/tags" Target="../tags/tag1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88" y="0"/>
            <a:ext cx="10692000" cy="6876000"/>
          </a:xfrm>
          <a:prstGeom prst="rect">
            <a:avLst/>
          </a:prstGeom>
        </p:spPr>
      </p:pic>
      <p:sp>
        <p:nvSpPr>
          <p:cNvPr id="2" name="Unvan 1"/>
          <p:cNvSpPr>
            <a:spLocks noGrp="1"/>
          </p:cNvSpPr>
          <p:nvPr>
            <p:ph type="ctrTitle"/>
          </p:nvPr>
        </p:nvSpPr>
        <p:spPr>
          <a:xfrm>
            <a:off x="0" y="2078182"/>
            <a:ext cx="10691812" cy="2183686"/>
          </a:xfrm>
        </p:spPr>
        <p:txBody>
          <a:bodyPr>
            <a:noAutofit/>
          </a:bodyPr>
          <a:lstStyle/>
          <a:p>
            <a:r>
              <a:rPr lang="tr-TR" sz="2800" b="1" dirty="0" smtClean="0">
                <a:cs typeface="Arial" panose="020B0604020202020204" pitchFamily="34" charset="0"/>
              </a:rPr>
              <a:t> İSİF 307 HADİS III</a:t>
            </a:r>
            <a:br>
              <a:rPr lang="tr-TR" sz="2800" b="1" dirty="0" smtClean="0">
                <a:cs typeface="Arial" panose="020B0604020202020204" pitchFamily="34" charset="0"/>
              </a:rPr>
            </a:br>
            <a:r>
              <a:rPr lang="tr-TR" sz="2800" b="1" dirty="0" smtClean="0">
                <a:cs typeface="Arial" panose="020B0604020202020204" pitchFamily="34" charset="0"/>
              </a:rPr>
              <a:t> </a:t>
            </a:r>
            <a:r>
              <a:rPr lang="tr-TR" sz="2800" b="1" dirty="0" smtClean="0">
                <a:cs typeface="Arial" panose="020B0604020202020204" pitchFamily="34" charset="0"/>
              </a:rPr>
              <a:t>V.HAFTA</a:t>
            </a:r>
            <a:r>
              <a:rPr lang="tr-TR" sz="2800" b="1" dirty="0" smtClean="0">
                <a:cs typeface="Arial" panose="020B0604020202020204" pitchFamily="34" charset="0"/>
              </a:rPr>
              <a:t/>
            </a:r>
            <a:br>
              <a:rPr lang="tr-TR" sz="2800" b="1" dirty="0" smtClean="0">
                <a:cs typeface="Arial" panose="020B0604020202020204" pitchFamily="34" charset="0"/>
              </a:rPr>
            </a:br>
            <a:r>
              <a:rPr lang="tr-TR" sz="2800" b="1" dirty="0" smtClean="0">
                <a:cs typeface="Arial" panose="020B0604020202020204" pitchFamily="34" charset="0"/>
              </a:rPr>
              <a:t>Dr. Mehmet ali </a:t>
            </a:r>
            <a:r>
              <a:rPr lang="tr-TR" sz="2800" b="1" dirty="0" err="1" smtClean="0">
                <a:cs typeface="Arial" panose="020B0604020202020204" pitchFamily="34" charset="0"/>
              </a:rPr>
              <a:t>çalgan</a:t>
            </a:r>
            <a:r>
              <a:rPr lang="tr-TR" sz="2800" b="1" dirty="0" smtClean="0">
                <a:cs typeface="Arial" panose="020B0604020202020204" pitchFamily="34" charset="0"/>
              </a:rPr>
              <a:t> </a:t>
            </a:r>
            <a:r>
              <a:rPr lang="tr-TR" sz="2800" b="1" dirty="0">
                <a:solidFill>
                  <a:srgbClr val="FF0000"/>
                </a:solidFill>
                <a:cs typeface="Arial" panose="020B0604020202020204" pitchFamily="34" charset="0"/>
              </a:rPr>
              <a:t/>
            </a:r>
            <a:br>
              <a:rPr lang="tr-TR" sz="2800" b="1" dirty="0">
                <a:solidFill>
                  <a:srgbClr val="FF0000"/>
                </a:solidFill>
                <a:cs typeface="Arial" panose="020B0604020202020204" pitchFamily="34" charset="0"/>
              </a:rPr>
            </a:br>
            <a:r>
              <a:rPr lang="tr-TR" sz="2800" b="1" dirty="0">
                <a:cs typeface="Arial" panose="020B0604020202020204" pitchFamily="34" charset="0"/>
              </a:rPr>
              <a:t/>
            </a:r>
            <a:br>
              <a:rPr lang="tr-TR" sz="2800" b="1" dirty="0">
                <a:cs typeface="Arial" panose="020B0604020202020204" pitchFamily="34" charset="0"/>
              </a:rPr>
            </a:br>
            <a:endParaRPr lang="tr-TR" sz="2800" b="1" dirty="0">
              <a:cs typeface="Arial" panose="020B0604020202020204" pitchFamily="34" charset="0"/>
            </a:endParaRPr>
          </a:p>
        </p:txBody>
      </p:sp>
      <p:sp>
        <p:nvSpPr>
          <p:cNvPr id="6" name="Metin kutusu 5"/>
          <p:cNvSpPr txBox="1"/>
          <p:nvPr/>
        </p:nvSpPr>
        <p:spPr>
          <a:xfrm>
            <a:off x="399011" y="3870038"/>
            <a:ext cx="9277004" cy="400110"/>
          </a:xfrm>
          <a:prstGeom prst="rect">
            <a:avLst/>
          </a:prstGeom>
          <a:noFill/>
        </p:spPr>
        <p:txBody>
          <a:bodyPr wrap="square" rtlCol="0">
            <a:spAutoFit/>
          </a:bodyPr>
          <a:lstStyle/>
          <a:p>
            <a:pPr algn="ctr"/>
            <a:r>
              <a:rPr lang="tr-TR" sz="2000" b="1" dirty="0" smtClean="0">
                <a:solidFill>
                  <a:schemeClr val="accent1">
                    <a:lumMod val="20000"/>
                    <a:lumOff val="80000"/>
                  </a:schemeClr>
                </a:solidFill>
              </a:rPr>
              <a:t>Kanaat-İman </a:t>
            </a:r>
            <a:r>
              <a:rPr lang="tr-TR" sz="2000" b="1" dirty="0" smtClean="0">
                <a:solidFill>
                  <a:schemeClr val="accent1">
                    <a:lumMod val="20000"/>
                    <a:lumOff val="80000"/>
                  </a:schemeClr>
                </a:solidFill>
              </a:rPr>
              <a:t>Bütünlüğü</a:t>
            </a:r>
            <a:endParaRPr lang="tr-TR" sz="2000" dirty="0">
              <a:solidFill>
                <a:srgbClr val="FF0000"/>
              </a:solidFill>
            </a:endParaRPr>
          </a:p>
        </p:txBody>
      </p:sp>
      <p:sp>
        <p:nvSpPr>
          <p:cNvPr id="5"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528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Mümin Kanaatkârdır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4573688"/>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Salih kimse için, hayırlı mâl ne güzeldir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M</a:t>
            </a:r>
            <a:r>
              <a:rPr lang="tr-TR" sz="2800" dirty="0" smtClean="0">
                <a:latin typeface="Arial" panose="020B0604020202020204" pitchFamily="34" charset="0"/>
                <a:cs typeface="Arial" panose="020B0604020202020204" pitchFamily="34" charset="0"/>
              </a:rPr>
              <a:t>üminin </a:t>
            </a:r>
            <a:r>
              <a:rPr lang="tr-TR" sz="2800" dirty="0">
                <a:latin typeface="Arial" panose="020B0604020202020204" pitchFamily="34" charset="0"/>
                <a:cs typeface="Arial" panose="020B0604020202020204" pitchFamily="34" charset="0"/>
              </a:rPr>
              <a:t>zihniyetinde dünya, ahiretin kazanılacağı bir duraktır, mâlın işlevi ise insanın geçimini sağlamasına yardımcı olmak ve hayır yollarında harcanarak ahirete azık sağlamaktır.</a:t>
            </a:r>
            <a:endParaRPr lang="tr-TR" sz="2800" dirty="0" smtClean="0">
              <a:latin typeface="Arial" panose="020B0604020202020204" pitchFamily="34" charset="0"/>
              <a:cs typeface="Arial" panose="020B0604020202020204" pitchFamily="34" charset="0"/>
            </a:endParaRPr>
          </a:p>
          <a:p>
            <a:pPr algn="just">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1060471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Mümin Kanaatkârdır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3" y="2140148"/>
            <a:ext cx="9246128" cy="5358518"/>
          </a:xfrm>
          <a:prstGeom prst="rect">
            <a:avLst/>
          </a:prstGeom>
          <a:noFill/>
        </p:spPr>
        <p:txBody>
          <a:bodyPr wrap="square" rtlCol="0">
            <a:spAutoFit/>
          </a:bodyPr>
          <a:lstStyle/>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a:t>
            </a:r>
            <a:r>
              <a:rPr lang="tr-TR" sz="3600" dirty="0" smtClean="0">
                <a:latin typeface="Arial" panose="020B0604020202020204" pitchFamily="34" charset="0"/>
                <a:cs typeface="Arial" panose="020B0604020202020204" pitchFamily="34" charset="0"/>
              </a:rPr>
              <a:t>Yüce Allah </a:t>
            </a:r>
            <a:r>
              <a:rPr lang="tr-TR" sz="3600" dirty="0">
                <a:latin typeface="Arial" panose="020B0604020202020204" pitchFamily="34" charset="0"/>
                <a:cs typeface="Arial" panose="020B0604020202020204" pitchFamily="34" charset="0"/>
              </a:rPr>
              <a:t>bir ev halkı için hayır dilerse, geçimlerinde tutumlu olmalarını (</a:t>
            </a:r>
            <a:r>
              <a:rPr lang="tr-TR" sz="3600" dirty="0" err="1">
                <a:latin typeface="Arial" panose="020B0604020202020204" pitchFamily="34" charset="0"/>
                <a:cs typeface="Arial" panose="020B0604020202020204" pitchFamily="34" charset="0"/>
              </a:rPr>
              <a:t>rıfk</a:t>
            </a:r>
            <a:r>
              <a:rPr lang="tr-TR" sz="3600" dirty="0">
                <a:latin typeface="Arial" panose="020B0604020202020204" pitchFamily="34" charset="0"/>
                <a:cs typeface="Arial" panose="020B0604020202020204" pitchFamily="34" charset="0"/>
              </a:rPr>
              <a:t> </a:t>
            </a:r>
            <a:r>
              <a:rPr lang="tr-TR" sz="3600" dirty="0" err="1">
                <a:latin typeface="Arial" panose="020B0604020202020204" pitchFamily="34" charset="0"/>
                <a:cs typeface="Arial" panose="020B0604020202020204" pitchFamily="34" charset="0"/>
              </a:rPr>
              <a:t>fi’l-meâş</a:t>
            </a:r>
            <a:r>
              <a:rPr lang="tr-TR" sz="3600" dirty="0">
                <a:latin typeface="Arial" panose="020B0604020202020204" pitchFamily="34" charset="0"/>
                <a:cs typeface="Arial" panose="020B0604020202020204" pitchFamily="34" charset="0"/>
              </a:rPr>
              <a:t>) sağlar</a:t>
            </a:r>
            <a:r>
              <a:rPr lang="tr-TR" sz="3600" dirty="0" smtClean="0">
                <a:latin typeface="Arial" panose="020B0604020202020204" pitchFamily="34" charset="0"/>
                <a:cs typeface="Arial" panose="020B0604020202020204" pitchFamily="34" charset="0"/>
              </a:rPr>
              <a:t>.”</a:t>
            </a:r>
            <a:endParaRPr lang="tr-TR" sz="3600" dirty="0" smtClean="0">
              <a:latin typeface="Arial" panose="020B0604020202020204" pitchFamily="34" charset="0"/>
              <a:cs typeface="Arial" panose="020B0604020202020204" pitchFamily="34" charset="0"/>
            </a:endParaRPr>
          </a:p>
          <a:p>
            <a:pPr algn="just">
              <a:lnSpc>
                <a:spcPct val="150000"/>
              </a:lnSpc>
            </a:pP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716027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27463" y="311280"/>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Kanaatkârın </a:t>
            </a:r>
            <a:r>
              <a:rPr lang="tr-TR" sz="2800" b="1" dirty="0">
                <a:solidFill>
                  <a:schemeClr val="accent1">
                    <a:lumMod val="75000"/>
                  </a:schemeClr>
                </a:solidFill>
                <a:latin typeface="Corbel" panose="020B0503020204020204" pitchFamily="34" charset="0"/>
                <a:ea typeface="Tahoma" pitchFamily="34" charset="0"/>
                <a:cs typeface="Tahoma" pitchFamily="34" charset="0"/>
              </a:rPr>
              <a:t>Akıbeti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13832" y="1659637"/>
            <a:ext cx="9892762" cy="7389844"/>
          </a:xfrm>
          <a:prstGeom prst="rect">
            <a:avLst/>
          </a:prstGeom>
          <a:noFill/>
        </p:spPr>
        <p:txBody>
          <a:bodyPr wrap="square" rtlCol="0">
            <a:spAutoFit/>
          </a:bodyPr>
          <a:lstStyle/>
          <a:p>
            <a:pPr algn="just">
              <a:lnSpc>
                <a:spcPct val="150000"/>
              </a:lnSpc>
            </a:pPr>
            <a:r>
              <a:rPr lang="tr-TR" dirty="0"/>
              <a:t>“</a:t>
            </a:r>
            <a:r>
              <a:rPr lang="tr-TR" sz="2800" dirty="0">
                <a:latin typeface="Arial" panose="020B0604020202020204" pitchFamily="34" charset="0"/>
                <a:cs typeface="Arial" panose="020B0604020202020204" pitchFamily="34" charset="0"/>
              </a:rPr>
              <a:t>Azan ve dünya </a:t>
            </a:r>
            <a:r>
              <a:rPr lang="tr-TR" sz="2800" dirty="0" err="1">
                <a:latin typeface="Arial" panose="020B0604020202020204" pitchFamily="34" charset="0"/>
                <a:cs typeface="Arial" panose="020B0604020202020204" pitchFamily="34" charset="0"/>
              </a:rPr>
              <a:t>hayâtını</a:t>
            </a:r>
            <a:r>
              <a:rPr lang="tr-TR" sz="280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âhirete</a:t>
            </a:r>
            <a:r>
              <a:rPr lang="tr-TR" sz="2800" dirty="0">
                <a:latin typeface="Arial" panose="020B0604020202020204" pitchFamily="34" charset="0"/>
                <a:cs typeface="Arial" panose="020B0604020202020204" pitchFamily="34" charset="0"/>
              </a:rPr>
              <a:t> tercih eden kişi, Cehennem işte onun için tek barınaktır. </a:t>
            </a:r>
            <a:r>
              <a:rPr lang="tr-TR" sz="2800" u="sng" dirty="0">
                <a:latin typeface="Arial" panose="020B0604020202020204" pitchFamily="34" charset="0"/>
                <a:cs typeface="Arial" panose="020B0604020202020204" pitchFamily="34" charset="0"/>
              </a:rPr>
              <a:t>Rabbinin huzurunda (hesap vermekten) korkan</a:t>
            </a:r>
            <a:r>
              <a:rPr lang="tr-TR" sz="2800" dirty="0">
                <a:latin typeface="Arial" panose="020B0604020202020204" pitchFamily="34" charset="0"/>
                <a:cs typeface="Arial" panose="020B0604020202020204" pitchFamily="34" charset="0"/>
              </a:rPr>
              <a:t> ve </a:t>
            </a:r>
            <a:r>
              <a:rPr lang="tr-TR" sz="2800" u="sng" dirty="0">
                <a:latin typeface="Arial" panose="020B0604020202020204" pitchFamily="34" charset="0"/>
                <a:cs typeface="Arial" panose="020B0604020202020204" pitchFamily="34" charset="0"/>
              </a:rPr>
              <a:t>nefsine kötü arzuları yasaklayana </a:t>
            </a:r>
            <a:r>
              <a:rPr lang="tr-TR" sz="2800" dirty="0">
                <a:latin typeface="Arial" panose="020B0604020202020204" pitchFamily="34" charset="0"/>
                <a:cs typeface="Arial" panose="020B0604020202020204" pitchFamily="34" charset="0"/>
              </a:rPr>
              <a:t>gelince, onun barınağı da cennetin ta kendisidir.” en-</a:t>
            </a:r>
            <a:r>
              <a:rPr lang="tr-TR" sz="2800" dirty="0" err="1">
                <a:latin typeface="Arial" panose="020B0604020202020204" pitchFamily="34" charset="0"/>
                <a:cs typeface="Arial" panose="020B0604020202020204" pitchFamily="34" charset="0"/>
              </a:rPr>
              <a:t>Nâziat</a:t>
            </a:r>
            <a:r>
              <a:rPr lang="tr-TR" sz="2800" dirty="0">
                <a:latin typeface="Arial" panose="020B0604020202020204" pitchFamily="34" charset="0"/>
                <a:cs typeface="Arial" panose="020B0604020202020204" pitchFamily="34" charset="0"/>
              </a:rPr>
              <a:t> 79/37-41</a:t>
            </a:r>
            <a:r>
              <a:rPr lang="tr-TR" sz="2800" dirty="0" smtClean="0">
                <a:latin typeface="Arial" panose="020B0604020202020204" pitchFamily="34" charset="0"/>
                <a:cs typeface="Arial" panose="020B0604020202020204" pitchFamily="34" charset="0"/>
              </a:rPr>
              <a:t>.</a:t>
            </a:r>
          </a:p>
          <a:p>
            <a:pPr algn="just">
              <a:lnSpc>
                <a:spcPct val="150000"/>
              </a:lnSpc>
            </a:pPr>
            <a:r>
              <a:rPr lang="en-US" sz="2800" dirty="0" err="1">
                <a:latin typeface="Arial" panose="020B0604020202020204" pitchFamily="34" charset="0"/>
                <a:cs typeface="Arial" panose="020B0604020202020204" pitchFamily="34" charset="0"/>
              </a:rPr>
              <a:t>Müslüman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olan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kendisine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yetecek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kadar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rızık</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verilen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Allah’ın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ona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verdikleriyle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kanaatkâr</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kıldığı</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kimse</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kurtuluşa</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ermiştir</a:t>
            </a:r>
            <a:r>
              <a:rPr lang="en-US"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endParaRPr lang="tr-TR"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442261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41578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Hırs</a:t>
            </a:r>
            <a:r>
              <a:rPr lang="tr-TR" sz="2800" b="1" dirty="0">
                <a:solidFill>
                  <a:schemeClr val="accent1">
                    <a:lumMod val="75000"/>
                  </a:schemeClr>
                </a:solidFill>
                <a:latin typeface="Corbel" panose="020B0503020204020204" pitchFamily="34" charset="0"/>
                <a:ea typeface="Tahoma" pitchFamily="34" charset="0"/>
                <a:cs typeface="Tahoma" pitchFamily="34" charset="0"/>
              </a:rPr>
              <a:t>, Cehenneme Götürür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83112" y="1724951"/>
            <a:ext cx="9925398" cy="4847481"/>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“Cehennemlikler beş kısımdır: … (İkincisi) öyle hain kimsedir ki küçük de olsa hırs gösterilecek bir şey gördüğünde hemen </a:t>
            </a:r>
            <a:r>
              <a:rPr lang="tr-TR" sz="2800" dirty="0" err="1">
                <a:latin typeface="Arial" panose="020B0604020202020204" pitchFamily="34" charset="0"/>
                <a:cs typeface="Arial" panose="020B0604020202020204" pitchFamily="34" charset="0"/>
              </a:rPr>
              <a:t>hıyânet</a:t>
            </a:r>
            <a:r>
              <a:rPr lang="tr-TR" sz="2800" dirty="0">
                <a:latin typeface="Arial" panose="020B0604020202020204" pitchFamily="34" charset="0"/>
                <a:cs typeface="Arial" panose="020B0604020202020204" pitchFamily="34" charset="0"/>
              </a:rPr>
              <a:t> eder.”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hadisin manası söz konusu kişinin, </a:t>
            </a:r>
            <a:r>
              <a:rPr lang="tr-TR" sz="2800" dirty="0" err="1">
                <a:latin typeface="Arial" panose="020B0604020202020204" pitchFamily="34" charset="0"/>
                <a:cs typeface="Arial" panose="020B0604020202020204" pitchFamily="34" charset="0"/>
              </a:rPr>
              <a:t>hıyâneti</a:t>
            </a:r>
            <a:r>
              <a:rPr lang="tr-TR" sz="2800" dirty="0">
                <a:latin typeface="Arial" panose="020B0604020202020204" pitchFamily="34" charset="0"/>
                <a:cs typeface="Arial" panose="020B0604020202020204" pitchFamily="34" charset="0"/>
              </a:rPr>
              <a:t> gerektirse bile hırsından vazgeçmeyeceğidir</a:t>
            </a:r>
            <a:r>
              <a:rPr lang="tr-TR" sz="2800" dirty="0" smtClean="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Yani </a:t>
            </a:r>
            <a:r>
              <a:rPr lang="tr-TR" sz="2800" dirty="0" smtClean="0">
                <a:latin typeface="Arial" panose="020B0604020202020204" pitchFamily="34" charset="0"/>
                <a:cs typeface="Arial" panose="020B0604020202020204" pitchFamily="34" charset="0"/>
              </a:rPr>
              <a:t>hırs, </a:t>
            </a:r>
            <a:r>
              <a:rPr lang="tr-TR" sz="2800" dirty="0" err="1">
                <a:latin typeface="Arial" panose="020B0604020202020204" pitchFamily="34" charset="0"/>
                <a:cs typeface="Arial" panose="020B0604020202020204" pitchFamily="34" charset="0"/>
              </a:rPr>
              <a:t>hıyânete</a:t>
            </a:r>
            <a:r>
              <a:rPr lang="tr-TR" sz="2800" dirty="0">
                <a:latin typeface="Arial" panose="020B0604020202020204" pitchFamily="34" charset="0"/>
                <a:cs typeface="Arial" panose="020B0604020202020204" pitchFamily="34" charset="0"/>
              </a:rPr>
              <a:t> yol </a:t>
            </a:r>
            <a:r>
              <a:rPr lang="tr-TR" sz="2800" dirty="0" smtClean="0">
                <a:latin typeface="Arial" panose="020B0604020202020204" pitchFamily="34" charset="0"/>
                <a:cs typeface="Arial" panose="020B0604020202020204" pitchFamily="34" charset="0"/>
              </a:rPr>
              <a:t>açar.</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3547889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Hırs</a:t>
            </a:r>
            <a:r>
              <a:rPr lang="tr-TR" sz="2800" b="1" dirty="0">
                <a:solidFill>
                  <a:schemeClr val="accent1">
                    <a:lumMod val="75000"/>
                  </a:schemeClr>
                </a:solidFill>
                <a:latin typeface="Corbel" panose="020B0503020204020204" pitchFamily="34" charset="0"/>
                <a:ea typeface="Tahoma" pitchFamily="34" charset="0"/>
                <a:cs typeface="Tahoma" pitchFamily="34" charset="0"/>
              </a:rPr>
              <a:t>, Helâk Sebebidir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987740"/>
            <a:ext cx="9246128" cy="4342856"/>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“Dinarın, dirhemin ve elbisenin kulu ve kölesi olan yüzü üstüne düşsün (helâk ve bedbaht olsun). Ona (dünya mâlı) verilirse sevinir, verilmezse öfkelenir</a:t>
            </a:r>
            <a:r>
              <a:rPr lang="tr-TR" sz="2800" dirty="0" smtClean="0">
                <a:latin typeface="Arial" panose="020B0604020202020204" pitchFamily="34" charset="0"/>
                <a:cs typeface="Arial" panose="020B0604020202020204" pitchFamily="34" charset="0"/>
              </a:rPr>
              <a:t>.”</a:t>
            </a:r>
          </a:p>
          <a:p>
            <a:pPr algn="just">
              <a:lnSpc>
                <a:spcPct val="150000"/>
              </a:lnSpc>
            </a:pPr>
            <a:r>
              <a:rPr lang="tr-TR" sz="2800" dirty="0">
                <a:latin typeface="Arial" panose="020B0604020202020204" pitchFamily="34" charset="0"/>
                <a:cs typeface="Arial" panose="020B0604020202020204" pitchFamily="34" charset="0"/>
              </a:rPr>
              <a:t> “paranın kulu kölesi olmak” ve “dini imanı para olmak” şeklinde iki deyim </a:t>
            </a:r>
            <a:endParaRPr lang="tr-TR" sz="2800" dirty="0" smtClean="0">
              <a:latin typeface="Arial" panose="020B0604020202020204" pitchFamily="34" charset="0"/>
              <a:cs typeface="Arial" panose="020B0604020202020204" pitchFamily="34" charset="0"/>
            </a:endParaRPr>
          </a:p>
          <a:p>
            <a:pPr algn="just">
              <a:lnSpc>
                <a:spcPct val="150000"/>
              </a:lnSpc>
            </a:pPr>
            <a:endParaRPr lang="tr-TR" sz="2800" dirty="0">
              <a:latin typeface="Arial" panose="020B0604020202020204" pitchFamily="34" charset="0"/>
              <a:cs typeface="Arial" panose="020B0604020202020204" pitchFamily="34" charset="0"/>
            </a:endParaRPr>
          </a:p>
          <a:p>
            <a:pPr algn="just">
              <a:lnSpc>
                <a:spcPct val="150000"/>
              </a:lnSpc>
            </a:pP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0769033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Hırs, Helâk Sebebidir</a:t>
            </a:r>
          </a:p>
        </p:txBody>
      </p:sp>
      <p:sp>
        <p:nvSpPr>
          <p:cNvPr id="7" name="Metin kutusu 6"/>
          <p:cNvSpPr txBox="1"/>
          <p:nvPr/>
        </p:nvSpPr>
        <p:spPr>
          <a:xfrm>
            <a:off x="498763" y="2140148"/>
            <a:ext cx="9246128" cy="457368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“…Azıp, taşkınlık gösteren ve yaratılışın başlangıcını ve sonunu unutan kul ne kötü bir kuldur! Hırs tarafından yönetilen kul ne kötü bir kuldur!”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«…İnsanı </a:t>
            </a:r>
            <a:r>
              <a:rPr lang="tr-TR" sz="2800" dirty="0">
                <a:latin typeface="Arial" panose="020B0604020202020204" pitchFamily="34" charset="0"/>
                <a:cs typeface="Arial" panose="020B0604020202020204" pitchFamily="34" charset="0"/>
              </a:rPr>
              <a:t>helâk eden üç şey ise şunlardır: nefsin uyulan </a:t>
            </a:r>
            <a:r>
              <a:rPr lang="tr-TR" sz="2800" dirty="0" err="1">
                <a:latin typeface="Arial" panose="020B0604020202020204" pitchFamily="34" charset="0"/>
                <a:cs typeface="Arial" panose="020B0604020202020204" pitchFamily="34" charset="0"/>
              </a:rPr>
              <a:t>heva</a:t>
            </a:r>
            <a:r>
              <a:rPr lang="tr-TR" sz="2800" dirty="0">
                <a:latin typeface="Arial" panose="020B0604020202020204" pitchFamily="34" charset="0"/>
                <a:cs typeface="Arial" panose="020B0604020202020204" pitchFamily="34" charset="0"/>
              </a:rPr>
              <a:t> ve arzuları, itaat edilen hırs ve cimrilik, ...” </a:t>
            </a:r>
            <a:endParaRPr lang="tr-TR" sz="2800" dirty="0" smtClean="0">
              <a:latin typeface="Arial" panose="020B0604020202020204" pitchFamily="34" charset="0"/>
              <a:cs typeface="Arial" panose="020B0604020202020204" pitchFamily="34" charset="0"/>
            </a:endParaRPr>
          </a:p>
          <a:p>
            <a:pPr algn="just">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1256074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663978"/>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Hırs, Helâk Sebebidir</a:t>
            </a:r>
            <a:endParaRPr lang="tr-TR" sz="2800" b="1" dirty="0">
              <a:solidFill>
                <a:schemeClr val="accent1">
                  <a:lumMod val="75000"/>
                </a:schemeClr>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970330"/>
            <a:ext cx="9246128" cy="6097182"/>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“Hırstan (</a:t>
            </a:r>
            <a:r>
              <a:rPr lang="tr-TR" sz="2800" dirty="0" err="1">
                <a:latin typeface="Arial" panose="020B0604020202020204" pitchFamily="34" charset="0"/>
                <a:cs typeface="Arial" panose="020B0604020202020204" pitchFamily="34" charset="0"/>
              </a:rPr>
              <a:t>şuhh</a:t>
            </a:r>
            <a:r>
              <a:rPr lang="tr-TR" sz="2800" dirty="0">
                <a:latin typeface="Arial" panose="020B0604020202020204" pitchFamily="34" charset="0"/>
                <a:cs typeface="Arial" panose="020B0604020202020204" pitchFamily="34" charset="0"/>
              </a:rPr>
              <a:t>) sakının! Çünkü hırs, sizden öncekileri birbirlerinin kanını dökmeye ve kendilerine haram kılınanları çiğnemeye sevk ederek helâk etti.”  </a:t>
            </a:r>
          </a:p>
          <a:p>
            <a:pPr algn="just">
              <a:lnSpc>
                <a:spcPct val="150000"/>
              </a:lnSpc>
            </a:pPr>
            <a:r>
              <a:rPr lang="tr-TR" sz="2800" dirty="0">
                <a:latin typeface="Arial" panose="020B0604020202020204" pitchFamily="34" charset="0"/>
                <a:cs typeface="Arial" panose="020B0604020202020204" pitchFamily="34" charset="0"/>
              </a:rPr>
              <a:t>“Hırstan (</a:t>
            </a:r>
            <a:r>
              <a:rPr lang="tr-TR" sz="2800" dirty="0" err="1">
                <a:latin typeface="Arial" panose="020B0604020202020204" pitchFamily="34" charset="0"/>
                <a:cs typeface="Arial" panose="020B0604020202020204" pitchFamily="34" charset="0"/>
              </a:rPr>
              <a:t>şuhh</a:t>
            </a:r>
            <a:r>
              <a:rPr lang="tr-TR" sz="2800" dirty="0">
                <a:latin typeface="Arial" panose="020B0604020202020204" pitchFamily="34" charset="0"/>
                <a:cs typeface="Arial" panose="020B0604020202020204" pitchFamily="34" charset="0"/>
              </a:rPr>
              <a:t>) sakının, çünkü sizden öncekiler hırs yüzünden helâk oldular. Hırs onları eli sıkı olmaya itti, eli sıkı oldular. Akrabayla ilgilenmemeye itti, akrabalarıyla ilgiyi kestiler. Günaha (fücura) itti, günahkâr olup çıktılar.”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Tree>
    <p:extLst>
      <p:ext uri="{BB962C8B-B14F-4D97-AF65-F5344CB8AC3E}">
        <p14:creationId xmlns:p14="http://schemas.microsoft.com/office/powerpoint/2010/main" val="15820796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59" y="53334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Makam </a:t>
            </a:r>
            <a:r>
              <a:rPr lang="tr-TR" sz="2800" b="1" dirty="0">
                <a:solidFill>
                  <a:schemeClr val="accent1">
                    <a:lumMod val="75000"/>
                  </a:schemeClr>
                </a:solidFill>
                <a:latin typeface="Corbel" panose="020B0503020204020204" pitchFamily="34" charset="0"/>
                <a:ea typeface="Tahoma" pitchFamily="34" charset="0"/>
                <a:cs typeface="Tahoma" pitchFamily="34" charset="0"/>
              </a:rPr>
              <a:t>Hırsı</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3" y="2103775"/>
            <a:ext cx="9246128" cy="5450851"/>
          </a:xfrm>
          <a:prstGeom prst="rect">
            <a:avLst/>
          </a:prstGeom>
          <a:noFill/>
        </p:spPr>
        <p:txBody>
          <a:bodyPr wrap="square" rtlCol="0">
            <a:spAutoFit/>
          </a:bodyPr>
          <a:lstStyle/>
          <a:p>
            <a:pPr>
              <a:lnSpc>
                <a:spcPct val="150000"/>
              </a:lnSpc>
            </a:pPr>
            <a:r>
              <a:rPr lang="tr-TR" sz="2800" dirty="0">
                <a:latin typeface="Arial" panose="020B0604020202020204" pitchFamily="34" charset="0"/>
                <a:cs typeface="Arial" panose="020B0604020202020204" pitchFamily="34" charset="0"/>
              </a:rPr>
              <a:t>yöneticilik bir benliği tatmin aracı değil, bilakis büyük mesuliyet getiren bir vazifedir: “İleride sizler büyük bir hırsla idarecilik isteyeceksiniz, fakat o idarecilik sizin için kıyamet gününde pişmanlık (sebebi) olacaktır. İş başındayken yöneticilik ne kadar tatlıdır, o başkanlık koltuğunu terk edip bırakmak ise ne kadar acıdır.” </a:t>
            </a:r>
            <a:r>
              <a:rPr lang="tr-TR" sz="2800" dirty="0" smtClean="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424060593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a:solidFill>
                  <a:schemeClr val="accent1">
                    <a:lumMod val="75000"/>
                  </a:schemeClr>
                </a:solidFill>
                <a:latin typeface="Corbel" panose="020B0503020204020204" pitchFamily="34" charset="0"/>
                <a:ea typeface="Tahoma" pitchFamily="34" charset="0"/>
                <a:cs typeface="Tahoma" pitchFamily="34" charset="0"/>
              </a:rPr>
              <a:t>Makam Hırsı</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66084" y="2477387"/>
            <a:ext cx="9246128" cy="2865528"/>
          </a:xfrm>
          <a:prstGeom prst="rect">
            <a:avLst/>
          </a:prstGeom>
          <a:noFill/>
        </p:spPr>
        <p:txBody>
          <a:bodyPr wrap="square" rtlCol="0">
            <a:spAutoFit/>
          </a:bodyPr>
          <a:lstStyle/>
          <a:p>
            <a:pPr algn="just">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Kim yüce Allah’ın rızasının aranması gereken bir ilmi sadece dünya menfaati elde etmek için öğrenirse kıyamet gününde cennetin kokusunu duyamaz.” </a:t>
            </a:r>
            <a:r>
              <a:rPr lang="tr-TR" sz="2800" u="sng" dirty="0" smtClean="0">
                <a:latin typeface="Arial" panose="020B0604020202020204" pitchFamily="34" charset="0"/>
                <a:cs typeface="Arial" panose="020B0604020202020204" pitchFamily="34" charset="0"/>
              </a:rPr>
              <a:t> </a:t>
            </a:r>
            <a:endParaRPr lang="tr-TR" sz="2800" u="sng" dirty="0" smtClean="0">
              <a:latin typeface="Arial" panose="020B0604020202020204" pitchFamily="34" charset="0"/>
              <a:cs typeface="Arial" panose="020B0604020202020204" pitchFamily="34" charset="0"/>
            </a:endParaRPr>
          </a:p>
          <a:p>
            <a:pPr algn="just">
              <a:lnSpc>
                <a:spcPct val="150000"/>
              </a:lnSpc>
            </a:pP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091985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22960" y="964423"/>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Doğru </a:t>
            </a:r>
            <a:r>
              <a:rPr lang="tr-TR" sz="2800" b="1" dirty="0" err="1">
                <a:solidFill>
                  <a:schemeClr val="accent1">
                    <a:lumMod val="75000"/>
                  </a:schemeClr>
                </a:solidFill>
                <a:latin typeface="Corbel" panose="020B0503020204020204" pitchFamily="34" charset="0"/>
                <a:ea typeface="Tahoma" pitchFamily="34" charset="0"/>
                <a:cs typeface="Tahoma" pitchFamily="34" charset="0"/>
              </a:rPr>
              <a:t>Zühd</a:t>
            </a:r>
            <a:r>
              <a:rPr lang="tr-TR" sz="2800" b="1" dirty="0">
                <a:solidFill>
                  <a:schemeClr val="accent1">
                    <a:lumMod val="75000"/>
                  </a:schemeClr>
                </a:solidFill>
                <a:latin typeface="Corbel" panose="020B0503020204020204" pitchFamily="34" charset="0"/>
                <a:ea typeface="Tahoma" pitchFamily="34" charset="0"/>
                <a:cs typeface="Tahoma" pitchFamily="34" charset="0"/>
              </a:rPr>
              <a:t> Anlayışı</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722747" y="2650177"/>
            <a:ext cx="9246128" cy="4536819"/>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“(İlim, iman, fazilet gibi hayırlı hususlarda) Kuvvetli mümin zayıf müminden daha hayırlı ve yüce Allah’a daha sevimlidir. Ancak her ikisinde de hayır vardır. Sana fayda veren konuda hırslı ol, Allah’tan yardım iste ve aciz olma.”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a:latin typeface="Arial" panose="020B0604020202020204" pitchFamily="34" charset="0"/>
                <a:cs typeface="Arial" panose="020B0604020202020204" pitchFamily="34" charset="0"/>
              </a:rPr>
              <a:t/>
            </a:r>
            <a:br>
              <a:rPr lang="tr-TR" sz="2800" dirty="0">
                <a:latin typeface="Arial" panose="020B0604020202020204" pitchFamily="34" charset="0"/>
                <a:cs typeface="Arial" panose="020B0604020202020204" pitchFamily="34" charset="0"/>
              </a:rPr>
            </a:br>
            <a:endParaRPr lang="tr-TR" sz="28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0225483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964424"/>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DERS İZLENCESİ</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5" y="2318273"/>
            <a:ext cx="5866410" cy="496996"/>
          </a:xfrm>
          <a:prstGeom prst="rect">
            <a:avLst/>
          </a:prstGeom>
          <a:noFill/>
        </p:spPr>
        <p:txBody>
          <a:bodyPr wrap="square" rtlCol="0">
            <a:spAutoFit/>
          </a:bodyPr>
          <a:lstStyle/>
          <a:p>
            <a:pPr lvl="1" algn="just">
              <a:lnSpc>
                <a:spcPct val="150000"/>
              </a:lnSpc>
              <a:buFont typeface="+mj-lt"/>
              <a:buAutoNum type="arabicPeriod"/>
            </a:pPr>
            <a:r>
              <a:rPr lang="tr-TR" sz="2000" dirty="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KANAAT</a:t>
            </a:r>
            <a:endParaRPr lang="tr-TR" sz="20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331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74949" y="2269086"/>
            <a:ext cx="2990850"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341146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7" name="Metin kutusu 6"/>
          <p:cNvSpPr txBox="1"/>
          <p:nvPr/>
        </p:nvSpPr>
        <p:spPr>
          <a:xfrm>
            <a:off x="261257" y="2343638"/>
            <a:ext cx="9772559" cy="2217082"/>
          </a:xfrm>
          <a:prstGeom prst="rect">
            <a:avLst/>
          </a:prstGeom>
          <a:noFill/>
        </p:spPr>
        <p:txBody>
          <a:bodyPr wrap="square" rtlCol="0">
            <a:spAutoFit/>
          </a:bodyPr>
          <a:lstStyle/>
          <a:p>
            <a:pPr algn="just">
              <a:lnSpc>
                <a:spcPct val="150000"/>
              </a:lnSpc>
              <a:spcBef>
                <a:spcPts val="600"/>
              </a:spcBef>
              <a:spcAft>
                <a:spcPts val="600"/>
              </a:spcAft>
            </a:pPr>
            <a:r>
              <a:rPr lang="tr-TR" sz="3200" dirty="0" smtClean="0">
                <a:latin typeface="Arial" panose="020B0604020202020204" pitchFamily="34" charset="0"/>
                <a:cs typeface="Arial" panose="020B0604020202020204" pitchFamily="34" charset="0"/>
              </a:rPr>
              <a:t>Kaynak: Kur'an </a:t>
            </a:r>
            <a:r>
              <a:rPr lang="tr-TR" sz="3200" dirty="0">
                <a:latin typeface="Arial" panose="020B0604020202020204" pitchFamily="34" charset="0"/>
                <a:cs typeface="Arial" panose="020B0604020202020204" pitchFamily="34" charset="0"/>
              </a:rPr>
              <a:t>ve Sünnette İman-Ahlak </a:t>
            </a:r>
            <a:r>
              <a:rPr lang="tr-TR" sz="3200" dirty="0" smtClean="0">
                <a:latin typeface="Arial" panose="020B0604020202020204" pitchFamily="34" charset="0"/>
                <a:cs typeface="Arial" panose="020B0604020202020204" pitchFamily="34" charset="0"/>
              </a:rPr>
              <a:t>Bütünlüğü, Mehmet Ali </a:t>
            </a:r>
            <a:r>
              <a:rPr lang="tr-TR" sz="3200" dirty="0" err="1" smtClean="0">
                <a:latin typeface="Arial" panose="020B0604020202020204" pitchFamily="34" charset="0"/>
                <a:cs typeface="Arial" panose="020B0604020202020204" pitchFamily="34" charset="0"/>
              </a:rPr>
              <a:t>Çalgan</a:t>
            </a:r>
            <a:r>
              <a:rPr lang="tr-TR" sz="3200" dirty="0" smtClean="0">
                <a:latin typeface="Arial" panose="020B0604020202020204" pitchFamily="34" charset="0"/>
                <a:cs typeface="Arial" panose="020B0604020202020204" pitchFamily="34" charset="0"/>
              </a:rPr>
              <a:t>, Diyanet İşleri Başkanlığı Yayınları</a:t>
            </a:r>
            <a:endParaRPr lang="tr-TR" sz="32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569457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8" name="Altbilgi Yer Tutucusu 1"/>
          <p:cNvSpPr>
            <a:spLocks noGrp="1"/>
          </p:cNvSpPr>
          <p:nvPr>
            <p:ph type="ftr" sz="quarter" idx="11"/>
            <p:custDataLst>
              <p:tags r:id="rId1"/>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pic>
        <p:nvPicPr>
          <p:cNvPr id="1028" name="Picture 4" descr="Resulullah (sav)'ın hadis hadis oruç günlüğü | Siyer-i Neb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950" y="11496"/>
            <a:ext cx="11351614" cy="6921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4694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744583"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Kanaat-İman </a:t>
            </a:r>
            <a:r>
              <a:rPr lang="tr-TR" sz="2800" b="1" dirty="0">
                <a:solidFill>
                  <a:schemeClr val="accent1">
                    <a:lumMod val="75000"/>
                  </a:schemeClr>
                </a:solidFill>
                <a:latin typeface="Corbel" panose="020B0503020204020204" pitchFamily="34" charset="0"/>
                <a:ea typeface="Tahoma" pitchFamily="34" charset="0"/>
                <a:cs typeface="Tahoma" pitchFamily="34" charset="0"/>
              </a:rPr>
              <a:t>Bütünlüğü</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65760" y="1724298"/>
            <a:ext cx="9836331" cy="6001643"/>
          </a:xfrm>
          <a:prstGeom prst="rect">
            <a:avLst/>
          </a:prstGeom>
          <a:noFill/>
        </p:spPr>
        <p:txBody>
          <a:bodyPr wrap="square" rtlCol="0">
            <a:spAutoFit/>
          </a:bodyPr>
          <a:lstStyle/>
          <a:p>
            <a:pPr algn="just">
              <a:lnSpc>
                <a:spcPct val="150000"/>
              </a:lnSpc>
            </a:pPr>
            <a:r>
              <a:rPr lang="fi-FI" sz="2400" dirty="0" smtClean="0">
                <a:latin typeface="Arial" panose="020B0604020202020204" pitchFamily="34" charset="0"/>
                <a:cs typeface="Arial" panose="020B0604020202020204" pitchFamily="34" charset="0"/>
              </a:rPr>
              <a:t>Kanaat</a:t>
            </a:r>
            <a:r>
              <a:rPr lang="tr-TR" sz="2400" dirty="0" smtClean="0">
                <a:latin typeface="Arial" panose="020B0604020202020204" pitchFamily="34" charset="0"/>
                <a:cs typeface="Arial" panose="020B0604020202020204" pitchFamily="34" charset="0"/>
              </a:rPr>
              <a:t>:</a:t>
            </a:r>
            <a:r>
              <a:rPr lang="fi-FI" sz="2400" dirty="0" smtClean="0">
                <a:latin typeface="Arial" panose="020B0604020202020204" pitchFamily="34" charset="0"/>
                <a:cs typeface="Arial" panose="020B0604020202020204" pitchFamily="34" charset="0"/>
              </a:rPr>
              <a:t> </a:t>
            </a:r>
            <a:r>
              <a:rPr lang="fi-FI" sz="2400" dirty="0">
                <a:latin typeface="Arial" panose="020B0604020202020204" pitchFamily="34" charset="0"/>
                <a:cs typeface="Arial" panose="020B0604020202020204" pitchFamily="34" charset="0"/>
              </a:rPr>
              <a:t>elindekine razı </a:t>
            </a:r>
            <a:r>
              <a:rPr lang="fi-FI" sz="2400" dirty="0" smtClean="0">
                <a:latin typeface="Arial" panose="020B0604020202020204" pitchFamily="34" charset="0"/>
                <a:cs typeface="Arial" panose="020B0604020202020204" pitchFamily="34" charset="0"/>
              </a:rPr>
              <a:t>olma</a:t>
            </a:r>
            <a:endParaRPr lang="tr-TR" sz="2400" dirty="0">
              <a:latin typeface="Arial" panose="020B0604020202020204" pitchFamily="34" charset="0"/>
              <a:cs typeface="Arial" panose="020B0604020202020204" pitchFamily="34" charset="0"/>
            </a:endParaRPr>
          </a:p>
          <a:p>
            <a:pPr algn="just">
              <a:lnSpc>
                <a:spcPct val="150000"/>
              </a:lnSpc>
            </a:pPr>
            <a:r>
              <a:rPr lang="tr-TR" sz="2400" dirty="0">
                <a:latin typeface="Arial" panose="020B0604020202020204" pitchFamily="34" charset="0"/>
                <a:cs typeface="Arial" panose="020B0604020202020204" pitchFamily="34" charset="0"/>
              </a:rPr>
              <a:t>Yüce Allah’ın kullarına rızıkları ve nimetleri belli bir hikmete göre taksim ettiğinin, bundan dolayı başkalarının ellerindeki mâl, makam vb. dünyalık menfaatlere tamah etmenin doğru olmadığının, dünyanın geçici bir faydalanma ve ahirete hazırlık yeri olduğunun, meşru dairede de olsa kazanılan mâlların niçin kazanıldığı ve nereye harcandığına, gelinen mevkilerin de hakkının verilip verilmediğine dair hesabının olacağının bilincinde ve inancında olan bir mümin kanaatkâr olur. </a:t>
            </a:r>
            <a:endParaRPr lang="tr-TR" sz="2400" dirty="0">
              <a:latin typeface="Arial" panose="020B0604020202020204" pitchFamily="34" charset="0"/>
              <a:cs typeface="Arial" panose="020B0604020202020204" pitchFamily="34" charset="0"/>
            </a:endParaRPr>
          </a:p>
          <a:p>
            <a:pPr algn="just">
              <a:lnSpc>
                <a:spcPct val="150000"/>
              </a:lnSpc>
            </a:pPr>
            <a:r>
              <a:rPr lang="tr-TR" sz="2400" b="1" dirty="0" smtClean="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sz="20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3887700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079621" y="50610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KANAAT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9491" y="1691321"/>
            <a:ext cx="9875519" cy="6494085"/>
          </a:xfrm>
          <a:prstGeom prst="rect">
            <a:avLst/>
          </a:prstGeom>
          <a:noFill/>
        </p:spPr>
        <p:txBody>
          <a:bodyPr wrap="square" rtlCol="0">
            <a:spAutoFit/>
          </a:bodyPr>
          <a:lstStyle/>
          <a:p>
            <a:pPr>
              <a:lnSpc>
                <a:spcPct val="150000"/>
              </a:lnSpc>
            </a:pPr>
            <a:r>
              <a:rPr lang="tr-TR" dirty="0" smtClean="0"/>
              <a:t>“</a:t>
            </a:r>
            <a:r>
              <a:rPr lang="tr-TR" sz="2800" dirty="0" err="1">
                <a:latin typeface="Arial" panose="020B0604020202020204" pitchFamily="34" charset="0"/>
                <a:cs typeface="Arial" panose="020B0604020202020204" pitchFamily="34" charset="0"/>
              </a:rPr>
              <a:t>Nefsânî</a:t>
            </a:r>
            <a:r>
              <a:rPr lang="tr-TR" sz="2800" dirty="0">
                <a:latin typeface="Arial" panose="020B0604020202020204" pitchFamily="34" charset="0"/>
                <a:cs typeface="Arial" panose="020B0604020202020204" pitchFamily="34" charset="0"/>
              </a:rPr>
              <a:t> arzulara, (özellikle) kadınlara, oğullara, yığın </a:t>
            </a:r>
            <a:r>
              <a:rPr lang="tr-TR" sz="2800" dirty="0" err="1">
                <a:latin typeface="Arial" panose="020B0604020202020204" pitchFamily="34" charset="0"/>
                <a:cs typeface="Arial" panose="020B0604020202020204" pitchFamily="34" charset="0"/>
              </a:rPr>
              <a:t>yığın</a:t>
            </a:r>
            <a:r>
              <a:rPr lang="tr-TR" sz="2800" dirty="0">
                <a:latin typeface="Arial" panose="020B0604020202020204" pitchFamily="34" charset="0"/>
                <a:cs typeface="Arial" panose="020B0604020202020204" pitchFamily="34" charset="0"/>
              </a:rPr>
              <a:t> biriktirilmiş altın ve gümüşe, soylu atlara, sağmal hayvanlara ve ekinlere düşkünlük insanlara çekici kılındı. İşte bunlar dünya </a:t>
            </a:r>
            <a:r>
              <a:rPr lang="tr-TR" sz="2800" dirty="0" err="1">
                <a:latin typeface="Arial" panose="020B0604020202020204" pitchFamily="34" charset="0"/>
                <a:cs typeface="Arial" panose="020B0604020202020204" pitchFamily="34" charset="0"/>
              </a:rPr>
              <a:t>hayâtının</a:t>
            </a:r>
            <a:r>
              <a:rPr lang="tr-TR" sz="2800" dirty="0">
                <a:latin typeface="Arial" panose="020B0604020202020204" pitchFamily="34" charset="0"/>
                <a:cs typeface="Arial" panose="020B0604020202020204" pitchFamily="34" charset="0"/>
              </a:rPr>
              <a:t> geçici menfaatleridir. Halbuki varılacak güzel yer, Allah’ın katındadır.” </a:t>
            </a:r>
            <a:r>
              <a:rPr lang="tr-TR" sz="2800" dirty="0" err="1">
                <a:latin typeface="Arial" panose="020B0604020202020204" pitchFamily="34" charset="0"/>
                <a:cs typeface="Arial" panose="020B0604020202020204" pitchFamily="34" charset="0"/>
              </a:rPr>
              <a:t>Âl</a:t>
            </a:r>
            <a:r>
              <a:rPr lang="tr-TR" sz="2800" dirty="0">
                <a:latin typeface="Arial" panose="020B0604020202020204" pitchFamily="34" charset="0"/>
                <a:cs typeface="Arial" panose="020B0604020202020204" pitchFamily="34" charset="0"/>
              </a:rPr>
              <a:t>-i </a:t>
            </a:r>
            <a:r>
              <a:rPr lang="tr-TR" sz="2800" dirty="0" err="1">
                <a:latin typeface="Arial" panose="020B0604020202020204" pitchFamily="34" charset="0"/>
                <a:cs typeface="Arial" panose="020B0604020202020204" pitchFamily="34" charset="0"/>
              </a:rPr>
              <a:t>İmrân</a:t>
            </a:r>
            <a:r>
              <a:rPr lang="tr-TR" sz="2800" dirty="0">
                <a:latin typeface="Arial" panose="020B0604020202020204" pitchFamily="34" charset="0"/>
                <a:cs typeface="Arial" panose="020B0604020202020204" pitchFamily="34" charset="0"/>
              </a:rPr>
              <a:t> 3/14</a:t>
            </a:r>
            <a:r>
              <a:rPr lang="tr-TR" sz="2800" dirty="0" smtClean="0">
                <a:latin typeface="Arial" panose="020B0604020202020204" pitchFamily="34" charset="0"/>
                <a:cs typeface="Arial" panose="020B0604020202020204" pitchFamily="34" charset="0"/>
              </a:rPr>
              <a:t>.</a:t>
            </a:r>
          </a:p>
          <a:p>
            <a:pPr>
              <a:lnSpc>
                <a:spcPct val="150000"/>
              </a:lnSpc>
            </a:pPr>
            <a:r>
              <a:rPr lang="tr-TR" sz="2800" dirty="0">
                <a:latin typeface="Arial" panose="020B0604020202020204" pitchFamily="34" charset="0"/>
                <a:cs typeface="Arial" panose="020B0604020202020204" pitchFamily="34" charset="0"/>
              </a:rPr>
              <a:t>“Allah’ın sizi birbirinizden üstün kıldığı şeyleri iç çekerek arzu etmeyin.” en-Nisa 4/32.</a:t>
            </a:r>
            <a:endParaRPr lang="en-US" sz="2800" dirty="0">
              <a:latin typeface="Arial" panose="020B0604020202020204" pitchFamily="34" charset="0"/>
              <a:cs typeface="Arial" panose="020B0604020202020204" pitchFamily="34" charset="0"/>
            </a:endParaRPr>
          </a:p>
          <a:p>
            <a:pPr>
              <a:lnSpc>
                <a:spcPct val="150000"/>
              </a:lnSpc>
            </a:pPr>
            <a:endParaRPr lang="en-US" sz="2800" dirty="0">
              <a:latin typeface="Arial" panose="020B0604020202020204" pitchFamily="34" charset="0"/>
              <a:cs typeface="Arial" panose="020B0604020202020204" pitchFamily="34" charset="0"/>
            </a:endParaRPr>
          </a:p>
          <a:p>
            <a:pPr>
              <a:lnSpc>
                <a:spcPct val="150000"/>
              </a:lnSpc>
            </a:pPr>
            <a:endParaRPr lang="en-US" sz="2800" b="1" dirty="0" smtClean="0">
              <a:latin typeface="Arial" panose="020B0604020202020204" pitchFamily="34" charset="0"/>
              <a:cs typeface="Arial" panose="020B0604020202020204" pitchFamily="34" charset="0"/>
            </a:endParaRPr>
          </a:p>
          <a:p>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287307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953588" y="350469"/>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KANAAT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99582" y="1615202"/>
            <a:ext cx="10116018" cy="4339650"/>
          </a:xfrm>
          <a:prstGeom prst="rect">
            <a:avLst/>
          </a:prstGeom>
          <a:noFill/>
        </p:spPr>
        <p:txBody>
          <a:bodyPr wrap="square" rtlCol="0">
            <a:spAutoFit/>
          </a:bodyPr>
          <a:lstStyle/>
          <a:p>
            <a:endParaRPr lang="tr-TR" sz="2400" dirty="0" smtClean="0">
              <a:latin typeface="Arial" panose="020B0604020202020204" pitchFamily="34" charset="0"/>
              <a:cs typeface="Arial" panose="020B0604020202020204" pitchFamily="34" charset="0"/>
            </a:endParaRPr>
          </a:p>
          <a:p>
            <a:pPr>
              <a:lnSpc>
                <a:spcPct val="150000"/>
              </a:lnSpc>
            </a:pPr>
            <a:r>
              <a:rPr lang="tr-TR" sz="2800" dirty="0" smtClean="0">
                <a:latin typeface="Arial" panose="020B0604020202020204" pitchFamily="34" charset="0"/>
                <a:cs typeface="Arial" panose="020B0604020202020204" pitchFamily="34" charset="0"/>
              </a:rPr>
              <a:t>“</a:t>
            </a:r>
            <a:r>
              <a:rPr lang="tr-TR" sz="2800" dirty="0">
                <a:latin typeface="Arial" panose="020B0604020202020204" pitchFamily="34" charset="0"/>
                <a:cs typeface="Arial" panose="020B0604020202020204" pitchFamily="34" charset="0"/>
              </a:rPr>
              <a:t>Sizi yeryüzünün halifeleri kılan, size verdiği şeylerde sizi denemek için kiminizi kiminizden derecelerle üstün kılan O’dur.” el-</a:t>
            </a:r>
            <a:r>
              <a:rPr lang="tr-TR" sz="2800" dirty="0" err="1">
                <a:latin typeface="Arial" panose="020B0604020202020204" pitchFamily="34" charset="0"/>
                <a:cs typeface="Arial" panose="020B0604020202020204" pitchFamily="34" charset="0"/>
              </a:rPr>
              <a:t>En’âm</a:t>
            </a:r>
            <a:r>
              <a:rPr lang="tr-TR" sz="2800" dirty="0">
                <a:latin typeface="Arial" panose="020B0604020202020204" pitchFamily="34" charset="0"/>
                <a:cs typeface="Arial" panose="020B0604020202020204" pitchFamily="34" charset="0"/>
              </a:rPr>
              <a:t> 6/165</a:t>
            </a:r>
            <a:r>
              <a:rPr lang="tr-TR" sz="2800" dirty="0" smtClean="0">
                <a:latin typeface="Arial" panose="020B0604020202020204" pitchFamily="34" charset="0"/>
                <a:cs typeface="Arial" panose="020B0604020202020204" pitchFamily="34" charset="0"/>
              </a:rPr>
              <a:t>.</a:t>
            </a:r>
          </a:p>
          <a:p>
            <a:pPr>
              <a:lnSpc>
                <a:spcPct val="150000"/>
              </a:lnSpc>
            </a:pPr>
            <a:endParaRPr lang="tr-TR" sz="2800" dirty="0" smtClean="0">
              <a:latin typeface="Arial" panose="020B0604020202020204" pitchFamily="34" charset="0"/>
              <a:cs typeface="Arial" panose="020B0604020202020204" pitchFamily="34" charset="0"/>
            </a:endParaRPr>
          </a:p>
          <a:p>
            <a:pPr>
              <a:lnSpc>
                <a:spcPct val="150000"/>
              </a:lnSpc>
            </a:pP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914138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KANAAT</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498762" y="1891953"/>
            <a:ext cx="9742518" cy="4097725"/>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Benim dünya (konforu ve lüksü) ile ne işim olur ki! Ben, dünyada bir ağacın altında gölgelendikten sonra yola koyulup orayı terk eden bir yolcu gibiyim.” </a:t>
            </a:r>
            <a:endParaRPr lang="tr-TR" sz="3200" dirty="0" smtClean="0">
              <a:latin typeface="Arial" panose="020B0604020202020204" pitchFamily="34" charset="0"/>
              <a:cs typeface="Arial" panose="020B0604020202020204" pitchFamily="34" charset="0"/>
            </a:endParaRPr>
          </a:p>
          <a:p>
            <a:pPr algn="just">
              <a:lnSpc>
                <a:spcPct val="150000"/>
              </a:lnSpc>
            </a:pPr>
            <a:r>
              <a:rPr lang="tr-TR" sz="3200" dirty="0" smtClean="0">
                <a:latin typeface="Arial" panose="020B0604020202020204" pitchFamily="34" charset="0"/>
                <a:cs typeface="Arial" panose="020B0604020202020204" pitchFamily="34" charset="0"/>
              </a:rPr>
              <a:t/>
            </a:r>
            <a:br>
              <a:rPr lang="tr-TR" sz="3200" dirty="0" smtClean="0">
                <a:latin typeface="Arial" panose="020B0604020202020204" pitchFamily="34" charset="0"/>
                <a:cs typeface="Arial" panose="020B0604020202020204" pitchFamily="34" charset="0"/>
              </a:rPr>
            </a:br>
            <a:r>
              <a:rPr lang="tr-TR" sz="2400" dirty="0" smtClean="0"/>
              <a:t/>
            </a:r>
            <a:br>
              <a:rPr lang="tr-TR" sz="2400" dirty="0" smtClean="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2215573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3"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855638" y="551536"/>
            <a:ext cx="8532377" cy="1043367"/>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Kanaat</a:t>
            </a:r>
            <a:r>
              <a:rPr lang="tr-TR" sz="2800" b="1" dirty="0">
                <a:solidFill>
                  <a:schemeClr val="accent1">
                    <a:lumMod val="75000"/>
                  </a:schemeClr>
                </a:solidFill>
                <a:latin typeface="Corbel" panose="020B0503020204020204" pitchFamily="34" charset="0"/>
                <a:ea typeface="Tahoma" pitchFamily="34" charset="0"/>
                <a:cs typeface="Tahoma" pitchFamily="34" charset="0"/>
              </a:rPr>
              <a:t>, İmanı Güçlendirir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526898" y="2622454"/>
            <a:ext cx="9638014" cy="3788858"/>
          </a:xfrm>
          <a:prstGeom prst="rect">
            <a:avLst/>
          </a:prstGeom>
          <a:noFill/>
        </p:spPr>
        <p:txBody>
          <a:bodyPr wrap="square" rtlCol="0">
            <a:spAutoFit/>
          </a:bodyPr>
          <a:lstStyle/>
          <a:p>
            <a:pPr algn="just">
              <a:lnSpc>
                <a:spcPct val="150000"/>
              </a:lnSpc>
            </a:pPr>
            <a:r>
              <a:rPr lang="tr-TR" sz="2800" dirty="0">
                <a:latin typeface="Arial" panose="020B0604020202020204" pitchFamily="34" charset="0"/>
                <a:cs typeface="Arial" panose="020B0604020202020204" pitchFamily="34" charset="0"/>
              </a:rPr>
              <a:t>“</a:t>
            </a:r>
            <a:r>
              <a:rPr lang="tr-TR" sz="3200" dirty="0">
                <a:latin typeface="Arial" panose="020B0604020202020204" pitchFamily="34" charset="0"/>
                <a:cs typeface="Arial" panose="020B0604020202020204" pitchFamily="34" charset="0"/>
              </a:rPr>
              <a:t>Dünyaya rağbet etme ki Allah seni sevsin, insanların elindekine rağbet etme ki insanlar seni sevsin</a:t>
            </a:r>
            <a:r>
              <a:rPr lang="tr-TR" sz="2800" dirty="0">
                <a:latin typeface="Arial" panose="020B0604020202020204" pitchFamily="34" charset="0"/>
                <a:cs typeface="Arial" panose="020B0604020202020204" pitchFamily="34" charset="0"/>
              </a:rPr>
              <a:t>.” </a:t>
            </a:r>
            <a:endParaRPr lang="tr-TR" sz="2800" dirty="0" smtClean="0">
              <a:latin typeface="Arial" panose="020B0604020202020204" pitchFamily="34" charset="0"/>
              <a:cs typeface="Arial" panose="020B0604020202020204" pitchFamily="34" charset="0"/>
            </a:endParaRPr>
          </a:p>
          <a:p>
            <a:pPr algn="just">
              <a:lnSpc>
                <a:spcPct val="150000"/>
              </a:lnSpc>
            </a:pPr>
            <a:r>
              <a:rPr lang="tr-TR" sz="2800" dirty="0" smtClean="0">
                <a:latin typeface="Arial" panose="020B0604020202020204" pitchFamily="34" charset="0"/>
                <a:cs typeface="Arial" panose="020B0604020202020204" pitchFamily="34" charset="0"/>
              </a:rPr>
              <a:t>  </a:t>
            </a:r>
            <a:r>
              <a:rPr lang="tr-TR" dirty="0" smtClean="0">
                <a:latin typeface="Arial" panose="020B0604020202020204" pitchFamily="34" charset="0"/>
                <a:cs typeface="Arial" panose="020B0604020202020204" pitchFamily="34" charset="0"/>
              </a:rPr>
              <a:t/>
            </a:r>
            <a:br>
              <a:rPr lang="tr-TR" dirty="0" smtClean="0">
                <a:latin typeface="Arial" panose="020B0604020202020204" pitchFamily="34" charset="0"/>
                <a:cs typeface="Arial" panose="020B0604020202020204" pitchFamily="34" charset="0"/>
              </a:rPr>
            </a:br>
            <a:r>
              <a:rPr lang="tr-TR" sz="2000" dirty="0" smtClean="0"/>
              <a:t/>
            </a:r>
            <a:br>
              <a:rPr lang="tr-TR" sz="2000" dirty="0" smtClean="0"/>
            </a:br>
            <a:endParaRPr lang="tr-TR" dirty="0"/>
          </a:p>
        </p:txBody>
      </p:sp>
    </p:spTree>
    <p:extLst>
      <p:ext uri="{BB962C8B-B14F-4D97-AF65-F5344CB8AC3E}">
        <p14:creationId xmlns:p14="http://schemas.microsoft.com/office/powerpoint/2010/main" val="661375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203223"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Hırs</a:t>
            </a:r>
            <a:r>
              <a:rPr lang="tr-TR" sz="2800" b="1" dirty="0">
                <a:solidFill>
                  <a:schemeClr val="accent1">
                    <a:lumMod val="75000"/>
                  </a:schemeClr>
                </a:solidFill>
                <a:latin typeface="Corbel" panose="020B0503020204020204" pitchFamily="34" charset="0"/>
                <a:ea typeface="Tahoma" pitchFamily="34" charset="0"/>
                <a:cs typeface="Tahoma" pitchFamily="34" charset="0"/>
              </a:rPr>
              <a:t>, İmanı Zedeler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08764" y="2043953"/>
            <a:ext cx="9997830" cy="5021055"/>
          </a:xfrm>
          <a:prstGeom prst="rect">
            <a:avLst/>
          </a:prstGeom>
          <a:noFill/>
        </p:spPr>
        <p:txBody>
          <a:bodyPr wrap="square" rtlCol="0">
            <a:spAutoFit/>
          </a:bodyPr>
          <a:lstStyle/>
          <a:p>
            <a:pPr>
              <a:lnSpc>
                <a:spcPct val="150000"/>
              </a:lnSpc>
            </a:pPr>
            <a:r>
              <a:rPr lang="tr-TR" sz="2800" dirty="0">
                <a:latin typeface="Arial" panose="020B0604020202020204" pitchFamily="34" charset="0"/>
                <a:cs typeface="Arial" panose="020B0604020202020204" pitchFamily="34" charset="0"/>
              </a:rPr>
              <a:t>“</a:t>
            </a:r>
            <a:r>
              <a:rPr lang="tr-TR" sz="3600" dirty="0">
                <a:latin typeface="Arial" panose="020B0604020202020204" pitchFamily="34" charset="0"/>
                <a:cs typeface="Arial" panose="020B0604020202020204" pitchFamily="34" charset="0"/>
              </a:rPr>
              <a:t>Kişinin mâl ve makama düşkünlüğünün dinine verdiği zarar, bir koyun sürüsünün içine salıverilmiş iki aç kurdun o sürüye verdiği zarardan daha büyüktür</a:t>
            </a:r>
            <a:r>
              <a:rPr lang="tr-TR" sz="2800" dirty="0">
                <a:latin typeface="Arial" panose="020B0604020202020204" pitchFamily="34"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p>
            <a:pPr>
              <a:lnSpc>
                <a:spcPct val="150000"/>
              </a:lnSpc>
            </a:pPr>
            <a:r>
              <a:rPr lang="tr-TR" sz="2400" dirty="0" smtClean="0">
                <a:latin typeface="Arial" panose="020B0604020202020204" pitchFamily="34" charset="0"/>
                <a:cs typeface="Arial" panose="020B0604020202020204" pitchFamily="34" charset="0"/>
              </a:rPr>
              <a:t/>
            </a:r>
            <a:br>
              <a:rPr lang="tr-TR" sz="2400" dirty="0" smtClean="0">
                <a:latin typeface="Arial" panose="020B0604020202020204" pitchFamily="34" charset="0"/>
                <a:cs typeface="Arial" panose="020B0604020202020204" pitchFamily="34" charset="0"/>
              </a:rPr>
            </a:br>
            <a:r>
              <a:rPr lang="tr-TR" sz="2400" dirty="0"/>
              <a:t/>
            </a:r>
            <a:br>
              <a:rPr lang="tr-TR" sz="2400" dirty="0"/>
            </a:br>
            <a:endParaRPr lang="tr-TR" sz="2400" dirty="0"/>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8180508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1" y="6290"/>
            <a:ext cx="10691813" cy="6876000"/>
          </a:xfrm>
          <a:prstGeom prst="rect">
            <a:avLst/>
          </a:prstGeom>
        </p:spPr>
      </p:pic>
      <p:sp>
        <p:nvSpPr>
          <p:cNvPr id="5" name="Yuvarlatılmış Dikdörtgen 4"/>
          <p:cNvSpPr/>
          <p:nvPr>
            <p:custDataLst>
              <p:tags r:id="rId1"/>
            </p:custDataLst>
          </p:nvPr>
        </p:nvSpPr>
        <p:spPr>
          <a:xfrm>
            <a:off x="1146425" y="658226"/>
            <a:ext cx="8208912" cy="1008112"/>
          </a:xfrm>
          <a:prstGeom prst="roundRect">
            <a:avLst/>
          </a:prstGeom>
          <a:effectLst>
            <a:outerShdw blurRad="546100" dist="114300" dir="3600000" sx="98000" sy="98000" algn="ctr" rotWithShape="0">
              <a:srgbClr val="000000">
                <a:alpha val="99000"/>
              </a:srgb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algn="ctr"/>
            <a:r>
              <a:rPr lang="tr-TR" sz="2800" b="1" dirty="0" smtClean="0">
                <a:solidFill>
                  <a:schemeClr val="accent1">
                    <a:lumMod val="75000"/>
                  </a:schemeClr>
                </a:solidFill>
                <a:latin typeface="Corbel" panose="020B0503020204020204" pitchFamily="34" charset="0"/>
                <a:ea typeface="Tahoma" pitchFamily="34" charset="0"/>
                <a:cs typeface="Tahoma" pitchFamily="34" charset="0"/>
              </a:rPr>
              <a:t>Mümin </a:t>
            </a:r>
            <a:r>
              <a:rPr lang="tr-TR" sz="2800" b="1" dirty="0">
                <a:solidFill>
                  <a:schemeClr val="accent1">
                    <a:lumMod val="75000"/>
                  </a:schemeClr>
                </a:solidFill>
                <a:latin typeface="Corbel" panose="020B0503020204020204" pitchFamily="34" charset="0"/>
                <a:ea typeface="Tahoma" pitchFamily="34" charset="0"/>
                <a:cs typeface="Tahoma" pitchFamily="34" charset="0"/>
              </a:rPr>
              <a:t>Kanaatkârdır</a:t>
            </a:r>
            <a:endParaRPr lang="tr-TR" sz="2800" b="1" dirty="0">
              <a:solidFill>
                <a:srgbClr val="FF0000"/>
              </a:solidFill>
              <a:latin typeface="Corbel" panose="020B0503020204020204" pitchFamily="34" charset="0"/>
              <a:ea typeface="Tahoma" pitchFamily="34" charset="0"/>
              <a:cs typeface="Tahoma" pitchFamily="34" charset="0"/>
            </a:endParaRPr>
          </a:p>
        </p:txBody>
      </p:sp>
      <p:sp>
        <p:nvSpPr>
          <p:cNvPr id="7" name="Metin kutusu 6"/>
          <p:cNvSpPr txBox="1"/>
          <p:nvPr/>
        </p:nvSpPr>
        <p:spPr>
          <a:xfrm>
            <a:off x="334890" y="2004764"/>
            <a:ext cx="9932516" cy="4431983"/>
          </a:xfrm>
          <a:prstGeom prst="rect">
            <a:avLst/>
          </a:prstGeom>
          <a:noFill/>
        </p:spPr>
        <p:txBody>
          <a:bodyPr wrap="square" rtlCol="0">
            <a:spAutoFit/>
          </a:bodyPr>
          <a:lstStyle/>
          <a:p>
            <a:pPr>
              <a:lnSpc>
                <a:spcPct val="150000"/>
              </a:lnSpc>
            </a:pPr>
            <a:r>
              <a:rPr lang="tr-TR" dirty="0"/>
              <a:t>“</a:t>
            </a:r>
            <a:r>
              <a:rPr lang="tr-TR" sz="2400" dirty="0">
                <a:latin typeface="Arial" panose="020B0604020202020204" pitchFamily="34" charset="0"/>
                <a:cs typeface="Arial" panose="020B0604020202020204" pitchFamily="34" charset="0"/>
              </a:rPr>
              <a:t>Onlardan önce bu yurda yerleşmiş ve gönülden inanmış olanlar, kendilerine göç edip gelenleri severler, onlara verilenlerden dolayı içlerinde bir rahatsızlık duymazlar; ihtiyaç içinde olsalar bile onları kendilerine tercih ederler. Kim nefsinin hırsından (</a:t>
            </a:r>
            <a:r>
              <a:rPr lang="tr-TR" sz="2400" dirty="0" err="1">
                <a:latin typeface="Arial" panose="020B0604020202020204" pitchFamily="34" charset="0"/>
                <a:cs typeface="Arial" panose="020B0604020202020204" pitchFamily="34" charset="0"/>
              </a:rPr>
              <a:t>şuhh</a:t>
            </a:r>
            <a:r>
              <a:rPr lang="tr-TR" sz="2400" dirty="0">
                <a:latin typeface="Arial" panose="020B0604020202020204" pitchFamily="34" charset="0"/>
                <a:cs typeface="Arial" panose="020B0604020202020204" pitchFamily="34" charset="0"/>
              </a:rPr>
              <a:t>) korunmayı başarırsa işte kurtuluşa erecekler onlardır.”</a:t>
            </a:r>
            <a:r>
              <a:rPr lang="en-US" sz="2400" dirty="0">
                <a:latin typeface="Arial" panose="020B0604020202020204" pitchFamily="34" charset="0"/>
                <a:cs typeface="Arial" panose="020B0604020202020204" pitchFamily="34" charset="0"/>
              </a:rPr>
              <a:t> </a:t>
            </a:r>
            <a:r>
              <a:rPr lang="tr-TR" sz="2400" dirty="0">
                <a:latin typeface="Arial" panose="020B0604020202020204" pitchFamily="34" charset="0"/>
                <a:cs typeface="Arial" panose="020B0604020202020204" pitchFamily="34" charset="0"/>
              </a:rPr>
              <a:t>el-</a:t>
            </a:r>
            <a:r>
              <a:rPr lang="tr-TR" sz="2400" dirty="0" err="1">
                <a:latin typeface="Arial" panose="020B0604020202020204" pitchFamily="34" charset="0"/>
                <a:cs typeface="Arial" panose="020B0604020202020204" pitchFamily="34" charset="0"/>
              </a:rPr>
              <a:t>Haşr</a:t>
            </a:r>
            <a:r>
              <a:rPr lang="tr-TR" sz="2400" dirty="0">
                <a:latin typeface="Arial" panose="020B0604020202020204" pitchFamily="34" charset="0"/>
                <a:cs typeface="Arial" panose="020B0604020202020204" pitchFamily="34" charset="0"/>
              </a:rPr>
              <a:t> </a:t>
            </a:r>
            <a:r>
              <a:rPr lang="tr-TR" sz="2400" dirty="0" smtClean="0">
                <a:latin typeface="Arial" panose="020B0604020202020204" pitchFamily="34" charset="0"/>
                <a:cs typeface="Arial" panose="020B0604020202020204" pitchFamily="34" charset="0"/>
              </a:rPr>
              <a:t>59/9</a:t>
            </a:r>
          </a:p>
          <a:p>
            <a:pPr>
              <a:lnSpc>
                <a:spcPct val="150000"/>
              </a:lnSpc>
            </a:pPr>
            <a:r>
              <a:rPr lang="tr-TR" sz="2000" dirty="0" smtClean="0">
                <a:latin typeface="Arial" panose="020B0604020202020204" pitchFamily="34" charset="0"/>
                <a:cs typeface="Arial" panose="020B0604020202020204" pitchFamily="34" charset="0"/>
              </a:rPr>
              <a:t/>
            </a:r>
            <a:br>
              <a:rPr lang="tr-TR" sz="2000" dirty="0" smtClean="0">
                <a:latin typeface="Arial" panose="020B0604020202020204" pitchFamily="34" charset="0"/>
                <a:cs typeface="Arial" panose="020B0604020202020204" pitchFamily="34" charset="0"/>
              </a:rPr>
            </a:br>
            <a:r>
              <a:rPr lang="tr-TR" sz="2000" dirty="0">
                <a:latin typeface="Arial" panose="020B0604020202020204" pitchFamily="34" charset="0"/>
                <a:cs typeface="Arial" panose="020B0604020202020204" pitchFamily="34" charset="0"/>
              </a:rPr>
              <a:t>“</a:t>
            </a:r>
            <a:r>
              <a:rPr lang="tr-TR" sz="2400" dirty="0">
                <a:latin typeface="Arial" panose="020B0604020202020204" pitchFamily="34" charset="0"/>
                <a:cs typeface="Arial" panose="020B0604020202020204" pitchFamily="34" charset="0"/>
              </a:rPr>
              <a:t>Hırs (şuh) ile iman bir Müslümanın kalbinde birleşmez.”</a:t>
            </a:r>
            <a:br>
              <a:rPr lang="tr-TR" sz="2400" dirty="0">
                <a:latin typeface="Arial" panose="020B0604020202020204" pitchFamily="34" charset="0"/>
                <a:cs typeface="Arial" panose="020B0604020202020204" pitchFamily="34" charset="0"/>
              </a:rPr>
            </a:br>
            <a:endParaRPr lang="tr-TR" sz="2400" dirty="0">
              <a:latin typeface="Arial" panose="020B0604020202020204" pitchFamily="34" charset="0"/>
              <a:cs typeface="Arial" panose="020B0604020202020204" pitchFamily="34" charset="0"/>
            </a:endParaRPr>
          </a:p>
        </p:txBody>
      </p:sp>
      <p:sp>
        <p:nvSpPr>
          <p:cNvPr id="8" name="Altbilgi Yer Tutucusu 1"/>
          <p:cNvSpPr>
            <a:spLocks noGrp="1"/>
          </p:cNvSpPr>
          <p:nvPr>
            <p:ph type="ftr" sz="quarter" idx="11"/>
            <p:custDataLst>
              <p:tags r:id="rId2"/>
            </p:custDataLst>
          </p:nvPr>
        </p:nvSpPr>
        <p:spPr>
          <a:xfrm>
            <a:off x="-189" y="6458843"/>
            <a:ext cx="10692001" cy="291090"/>
          </a:xfrm>
        </p:spPr>
        <p:txBody>
          <a:bodyPr/>
          <a:lstStyle/>
          <a:p>
            <a:pPr algn="ctr"/>
            <a:r>
              <a:rPr lang="tr-TR" sz="1050" dirty="0">
                <a:solidFill>
                  <a:schemeClr val="tx2">
                    <a:lumMod val="75000"/>
                  </a:schemeClr>
                </a:solidFill>
                <a:latin typeface="Shonar Bangla"/>
                <a:cs typeface="Shonar Bangla"/>
              </a:rPr>
              <a:t>© </a:t>
            </a:r>
            <a:r>
              <a:rPr lang="tr-TR" sz="1050" dirty="0" smtClean="0">
                <a:solidFill>
                  <a:schemeClr val="tx2">
                    <a:lumMod val="75000"/>
                  </a:schemeClr>
                </a:solidFill>
                <a:latin typeface="Shonar Bangla"/>
                <a:cs typeface="Shonar Bangla"/>
              </a:rPr>
              <a:t> </a:t>
            </a:r>
            <a:r>
              <a:rPr lang="tr-TR" sz="1050" dirty="0" smtClean="0">
                <a:solidFill>
                  <a:schemeClr val="tx2">
                    <a:lumMod val="75000"/>
                  </a:schemeClr>
                </a:solidFill>
              </a:rPr>
              <a:t>Adıyaman Üniversitesi Uzaktan Eğitim ve Araştırma Merkezi</a:t>
            </a:r>
            <a:endParaRPr lang="tr-TR" sz="1050" dirty="0">
              <a:solidFill>
                <a:schemeClr val="tx2">
                  <a:lumMod val="75000"/>
                </a:schemeClr>
              </a:solidFill>
            </a:endParaRPr>
          </a:p>
        </p:txBody>
      </p:sp>
    </p:spTree>
    <p:extLst>
      <p:ext uri="{BB962C8B-B14F-4D97-AF65-F5344CB8AC3E}">
        <p14:creationId xmlns:p14="http://schemas.microsoft.com/office/powerpoint/2010/main" val="151004699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PRESENTER_SHAPEINFO" val="&lt;ThreeDShapeInfo&gt;&lt;uuid val=&quot;{1943355C-DDB7-4DD5-A6AB-A05A8DD2CF9A}&quot;/&gt;&lt;isInvalidForFieldText val=&quot;0&quot;/&gt;&lt;Image&gt;&lt;filename val=&quot;C:\Users\PAMUK\AppData\Local\Temp\PR\data\asimages\{1943355C-DDB7-4DD5-A6AB-A05A8DD2CF9A}_2.png&quot;/&gt;&lt;left val=&quot;3&quot;/&gt;&lt;top val=&quot;-9&quot;/&gt;&lt;width val=&quot;723&quot;/&gt;&lt;height val=&quot;167&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5&quot;/&gt;&lt;/TableIndex&gt;&lt;/ShapeTextInfo&gt;"/>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Şeritli">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Şeritli">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Şeritli">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3013</TotalTime>
  <Words>952</Words>
  <Application>Microsoft Office PowerPoint</Application>
  <PresentationFormat>Özel</PresentationFormat>
  <Paragraphs>89</Paragraphs>
  <Slides>21</Slides>
  <Notes>0</Notes>
  <HiddenSlides>0</HiddenSlides>
  <MMClips>0</MMClips>
  <ScaleCrop>false</ScaleCrop>
  <HeadingPairs>
    <vt:vector size="6" baseType="variant">
      <vt:variant>
        <vt:lpstr>Kullanılan Yazı Tipleri</vt:lpstr>
      </vt:variant>
      <vt:variant>
        <vt:i4>7</vt:i4>
      </vt:variant>
      <vt:variant>
        <vt:lpstr>Tema</vt:lpstr>
      </vt:variant>
      <vt:variant>
        <vt:i4>2</vt:i4>
      </vt:variant>
      <vt:variant>
        <vt:lpstr>Slayt Başlıkları</vt:lpstr>
      </vt:variant>
      <vt:variant>
        <vt:i4>21</vt:i4>
      </vt:variant>
    </vt:vector>
  </HeadingPairs>
  <TitlesOfParts>
    <vt:vector size="30" baseType="lpstr">
      <vt:lpstr>Arial</vt:lpstr>
      <vt:lpstr>Calibri</vt:lpstr>
      <vt:lpstr>Calibri Light</vt:lpstr>
      <vt:lpstr>Corbel</vt:lpstr>
      <vt:lpstr>Shonar Bangla</vt:lpstr>
      <vt:lpstr>Tahoma</vt:lpstr>
      <vt:lpstr>Wingdings</vt:lpstr>
      <vt:lpstr>Office Teması</vt:lpstr>
      <vt:lpstr>Şeritli</vt:lpstr>
      <vt:lpstr> İSİF 307 HADİS III  V.HAFTA Dr. Mehmet ali çalgan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Adıyaman Üniversitesi  Enformatik Bölüm Başkanlığı  Uzaktan Eğitim  Bilgisayar Teknolojileri Dersi</dc:title>
  <dc:creator>Ferdi DOĞAN</dc:creator>
  <cp:lastModifiedBy>sony</cp:lastModifiedBy>
  <cp:revision>334</cp:revision>
  <dcterms:created xsi:type="dcterms:W3CDTF">2019-09-14T09:59:13Z</dcterms:created>
  <dcterms:modified xsi:type="dcterms:W3CDTF">2021-10-12T16:17:50Z</dcterms:modified>
</cp:coreProperties>
</file>