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24"/>
  </p:notesMasterIdLst>
  <p:sldIdLst>
    <p:sldId id="256" r:id="rId3"/>
    <p:sldId id="258" r:id="rId4"/>
    <p:sldId id="401" r:id="rId5"/>
    <p:sldId id="432" r:id="rId6"/>
    <p:sldId id="402" r:id="rId7"/>
    <p:sldId id="403" r:id="rId8"/>
    <p:sldId id="404" r:id="rId9"/>
    <p:sldId id="414" r:id="rId10"/>
    <p:sldId id="415" r:id="rId11"/>
    <p:sldId id="405" r:id="rId12"/>
    <p:sldId id="406" r:id="rId13"/>
    <p:sldId id="407" r:id="rId14"/>
    <p:sldId id="409" r:id="rId15"/>
    <p:sldId id="410" r:id="rId16"/>
    <p:sldId id="411" r:id="rId17"/>
    <p:sldId id="412" r:id="rId18"/>
    <p:sldId id="417" r:id="rId19"/>
    <p:sldId id="419" r:id="rId20"/>
    <p:sldId id="423" r:id="rId21"/>
    <p:sldId id="392" r:id="rId22"/>
    <p:sldId id="307" r:id="rId23"/>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12.10.2021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12.10.2021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12.10.2021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12.10.2021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12.10.2021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12.10.2021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12.10.2021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12.10.2021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12.10.2021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12.10.2021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12.10.2021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smtClean="0">
                <a:cs typeface="Arial" panose="020B0604020202020204" pitchFamily="34" charset="0"/>
              </a:rPr>
              <a:t> </a:t>
            </a:r>
            <a:r>
              <a:rPr lang="tr-TR" sz="2800" b="1" dirty="0" smtClean="0">
                <a:cs typeface="Arial" panose="020B0604020202020204" pitchFamily="34" charset="0"/>
              </a:rPr>
              <a:t>V.HAFTA</a:t>
            </a:r>
            <a:r>
              <a:rPr lang="tr-TR" sz="2800" b="1" dirty="0" smtClean="0">
                <a:cs typeface="Arial" panose="020B0604020202020204" pitchFamily="34" charset="0"/>
              </a:rPr>
              <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Kanaat-İman </a:t>
            </a:r>
            <a:r>
              <a:rPr lang="tr-TR" sz="2000" b="1" dirty="0" smtClean="0">
                <a:solidFill>
                  <a:schemeClr val="accent1">
                    <a:lumMod val="20000"/>
                    <a:lumOff val="80000"/>
                  </a:schemeClr>
                </a:solidFill>
              </a:rPr>
              <a:t>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Mümin Kanaatkârdır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573688"/>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Salih kimse için, hayırlı mâl ne güzeldir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M</a:t>
            </a:r>
            <a:r>
              <a:rPr lang="tr-TR" sz="2800" dirty="0" smtClean="0">
                <a:latin typeface="Arial" panose="020B0604020202020204" pitchFamily="34" charset="0"/>
                <a:cs typeface="Arial" panose="020B0604020202020204" pitchFamily="34" charset="0"/>
              </a:rPr>
              <a:t>üminin </a:t>
            </a:r>
            <a:r>
              <a:rPr lang="tr-TR" sz="2800" dirty="0">
                <a:latin typeface="Arial" panose="020B0604020202020204" pitchFamily="34" charset="0"/>
                <a:cs typeface="Arial" panose="020B0604020202020204" pitchFamily="34" charset="0"/>
              </a:rPr>
              <a:t>zihniyetinde dünya, ahiretin kazanılacağı bir duraktır, mâlın işlevi ise insanın geçimini sağlamasına yardımcı olmak ve hayır yollarında harcanarak ahirete azık sağlamaktır.</a:t>
            </a:r>
            <a:endParaRPr lang="tr-TR" sz="2800" dirty="0" smtClean="0">
              <a:latin typeface="Arial" panose="020B0604020202020204" pitchFamily="34" charset="0"/>
              <a:cs typeface="Arial" panose="020B0604020202020204" pitchFamily="34" charset="0"/>
            </a:endParaRPr>
          </a:p>
          <a:p>
            <a:pPr algn="just">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Mümin Kanaatkârdır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5358518"/>
          </a:xfrm>
          <a:prstGeom prst="rect">
            <a:avLst/>
          </a:prstGeom>
          <a:noFill/>
        </p:spPr>
        <p:txBody>
          <a:bodyPr wrap="square" rtlCol="0">
            <a:spAutoFit/>
          </a:bodyPr>
          <a:lstStyle/>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a:t>
            </a:r>
            <a:r>
              <a:rPr lang="tr-TR" sz="3600" dirty="0" smtClean="0">
                <a:latin typeface="Arial" panose="020B0604020202020204" pitchFamily="34" charset="0"/>
                <a:cs typeface="Arial" panose="020B0604020202020204" pitchFamily="34" charset="0"/>
              </a:rPr>
              <a:t>Yüce Allah </a:t>
            </a:r>
            <a:r>
              <a:rPr lang="tr-TR" sz="3600" dirty="0">
                <a:latin typeface="Arial" panose="020B0604020202020204" pitchFamily="34" charset="0"/>
                <a:cs typeface="Arial" panose="020B0604020202020204" pitchFamily="34" charset="0"/>
              </a:rPr>
              <a:t>bir ev halkı için hayır dilerse, geçimlerinde tutumlu olmalarını (</a:t>
            </a:r>
            <a:r>
              <a:rPr lang="tr-TR" sz="3600" dirty="0" err="1">
                <a:latin typeface="Arial" panose="020B0604020202020204" pitchFamily="34" charset="0"/>
                <a:cs typeface="Arial" panose="020B0604020202020204" pitchFamily="34" charset="0"/>
              </a:rPr>
              <a:t>rıfk</a:t>
            </a:r>
            <a:r>
              <a:rPr lang="tr-TR" sz="3600" dirty="0">
                <a:latin typeface="Arial" panose="020B0604020202020204" pitchFamily="34" charset="0"/>
                <a:cs typeface="Arial" panose="020B0604020202020204" pitchFamily="34" charset="0"/>
              </a:rPr>
              <a:t> </a:t>
            </a:r>
            <a:r>
              <a:rPr lang="tr-TR" sz="3600" dirty="0" err="1">
                <a:latin typeface="Arial" panose="020B0604020202020204" pitchFamily="34" charset="0"/>
                <a:cs typeface="Arial" panose="020B0604020202020204" pitchFamily="34" charset="0"/>
              </a:rPr>
              <a:t>fi’l-meâş</a:t>
            </a:r>
            <a:r>
              <a:rPr lang="tr-TR" sz="3600" dirty="0">
                <a:latin typeface="Arial" panose="020B0604020202020204" pitchFamily="34" charset="0"/>
                <a:cs typeface="Arial" panose="020B0604020202020204" pitchFamily="34" charset="0"/>
              </a:rPr>
              <a:t>) sağlar</a:t>
            </a:r>
            <a:r>
              <a:rPr lang="tr-TR" sz="3600" dirty="0" smtClean="0">
                <a:latin typeface="Arial" panose="020B0604020202020204" pitchFamily="34" charset="0"/>
                <a:cs typeface="Arial" panose="020B0604020202020204" pitchFamily="34" charset="0"/>
              </a:rPr>
              <a:t>.”</a:t>
            </a:r>
            <a:endParaRPr lang="tr-TR" sz="3600" dirty="0" smtClean="0">
              <a:latin typeface="Arial" panose="020B0604020202020204" pitchFamily="34" charset="0"/>
              <a:cs typeface="Arial" panose="020B0604020202020204" pitchFamily="34" charset="0"/>
            </a:endParaRP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311280"/>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Kanaatkârın </a:t>
            </a:r>
            <a:r>
              <a:rPr lang="tr-TR" sz="2800" b="1" dirty="0">
                <a:solidFill>
                  <a:schemeClr val="accent1">
                    <a:lumMod val="75000"/>
                  </a:schemeClr>
                </a:solidFill>
                <a:latin typeface="Corbel" panose="020B0503020204020204" pitchFamily="34" charset="0"/>
                <a:ea typeface="Tahoma" pitchFamily="34" charset="0"/>
                <a:cs typeface="Tahoma" pitchFamily="34" charset="0"/>
              </a:rPr>
              <a:t>Akıbeti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13832" y="1659637"/>
            <a:ext cx="9892762" cy="7389844"/>
          </a:xfrm>
          <a:prstGeom prst="rect">
            <a:avLst/>
          </a:prstGeom>
          <a:noFill/>
        </p:spPr>
        <p:txBody>
          <a:bodyPr wrap="square" rtlCol="0">
            <a:spAutoFit/>
          </a:bodyPr>
          <a:lstStyle/>
          <a:p>
            <a:pPr algn="just">
              <a:lnSpc>
                <a:spcPct val="150000"/>
              </a:lnSpc>
            </a:pPr>
            <a:r>
              <a:rPr lang="tr-TR" dirty="0"/>
              <a:t>“</a:t>
            </a:r>
            <a:r>
              <a:rPr lang="tr-TR" sz="2800" dirty="0">
                <a:latin typeface="Arial" panose="020B0604020202020204" pitchFamily="34" charset="0"/>
                <a:cs typeface="Arial" panose="020B0604020202020204" pitchFamily="34" charset="0"/>
              </a:rPr>
              <a:t>Azan ve dünya </a:t>
            </a:r>
            <a:r>
              <a:rPr lang="tr-TR" sz="2800" dirty="0" err="1">
                <a:latin typeface="Arial" panose="020B0604020202020204" pitchFamily="34" charset="0"/>
                <a:cs typeface="Arial" panose="020B0604020202020204" pitchFamily="34" charset="0"/>
              </a:rPr>
              <a:t>hayâtını</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âhirete</a:t>
            </a:r>
            <a:r>
              <a:rPr lang="tr-TR" sz="2800" dirty="0">
                <a:latin typeface="Arial" panose="020B0604020202020204" pitchFamily="34" charset="0"/>
                <a:cs typeface="Arial" panose="020B0604020202020204" pitchFamily="34" charset="0"/>
              </a:rPr>
              <a:t> tercih eden kişi, Cehennem işte onun için tek barınaktır. </a:t>
            </a:r>
            <a:r>
              <a:rPr lang="tr-TR" sz="2800" u="sng" dirty="0">
                <a:latin typeface="Arial" panose="020B0604020202020204" pitchFamily="34" charset="0"/>
                <a:cs typeface="Arial" panose="020B0604020202020204" pitchFamily="34" charset="0"/>
              </a:rPr>
              <a:t>Rabbinin huzurunda (hesap vermekten) korkan</a:t>
            </a:r>
            <a:r>
              <a:rPr lang="tr-TR" sz="2800" dirty="0">
                <a:latin typeface="Arial" panose="020B0604020202020204" pitchFamily="34" charset="0"/>
                <a:cs typeface="Arial" panose="020B0604020202020204" pitchFamily="34" charset="0"/>
              </a:rPr>
              <a:t> ve </a:t>
            </a:r>
            <a:r>
              <a:rPr lang="tr-TR" sz="2800" u="sng" dirty="0">
                <a:latin typeface="Arial" panose="020B0604020202020204" pitchFamily="34" charset="0"/>
                <a:cs typeface="Arial" panose="020B0604020202020204" pitchFamily="34" charset="0"/>
              </a:rPr>
              <a:t>nefsine kötü arzuları yasaklayana </a:t>
            </a:r>
            <a:r>
              <a:rPr lang="tr-TR" sz="2800" dirty="0">
                <a:latin typeface="Arial" panose="020B0604020202020204" pitchFamily="34" charset="0"/>
                <a:cs typeface="Arial" panose="020B0604020202020204" pitchFamily="34" charset="0"/>
              </a:rPr>
              <a:t>gelince, onun barınağı da cennetin ta kendisidir.” en-</a:t>
            </a:r>
            <a:r>
              <a:rPr lang="tr-TR" sz="2800" dirty="0" err="1">
                <a:latin typeface="Arial" panose="020B0604020202020204" pitchFamily="34" charset="0"/>
                <a:cs typeface="Arial" panose="020B0604020202020204" pitchFamily="34" charset="0"/>
              </a:rPr>
              <a:t>Nâziat</a:t>
            </a:r>
            <a:r>
              <a:rPr lang="tr-TR" sz="2800" dirty="0">
                <a:latin typeface="Arial" panose="020B0604020202020204" pitchFamily="34" charset="0"/>
                <a:cs typeface="Arial" panose="020B0604020202020204" pitchFamily="34" charset="0"/>
              </a:rPr>
              <a:t> 79/37-41</a:t>
            </a:r>
            <a:r>
              <a:rPr lang="tr-TR" sz="2800" dirty="0" smtClean="0">
                <a:latin typeface="Arial" panose="020B0604020202020204" pitchFamily="34" charset="0"/>
                <a:cs typeface="Arial" panose="020B0604020202020204" pitchFamily="34" charset="0"/>
              </a:rPr>
              <a:t>.</a:t>
            </a:r>
          </a:p>
          <a:p>
            <a:pPr algn="just">
              <a:lnSpc>
                <a:spcPct val="150000"/>
              </a:lnSpc>
            </a:pPr>
            <a:r>
              <a:rPr lang="en-US" sz="2800" dirty="0" err="1">
                <a:latin typeface="Arial" panose="020B0604020202020204" pitchFamily="34" charset="0"/>
                <a:cs typeface="Arial" panose="020B0604020202020204" pitchFamily="34" charset="0"/>
              </a:rPr>
              <a:t>Müslüman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olan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kendisine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yetecek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kadar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rızık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verilen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Allah’ın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ona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verdikleriyle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kanaatkâr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kıldığı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kimse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kurtuluşa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ermiştir</a:t>
            </a:r>
            <a:r>
              <a:rPr lang="en-US"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endParaRPr lang="tr-TR"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42261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Hırs</a:t>
            </a:r>
            <a:r>
              <a:rPr lang="tr-TR" sz="2800" b="1" dirty="0">
                <a:solidFill>
                  <a:schemeClr val="accent1">
                    <a:lumMod val="75000"/>
                  </a:schemeClr>
                </a:solidFill>
                <a:latin typeface="Corbel" panose="020B0503020204020204" pitchFamily="34" charset="0"/>
                <a:ea typeface="Tahoma" pitchFamily="34" charset="0"/>
                <a:cs typeface="Tahoma" pitchFamily="34" charset="0"/>
              </a:rPr>
              <a:t>, Cehenneme Götürür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4847481"/>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“Cehennemlikler beş kısımdır: … (İkincisi) öyle hain kimsedir ki küçük de olsa hırs gösterilecek bir şey gördüğünde hemen </a:t>
            </a:r>
            <a:r>
              <a:rPr lang="tr-TR" sz="2800" dirty="0" err="1">
                <a:latin typeface="Arial" panose="020B0604020202020204" pitchFamily="34" charset="0"/>
                <a:cs typeface="Arial" panose="020B0604020202020204" pitchFamily="34" charset="0"/>
              </a:rPr>
              <a:t>hıyânet</a:t>
            </a:r>
            <a:r>
              <a:rPr lang="tr-TR" sz="2800" dirty="0">
                <a:latin typeface="Arial" panose="020B0604020202020204" pitchFamily="34" charset="0"/>
                <a:cs typeface="Arial" panose="020B0604020202020204" pitchFamily="34" charset="0"/>
              </a:rPr>
              <a:t> eder.”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hadisin manası söz konusu kişinin, </a:t>
            </a:r>
            <a:r>
              <a:rPr lang="tr-TR" sz="2800" dirty="0" err="1">
                <a:latin typeface="Arial" panose="020B0604020202020204" pitchFamily="34" charset="0"/>
                <a:cs typeface="Arial" panose="020B0604020202020204" pitchFamily="34" charset="0"/>
              </a:rPr>
              <a:t>hıyâneti</a:t>
            </a:r>
            <a:r>
              <a:rPr lang="tr-TR" sz="2800" dirty="0">
                <a:latin typeface="Arial" panose="020B0604020202020204" pitchFamily="34" charset="0"/>
                <a:cs typeface="Arial" panose="020B0604020202020204" pitchFamily="34" charset="0"/>
              </a:rPr>
              <a:t> gerektirse bile hırsından vazgeçmeyeceğidir</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Yani </a:t>
            </a:r>
            <a:r>
              <a:rPr lang="tr-TR" sz="2800" dirty="0" smtClean="0">
                <a:latin typeface="Arial" panose="020B0604020202020204" pitchFamily="34" charset="0"/>
                <a:cs typeface="Arial" panose="020B0604020202020204" pitchFamily="34" charset="0"/>
              </a:rPr>
              <a:t>hırs, </a:t>
            </a:r>
            <a:r>
              <a:rPr lang="tr-TR" sz="2800" dirty="0" err="1">
                <a:latin typeface="Arial" panose="020B0604020202020204" pitchFamily="34" charset="0"/>
                <a:cs typeface="Arial" panose="020B0604020202020204" pitchFamily="34" charset="0"/>
              </a:rPr>
              <a:t>hıyânete</a:t>
            </a:r>
            <a:r>
              <a:rPr lang="tr-TR" sz="2800" dirty="0">
                <a:latin typeface="Arial" panose="020B0604020202020204" pitchFamily="34" charset="0"/>
                <a:cs typeface="Arial" panose="020B0604020202020204" pitchFamily="34" charset="0"/>
              </a:rPr>
              <a:t> yol </a:t>
            </a:r>
            <a:r>
              <a:rPr lang="tr-TR" sz="2800" dirty="0" smtClean="0">
                <a:latin typeface="Arial" panose="020B0604020202020204" pitchFamily="34" charset="0"/>
                <a:cs typeface="Arial" panose="020B0604020202020204" pitchFamily="34" charset="0"/>
              </a:rPr>
              <a:t>açar.</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54788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Hırs</a:t>
            </a:r>
            <a:r>
              <a:rPr lang="tr-TR" sz="2800" b="1" dirty="0">
                <a:solidFill>
                  <a:schemeClr val="accent1">
                    <a:lumMod val="75000"/>
                  </a:schemeClr>
                </a:solidFill>
                <a:latin typeface="Corbel" panose="020B0503020204020204" pitchFamily="34" charset="0"/>
                <a:ea typeface="Tahoma" pitchFamily="34" charset="0"/>
                <a:cs typeface="Tahoma" pitchFamily="34" charset="0"/>
              </a:rPr>
              <a:t>, Helâk Sebebidir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987740"/>
            <a:ext cx="9246128" cy="434285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“Dinarın, dirhemin ve elbisenin kulu ve kölesi olan yüzü üstüne düşsün (helâk ve bedbaht olsun). Ona (dünya mâlı) verilirse sevinir, verilmezse öfkelenir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 “paranın kulu kölesi olmak” ve “dini imanı para olmak” şeklinde iki deyim </a:t>
            </a: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076903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Hırs, Helâk Sebebidir</a:t>
            </a:r>
          </a:p>
        </p:txBody>
      </p:sp>
      <p:sp>
        <p:nvSpPr>
          <p:cNvPr id="7" name="Metin kutusu 6"/>
          <p:cNvSpPr txBox="1"/>
          <p:nvPr/>
        </p:nvSpPr>
        <p:spPr>
          <a:xfrm>
            <a:off x="498763" y="2140148"/>
            <a:ext cx="9246128" cy="457368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“…Azıp, taşkınlık gösteren ve yaratılışın başlangıcını ve sonunu unutan kul ne kötü bir kuldur! Hırs tarafından yönetilen kul ne kötü bir kuldur!”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«…İnsanı </a:t>
            </a:r>
            <a:r>
              <a:rPr lang="tr-TR" sz="2800" dirty="0">
                <a:latin typeface="Arial" panose="020B0604020202020204" pitchFamily="34" charset="0"/>
                <a:cs typeface="Arial" panose="020B0604020202020204" pitchFamily="34" charset="0"/>
              </a:rPr>
              <a:t>helâk eden üç şey ise şunlardır: nefsin uyulan </a:t>
            </a:r>
            <a:r>
              <a:rPr lang="tr-TR" sz="2800" dirty="0" err="1">
                <a:latin typeface="Arial" panose="020B0604020202020204" pitchFamily="34" charset="0"/>
                <a:cs typeface="Arial" panose="020B0604020202020204" pitchFamily="34" charset="0"/>
              </a:rPr>
              <a:t>heva</a:t>
            </a:r>
            <a:r>
              <a:rPr lang="tr-TR" sz="2800" dirty="0">
                <a:latin typeface="Arial" panose="020B0604020202020204" pitchFamily="34" charset="0"/>
                <a:cs typeface="Arial" panose="020B0604020202020204" pitchFamily="34" charset="0"/>
              </a:rPr>
              <a:t> ve arzuları, itaat edilen hırs ve cimrilik, ...” </a:t>
            </a:r>
            <a:endParaRPr lang="tr-TR" sz="2800" dirty="0" smtClean="0">
              <a:latin typeface="Arial" panose="020B0604020202020204" pitchFamily="34" charset="0"/>
              <a:cs typeface="Arial" panose="020B0604020202020204" pitchFamily="34" charset="0"/>
            </a:endParaRPr>
          </a:p>
          <a:p>
            <a:pPr algn="just">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125607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663978"/>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Hırs, Helâk Sebebidir</a:t>
            </a:r>
            <a:endParaRPr lang="tr-TR" sz="2800" b="1" dirty="0">
              <a:solidFill>
                <a:schemeClr val="accent1">
                  <a:lumMod val="75000"/>
                </a:schemeClr>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970330"/>
            <a:ext cx="9246128" cy="6097182"/>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“Hırstan (</a:t>
            </a:r>
            <a:r>
              <a:rPr lang="tr-TR" sz="2800" dirty="0" err="1">
                <a:latin typeface="Arial" panose="020B0604020202020204" pitchFamily="34" charset="0"/>
                <a:cs typeface="Arial" panose="020B0604020202020204" pitchFamily="34" charset="0"/>
              </a:rPr>
              <a:t>şuhh</a:t>
            </a:r>
            <a:r>
              <a:rPr lang="tr-TR" sz="2800" dirty="0">
                <a:latin typeface="Arial" panose="020B0604020202020204" pitchFamily="34" charset="0"/>
                <a:cs typeface="Arial" panose="020B0604020202020204" pitchFamily="34" charset="0"/>
              </a:rPr>
              <a:t>) sakının! Çünkü hırs, sizden öncekileri birbirlerinin kanını dökmeye ve kendilerine haram kılınanları çiğnemeye sevk ederek helâk etti.”  </a:t>
            </a:r>
          </a:p>
          <a:p>
            <a:pPr algn="just">
              <a:lnSpc>
                <a:spcPct val="150000"/>
              </a:lnSpc>
            </a:pPr>
            <a:r>
              <a:rPr lang="tr-TR" sz="2800" dirty="0">
                <a:latin typeface="Arial" panose="020B0604020202020204" pitchFamily="34" charset="0"/>
                <a:cs typeface="Arial" panose="020B0604020202020204" pitchFamily="34" charset="0"/>
              </a:rPr>
              <a:t>“Hırstan (</a:t>
            </a:r>
            <a:r>
              <a:rPr lang="tr-TR" sz="2800" dirty="0" err="1">
                <a:latin typeface="Arial" panose="020B0604020202020204" pitchFamily="34" charset="0"/>
                <a:cs typeface="Arial" panose="020B0604020202020204" pitchFamily="34" charset="0"/>
              </a:rPr>
              <a:t>şuhh</a:t>
            </a:r>
            <a:r>
              <a:rPr lang="tr-TR" sz="2800" dirty="0">
                <a:latin typeface="Arial" panose="020B0604020202020204" pitchFamily="34" charset="0"/>
                <a:cs typeface="Arial" panose="020B0604020202020204" pitchFamily="34" charset="0"/>
              </a:rPr>
              <a:t>) sakının, çünkü sizden öncekiler hırs yüzünden helâk oldular. Hırs onları eli sıkı olmaya itti, eli sıkı oldular. Akrabayla ilgilenmemeye itti, akrabalarıyla ilgiyi kestiler. Günaha (fücura) itti, günahkâr olup çıktılar.”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Tree>
    <p:extLst>
      <p:ext uri="{BB962C8B-B14F-4D97-AF65-F5344CB8AC3E}">
        <p14:creationId xmlns:p14="http://schemas.microsoft.com/office/powerpoint/2010/main" val="1582079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59" y="53334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Makam </a:t>
            </a:r>
            <a:r>
              <a:rPr lang="tr-TR" sz="2800" b="1" dirty="0">
                <a:solidFill>
                  <a:schemeClr val="accent1">
                    <a:lumMod val="75000"/>
                  </a:schemeClr>
                </a:solidFill>
                <a:latin typeface="Corbel" panose="020B0503020204020204" pitchFamily="34" charset="0"/>
                <a:ea typeface="Tahoma" pitchFamily="34" charset="0"/>
                <a:cs typeface="Tahoma" pitchFamily="34" charset="0"/>
              </a:rPr>
              <a:t>Hırsı</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2103775"/>
            <a:ext cx="9246128" cy="5450851"/>
          </a:xfrm>
          <a:prstGeom prst="rect">
            <a:avLst/>
          </a:prstGeom>
          <a:noFill/>
        </p:spPr>
        <p:txBody>
          <a:bodyPr wrap="square" rtlCol="0">
            <a:spAutoFit/>
          </a:bodyPr>
          <a:lstStyle/>
          <a:p>
            <a:pPr>
              <a:lnSpc>
                <a:spcPct val="150000"/>
              </a:lnSpc>
            </a:pPr>
            <a:r>
              <a:rPr lang="tr-TR" sz="2800" dirty="0">
                <a:latin typeface="Arial" panose="020B0604020202020204" pitchFamily="34" charset="0"/>
                <a:cs typeface="Arial" panose="020B0604020202020204" pitchFamily="34" charset="0"/>
              </a:rPr>
              <a:t>yöneticilik bir benliği tatmin aracı değil, bilakis büyük mesuliyet getiren bir vazifedir: “İleride sizler büyük bir hırsla idarecilik isteyeceksiniz, fakat o idarecilik sizin için kıyamet gününde pişmanlık (sebebi) olacaktır. İş başındayken yöneticilik ne kadar tatlıdır, o başkanlık koltuğunu terk edip bırakmak ise ne kadar acıdır.” </a:t>
            </a:r>
            <a:r>
              <a:rPr lang="tr-TR"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40605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Makam Hırsı</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477387"/>
            <a:ext cx="9246128" cy="2865528"/>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Kim yüce Allah’ın rızasının aranması gereken bir ilmi sadece dünya menfaati elde etmek için öğrenirse kıyamet gününde cennetin kokusunu duyamaz.” </a:t>
            </a:r>
            <a:r>
              <a:rPr lang="tr-TR" sz="2800" u="sng" dirty="0" smtClean="0">
                <a:latin typeface="Arial" panose="020B0604020202020204" pitchFamily="34" charset="0"/>
                <a:cs typeface="Arial" panose="020B0604020202020204" pitchFamily="34" charset="0"/>
              </a:rPr>
              <a:t> </a:t>
            </a:r>
            <a:endParaRPr lang="tr-TR" sz="2800" u="sng" dirty="0" smtClean="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091985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Doğru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Zühd</a:t>
            </a:r>
            <a:r>
              <a:rPr lang="tr-TR" sz="2800" b="1" dirty="0">
                <a:solidFill>
                  <a:schemeClr val="accent1">
                    <a:lumMod val="75000"/>
                  </a:schemeClr>
                </a:solidFill>
                <a:latin typeface="Corbel" panose="020B0503020204020204" pitchFamily="34" charset="0"/>
                <a:ea typeface="Tahoma" pitchFamily="34" charset="0"/>
                <a:cs typeface="Tahoma" pitchFamily="34" charset="0"/>
              </a:rPr>
              <a:t> Anlayışı</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722747" y="2650177"/>
            <a:ext cx="9246128"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“(İlim, iman, fazilet gibi hayırlı hususlarda) Kuvvetli mümin zayıf müminden daha hayırlı ve yüce Allah’a daha sevimlidir. Ancak her ikisinde de hayır vardır. Sana fayda veren konuda hırslı ol, Allah’tan yardım iste ve aciz olma.”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
            </a:r>
            <a:br>
              <a:rPr lang="tr-TR" sz="2800" dirty="0">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022548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KANAAT</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44583"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Kanaat-İman </a:t>
            </a:r>
            <a:r>
              <a:rPr lang="tr-TR" sz="2800" b="1" dirty="0">
                <a:solidFill>
                  <a:schemeClr val="accent1">
                    <a:lumMod val="75000"/>
                  </a:schemeClr>
                </a:solidFill>
                <a:latin typeface="Corbel" panose="020B0503020204020204" pitchFamily="34" charset="0"/>
                <a:ea typeface="Tahoma" pitchFamily="34" charset="0"/>
                <a:cs typeface="Tahoma" pitchFamily="34" charset="0"/>
              </a:rPr>
              <a:t>Bütünlüğü</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5760" y="1724298"/>
            <a:ext cx="9836331" cy="6001643"/>
          </a:xfrm>
          <a:prstGeom prst="rect">
            <a:avLst/>
          </a:prstGeom>
          <a:noFill/>
        </p:spPr>
        <p:txBody>
          <a:bodyPr wrap="square" rtlCol="0">
            <a:spAutoFit/>
          </a:bodyPr>
          <a:lstStyle/>
          <a:p>
            <a:pPr algn="just">
              <a:lnSpc>
                <a:spcPct val="150000"/>
              </a:lnSpc>
            </a:pPr>
            <a:r>
              <a:rPr lang="fi-FI" sz="2400" dirty="0" smtClean="0">
                <a:latin typeface="Arial" panose="020B0604020202020204" pitchFamily="34" charset="0"/>
                <a:cs typeface="Arial" panose="020B0604020202020204" pitchFamily="34" charset="0"/>
              </a:rPr>
              <a:t>Kanaat</a:t>
            </a:r>
            <a:r>
              <a:rPr lang="tr-TR" sz="2400" dirty="0" smtClean="0">
                <a:latin typeface="Arial" panose="020B0604020202020204" pitchFamily="34" charset="0"/>
                <a:cs typeface="Arial" panose="020B0604020202020204" pitchFamily="34" charset="0"/>
              </a:rPr>
              <a:t>:</a:t>
            </a:r>
            <a:r>
              <a:rPr lang="fi-FI" sz="2400" dirty="0" smtClean="0">
                <a:latin typeface="Arial" panose="020B0604020202020204" pitchFamily="34" charset="0"/>
                <a:cs typeface="Arial" panose="020B0604020202020204" pitchFamily="34" charset="0"/>
              </a:rPr>
              <a:t> </a:t>
            </a:r>
            <a:r>
              <a:rPr lang="fi-FI" sz="2400" dirty="0">
                <a:latin typeface="Arial" panose="020B0604020202020204" pitchFamily="34" charset="0"/>
                <a:cs typeface="Arial" panose="020B0604020202020204" pitchFamily="34" charset="0"/>
              </a:rPr>
              <a:t>elindekine razı </a:t>
            </a:r>
            <a:r>
              <a:rPr lang="fi-FI" sz="2400" dirty="0" smtClean="0">
                <a:latin typeface="Arial" panose="020B0604020202020204" pitchFamily="34" charset="0"/>
                <a:cs typeface="Arial" panose="020B0604020202020204" pitchFamily="34" charset="0"/>
              </a:rPr>
              <a:t>olma</a:t>
            </a:r>
            <a:endParaRPr lang="tr-TR" sz="2400" dirty="0">
              <a:latin typeface="Arial" panose="020B0604020202020204" pitchFamily="34" charset="0"/>
              <a:cs typeface="Arial" panose="020B0604020202020204" pitchFamily="34" charset="0"/>
            </a:endParaRPr>
          </a:p>
          <a:p>
            <a:pPr algn="just">
              <a:lnSpc>
                <a:spcPct val="150000"/>
              </a:lnSpc>
            </a:pPr>
            <a:r>
              <a:rPr lang="tr-TR" sz="2400" dirty="0">
                <a:latin typeface="Arial" panose="020B0604020202020204" pitchFamily="34" charset="0"/>
                <a:cs typeface="Arial" panose="020B0604020202020204" pitchFamily="34" charset="0"/>
              </a:rPr>
              <a:t>Yüce Allah’ın kullarına rızıkları ve nimetleri belli bir hikmete göre taksim ettiğinin, bundan dolayı başkalarının ellerindeki mâl, makam vb. dünyalık menfaatlere tamah etmenin doğru olmadığının, dünyanın geçici bir faydalanma ve ahirete hazırlık yeri olduğunun, meşru dairede de olsa kazanılan mâlların niçin kazanıldığı ve nereye harcandığına, gelinen mevkilerin de hakkının verilip verilmediğine dair hesabının olacağının bilincinde ve inancında olan bir mümin kanaatkâr olur. </a:t>
            </a:r>
            <a:endParaRPr lang="tr-TR" sz="2400" dirty="0">
              <a:latin typeface="Arial" panose="020B0604020202020204" pitchFamily="34" charset="0"/>
              <a:cs typeface="Arial" panose="020B0604020202020204" pitchFamily="34" charset="0"/>
            </a:endParaRPr>
          </a:p>
          <a:p>
            <a:pPr algn="just">
              <a:lnSpc>
                <a:spcPct val="150000"/>
              </a:lnSpc>
            </a:pPr>
            <a:r>
              <a:rPr lang="tr-TR" sz="2400" b="1"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KANAAT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9491" y="1691321"/>
            <a:ext cx="9875519" cy="6494085"/>
          </a:xfrm>
          <a:prstGeom prst="rect">
            <a:avLst/>
          </a:prstGeom>
          <a:noFill/>
        </p:spPr>
        <p:txBody>
          <a:bodyPr wrap="square" rtlCol="0">
            <a:spAutoFit/>
          </a:bodyPr>
          <a:lstStyle/>
          <a:p>
            <a:pPr>
              <a:lnSpc>
                <a:spcPct val="150000"/>
              </a:lnSpc>
            </a:pPr>
            <a:r>
              <a:rPr lang="tr-TR" dirty="0" smtClean="0"/>
              <a:t>“</a:t>
            </a:r>
            <a:r>
              <a:rPr lang="tr-TR" sz="2800" dirty="0" err="1">
                <a:latin typeface="Arial" panose="020B0604020202020204" pitchFamily="34" charset="0"/>
                <a:cs typeface="Arial" panose="020B0604020202020204" pitchFamily="34" charset="0"/>
              </a:rPr>
              <a:t>Nefsânî</a:t>
            </a:r>
            <a:r>
              <a:rPr lang="tr-TR" sz="2800" dirty="0">
                <a:latin typeface="Arial" panose="020B0604020202020204" pitchFamily="34" charset="0"/>
                <a:cs typeface="Arial" panose="020B0604020202020204" pitchFamily="34" charset="0"/>
              </a:rPr>
              <a:t> arzulara, (özellikle) kadınlara, oğullara, yığın </a:t>
            </a:r>
            <a:r>
              <a:rPr lang="tr-TR" sz="2800" dirty="0" err="1">
                <a:latin typeface="Arial" panose="020B0604020202020204" pitchFamily="34" charset="0"/>
                <a:cs typeface="Arial" panose="020B0604020202020204" pitchFamily="34" charset="0"/>
              </a:rPr>
              <a:t>yığın</a:t>
            </a:r>
            <a:r>
              <a:rPr lang="tr-TR" sz="2800" dirty="0">
                <a:latin typeface="Arial" panose="020B0604020202020204" pitchFamily="34" charset="0"/>
                <a:cs typeface="Arial" panose="020B0604020202020204" pitchFamily="34" charset="0"/>
              </a:rPr>
              <a:t> biriktirilmiş altın ve gümüşe, soylu atlara, sağmal hayvanlara ve ekinlere düşkünlük insanlara çekici kılındı. İşte bunlar dünya </a:t>
            </a:r>
            <a:r>
              <a:rPr lang="tr-TR" sz="2800" dirty="0" err="1">
                <a:latin typeface="Arial" panose="020B0604020202020204" pitchFamily="34" charset="0"/>
                <a:cs typeface="Arial" panose="020B0604020202020204" pitchFamily="34" charset="0"/>
              </a:rPr>
              <a:t>hayâtının</a:t>
            </a:r>
            <a:r>
              <a:rPr lang="tr-TR" sz="2800" dirty="0">
                <a:latin typeface="Arial" panose="020B0604020202020204" pitchFamily="34" charset="0"/>
                <a:cs typeface="Arial" panose="020B0604020202020204" pitchFamily="34" charset="0"/>
              </a:rPr>
              <a:t> geçici menfaatleridir. Halbuki varılacak güzel yer, Allah’ın katındadır.” </a:t>
            </a:r>
            <a:r>
              <a:rPr lang="tr-TR" sz="2800" dirty="0" err="1">
                <a:latin typeface="Arial" panose="020B0604020202020204" pitchFamily="34" charset="0"/>
                <a:cs typeface="Arial" panose="020B0604020202020204" pitchFamily="34" charset="0"/>
              </a:rPr>
              <a:t>Âl</a:t>
            </a:r>
            <a:r>
              <a:rPr lang="tr-TR" sz="2800" dirty="0">
                <a:latin typeface="Arial" panose="020B0604020202020204" pitchFamily="34" charset="0"/>
                <a:cs typeface="Arial" panose="020B0604020202020204" pitchFamily="34" charset="0"/>
              </a:rPr>
              <a:t>-i </a:t>
            </a:r>
            <a:r>
              <a:rPr lang="tr-TR" sz="2800" dirty="0" err="1">
                <a:latin typeface="Arial" panose="020B0604020202020204" pitchFamily="34" charset="0"/>
                <a:cs typeface="Arial" panose="020B0604020202020204" pitchFamily="34" charset="0"/>
              </a:rPr>
              <a:t>İmrân</a:t>
            </a:r>
            <a:r>
              <a:rPr lang="tr-TR" sz="2800" dirty="0">
                <a:latin typeface="Arial" panose="020B0604020202020204" pitchFamily="34" charset="0"/>
                <a:cs typeface="Arial" panose="020B0604020202020204" pitchFamily="34" charset="0"/>
              </a:rPr>
              <a:t> 3/14</a:t>
            </a:r>
            <a:r>
              <a:rPr lang="tr-TR" sz="2800" dirty="0" smtClean="0">
                <a:latin typeface="Arial" panose="020B0604020202020204" pitchFamily="34" charset="0"/>
                <a:cs typeface="Arial" panose="020B0604020202020204" pitchFamily="34" charset="0"/>
              </a:rPr>
              <a:t>.</a:t>
            </a:r>
          </a:p>
          <a:p>
            <a:pPr>
              <a:lnSpc>
                <a:spcPct val="150000"/>
              </a:lnSpc>
            </a:pPr>
            <a:r>
              <a:rPr lang="tr-TR" sz="2800" dirty="0">
                <a:latin typeface="Arial" panose="020B0604020202020204" pitchFamily="34" charset="0"/>
                <a:cs typeface="Arial" panose="020B0604020202020204" pitchFamily="34" charset="0"/>
              </a:rPr>
              <a:t>“Allah’ın sizi birbirinizden üstün kıldığı şeyleri iç çekerek arzu etmeyin.” en-Nisa 4/32.</a:t>
            </a:r>
            <a:endParaRPr lang="en-US" sz="2800" dirty="0">
              <a:latin typeface="Arial" panose="020B0604020202020204" pitchFamily="34" charset="0"/>
              <a:cs typeface="Arial" panose="020B0604020202020204" pitchFamily="34" charset="0"/>
            </a:endParaRPr>
          </a:p>
          <a:p>
            <a:pPr>
              <a:lnSpc>
                <a:spcPct val="150000"/>
              </a:lnSpc>
            </a:pPr>
            <a:endParaRPr lang="en-US" sz="2800" dirty="0">
              <a:latin typeface="Arial" panose="020B0604020202020204" pitchFamily="34" charset="0"/>
              <a:cs typeface="Arial" panose="020B0604020202020204" pitchFamily="34" charset="0"/>
            </a:endParaRPr>
          </a:p>
          <a:p>
            <a:pPr>
              <a:lnSpc>
                <a:spcPct val="150000"/>
              </a:lnSpc>
            </a:pPr>
            <a:endParaRPr lang="en-US" sz="2800" b="1" dirty="0" smtClean="0">
              <a:latin typeface="Arial" panose="020B0604020202020204" pitchFamily="34" charset="0"/>
              <a:cs typeface="Arial" panose="020B0604020202020204" pitchFamily="34" charset="0"/>
            </a:endParaRPr>
          </a:p>
          <a:p>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53588" y="35046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KANAAT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582" y="1615202"/>
            <a:ext cx="10116018" cy="4339650"/>
          </a:xfrm>
          <a:prstGeom prst="rect">
            <a:avLst/>
          </a:prstGeom>
          <a:noFill/>
        </p:spPr>
        <p:txBody>
          <a:bodyPr wrap="square" rtlCol="0">
            <a:spAutoFit/>
          </a:bodyPr>
          <a:lstStyle/>
          <a:p>
            <a:endParaRPr lang="tr-TR" sz="2400" dirty="0" smtClean="0">
              <a:latin typeface="Arial" panose="020B0604020202020204" pitchFamily="34" charset="0"/>
              <a:cs typeface="Arial" panose="020B0604020202020204" pitchFamily="34" charset="0"/>
            </a:endParaRPr>
          </a:p>
          <a:p>
            <a:pPr>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Sizi yeryüzünün halifeleri kılan, size verdiği şeylerde sizi denemek için kiminizi kiminizden derecelerle üstün kılan O’dur.” el-</a:t>
            </a:r>
            <a:r>
              <a:rPr lang="tr-TR" sz="2800" dirty="0" err="1">
                <a:latin typeface="Arial" panose="020B0604020202020204" pitchFamily="34" charset="0"/>
                <a:cs typeface="Arial" panose="020B0604020202020204" pitchFamily="34" charset="0"/>
              </a:rPr>
              <a:t>En’âm</a:t>
            </a:r>
            <a:r>
              <a:rPr lang="tr-TR" sz="2800" dirty="0">
                <a:latin typeface="Arial" panose="020B0604020202020204" pitchFamily="34" charset="0"/>
                <a:cs typeface="Arial" panose="020B0604020202020204" pitchFamily="34" charset="0"/>
              </a:rPr>
              <a:t> 6/165</a:t>
            </a:r>
            <a:r>
              <a:rPr lang="tr-TR" sz="2800" dirty="0" smtClean="0">
                <a:latin typeface="Arial" panose="020B0604020202020204" pitchFamily="34" charset="0"/>
                <a:cs typeface="Arial" panose="020B0604020202020204" pitchFamily="34" charset="0"/>
              </a:rPr>
              <a:t>.</a:t>
            </a: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914138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KANAAT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4097725"/>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Benim dünya (konforu ve lüksü) ile ne işim olur ki! Ben, dünyada bir ağacın altında gölgelendikten sonra yola koyulup orayı terk eden bir yolcu gibiyim.” </a:t>
            </a:r>
            <a:endParaRPr lang="tr-TR" sz="3200" dirty="0" smtClean="0">
              <a:latin typeface="Arial" panose="020B0604020202020204" pitchFamily="34" charset="0"/>
              <a:cs typeface="Arial" panose="020B0604020202020204" pitchFamily="34" charset="0"/>
            </a:endParaRPr>
          </a:p>
          <a:p>
            <a:pPr algn="just">
              <a:lnSpc>
                <a:spcPct val="150000"/>
              </a:lnSpc>
            </a:pPr>
            <a:r>
              <a:rPr lang="tr-TR" sz="3200" dirty="0" smtClean="0">
                <a:latin typeface="Arial" panose="020B0604020202020204" pitchFamily="34" charset="0"/>
                <a:cs typeface="Arial" panose="020B0604020202020204" pitchFamily="34" charset="0"/>
              </a:rPr>
              <a:t/>
            </a:r>
            <a:br>
              <a:rPr lang="tr-TR" sz="3200" dirty="0" smtClean="0">
                <a:latin typeface="Arial" panose="020B0604020202020204" pitchFamily="34" charset="0"/>
                <a:cs typeface="Arial" panose="020B0604020202020204" pitchFamily="34" charset="0"/>
              </a:rPr>
            </a:br>
            <a:r>
              <a:rPr lang="tr-TR" sz="2400" dirty="0" smtClean="0"/>
              <a:t/>
            </a:r>
            <a:br>
              <a:rPr lang="tr-TR" sz="2400" dirty="0" smtClean="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Kanaat</a:t>
            </a:r>
            <a:r>
              <a:rPr lang="tr-TR" sz="2800" b="1" dirty="0">
                <a:solidFill>
                  <a:schemeClr val="accent1">
                    <a:lumMod val="75000"/>
                  </a:schemeClr>
                </a:solidFill>
                <a:latin typeface="Corbel" panose="020B0503020204020204" pitchFamily="34" charset="0"/>
                <a:ea typeface="Tahoma" pitchFamily="34" charset="0"/>
                <a:cs typeface="Tahoma" pitchFamily="34" charset="0"/>
              </a:rPr>
              <a:t>, İmanı Güçlendirir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26898" y="2622454"/>
            <a:ext cx="9638014" cy="37888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Dünyaya rağbet etme ki Allah seni sevsin, insanların elindekine rağbet etme ki insanlar seni sevsin</a:t>
            </a:r>
            <a:r>
              <a:rPr lang="tr-TR" sz="2800" dirty="0">
                <a:latin typeface="Arial" panose="020B0604020202020204" pitchFamily="34" charset="0"/>
                <a:cs typeface="Arial" panose="020B0604020202020204" pitchFamily="34" charset="0"/>
              </a:rPr>
              <a:t>.”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Hırs</a:t>
            </a:r>
            <a:r>
              <a:rPr lang="tr-TR" sz="2800" b="1" dirty="0">
                <a:solidFill>
                  <a:schemeClr val="accent1">
                    <a:lumMod val="75000"/>
                  </a:schemeClr>
                </a:solidFill>
                <a:latin typeface="Corbel" panose="020B0503020204020204" pitchFamily="34" charset="0"/>
                <a:ea typeface="Tahoma" pitchFamily="34" charset="0"/>
                <a:cs typeface="Tahoma" pitchFamily="34" charset="0"/>
              </a:rPr>
              <a:t>, İmanı Zedeler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2043953"/>
            <a:ext cx="9997830" cy="5021055"/>
          </a:xfrm>
          <a:prstGeom prst="rect">
            <a:avLst/>
          </a:prstGeom>
          <a:noFill/>
        </p:spPr>
        <p:txBody>
          <a:bodyPr wrap="square" rtlCol="0">
            <a:spAutoFit/>
          </a:bodyPr>
          <a:lstStyle/>
          <a:p>
            <a:pPr>
              <a:lnSpc>
                <a:spcPct val="150000"/>
              </a:lnSpc>
            </a:pPr>
            <a:r>
              <a:rPr lang="tr-TR" sz="2800" dirty="0">
                <a:latin typeface="Arial" panose="020B0604020202020204" pitchFamily="34" charset="0"/>
                <a:cs typeface="Arial" panose="020B0604020202020204" pitchFamily="34" charset="0"/>
              </a:rPr>
              <a:t>“</a:t>
            </a:r>
            <a:r>
              <a:rPr lang="tr-TR" sz="3600" dirty="0">
                <a:latin typeface="Arial" panose="020B0604020202020204" pitchFamily="34" charset="0"/>
                <a:cs typeface="Arial" panose="020B0604020202020204" pitchFamily="34" charset="0"/>
              </a:rPr>
              <a:t>Kişinin mâl ve makama düşkünlüğünün dinine verdiği zarar, bir koyun sürüsünün içine salıverilmiş iki aç kurdun o sürüye verdiği zarardan daha büyüktür</a:t>
            </a:r>
            <a:r>
              <a:rPr lang="tr-TR"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a:t/>
            </a:r>
            <a:br>
              <a:rPr lang="tr-TR" sz="2400" dirty="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Mümin </a:t>
            </a:r>
            <a:r>
              <a:rPr lang="tr-TR" sz="2800" b="1" dirty="0">
                <a:solidFill>
                  <a:schemeClr val="accent1">
                    <a:lumMod val="75000"/>
                  </a:schemeClr>
                </a:solidFill>
                <a:latin typeface="Corbel" panose="020B0503020204020204" pitchFamily="34" charset="0"/>
                <a:ea typeface="Tahoma" pitchFamily="34" charset="0"/>
                <a:cs typeface="Tahoma" pitchFamily="34" charset="0"/>
              </a:rPr>
              <a:t>Kanaatkârdır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2004764"/>
            <a:ext cx="9932516" cy="4431983"/>
          </a:xfrm>
          <a:prstGeom prst="rect">
            <a:avLst/>
          </a:prstGeom>
          <a:noFill/>
        </p:spPr>
        <p:txBody>
          <a:bodyPr wrap="square" rtlCol="0">
            <a:spAutoFit/>
          </a:bodyPr>
          <a:lstStyle/>
          <a:p>
            <a:pPr>
              <a:lnSpc>
                <a:spcPct val="150000"/>
              </a:lnSpc>
            </a:pPr>
            <a:r>
              <a:rPr lang="tr-TR" dirty="0"/>
              <a:t>“</a:t>
            </a:r>
            <a:r>
              <a:rPr lang="tr-TR" sz="2400" dirty="0">
                <a:latin typeface="Arial" panose="020B0604020202020204" pitchFamily="34" charset="0"/>
                <a:cs typeface="Arial" panose="020B0604020202020204" pitchFamily="34" charset="0"/>
              </a:rPr>
              <a:t>Onlardan önce bu yurda yerleşmiş ve gönülden inanmış olanlar, kendilerine göç edip gelenleri severler, onlara verilenlerden dolayı içlerinde bir rahatsızlık duymazlar; ihtiyaç içinde olsalar bile onları kendilerine tercih ederler. Kim nefsinin hırsından (</a:t>
            </a:r>
            <a:r>
              <a:rPr lang="tr-TR" sz="2400" dirty="0" err="1">
                <a:latin typeface="Arial" panose="020B0604020202020204" pitchFamily="34" charset="0"/>
                <a:cs typeface="Arial" panose="020B0604020202020204" pitchFamily="34" charset="0"/>
              </a:rPr>
              <a:t>şuhh</a:t>
            </a:r>
            <a:r>
              <a:rPr lang="tr-TR" sz="2400" dirty="0">
                <a:latin typeface="Arial" panose="020B0604020202020204" pitchFamily="34" charset="0"/>
                <a:cs typeface="Arial" panose="020B0604020202020204" pitchFamily="34" charset="0"/>
              </a:rPr>
              <a:t>) korunmayı başarırsa işte kurtuluşa erecekler onlardır.”</a:t>
            </a:r>
            <a:r>
              <a:rPr lang="en-US" sz="2400"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el-</a:t>
            </a:r>
            <a:r>
              <a:rPr lang="tr-TR" sz="2400" dirty="0" err="1">
                <a:latin typeface="Arial" panose="020B0604020202020204" pitchFamily="34" charset="0"/>
                <a:cs typeface="Arial" panose="020B0604020202020204" pitchFamily="34" charset="0"/>
              </a:rPr>
              <a:t>Haşr</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59/9</a:t>
            </a:r>
          </a:p>
          <a:p>
            <a:pPr>
              <a:lnSpc>
                <a:spcPct val="150000"/>
              </a:lnSpc>
            </a:pP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Hırs (şuh) ile iman bir Müslümanın kalbinde birleşmez.”</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3013</TotalTime>
  <Words>952</Words>
  <Application>Microsoft Office PowerPoint</Application>
  <PresentationFormat>Özel</PresentationFormat>
  <Paragraphs>89</Paragraphs>
  <Slides>21</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21</vt:i4>
      </vt:variant>
    </vt:vector>
  </HeadingPairs>
  <TitlesOfParts>
    <vt:vector size="30" baseType="lpstr">
      <vt:lpstr>Arial</vt:lpstr>
      <vt:lpstr>Calibri</vt:lpstr>
      <vt:lpstr>Calibri Light</vt:lpstr>
      <vt:lpstr>Corbel</vt:lpstr>
      <vt:lpstr>Shonar Bangla</vt:lpstr>
      <vt:lpstr>Tahoma</vt:lpstr>
      <vt:lpstr>Wingdings</vt:lpstr>
      <vt:lpstr>Office Teması</vt:lpstr>
      <vt:lpstr>Şeritli</vt:lpstr>
      <vt:lpstr> İSİF 307 HADİS III  V.HAFTA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334</cp:revision>
  <dcterms:created xsi:type="dcterms:W3CDTF">2019-09-14T09:59:13Z</dcterms:created>
  <dcterms:modified xsi:type="dcterms:W3CDTF">2021-10-12T16:17:50Z</dcterms:modified>
</cp:coreProperties>
</file>