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982" r:id="rId1"/>
    <p:sldMasterId id="2147483994" r:id="rId2"/>
  </p:sldMasterIdLst>
  <p:notesMasterIdLst>
    <p:notesMasterId r:id="rId32"/>
  </p:notesMasterIdLst>
  <p:sldIdLst>
    <p:sldId id="256" r:id="rId3"/>
    <p:sldId id="258" r:id="rId4"/>
    <p:sldId id="401" r:id="rId5"/>
    <p:sldId id="432" r:id="rId6"/>
    <p:sldId id="402" r:id="rId7"/>
    <p:sldId id="403" r:id="rId8"/>
    <p:sldId id="404" r:id="rId9"/>
    <p:sldId id="414" r:id="rId10"/>
    <p:sldId id="415" r:id="rId11"/>
    <p:sldId id="416" r:id="rId12"/>
    <p:sldId id="413" r:id="rId13"/>
    <p:sldId id="405" r:id="rId14"/>
    <p:sldId id="406" r:id="rId15"/>
    <p:sldId id="407" r:id="rId16"/>
    <p:sldId id="408" r:id="rId17"/>
    <p:sldId id="409" r:id="rId18"/>
    <p:sldId id="410" r:id="rId19"/>
    <p:sldId id="411" r:id="rId20"/>
    <p:sldId id="431" r:id="rId21"/>
    <p:sldId id="412" r:id="rId22"/>
    <p:sldId id="417" r:id="rId23"/>
    <p:sldId id="418" r:id="rId24"/>
    <p:sldId id="419" r:id="rId25"/>
    <p:sldId id="420" r:id="rId26"/>
    <p:sldId id="421" r:id="rId27"/>
    <p:sldId id="422" r:id="rId28"/>
    <p:sldId id="423" r:id="rId29"/>
    <p:sldId id="392" r:id="rId30"/>
    <p:sldId id="307" r:id="rId31"/>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987" autoAdjust="0"/>
    <p:restoredTop sz="94660"/>
  </p:normalViewPr>
  <p:slideViewPr>
    <p:cSldViewPr snapToGrid="0">
      <p:cViewPr varScale="1">
        <p:scale>
          <a:sx n="73" d="100"/>
          <a:sy n="73" d="100"/>
        </p:scale>
        <p:origin x="924" y="72"/>
      </p:cViewPr>
      <p:guideLst>
        <p:guide orient="horz" pos="2160"/>
        <p:guide pos="3367"/>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DE0EB734-2EF1-41E3-A53F-9A6510E8E675}" type="datetimeFigureOut">
              <a:rPr lang="tr-TR" smtClean="0"/>
              <a:t>28.09.2021</a:t>
            </a:fld>
            <a:endParaRPr lang="tr-TR"/>
          </a:p>
        </p:txBody>
      </p:sp>
      <p:sp>
        <p:nvSpPr>
          <p:cNvPr id="4" name="Slayt Görüntüsü Yer Tutucusu 3"/>
          <p:cNvSpPr>
            <a:spLocks noGrp="1" noRot="1" noChangeAspect="1"/>
          </p:cNvSpPr>
          <p:nvPr>
            <p:ph type="sldImg" idx="2"/>
          </p:nvPr>
        </p:nvSpPr>
        <p:spPr>
          <a:xfrm>
            <a:off x="528638" y="744538"/>
            <a:ext cx="58007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fld id="{15B9A9A8-7E66-4E58-A0C8-808A825D350E}" type="slidenum">
              <a:rPr lang="tr-TR" smtClean="0"/>
              <a:t>‹#›</a:t>
            </a:fld>
            <a:endParaRPr lang="tr-TR"/>
          </a:p>
        </p:txBody>
      </p:sp>
    </p:spTree>
    <p:extLst>
      <p:ext uri="{BB962C8B-B14F-4D97-AF65-F5344CB8AC3E}">
        <p14:creationId xmlns:p14="http://schemas.microsoft.com/office/powerpoint/2010/main" val="140419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smtClean="0"/>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28.09.2021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28.09.2021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28.09.2021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28.09.2021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28.09.2021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t>28.09.2021</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28.09.2021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28.09.2021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28.09.2021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28.09.2021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28.09.2021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28.09.2021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28.09.2021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28.09.2021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t>28.09.2021</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smtClean="0"/>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t>28.09.2021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28.09.2021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28.09.2021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28.09.2021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28.09.2021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28.09.2021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28.09.2021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t>28.09.2021</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t>28.09.2021</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3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36.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4.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45.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smtClean="0">
                <a:cs typeface="Arial" panose="020B0604020202020204" pitchFamily="34" charset="0"/>
              </a:rPr>
              <a:t> İSİF 307 HADİS III</a:t>
            </a:r>
            <a:br>
              <a:rPr lang="tr-TR" sz="2800" b="1" dirty="0" smtClean="0">
                <a:cs typeface="Arial" panose="020B0604020202020204" pitchFamily="34" charset="0"/>
              </a:rPr>
            </a:br>
            <a:r>
              <a:rPr lang="tr-TR" sz="2800" b="1" dirty="0" err="1" smtClean="0">
                <a:cs typeface="Arial" panose="020B0604020202020204" pitchFamily="34" charset="0"/>
              </a:rPr>
              <a:t>III</a:t>
            </a:r>
            <a:r>
              <a:rPr lang="tr-TR" sz="2800" b="1" dirty="0" smtClean="0">
                <a:cs typeface="Arial" panose="020B0604020202020204" pitchFamily="34" charset="0"/>
              </a:rPr>
              <a:t>. </a:t>
            </a:r>
            <a:r>
              <a:rPr lang="tr-TR" sz="2800" b="1" dirty="0" smtClean="0">
                <a:cs typeface="Arial" panose="020B0604020202020204" pitchFamily="34" charset="0"/>
              </a:rPr>
              <a:t>HAFTA</a:t>
            </a:r>
            <a:br>
              <a:rPr lang="tr-TR" sz="2800" b="1" dirty="0" smtClean="0">
                <a:cs typeface="Arial" panose="020B0604020202020204" pitchFamily="34" charset="0"/>
              </a:rPr>
            </a:br>
            <a:r>
              <a:rPr lang="tr-TR" sz="2800" b="1" dirty="0" smtClean="0">
                <a:cs typeface="Arial" panose="020B0604020202020204" pitchFamily="34" charset="0"/>
              </a:rPr>
              <a:t>Dr. Mehmet ali </a:t>
            </a:r>
            <a:r>
              <a:rPr lang="tr-TR" sz="2800" b="1" dirty="0" err="1" smtClean="0">
                <a:cs typeface="Arial" panose="020B0604020202020204" pitchFamily="34" charset="0"/>
              </a:rPr>
              <a:t>çalgan</a:t>
            </a:r>
            <a:r>
              <a:rPr lang="tr-TR" sz="2800" b="1" dirty="0" smtClean="0">
                <a:cs typeface="Arial" panose="020B0604020202020204" pitchFamily="34" charset="0"/>
              </a:rPr>
              <a:t> </a:t>
            </a:r>
            <a:r>
              <a:rPr lang="tr-TR" sz="2800" b="1" dirty="0">
                <a:solidFill>
                  <a:srgbClr val="FF0000"/>
                </a:solidFill>
                <a:cs typeface="Arial" panose="020B0604020202020204" pitchFamily="34" charset="0"/>
              </a:rPr>
              <a:t/>
            </a:r>
            <a:br>
              <a:rPr lang="tr-TR" sz="2800" b="1" dirty="0">
                <a:solidFill>
                  <a:srgbClr val="FF0000"/>
                </a:solidFill>
                <a:cs typeface="Arial" panose="020B0604020202020204" pitchFamily="34" charset="0"/>
              </a:rPr>
            </a:br>
            <a:r>
              <a:rPr lang="tr-TR" sz="2800" b="1" dirty="0">
                <a:cs typeface="Arial" panose="020B0604020202020204" pitchFamily="34" charset="0"/>
              </a:rPr>
              <a:t/>
            </a: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smtClean="0">
                <a:solidFill>
                  <a:schemeClr val="accent1">
                    <a:lumMod val="20000"/>
                    <a:lumOff val="80000"/>
                  </a:schemeClr>
                </a:solidFill>
              </a:rPr>
              <a:t>İman Ahlak Bütünlüğü: Lafızlara Göre Taksim</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528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o 5"/>
          <p:cNvGraphicFramePr>
            <a:graphicFrameLocks noGrp="1"/>
          </p:cNvGraphicFramePr>
          <p:nvPr>
            <p:extLst>
              <p:ext uri="{D42A27DB-BD31-4B8C-83A1-F6EECF244321}">
                <p14:modId xmlns:p14="http://schemas.microsoft.com/office/powerpoint/2010/main" val="2589334872"/>
              </p:ext>
            </p:extLst>
          </p:nvPr>
        </p:nvGraphicFramePr>
        <p:xfrm>
          <a:off x="1254034" y="1355734"/>
          <a:ext cx="8007532" cy="4365439"/>
        </p:xfrm>
        <a:graphic>
          <a:graphicData uri="http://schemas.openxmlformats.org/drawingml/2006/table">
            <a:tbl>
              <a:tblPr firstRow="1" firstCol="1" bandRow="1"/>
              <a:tblGrid>
                <a:gridCol w="3382720">
                  <a:extLst>
                    <a:ext uri="{9D8B030D-6E8A-4147-A177-3AD203B41FA5}">
                      <a16:colId xmlns:a16="http://schemas.microsoft.com/office/drawing/2014/main" val="1382044941"/>
                    </a:ext>
                  </a:extLst>
                </a:gridCol>
                <a:gridCol w="4624812">
                  <a:extLst>
                    <a:ext uri="{9D8B030D-6E8A-4147-A177-3AD203B41FA5}">
                      <a16:colId xmlns:a16="http://schemas.microsoft.com/office/drawing/2014/main" val="1828157504"/>
                    </a:ext>
                  </a:extLst>
                </a:gridCol>
              </a:tblGrid>
              <a:tr h="1557283">
                <a:tc>
                  <a:txBody>
                    <a:bodyPr/>
                    <a:lstStyle/>
                    <a:p>
                      <a:pPr algn="ctr">
                        <a:lnSpc>
                          <a:spcPct val="150000"/>
                        </a:lnSpc>
                        <a:spcAft>
                          <a:spcPts val="600"/>
                        </a:spcAft>
                      </a:pPr>
                      <a:r>
                        <a:rPr lang="tr-TR" sz="2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Hayâ</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600"/>
                        </a:spcAft>
                      </a:pPr>
                      <a:r>
                        <a:rPr lang="tr-TR" sz="2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Eski dostlukları korumak (gözetmek)</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8015960"/>
                  </a:ext>
                </a:extLst>
              </a:tr>
              <a:tr h="2145660">
                <a:tc>
                  <a:txBody>
                    <a:bodyPr/>
                    <a:lstStyle/>
                    <a:p>
                      <a:pPr algn="ctr">
                        <a:lnSpc>
                          <a:spcPct val="150000"/>
                        </a:lnSpc>
                        <a:spcAft>
                          <a:spcPts val="600"/>
                        </a:spcAft>
                      </a:pPr>
                      <a:r>
                        <a:rPr lang="tr-TR" sz="2800" dirty="0">
                          <a:effectLst/>
                          <a:latin typeface="Times New Roman" panose="02020603050405020304" pitchFamily="18" charset="0"/>
                          <a:ea typeface="Calibri" panose="020F0502020204030204" pitchFamily="34" charset="0"/>
                          <a:cs typeface="Arial" panose="020B0604020202020204" pitchFamily="34" charset="0"/>
                        </a:rPr>
                        <a:t>Sade giyinmek</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801929" rtl="0" eaLnBrk="1" fontAlgn="auto" latinLnBrk="0" hangingPunct="1">
                        <a:lnSpc>
                          <a:spcPct val="150000"/>
                        </a:lnSpc>
                        <a:spcBef>
                          <a:spcPts val="0"/>
                        </a:spcBef>
                        <a:spcAft>
                          <a:spcPts val="600"/>
                        </a:spcAft>
                        <a:buClrTx/>
                        <a:buSzTx/>
                        <a:buFontTx/>
                        <a:buNone/>
                        <a:tabLst/>
                        <a:defRPr/>
                      </a:pPr>
                      <a:r>
                        <a:rPr lang="tr-TR" sz="2800"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(Günahtan çekinerek) Dikkatli ve az konuşmak</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50000"/>
                        </a:lnSpc>
                        <a:spcAft>
                          <a:spcPts val="600"/>
                        </a:spcAft>
                      </a:pP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1021928"/>
                  </a:ext>
                </a:extLst>
              </a:tr>
              <a:tr h="662496">
                <a:tc gridSpan="2">
                  <a:txBody>
                    <a:bodyPr/>
                    <a:lstStyle/>
                    <a:p>
                      <a:pPr algn="ctr">
                        <a:lnSpc>
                          <a:spcPct val="150000"/>
                        </a:lnSpc>
                        <a:spcAft>
                          <a:spcPts val="600"/>
                        </a:spcAft>
                      </a:pPr>
                      <a:r>
                        <a:rPr lang="tr-TR" sz="2400" b="1" i="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İmandandır</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530424546"/>
                  </a:ext>
                </a:extLst>
              </a:tr>
            </a:tbl>
          </a:graphicData>
        </a:graphic>
      </p:graphicFrame>
      <p:sp>
        <p:nvSpPr>
          <p:cNvPr id="7" name="Rectangle 4"/>
          <p:cNvSpPr>
            <a:spLocks noChangeArrowheads="1"/>
          </p:cNvSpPr>
          <p:nvPr/>
        </p:nvSpPr>
        <p:spPr bwMode="auto">
          <a:xfrm>
            <a:off x="2420938" y="2903538"/>
            <a:ext cx="10691812"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316122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Yuvarlatılmış Dikdörtgen 4"/>
          <p:cNvSpPr/>
          <p:nvPr>
            <p:custDataLst>
              <p:tags r:id="rId1"/>
            </p:custDataLst>
          </p:nvPr>
        </p:nvSpPr>
        <p:spPr>
          <a:xfrm>
            <a:off x="735061" y="431902"/>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HADİSLERDE NİFAK ALAMETLERİ</a:t>
            </a:r>
            <a:endParaRPr lang="tr-TR" sz="2800" b="1" dirty="0">
              <a:solidFill>
                <a:srgbClr val="FF0000"/>
              </a:solidFill>
              <a:latin typeface="Corbel" panose="020B0503020204020204" pitchFamily="34" charset="0"/>
              <a:ea typeface="Tahoma" pitchFamily="34" charset="0"/>
              <a:cs typeface="Tahoma" pitchFamily="34" charset="0"/>
            </a:endParaRPr>
          </a:p>
        </p:txBody>
      </p:sp>
      <p:graphicFrame>
        <p:nvGraphicFramePr>
          <p:cNvPr id="2" name="Tablo 1"/>
          <p:cNvGraphicFramePr>
            <a:graphicFrameLocks noGrp="1"/>
          </p:cNvGraphicFramePr>
          <p:nvPr>
            <p:extLst>
              <p:ext uri="{D42A27DB-BD31-4B8C-83A1-F6EECF244321}">
                <p14:modId xmlns:p14="http://schemas.microsoft.com/office/powerpoint/2010/main" val="1712785304"/>
              </p:ext>
            </p:extLst>
          </p:nvPr>
        </p:nvGraphicFramePr>
        <p:xfrm>
          <a:off x="886449" y="1802675"/>
          <a:ext cx="8229602" cy="4412107"/>
        </p:xfrm>
        <a:graphic>
          <a:graphicData uri="http://schemas.openxmlformats.org/drawingml/2006/table">
            <a:tbl>
              <a:tblPr firstRow="1" firstCol="1" bandRow="1"/>
              <a:tblGrid>
                <a:gridCol w="4114801">
                  <a:extLst>
                    <a:ext uri="{9D8B030D-6E8A-4147-A177-3AD203B41FA5}">
                      <a16:colId xmlns:a16="http://schemas.microsoft.com/office/drawing/2014/main" val="3992443430"/>
                    </a:ext>
                  </a:extLst>
                </a:gridCol>
                <a:gridCol w="4114801">
                  <a:extLst>
                    <a:ext uri="{9D8B030D-6E8A-4147-A177-3AD203B41FA5}">
                      <a16:colId xmlns:a16="http://schemas.microsoft.com/office/drawing/2014/main" val="1340864151"/>
                    </a:ext>
                  </a:extLst>
                </a:gridCol>
              </a:tblGrid>
              <a:tr h="1013740">
                <a:tc>
                  <a:txBody>
                    <a:bodyPr/>
                    <a:lstStyle/>
                    <a:p>
                      <a:pPr algn="ctr">
                        <a:lnSpc>
                          <a:spcPct val="150000"/>
                        </a:lnSpc>
                        <a:spcAft>
                          <a:spcPts val="600"/>
                        </a:spcAft>
                      </a:pPr>
                      <a:r>
                        <a:rPr lang="tr-TR" sz="2800" dirty="0">
                          <a:effectLst/>
                          <a:latin typeface="Times New Roman" panose="02020603050405020304" pitchFamily="18" charset="0"/>
                          <a:ea typeface="Calibri" panose="020F0502020204030204" pitchFamily="34" charset="0"/>
                          <a:cs typeface="Arial" panose="020B0604020202020204" pitchFamily="34" charset="0"/>
                        </a:rPr>
                        <a:t>Konuştuğunda yalan söyleme</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600"/>
                        </a:spcAft>
                      </a:pPr>
                      <a:r>
                        <a:rPr lang="tr-TR" sz="2800" dirty="0">
                          <a:effectLst/>
                          <a:latin typeface="Times New Roman" panose="02020603050405020304" pitchFamily="18" charset="0"/>
                          <a:ea typeface="Calibri" panose="020F0502020204030204" pitchFamily="34" charset="0"/>
                          <a:cs typeface="Arial" panose="020B0604020202020204" pitchFamily="34" charset="0"/>
                        </a:rPr>
                        <a:t>anlaşma yaptığında anlaşmayı bozma</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8707672"/>
                  </a:ext>
                </a:extLst>
              </a:tr>
              <a:tr h="506870">
                <a:tc>
                  <a:txBody>
                    <a:bodyPr/>
                    <a:lstStyle/>
                    <a:p>
                      <a:pPr algn="ctr">
                        <a:lnSpc>
                          <a:spcPct val="150000"/>
                        </a:lnSpc>
                        <a:spcAft>
                          <a:spcPts val="600"/>
                        </a:spcAft>
                      </a:pPr>
                      <a:r>
                        <a:rPr lang="tr-TR" sz="2800" dirty="0">
                          <a:effectLst/>
                          <a:latin typeface="Times New Roman" panose="02020603050405020304" pitchFamily="18" charset="0"/>
                          <a:ea typeface="Calibri" panose="020F0502020204030204" pitchFamily="34" charset="0"/>
                          <a:cs typeface="Arial" panose="020B0604020202020204" pitchFamily="34" charset="0"/>
                        </a:rPr>
                        <a:t>emanete </a:t>
                      </a:r>
                      <a:r>
                        <a:rPr lang="tr-TR" sz="2800" dirty="0" err="1">
                          <a:effectLst/>
                          <a:latin typeface="Times New Roman" panose="02020603050405020304" pitchFamily="18" charset="0"/>
                          <a:ea typeface="Calibri" panose="020F0502020204030204" pitchFamily="34" charset="0"/>
                          <a:cs typeface="Arial" panose="020B0604020202020204" pitchFamily="34" charset="0"/>
                        </a:rPr>
                        <a:t>hıyânet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600"/>
                        </a:spcAft>
                      </a:pPr>
                      <a:r>
                        <a:rPr lang="tr-TR" sz="2800" dirty="0">
                          <a:effectLst/>
                          <a:latin typeface="Times New Roman" panose="02020603050405020304" pitchFamily="18" charset="0"/>
                          <a:ea typeface="Calibri" panose="020F0502020204030204" pitchFamily="34" charset="0"/>
                          <a:cs typeface="Arial" panose="020B0604020202020204" pitchFamily="34" charset="0"/>
                        </a:rPr>
                        <a:t>düşmanlık ettiğinde aşırıya kaçma</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0698989"/>
                  </a:ext>
                </a:extLst>
              </a:tr>
              <a:tr h="1013740">
                <a:tc>
                  <a:txBody>
                    <a:bodyPr/>
                    <a:lstStyle/>
                    <a:p>
                      <a:pPr algn="ctr">
                        <a:lnSpc>
                          <a:spcPct val="150000"/>
                        </a:lnSpc>
                        <a:spcAft>
                          <a:spcPts val="600"/>
                        </a:spcAft>
                      </a:pPr>
                      <a:r>
                        <a:rPr lang="tr-TR" sz="2800" dirty="0">
                          <a:effectLst/>
                          <a:latin typeface="Times New Roman" panose="02020603050405020304" pitchFamily="18" charset="0"/>
                          <a:ea typeface="Calibri" panose="020F0502020204030204" pitchFamily="34" charset="0"/>
                          <a:cs typeface="Arial" panose="020B0604020202020204" pitchFamily="34" charset="0"/>
                        </a:rPr>
                        <a:t>söz verdiği zaman sözünde durmama</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600"/>
                        </a:spcAft>
                      </a:pP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8687949"/>
                  </a:ext>
                </a:extLst>
              </a:tr>
              <a:tr h="506870">
                <a:tc gridSpan="2">
                  <a:txBody>
                    <a:bodyPr/>
                    <a:lstStyle/>
                    <a:p>
                      <a:pPr algn="ctr">
                        <a:lnSpc>
                          <a:spcPct val="150000"/>
                        </a:lnSpc>
                        <a:spcAft>
                          <a:spcPts val="600"/>
                        </a:spcAft>
                      </a:pPr>
                      <a:r>
                        <a:rPr lang="tr-TR" sz="2800" b="1" i="1" dirty="0" err="1">
                          <a:effectLst/>
                          <a:latin typeface="Times New Roman" panose="02020603050405020304" pitchFamily="18" charset="0"/>
                          <a:ea typeface="Calibri" panose="020F0502020204030204" pitchFamily="34" charset="0"/>
                          <a:cs typeface="Arial" panose="020B0604020202020204" pitchFamily="34" charset="0"/>
                        </a:rPr>
                        <a:t>nifâktandır</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4228200838"/>
                  </a:ext>
                </a:extLst>
              </a:tr>
            </a:tbl>
          </a:graphicData>
        </a:graphic>
      </p:graphicFrame>
    </p:spTree>
    <p:extLst>
      <p:ext uri="{BB962C8B-B14F-4D97-AF65-F5344CB8AC3E}">
        <p14:creationId xmlns:p14="http://schemas.microsoft.com/office/powerpoint/2010/main" val="18586606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KÜFÜR, FISK, CAHİLİYE HASLETLERİ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3281026"/>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bir </a:t>
            </a:r>
            <a:r>
              <a:rPr lang="tr-TR" sz="2800" dirty="0">
                <a:latin typeface="Arial" panose="020B0604020202020204" pitchFamily="34" charset="0"/>
                <a:cs typeface="Arial" panose="020B0604020202020204" pitchFamily="34" charset="0"/>
              </a:rPr>
              <a:t>Müslümanla </a:t>
            </a:r>
            <a:r>
              <a:rPr lang="tr-TR" sz="2800" dirty="0" smtClean="0">
                <a:latin typeface="Arial" panose="020B0604020202020204" pitchFamily="34" charset="0"/>
                <a:cs typeface="Arial" panose="020B0604020202020204" pitchFamily="34" charset="0"/>
              </a:rPr>
              <a:t>savaşmak: küfür hasleti</a:t>
            </a:r>
          </a:p>
          <a:p>
            <a:pPr algn="just">
              <a:lnSpc>
                <a:spcPct val="150000"/>
              </a:lnSpc>
            </a:pPr>
            <a:r>
              <a:rPr lang="tr-TR" sz="2800" dirty="0" smtClean="0">
                <a:latin typeface="Arial" panose="020B0604020202020204" pitchFamily="34" charset="0"/>
                <a:cs typeface="Arial" panose="020B0604020202020204" pitchFamily="34" charset="0"/>
              </a:rPr>
              <a:t>Müslümana </a:t>
            </a:r>
            <a:r>
              <a:rPr lang="tr-TR" sz="2800" dirty="0">
                <a:latin typeface="Arial" panose="020B0604020202020204" pitchFamily="34" charset="0"/>
                <a:cs typeface="Arial" panose="020B0604020202020204" pitchFamily="34" charset="0"/>
              </a:rPr>
              <a:t>sövmek </a:t>
            </a:r>
            <a:r>
              <a:rPr lang="tr-TR" sz="2800" dirty="0" smtClean="0">
                <a:latin typeface="Arial" panose="020B0604020202020204" pitchFamily="34" charset="0"/>
                <a:cs typeface="Arial" panose="020B0604020202020204" pitchFamily="34" charset="0"/>
              </a:rPr>
              <a:t>: </a:t>
            </a:r>
            <a:r>
              <a:rPr lang="tr-TR" sz="2800" dirty="0" err="1" smtClean="0">
                <a:latin typeface="Arial" panose="020B0604020202020204" pitchFamily="34" charset="0"/>
                <a:cs typeface="Arial" panose="020B0604020202020204" pitchFamily="34" charset="0"/>
              </a:rPr>
              <a:t>fasıklık</a:t>
            </a:r>
            <a:r>
              <a:rPr lang="tr-TR" sz="2800" dirty="0" smtClean="0">
                <a:latin typeface="Arial" panose="020B0604020202020204" pitchFamily="34" charset="0"/>
                <a:cs typeface="Arial" panose="020B0604020202020204" pitchFamily="34" charset="0"/>
              </a:rPr>
              <a:t> hasleti</a:t>
            </a:r>
          </a:p>
          <a:p>
            <a:pPr algn="just">
              <a:lnSpc>
                <a:spcPct val="150000"/>
              </a:lnSpc>
            </a:pPr>
            <a:r>
              <a:rPr lang="tr-TR" sz="2800" dirty="0">
                <a:latin typeface="Arial" panose="020B0604020202020204" pitchFamily="34" charset="0"/>
                <a:cs typeface="Arial" panose="020B0604020202020204" pitchFamily="34" charset="0"/>
              </a:rPr>
              <a:t>ırkçılığa çağırmak </a:t>
            </a:r>
            <a:r>
              <a:rPr lang="tr-TR" sz="2800" dirty="0" smtClean="0">
                <a:latin typeface="Arial" panose="020B0604020202020204" pitchFamily="34" charset="0"/>
                <a:cs typeface="Arial" panose="020B0604020202020204" pitchFamily="34" charset="0"/>
              </a:rPr>
              <a:t>: cahiliye hasleti</a:t>
            </a:r>
            <a:endParaRPr lang="tr-TR" sz="2800" dirty="0">
              <a:latin typeface="Arial" panose="020B0604020202020204" pitchFamily="34" charset="0"/>
              <a:cs typeface="Arial" panose="020B0604020202020204" pitchFamily="34" charset="0"/>
            </a:endParaRPr>
          </a:p>
          <a:p>
            <a:pPr algn="just">
              <a:lnSpc>
                <a:spcPct val="150000"/>
              </a:lnSpc>
            </a:pP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1060471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İSLAM VE İMAN</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4804520"/>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İslâm </a:t>
            </a:r>
            <a:r>
              <a:rPr lang="tr-TR" sz="2800" dirty="0">
                <a:latin typeface="Arial" panose="020B0604020202020204" pitchFamily="34" charset="0"/>
                <a:cs typeface="Arial" panose="020B0604020202020204" pitchFamily="34" charset="0"/>
              </a:rPr>
              <a:t>tatlı konuşmak ve yemek yedirmektir. İman sabır ve cömertliktir. </a:t>
            </a: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err="1" smtClean="0">
                <a:latin typeface="Arial" panose="020B0604020202020204" pitchFamily="34" charset="0"/>
                <a:cs typeface="Arial" panose="020B0604020202020204" pitchFamily="34" charset="0"/>
              </a:rPr>
              <a:t>İslâmın</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en üstün özelliği Müslümanların elinden ve dilinden selamette olması, imanın en üstün özelliği ise güzel </a:t>
            </a:r>
            <a:r>
              <a:rPr lang="tr-TR" sz="2800" dirty="0" smtClean="0">
                <a:latin typeface="Arial" panose="020B0604020202020204" pitchFamily="34" charset="0"/>
                <a:cs typeface="Arial" panose="020B0604020202020204" pitchFamily="34" charset="0"/>
              </a:rPr>
              <a:t>ahlâktır</a:t>
            </a: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7160275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İMANIN EN GÜÇLÜ BAĞLARI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4" y="2965923"/>
            <a:ext cx="9246128" cy="1572866"/>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Allah </a:t>
            </a:r>
            <a:r>
              <a:rPr lang="tr-TR" sz="2800" dirty="0">
                <a:latin typeface="Arial" panose="020B0604020202020204" pitchFamily="34" charset="0"/>
                <a:cs typeface="Arial" panose="020B0604020202020204" pitchFamily="34" charset="0"/>
              </a:rPr>
              <a:t>için sevmek ve Allah için </a:t>
            </a:r>
            <a:r>
              <a:rPr lang="tr-TR" sz="2800" dirty="0" err="1">
                <a:latin typeface="Arial" panose="020B0604020202020204" pitchFamily="34" charset="0"/>
                <a:cs typeface="Arial" panose="020B0604020202020204" pitchFamily="34" charset="0"/>
              </a:rPr>
              <a:t>buğz</a:t>
            </a:r>
            <a:r>
              <a:rPr lang="tr-TR" sz="2800" dirty="0">
                <a:latin typeface="Arial" panose="020B0604020202020204" pitchFamily="34" charset="0"/>
                <a:cs typeface="Arial" panose="020B0604020202020204" pitchFamily="34" charset="0"/>
              </a:rPr>
              <a:t> etmek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4422616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1589119647"/>
              </p:ext>
            </p:extLst>
          </p:nvPr>
        </p:nvGraphicFramePr>
        <p:xfrm>
          <a:off x="1494820" y="927461"/>
          <a:ext cx="7845122" cy="4556760"/>
        </p:xfrm>
        <a:graphic>
          <a:graphicData uri="http://schemas.openxmlformats.org/drawingml/2006/table">
            <a:tbl>
              <a:tblPr firstRow="1" firstCol="1" bandRow="1"/>
              <a:tblGrid>
                <a:gridCol w="3922561">
                  <a:extLst>
                    <a:ext uri="{9D8B030D-6E8A-4147-A177-3AD203B41FA5}">
                      <a16:colId xmlns:a16="http://schemas.microsoft.com/office/drawing/2014/main" val="3540418466"/>
                    </a:ext>
                  </a:extLst>
                </a:gridCol>
                <a:gridCol w="3922561">
                  <a:extLst>
                    <a:ext uri="{9D8B030D-6E8A-4147-A177-3AD203B41FA5}">
                      <a16:colId xmlns:a16="http://schemas.microsoft.com/office/drawing/2014/main" val="3696857855"/>
                    </a:ext>
                  </a:extLst>
                </a:gridCol>
              </a:tblGrid>
              <a:tr h="348965">
                <a:tc gridSpan="2">
                  <a:txBody>
                    <a:bodyPr/>
                    <a:lstStyle/>
                    <a:p>
                      <a:pPr algn="ctr">
                        <a:lnSpc>
                          <a:spcPct val="150000"/>
                        </a:lnSpc>
                        <a:spcAft>
                          <a:spcPts val="600"/>
                        </a:spcAft>
                      </a:pPr>
                      <a:r>
                        <a:rPr lang="tr-TR" sz="2800" b="1" i="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Her kim Allah’a ve âhiret gününe iman ediyorsa</a:t>
                      </a:r>
                      <a:endParaRPr lang="en-US"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382090411"/>
                  </a:ext>
                </a:extLst>
              </a:tr>
              <a:tr h="348965">
                <a:tc>
                  <a:txBody>
                    <a:bodyPr/>
                    <a:lstStyle/>
                    <a:p>
                      <a:pPr algn="ctr">
                        <a:lnSpc>
                          <a:spcPct val="150000"/>
                        </a:lnSpc>
                        <a:spcAft>
                          <a:spcPts val="600"/>
                        </a:spcAft>
                      </a:pPr>
                      <a:r>
                        <a:rPr lang="tr-TR" sz="2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komşusuna eziyet etmesin</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801929" rtl="0" eaLnBrk="1" fontAlgn="auto" latinLnBrk="0" hangingPunct="1">
                        <a:lnSpc>
                          <a:spcPct val="150000"/>
                        </a:lnSpc>
                        <a:spcBef>
                          <a:spcPts val="0"/>
                        </a:spcBef>
                        <a:spcAft>
                          <a:spcPts val="600"/>
                        </a:spcAft>
                        <a:buClrTx/>
                        <a:buSzTx/>
                        <a:buFontTx/>
                        <a:buNone/>
                        <a:tabLst/>
                        <a:defRPr/>
                      </a:pPr>
                      <a:r>
                        <a:rPr lang="tr-TR" sz="2800"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akrabalarını gözetsin</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4026266"/>
                  </a:ext>
                </a:extLst>
              </a:tr>
              <a:tr h="348965">
                <a:tc>
                  <a:txBody>
                    <a:bodyPr/>
                    <a:lstStyle/>
                    <a:p>
                      <a:pPr algn="ctr">
                        <a:lnSpc>
                          <a:spcPct val="150000"/>
                        </a:lnSpc>
                        <a:spcAft>
                          <a:spcPts val="600"/>
                        </a:spcAft>
                      </a:pPr>
                      <a:r>
                        <a:rPr lang="tr-TR" sz="2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misafirine ikramda bulunsun</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801929" rtl="0" eaLnBrk="1" fontAlgn="auto" latinLnBrk="0" hangingPunct="1">
                        <a:lnSpc>
                          <a:spcPct val="150000"/>
                        </a:lnSpc>
                        <a:spcBef>
                          <a:spcPts val="0"/>
                        </a:spcBef>
                        <a:spcAft>
                          <a:spcPts val="600"/>
                        </a:spcAft>
                        <a:buClrTx/>
                        <a:buSzTx/>
                        <a:buFontTx/>
                        <a:buNone/>
                        <a:tabLst/>
                        <a:defRPr/>
                      </a:pPr>
                      <a:r>
                        <a:rPr lang="tr-TR" sz="2800"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namahremi olan kadınla baş başa kalmasın.</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ctr">
                        <a:lnSpc>
                          <a:spcPct val="150000"/>
                        </a:lnSpc>
                        <a:spcAft>
                          <a:spcPts val="600"/>
                        </a:spcAft>
                      </a:pP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6729087"/>
                  </a:ext>
                </a:extLst>
              </a:tr>
              <a:tr h="348965">
                <a:tc>
                  <a:txBody>
                    <a:bodyPr/>
                    <a:lstStyle/>
                    <a:p>
                      <a:pPr algn="ctr">
                        <a:lnSpc>
                          <a:spcPct val="150000"/>
                        </a:lnSpc>
                        <a:spcAft>
                          <a:spcPts val="600"/>
                        </a:spcAft>
                      </a:pPr>
                      <a:r>
                        <a:rPr lang="tr-TR" sz="28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ya hayır söylesin ya da sussun</a:t>
                      </a:r>
                      <a:endParaRPr lang="en-US"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600"/>
                        </a:spcAft>
                      </a:pPr>
                      <a:r>
                        <a:rPr lang="tr-TR" sz="2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içki servisi yapılan sofraya oturmasın</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4100511"/>
                  </a:ext>
                </a:extLst>
              </a:tr>
            </a:tbl>
          </a:graphicData>
        </a:graphic>
      </p:graphicFrame>
      <p:sp>
        <p:nvSpPr>
          <p:cNvPr id="3" name="Rectangle 1"/>
          <p:cNvSpPr>
            <a:spLocks noChangeArrowheads="1"/>
          </p:cNvSpPr>
          <p:nvPr/>
        </p:nvSpPr>
        <p:spPr bwMode="auto">
          <a:xfrm>
            <a:off x="2420938" y="2081213"/>
            <a:ext cx="10691812"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75677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“Böyle </a:t>
            </a:r>
            <a:r>
              <a:rPr lang="tr-TR" sz="2800" b="1" dirty="0">
                <a:solidFill>
                  <a:schemeClr val="accent1">
                    <a:lumMod val="75000"/>
                  </a:schemeClr>
                </a:solidFill>
                <a:latin typeface="Corbel" panose="020B0503020204020204" pitchFamily="34" charset="0"/>
                <a:ea typeface="Tahoma" pitchFamily="34" charset="0"/>
                <a:cs typeface="Tahoma" pitchFamily="34" charset="0"/>
              </a:rPr>
              <a:t>yapmadıkça inanmış olmazsınız” </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6097182"/>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kendisi </a:t>
            </a:r>
            <a:r>
              <a:rPr lang="tr-TR" sz="2800" dirty="0">
                <a:latin typeface="Arial" panose="020B0604020202020204" pitchFamily="34" charset="0"/>
                <a:cs typeface="Arial" panose="020B0604020202020204" pitchFamily="34" charset="0"/>
              </a:rPr>
              <a:t>için arzu ettiği şeyi din kardeşi için de arzu etmedikçe, </a:t>
            </a:r>
          </a:p>
          <a:p>
            <a:pPr algn="just">
              <a:lnSpc>
                <a:spcPct val="150000"/>
              </a:lnSpc>
            </a:pPr>
            <a:r>
              <a:rPr lang="tr-TR" sz="2800" dirty="0" smtClean="0">
                <a:latin typeface="Arial" panose="020B0604020202020204" pitchFamily="34" charset="0"/>
                <a:cs typeface="Arial" panose="020B0604020202020204" pitchFamily="34" charset="0"/>
              </a:rPr>
              <a:t>birbirini </a:t>
            </a:r>
            <a:r>
              <a:rPr lang="tr-TR" sz="2800" dirty="0">
                <a:latin typeface="Arial" panose="020B0604020202020204" pitchFamily="34" charset="0"/>
                <a:cs typeface="Arial" panose="020B0604020202020204" pitchFamily="34" charset="0"/>
              </a:rPr>
              <a:t>sevmeden,  </a:t>
            </a:r>
          </a:p>
          <a:p>
            <a:pPr algn="just">
              <a:lnSpc>
                <a:spcPct val="150000"/>
              </a:lnSpc>
            </a:pPr>
            <a:r>
              <a:rPr lang="tr-TR" sz="2800" dirty="0" smtClean="0">
                <a:latin typeface="Arial" panose="020B0604020202020204" pitchFamily="34" charset="0"/>
                <a:cs typeface="Arial" panose="020B0604020202020204" pitchFamily="34" charset="0"/>
              </a:rPr>
              <a:t>sadece </a:t>
            </a:r>
            <a:r>
              <a:rPr lang="tr-TR" sz="2800" dirty="0">
                <a:latin typeface="Arial" panose="020B0604020202020204" pitchFamily="34" charset="0"/>
                <a:cs typeface="Arial" panose="020B0604020202020204" pitchFamily="34" charset="0"/>
              </a:rPr>
              <a:t>yakınlarına ve arkadaşlarına değil, tüm insanlara merhamet etmedikçe,  </a:t>
            </a:r>
          </a:p>
          <a:p>
            <a:pPr algn="just">
              <a:lnSpc>
                <a:spcPct val="150000"/>
              </a:lnSpc>
            </a:pPr>
            <a:r>
              <a:rPr lang="tr-TR" sz="2800" dirty="0" smtClean="0">
                <a:latin typeface="Arial" panose="020B0604020202020204" pitchFamily="34" charset="0"/>
                <a:cs typeface="Arial" panose="020B0604020202020204" pitchFamily="34" charset="0"/>
              </a:rPr>
              <a:t>komşusu</a:t>
            </a:r>
            <a:r>
              <a:rPr lang="tr-TR" sz="2800" dirty="0">
                <a:latin typeface="Arial" panose="020B0604020202020204" pitchFamily="34" charset="0"/>
                <a:cs typeface="Arial" panose="020B0604020202020204" pitchFamily="34" charset="0"/>
              </a:rPr>
              <a:t>, kendisine kötülük yapabileceği kaygısından emin olmadıkça</a:t>
            </a: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354788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MÜSLÜMAN KİMDİR?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2" y="1987740"/>
            <a:ext cx="9246128" cy="461664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Müslüman elinden ve dilinden Müslümanların selamette oldukları kişi, mümin insanların canları ve malları konusunda </a:t>
            </a:r>
            <a:r>
              <a:rPr lang="tr-TR" sz="2800" dirty="0" err="1">
                <a:latin typeface="Arial" panose="020B0604020202020204" pitchFamily="34" charset="0"/>
                <a:cs typeface="Arial" panose="020B0604020202020204" pitchFamily="34" charset="0"/>
              </a:rPr>
              <a:t>emânette</a:t>
            </a:r>
            <a:r>
              <a:rPr lang="tr-TR" sz="2800" dirty="0">
                <a:latin typeface="Arial" panose="020B0604020202020204" pitchFamily="34" charset="0"/>
                <a:cs typeface="Arial" panose="020B0604020202020204" pitchFamily="34" charset="0"/>
              </a:rPr>
              <a:t> oldukları </a:t>
            </a:r>
            <a:r>
              <a:rPr lang="tr-TR" sz="2800" dirty="0" smtClean="0">
                <a:latin typeface="Arial" panose="020B0604020202020204" pitchFamily="34" charset="0"/>
                <a:cs typeface="Arial" panose="020B0604020202020204" pitchFamily="34" charset="0"/>
              </a:rPr>
              <a:t>kişidir</a:t>
            </a:r>
          </a:p>
          <a:p>
            <a:pPr algn="just">
              <a:lnSpc>
                <a:spcPct val="150000"/>
              </a:lnSpc>
            </a:pPr>
            <a:r>
              <a:rPr lang="tr-TR" sz="2800" dirty="0">
                <a:latin typeface="Arial" panose="020B0604020202020204" pitchFamily="34" charset="0"/>
                <a:cs typeface="Arial" panose="020B0604020202020204" pitchFamily="34" charset="0"/>
              </a:rPr>
              <a:t>Müslüman Müslüman’ın (din) kardeşidir. Ona zulmetmez. Onu düşman eline vermez (himaye eder)/ …onu küçük görmez/ ona hainlik yapmaz, ona yalan söylemez, onu zor durumda yüzüstü </a:t>
            </a:r>
            <a:r>
              <a:rPr lang="tr-TR" sz="2800" dirty="0" smtClean="0">
                <a:latin typeface="Arial" panose="020B0604020202020204" pitchFamily="34" charset="0"/>
                <a:cs typeface="Arial" panose="020B0604020202020204" pitchFamily="34" charset="0"/>
              </a:rPr>
              <a:t>bırakmaz</a:t>
            </a: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0769033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MÜMİNLERİN MİSALİ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351185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Müminin mümine bağlılığı, taşları birbirine kenetleyen </a:t>
            </a:r>
            <a:r>
              <a:rPr lang="tr-TR" sz="2800" dirty="0" smtClean="0">
                <a:latin typeface="Arial" panose="020B0604020202020204" pitchFamily="34" charset="0"/>
                <a:cs typeface="Arial" panose="020B0604020202020204" pitchFamily="34" charset="0"/>
              </a:rPr>
              <a:t>duvar </a:t>
            </a:r>
            <a:r>
              <a:rPr lang="tr-TR" sz="2800" dirty="0">
                <a:latin typeface="Arial" panose="020B0604020202020204" pitchFamily="34" charset="0"/>
                <a:cs typeface="Arial" panose="020B0604020202020204" pitchFamily="34" charset="0"/>
              </a:rPr>
              <a:t>gibidir. </a:t>
            </a:r>
          </a:p>
          <a:p>
            <a:pPr algn="just">
              <a:lnSpc>
                <a:spcPct val="150000"/>
              </a:lnSpc>
            </a:pPr>
            <a:r>
              <a:rPr lang="tr-TR" sz="2800" dirty="0">
                <a:latin typeface="Arial" panose="020B0604020202020204" pitchFamily="34" charset="0"/>
                <a:cs typeface="Arial" panose="020B0604020202020204" pitchFamily="34" charset="0"/>
              </a:rPr>
              <a:t>Bütün müminler birbirlerine merhamette, muhabbette, lütufta ve yardımlaşma hususlarında bir vücut gibidir.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1256074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graphicFrame>
        <p:nvGraphicFramePr>
          <p:cNvPr id="3" name="Tablo 2"/>
          <p:cNvGraphicFramePr>
            <a:graphicFrameLocks noGrp="1"/>
          </p:cNvGraphicFramePr>
          <p:nvPr/>
        </p:nvGraphicFramePr>
        <p:xfrm>
          <a:off x="1162593" y="1339580"/>
          <a:ext cx="8281852" cy="4460328"/>
        </p:xfrm>
        <a:graphic>
          <a:graphicData uri="http://schemas.openxmlformats.org/drawingml/2006/table">
            <a:tbl>
              <a:tblPr firstRow="1" firstCol="1" bandRow="1"/>
              <a:tblGrid>
                <a:gridCol w="4140926">
                  <a:extLst>
                    <a:ext uri="{9D8B030D-6E8A-4147-A177-3AD203B41FA5}">
                      <a16:colId xmlns:a16="http://schemas.microsoft.com/office/drawing/2014/main" val="1757653824"/>
                    </a:ext>
                  </a:extLst>
                </a:gridCol>
                <a:gridCol w="4140926">
                  <a:extLst>
                    <a:ext uri="{9D8B030D-6E8A-4147-A177-3AD203B41FA5}">
                      <a16:colId xmlns:a16="http://schemas.microsoft.com/office/drawing/2014/main" val="488799678"/>
                    </a:ext>
                  </a:extLst>
                </a:gridCol>
              </a:tblGrid>
              <a:tr h="985968">
                <a:tc>
                  <a:txBody>
                    <a:bodyPr/>
                    <a:lstStyle/>
                    <a:p>
                      <a:pPr algn="ctr">
                        <a:lnSpc>
                          <a:spcPct val="150000"/>
                        </a:lnSpc>
                        <a:spcAft>
                          <a:spcPts val="600"/>
                        </a:spcAft>
                      </a:pPr>
                      <a:r>
                        <a:rPr lang="tr-TR" sz="2800" dirty="0">
                          <a:effectLst/>
                          <a:latin typeface="Times New Roman" panose="02020603050405020304" pitchFamily="18" charset="0"/>
                          <a:ea typeface="Calibri" panose="020F0502020204030204" pitchFamily="34" charset="0"/>
                          <a:cs typeface="Arial" panose="020B0604020202020204" pitchFamily="34" charset="0"/>
                        </a:rPr>
                        <a:t>Küçüğümüze acımayan,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3990" marR="639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600"/>
                        </a:spcAft>
                      </a:pPr>
                      <a:r>
                        <a:rPr lang="tr-TR" sz="2800">
                          <a:effectLst/>
                          <a:latin typeface="Times New Roman" panose="02020603050405020304" pitchFamily="18" charset="0"/>
                          <a:ea typeface="Calibri" panose="020F0502020204030204" pitchFamily="34" charset="0"/>
                          <a:cs typeface="Arial" panose="020B0604020202020204" pitchFamily="34" charset="0"/>
                        </a:rPr>
                        <a:t>bizi aldatan</a:t>
                      </a:r>
                      <a:endParaRPr lang="en-US" sz="2800">
                        <a:effectLst/>
                        <a:latin typeface="Calibri" panose="020F0502020204030204" pitchFamily="34" charset="0"/>
                        <a:ea typeface="Calibri" panose="020F0502020204030204" pitchFamily="34" charset="0"/>
                        <a:cs typeface="Arial" panose="020B0604020202020204" pitchFamily="34" charset="0"/>
                      </a:endParaRPr>
                    </a:p>
                  </a:txBody>
                  <a:tcPr marL="63990" marR="639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6062063"/>
                  </a:ext>
                </a:extLst>
              </a:tr>
              <a:tr h="1314623">
                <a:tc>
                  <a:txBody>
                    <a:bodyPr/>
                    <a:lstStyle/>
                    <a:p>
                      <a:pPr algn="ctr">
                        <a:lnSpc>
                          <a:spcPct val="150000"/>
                        </a:lnSpc>
                        <a:spcAft>
                          <a:spcPts val="600"/>
                        </a:spcAft>
                      </a:pPr>
                      <a:r>
                        <a:rPr lang="tr-TR" sz="2800" dirty="0">
                          <a:effectLst/>
                          <a:latin typeface="Times New Roman" panose="02020603050405020304" pitchFamily="18" charset="0"/>
                          <a:ea typeface="Calibri" panose="020F0502020204030204" pitchFamily="34" charset="0"/>
                          <a:cs typeface="Arial" panose="020B0604020202020204" pitchFamily="34" charset="0"/>
                        </a:rPr>
                        <a:t>büyüğümüzü saymayan</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3990" marR="639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801929" rtl="0" eaLnBrk="1" fontAlgn="auto" latinLnBrk="0" hangingPunct="1">
                        <a:lnSpc>
                          <a:spcPct val="100000"/>
                        </a:lnSpc>
                        <a:spcBef>
                          <a:spcPts val="0"/>
                        </a:spcBef>
                        <a:spcAft>
                          <a:spcPts val="0"/>
                        </a:spcAft>
                        <a:buClrTx/>
                        <a:buSzTx/>
                        <a:buFontTx/>
                        <a:buNone/>
                        <a:tabLst/>
                        <a:defRPr/>
                      </a:pPr>
                      <a:r>
                        <a:rPr lang="tr-TR" sz="2800" dirty="0" smtClean="0">
                          <a:effectLst/>
                          <a:latin typeface="Times New Roman" panose="02020603050405020304" pitchFamily="18" charset="0"/>
                          <a:ea typeface="Calibri" panose="020F0502020204030204" pitchFamily="34" charset="0"/>
                          <a:cs typeface="Arial" panose="020B0604020202020204" pitchFamily="34" charset="0"/>
                        </a:rPr>
                        <a:t>iyiliği emredip kötülükten sakındırmayan</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txBody>
                  <a:tcPr marL="63990" marR="639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6971699"/>
                  </a:ext>
                </a:extLst>
              </a:tr>
              <a:tr h="1314623">
                <a:tc>
                  <a:txBody>
                    <a:bodyPr/>
                    <a:lstStyle/>
                    <a:p>
                      <a:pPr marL="0" marR="0" indent="0" algn="ctr" defTabSz="801929" rtl="0" eaLnBrk="1" fontAlgn="auto" latinLnBrk="0" hangingPunct="1">
                        <a:lnSpc>
                          <a:spcPct val="150000"/>
                        </a:lnSpc>
                        <a:spcBef>
                          <a:spcPts val="0"/>
                        </a:spcBef>
                        <a:spcAft>
                          <a:spcPts val="600"/>
                        </a:spcAft>
                        <a:buClrTx/>
                        <a:buSzTx/>
                        <a:buFontTx/>
                        <a:buNone/>
                        <a:tabLst/>
                        <a:defRPr/>
                      </a:pPr>
                      <a:r>
                        <a:rPr lang="tr-TR" sz="2800" dirty="0" smtClean="0">
                          <a:effectLst/>
                          <a:latin typeface="Times New Roman" panose="02020603050405020304" pitchFamily="18" charset="0"/>
                          <a:ea typeface="Calibri" panose="020F0502020204030204" pitchFamily="34" charset="0"/>
                          <a:cs typeface="Arial" panose="020B0604020202020204" pitchFamily="34" charset="0"/>
                        </a:rPr>
                        <a:t>Irkçılığa çağıran</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txBody>
                  <a:tcPr marL="63990" marR="639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801929" rtl="0" eaLnBrk="1" fontAlgn="auto" latinLnBrk="0" hangingPunct="1">
                        <a:lnSpc>
                          <a:spcPct val="100000"/>
                        </a:lnSpc>
                        <a:spcBef>
                          <a:spcPts val="0"/>
                        </a:spcBef>
                        <a:spcAft>
                          <a:spcPts val="0"/>
                        </a:spcAft>
                        <a:buClrTx/>
                        <a:buSzTx/>
                        <a:buFontTx/>
                        <a:buNone/>
                        <a:tabLst/>
                        <a:defRPr/>
                      </a:pPr>
                      <a:r>
                        <a:rPr lang="tr-TR" sz="2800" dirty="0" smtClean="0">
                          <a:effectLst/>
                          <a:latin typeface="Times New Roman" panose="02020603050405020304" pitchFamily="18" charset="0"/>
                          <a:ea typeface="Calibri" panose="020F0502020204030204" pitchFamily="34" charset="0"/>
                          <a:cs typeface="Arial" panose="020B0604020202020204" pitchFamily="34" charset="0"/>
                        </a:rPr>
                        <a:t>kadın ile kocanın arasını bozan</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txBody>
                  <a:tcPr marL="63990" marR="6399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6984497"/>
                  </a:ext>
                </a:extLst>
              </a:tr>
              <a:tr h="845114">
                <a:tc gridSpan="2">
                  <a:txBody>
                    <a:bodyPr/>
                    <a:lstStyle/>
                    <a:p>
                      <a:pPr algn="ctr">
                        <a:lnSpc>
                          <a:spcPct val="150000"/>
                        </a:lnSpc>
                        <a:spcAft>
                          <a:spcPts val="600"/>
                        </a:spcAft>
                      </a:pPr>
                      <a:r>
                        <a:rPr lang="tr-TR" sz="2400" b="1" i="1" dirty="0">
                          <a:effectLst/>
                          <a:latin typeface="Times New Roman" panose="02020603050405020304" pitchFamily="18" charset="0"/>
                          <a:ea typeface="Calibri" panose="020F0502020204030204" pitchFamily="34" charset="0"/>
                          <a:cs typeface="Arial" panose="020B0604020202020204" pitchFamily="34" charset="0"/>
                        </a:rPr>
                        <a:t>bizden değildir.</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3990" marR="63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215006113"/>
                  </a:ext>
                </a:extLst>
              </a:tr>
            </a:tbl>
          </a:graphicData>
        </a:graphic>
      </p:graphicFrame>
      <p:sp>
        <p:nvSpPr>
          <p:cNvPr id="6" name="Rectangle 1"/>
          <p:cNvSpPr>
            <a:spLocks noChangeArrowheads="1"/>
          </p:cNvSpPr>
          <p:nvPr/>
        </p:nvSpPr>
        <p:spPr bwMode="auto">
          <a:xfrm>
            <a:off x="2616200" y="1825625"/>
            <a:ext cx="106918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04261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318273"/>
            <a:ext cx="5866410" cy="958660"/>
          </a:xfrm>
          <a:prstGeom prst="rect">
            <a:avLst/>
          </a:prstGeom>
          <a:noFill/>
        </p:spPr>
        <p:txBody>
          <a:bodyPr wrap="square" rtlCol="0">
            <a:spAutoFit/>
          </a:bodyPr>
          <a:lstStyle/>
          <a:p>
            <a:pPr lvl="1" algn="just">
              <a:lnSpc>
                <a:spcPct val="150000"/>
              </a:lnSpc>
              <a:buFont typeface="+mj-lt"/>
              <a:buAutoNum type="arabicPeriod"/>
            </a:pPr>
            <a:r>
              <a:rPr lang="tr-TR" sz="2000" dirty="0">
                <a:latin typeface="Arial" panose="020B0604020202020204" pitchFamily="34" charset="0"/>
                <a:cs typeface="Arial" panose="020B0604020202020204" pitchFamily="34" charset="0"/>
              </a:rPr>
              <a:t>	HADİSLERİN LAFIZLARA GÖRE </a:t>
            </a:r>
            <a:r>
              <a:rPr lang="tr-TR" sz="2000" dirty="0" smtClean="0">
                <a:latin typeface="Arial" panose="020B0604020202020204" pitchFamily="34" charset="0"/>
                <a:cs typeface="Arial" panose="020B0604020202020204" pitchFamily="34" charset="0"/>
              </a:rPr>
              <a:t>TAKSİMİ</a:t>
            </a:r>
            <a:endParaRPr lang="tr-TR" sz="20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33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4949" y="2269086"/>
            <a:ext cx="29908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1146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…(KAMİL) MÜMİN DEĞİLDİR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4158190"/>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insanları </a:t>
            </a:r>
            <a:r>
              <a:rPr lang="tr-TR" sz="2800" dirty="0">
                <a:latin typeface="Arial" panose="020B0604020202020204" pitchFamily="34" charset="0"/>
                <a:cs typeface="Arial" panose="020B0604020202020204" pitchFamily="34" charset="0"/>
              </a:rPr>
              <a:t>inciten, insanlara lanet okuyan, söz ve davranışta çirkinlik sergileyen (hayâsız/ ahlâksız) ve ağzı bozuk, </a:t>
            </a:r>
          </a:p>
          <a:p>
            <a:pPr algn="just">
              <a:lnSpc>
                <a:spcPct val="150000"/>
              </a:lnSpc>
            </a:pPr>
            <a:r>
              <a:rPr lang="tr-TR" sz="2800" dirty="0" smtClean="0">
                <a:latin typeface="Arial" panose="020B0604020202020204" pitchFamily="34" charset="0"/>
                <a:cs typeface="Arial" panose="020B0604020202020204" pitchFamily="34" charset="0"/>
              </a:rPr>
              <a:t>komşusu </a:t>
            </a:r>
            <a:r>
              <a:rPr lang="tr-TR" sz="2800" dirty="0">
                <a:latin typeface="Arial" panose="020B0604020202020204" pitchFamily="34" charset="0"/>
                <a:cs typeface="Arial" panose="020B0604020202020204" pitchFamily="34" charset="0"/>
              </a:rPr>
              <a:t>aç iken, kendisi tok olan</a:t>
            </a: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5820796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İmanın </a:t>
            </a:r>
            <a:r>
              <a:rPr lang="tr-TR" sz="2800" b="1" dirty="0">
                <a:solidFill>
                  <a:schemeClr val="accent1">
                    <a:lumMod val="75000"/>
                  </a:schemeClr>
                </a:solidFill>
                <a:latin typeface="Corbel" panose="020B0503020204020204" pitchFamily="34" charset="0"/>
                <a:ea typeface="Tahoma" pitchFamily="34" charset="0"/>
                <a:cs typeface="Tahoma" pitchFamily="34" charset="0"/>
              </a:rPr>
              <a:t>Gayesi </a:t>
            </a: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Bakımından Dolaylı </a:t>
            </a:r>
            <a:r>
              <a:rPr lang="tr-TR" sz="2800" b="1" dirty="0">
                <a:solidFill>
                  <a:schemeClr val="accent1">
                    <a:lumMod val="75000"/>
                  </a:schemeClr>
                </a:solidFill>
                <a:latin typeface="Corbel" panose="020B0503020204020204" pitchFamily="34" charset="0"/>
                <a:ea typeface="Tahoma" pitchFamily="34" charset="0"/>
                <a:cs typeface="Tahoma" pitchFamily="34" charset="0"/>
              </a:rPr>
              <a:t>Olarak İman-Ahlâk Münasebeti  </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4" y="2369665"/>
            <a:ext cx="9246128" cy="4804520"/>
          </a:xfrm>
          <a:prstGeom prst="rect">
            <a:avLst/>
          </a:prstGeom>
          <a:noFill/>
        </p:spPr>
        <p:txBody>
          <a:bodyPr wrap="square" rtlCol="0">
            <a:spAutoFit/>
          </a:bodyPr>
          <a:lstStyle/>
          <a:p>
            <a:pPr>
              <a:lnSpc>
                <a:spcPct val="150000"/>
              </a:lnSpc>
            </a:pPr>
            <a:r>
              <a:rPr lang="tr-TR" sz="2800" dirty="0">
                <a:latin typeface="Arial" panose="020B0604020202020204" pitchFamily="34" charset="0"/>
                <a:cs typeface="Arial" panose="020B0604020202020204" pitchFamily="34" charset="0"/>
              </a:rPr>
              <a:t>“</a:t>
            </a:r>
            <a:r>
              <a:rPr lang="tr-TR" sz="2800" b="1" u="sng" dirty="0">
                <a:latin typeface="Arial" panose="020B0604020202020204" pitchFamily="34" charset="0"/>
                <a:cs typeface="Arial" panose="020B0604020202020204" pitchFamily="34" charset="0"/>
              </a:rPr>
              <a:t>İman edip </a:t>
            </a:r>
            <a:r>
              <a:rPr lang="tr-TR" sz="2800" b="1" u="sng" dirty="0" err="1">
                <a:latin typeface="Arial" panose="020B0604020202020204" pitchFamily="34" charset="0"/>
                <a:cs typeface="Arial" panose="020B0604020202020204" pitchFamily="34" charset="0"/>
              </a:rPr>
              <a:t>salih</a:t>
            </a:r>
            <a:r>
              <a:rPr lang="tr-TR" sz="2800" b="1" u="sng" dirty="0">
                <a:latin typeface="Arial" panose="020B0604020202020204" pitchFamily="34" charset="0"/>
                <a:cs typeface="Arial" panose="020B0604020202020204" pitchFamily="34" charset="0"/>
              </a:rPr>
              <a:t> amel işleyenlere </a:t>
            </a:r>
            <a:r>
              <a:rPr lang="tr-TR" sz="2800" dirty="0">
                <a:latin typeface="Arial" panose="020B0604020202020204" pitchFamily="34" charset="0"/>
                <a:cs typeface="Arial" panose="020B0604020202020204" pitchFamily="34" charset="0"/>
              </a:rPr>
              <a:t>gelince, halkın </a:t>
            </a:r>
            <a:r>
              <a:rPr lang="tr-TR" sz="2800" b="1" dirty="0">
                <a:latin typeface="Arial" panose="020B0604020202020204" pitchFamily="34" charset="0"/>
                <a:cs typeface="Arial" panose="020B0604020202020204" pitchFamily="34" charset="0"/>
              </a:rPr>
              <a:t>en hayırlısı </a:t>
            </a:r>
            <a:r>
              <a:rPr lang="tr-TR" sz="2800" dirty="0">
                <a:latin typeface="Arial" panose="020B0604020202020204" pitchFamily="34" charset="0"/>
                <a:cs typeface="Arial" panose="020B0604020202020204" pitchFamily="34" charset="0"/>
              </a:rPr>
              <a:t>da onlardır. Onların rableri katındaki ödülleri, altından ırmaklar akan, içinde devamlı kalacakları </a:t>
            </a:r>
            <a:r>
              <a:rPr lang="tr-TR" sz="2800" dirty="0" err="1">
                <a:latin typeface="Arial" panose="020B0604020202020204" pitchFamily="34" charset="0"/>
                <a:cs typeface="Arial" panose="020B0604020202020204" pitchFamily="34" charset="0"/>
              </a:rPr>
              <a:t>adn</a:t>
            </a:r>
            <a:r>
              <a:rPr lang="tr-TR" sz="2800" dirty="0">
                <a:latin typeface="Arial" panose="020B0604020202020204" pitchFamily="34" charset="0"/>
                <a:cs typeface="Arial" panose="020B0604020202020204" pitchFamily="34" charset="0"/>
              </a:rPr>
              <a:t> </a:t>
            </a:r>
            <a:r>
              <a:rPr lang="tr-TR" sz="2800" b="1" dirty="0">
                <a:latin typeface="Arial" panose="020B0604020202020204" pitchFamily="34" charset="0"/>
                <a:cs typeface="Arial" panose="020B0604020202020204" pitchFamily="34" charset="0"/>
              </a:rPr>
              <a:t>cennetleridir</a:t>
            </a:r>
            <a:r>
              <a:rPr lang="tr-TR" sz="2800" dirty="0">
                <a:latin typeface="Arial" panose="020B0604020202020204" pitchFamily="34" charset="0"/>
                <a:cs typeface="Arial" panose="020B0604020202020204" pitchFamily="34" charset="0"/>
              </a:rPr>
              <a:t>. Allah onlardan </a:t>
            </a:r>
            <a:r>
              <a:rPr lang="tr-TR" sz="2800" b="1" dirty="0">
                <a:latin typeface="Arial" panose="020B0604020202020204" pitchFamily="34" charset="0"/>
                <a:cs typeface="Arial" panose="020B0604020202020204" pitchFamily="34" charset="0"/>
              </a:rPr>
              <a:t>razı olmuş</a:t>
            </a:r>
            <a:r>
              <a:rPr lang="tr-TR" sz="2800" dirty="0">
                <a:latin typeface="Arial" panose="020B0604020202020204" pitchFamily="34" charset="0"/>
                <a:cs typeface="Arial" panose="020B0604020202020204" pitchFamily="34" charset="0"/>
              </a:rPr>
              <a:t>, onlar da Allah’tan razı olmuşlardır.” el-</a:t>
            </a:r>
            <a:r>
              <a:rPr lang="tr-TR" sz="2800" dirty="0" err="1">
                <a:latin typeface="Arial" panose="020B0604020202020204" pitchFamily="34" charset="0"/>
                <a:cs typeface="Arial" panose="020B0604020202020204" pitchFamily="34" charset="0"/>
              </a:rPr>
              <a:t>Beyyine</a:t>
            </a:r>
            <a:r>
              <a:rPr lang="tr-TR" sz="2800" dirty="0">
                <a:latin typeface="Arial" panose="020B0604020202020204" pitchFamily="34" charset="0"/>
                <a:cs typeface="Arial" panose="020B0604020202020204" pitchFamily="34" charset="0"/>
              </a:rPr>
              <a:t> 98/7-8.</a:t>
            </a:r>
            <a:endParaRPr lang="en-US" sz="2800" dirty="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2406059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2277054923"/>
              </p:ext>
            </p:extLst>
          </p:nvPr>
        </p:nvGraphicFramePr>
        <p:xfrm>
          <a:off x="953588" y="1449978"/>
          <a:ext cx="8569234" cy="3944983"/>
        </p:xfrm>
        <a:graphic>
          <a:graphicData uri="http://schemas.openxmlformats.org/drawingml/2006/table">
            <a:tbl>
              <a:tblPr firstRow="1" firstCol="1" bandRow="1"/>
              <a:tblGrid>
                <a:gridCol w="4284617">
                  <a:extLst>
                    <a:ext uri="{9D8B030D-6E8A-4147-A177-3AD203B41FA5}">
                      <a16:colId xmlns:a16="http://schemas.microsoft.com/office/drawing/2014/main" val="323089630"/>
                    </a:ext>
                  </a:extLst>
                </a:gridCol>
                <a:gridCol w="4284617">
                  <a:extLst>
                    <a:ext uri="{9D8B030D-6E8A-4147-A177-3AD203B41FA5}">
                      <a16:colId xmlns:a16="http://schemas.microsoft.com/office/drawing/2014/main" val="604052219"/>
                    </a:ext>
                  </a:extLst>
                </a:gridCol>
              </a:tblGrid>
              <a:tr h="2029827">
                <a:tc>
                  <a:txBody>
                    <a:bodyPr/>
                    <a:lstStyle/>
                    <a:p>
                      <a:pPr algn="ctr">
                        <a:lnSpc>
                          <a:spcPct val="150000"/>
                        </a:lnSpc>
                        <a:spcAft>
                          <a:spcPts val="600"/>
                        </a:spcAft>
                      </a:pPr>
                      <a:r>
                        <a:rPr lang="tr-TR" sz="2800" dirty="0">
                          <a:effectLst/>
                          <a:latin typeface="Times New Roman" panose="02020603050405020304" pitchFamily="18" charset="0"/>
                          <a:ea typeface="Calibri" panose="020F0502020204030204" pitchFamily="34" charset="0"/>
                          <a:cs typeface="Arial" panose="020B0604020202020204" pitchFamily="34" charset="0"/>
                        </a:rPr>
                        <a:t>Komşusu kötülüğünden güvende olmayan </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600"/>
                        </a:spcAft>
                      </a:pPr>
                      <a:r>
                        <a:rPr lang="tr-TR" sz="2800">
                          <a:effectLst/>
                          <a:latin typeface="Times New Roman" panose="02020603050405020304" pitchFamily="18" charset="0"/>
                          <a:ea typeface="Calibri" panose="020F0502020204030204" pitchFamily="34" charset="0"/>
                          <a:cs typeface="Arial" panose="020B0604020202020204" pitchFamily="34" charset="0"/>
                        </a:rPr>
                        <a:t>kalbinde zerre kadar kibir bulunan</a:t>
                      </a:r>
                      <a:endParaRPr lang="en-US" sz="2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7502255"/>
                  </a:ext>
                </a:extLst>
              </a:tr>
              <a:tr h="957578">
                <a:tc>
                  <a:txBody>
                    <a:bodyPr/>
                    <a:lstStyle/>
                    <a:p>
                      <a:pPr algn="ctr">
                        <a:lnSpc>
                          <a:spcPct val="150000"/>
                        </a:lnSpc>
                        <a:spcAft>
                          <a:spcPts val="600"/>
                        </a:spcAft>
                      </a:pPr>
                      <a:r>
                        <a:rPr lang="tr-TR" sz="2800" dirty="0">
                          <a:effectLst/>
                          <a:latin typeface="Times New Roman" panose="02020603050405020304" pitchFamily="18" charset="0"/>
                          <a:ea typeface="Calibri" panose="020F0502020204030204" pitchFamily="34" charset="0"/>
                          <a:cs typeface="Arial" panose="020B0604020202020204" pitchFamily="34" charset="0"/>
                        </a:rPr>
                        <a:t>akrabalık bağlarını kesen</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801929" rtl="0" eaLnBrk="1" fontAlgn="auto" latinLnBrk="0" hangingPunct="1">
                        <a:lnSpc>
                          <a:spcPct val="150000"/>
                        </a:lnSpc>
                        <a:spcBef>
                          <a:spcPts val="0"/>
                        </a:spcBef>
                        <a:spcAft>
                          <a:spcPts val="600"/>
                        </a:spcAft>
                        <a:buClrTx/>
                        <a:buSzTx/>
                        <a:buFontTx/>
                        <a:buNone/>
                        <a:tabLst/>
                        <a:defRPr/>
                      </a:pPr>
                      <a:r>
                        <a:rPr lang="tr-TR" sz="2800" dirty="0" smtClean="0">
                          <a:effectLst/>
                          <a:latin typeface="Times New Roman" panose="02020603050405020304" pitchFamily="18" charset="0"/>
                          <a:ea typeface="Calibri" panose="020F0502020204030204" pitchFamily="34" charset="0"/>
                          <a:cs typeface="Arial" panose="020B0604020202020204" pitchFamily="34" charset="0"/>
                        </a:rPr>
                        <a:t>laf taşıyan</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9030481"/>
                  </a:ext>
                </a:extLst>
              </a:tr>
              <a:tr h="957578">
                <a:tc gridSpan="2">
                  <a:txBody>
                    <a:bodyPr/>
                    <a:lstStyle/>
                    <a:p>
                      <a:pPr algn="ctr">
                        <a:lnSpc>
                          <a:spcPct val="150000"/>
                        </a:lnSpc>
                        <a:spcAft>
                          <a:spcPts val="600"/>
                        </a:spcAft>
                      </a:pPr>
                      <a:r>
                        <a:rPr lang="tr-TR" sz="2800" b="1" i="1" dirty="0">
                          <a:effectLst/>
                          <a:latin typeface="Times New Roman" panose="02020603050405020304" pitchFamily="18" charset="0"/>
                          <a:ea typeface="Calibri" panose="020F0502020204030204" pitchFamily="34" charset="0"/>
                          <a:cs typeface="Arial" panose="020B0604020202020204" pitchFamily="34" charset="0"/>
                        </a:rPr>
                        <a:t>cennete giremez.</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745956562"/>
                  </a:ext>
                </a:extLst>
              </a:tr>
            </a:tbl>
          </a:graphicData>
        </a:graphic>
      </p:graphicFrame>
      <p:sp>
        <p:nvSpPr>
          <p:cNvPr id="3" name="Rectangle 1"/>
          <p:cNvSpPr>
            <a:spLocks noChangeArrowheads="1"/>
          </p:cNvSpPr>
          <p:nvPr/>
        </p:nvSpPr>
        <p:spPr bwMode="auto">
          <a:xfrm>
            <a:off x="2420938" y="2355850"/>
            <a:ext cx="10691812"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202066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KEBAİRİN EN BÜYÜKLERİ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4" y="2477387"/>
            <a:ext cx="9246128" cy="351185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Hadislere göre, büyük günahların  en ağırları şunlardır:</a:t>
            </a:r>
          </a:p>
          <a:p>
            <a:pPr algn="just">
              <a:lnSpc>
                <a:spcPct val="150000"/>
              </a:lnSpc>
            </a:pPr>
            <a:r>
              <a:rPr lang="tr-TR" sz="2800" dirty="0" smtClean="0">
                <a:latin typeface="Arial" panose="020B0604020202020204" pitchFamily="34" charset="0"/>
                <a:cs typeface="Arial" panose="020B0604020202020204" pitchFamily="34" charset="0"/>
              </a:rPr>
              <a:t>Allah’a </a:t>
            </a:r>
            <a:r>
              <a:rPr lang="tr-TR" sz="2800" dirty="0">
                <a:latin typeface="Arial" panose="020B0604020202020204" pitchFamily="34" charset="0"/>
                <a:cs typeface="Arial" panose="020B0604020202020204" pitchFamily="34" charset="0"/>
              </a:rPr>
              <a:t>şirk koşmak,</a:t>
            </a:r>
          </a:p>
          <a:p>
            <a:pPr algn="just">
              <a:lnSpc>
                <a:spcPct val="150000"/>
              </a:lnSpc>
            </a:pPr>
            <a:r>
              <a:rPr lang="tr-TR" sz="2800" dirty="0" smtClean="0">
                <a:latin typeface="Arial" panose="020B0604020202020204" pitchFamily="34" charset="0"/>
                <a:cs typeface="Arial" panose="020B0604020202020204" pitchFamily="34" charset="0"/>
              </a:rPr>
              <a:t>anne-babaya </a:t>
            </a:r>
            <a:r>
              <a:rPr lang="tr-TR" sz="2800" dirty="0">
                <a:latin typeface="Arial" panose="020B0604020202020204" pitchFamily="34" charset="0"/>
                <a:cs typeface="Arial" panose="020B0604020202020204" pitchFamily="34" charset="0"/>
              </a:rPr>
              <a:t>itaatsizlik, </a:t>
            </a: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yalan </a:t>
            </a:r>
            <a:r>
              <a:rPr lang="tr-TR" sz="2800" dirty="0">
                <a:latin typeface="Arial" panose="020B0604020202020204" pitchFamily="34" charset="0"/>
                <a:cs typeface="Arial" panose="020B0604020202020204" pitchFamily="34" charset="0"/>
              </a:rPr>
              <a:t>söylemek ve yalan şahitlik yapmak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0919854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GAZABA UĞRAYANLAR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4" y="2336091"/>
            <a:ext cx="9246128" cy="3554819"/>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Hadislerde </a:t>
            </a:r>
            <a:r>
              <a:rPr lang="tr-TR" sz="2800" dirty="0">
                <a:latin typeface="Arial" panose="020B0604020202020204" pitchFamily="34" charset="0"/>
                <a:cs typeface="Arial" panose="020B0604020202020204" pitchFamily="34" charset="0"/>
              </a:rPr>
              <a:t>yüce Allah’ın gazap ettiği haber verilen </a:t>
            </a:r>
            <a:r>
              <a:rPr lang="tr-TR" sz="2800" dirty="0" smtClean="0">
                <a:latin typeface="Arial" panose="020B0604020202020204" pitchFamily="34" charset="0"/>
                <a:cs typeface="Arial" panose="020B0604020202020204" pitchFamily="34" charset="0"/>
              </a:rPr>
              <a:t>kişiler: </a:t>
            </a:r>
            <a:endParaRPr lang="tr-TR" sz="2800" dirty="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bir </a:t>
            </a:r>
            <a:r>
              <a:rPr lang="tr-TR" sz="2800" dirty="0">
                <a:latin typeface="Arial" panose="020B0604020202020204" pitchFamily="34" charset="0"/>
                <a:cs typeface="Arial" panose="020B0604020202020204" pitchFamily="34" charset="0"/>
              </a:rPr>
              <a:t>davada zulme yardımcı olan kimse  </a:t>
            </a:r>
          </a:p>
          <a:p>
            <a:pPr algn="just">
              <a:lnSpc>
                <a:spcPct val="150000"/>
              </a:lnSpc>
            </a:pPr>
            <a:r>
              <a:rPr lang="tr-TR" sz="2800" dirty="0" smtClean="0">
                <a:latin typeface="Arial" panose="020B0604020202020204" pitchFamily="34" charset="0"/>
                <a:cs typeface="Arial" panose="020B0604020202020204" pitchFamily="34" charset="0"/>
              </a:rPr>
              <a:t>kusurunu </a:t>
            </a:r>
            <a:r>
              <a:rPr lang="tr-TR" sz="2800" dirty="0">
                <a:latin typeface="Arial" panose="020B0604020202020204" pitchFamily="34" charset="0"/>
                <a:cs typeface="Arial" panose="020B0604020202020204" pitchFamily="34" charset="0"/>
              </a:rPr>
              <a:t>açıklamadığı bir malı satan kimse </a:t>
            </a: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2056378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3008622218"/>
              </p:ext>
            </p:extLst>
          </p:nvPr>
        </p:nvGraphicFramePr>
        <p:xfrm>
          <a:off x="1045029" y="1254036"/>
          <a:ext cx="8543108" cy="4898570"/>
        </p:xfrm>
        <a:graphic>
          <a:graphicData uri="http://schemas.openxmlformats.org/drawingml/2006/table">
            <a:tbl>
              <a:tblPr firstRow="1" firstCol="1" bandRow="1"/>
              <a:tblGrid>
                <a:gridCol w="4271554">
                  <a:extLst>
                    <a:ext uri="{9D8B030D-6E8A-4147-A177-3AD203B41FA5}">
                      <a16:colId xmlns:a16="http://schemas.microsoft.com/office/drawing/2014/main" val="1699147202"/>
                    </a:ext>
                  </a:extLst>
                </a:gridCol>
                <a:gridCol w="4271554">
                  <a:extLst>
                    <a:ext uri="{9D8B030D-6E8A-4147-A177-3AD203B41FA5}">
                      <a16:colId xmlns:a16="http://schemas.microsoft.com/office/drawing/2014/main" val="143895776"/>
                    </a:ext>
                  </a:extLst>
                </a:gridCol>
              </a:tblGrid>
              <a:tr h="613019">
                <a:tc gridSpan="2">
                  <a:txBody>
                    <a:bodyPr/>
                    <a:lstStyle/>
                    <a:p>
                      <a:pPr algn="ctr">
                        <a:lnSpc>
                          <a:spcPct val="150000"/>
                        </a:lnSpc>
                        <a:spcAft>
                          <a:spcPts val="600"/>
                        </a:spcAft>
                      </a:pPr>
                      <a:r>
                        <a:rPr lang="tr-TR" sz="2800" b="1" i="1" dirty="0">
                          <a:effectLst/>
                          <a:latin typeface="Times New Roman" panose="02020603050405020304" pitchFamily="18" charset="0"/>
                          <a:ea typeface="Calibri" panose="020F0502020204030204" pitchFamily="34" charset="0"/>
                          <a:cs typeface="Arial" panose="020B0604020202020204" pitchFamily="34" charset="0"/>
                        </a:rPr>
                        <a:t>En hayırlınız</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431210967"/>
                  </a:ext>
                </a:extLst>
              </a:tr>
              <a:tr h="1985877">
                <a:tc>
                  <a:txBody>
                    <a:bodyPr/>
                    <a:lstStyle/>
                    <a:p>
                      <a:pPr marL="0" marR="0" indent="0" algn="ctr" defTabSz="801929" rtl="0" eaLnBrk="1" fontAlgn="auto" latinLnBrk="0" hangingPunct="1">
                        <a:lnSpc>
                          <a:spcPct val="150000"/>
                        </a:lnSpc>
                        <a:spcBef>
                          <a:spcPts val="0"/>
                        </a:spcBef>
                        <a:spcAft>
                          <a:spcPts val="600"/>
                        </a:spcAft>
                        <a:buClrTx/>
                        <a:buSzTx/>
                        <a:buFontTx/>
                        <a:buNone/>
                        <a:tabLst/>
                        <a:defRPr/>
                      </a:pPr>
                      <a:r>
                        <a:rPr lang="tr-TR" sz="2800" dirty="0">
                          <a:effectLst/>
                          <a:latin typeface="Times New Roman" panose="02020603050405020304" pitchFamily="18" charset="0"/>
                          <a:ea typeface="Calibri" panose="020F0502020204030204" pitchFamily="34" charset="0"/>
                          <a:cs typeface="Arial" panose="020B0604020202020204" pitchFamily="34" charset="0"/>
                        </a:rPr>
                        <a:t>kendisinden hayır </a:t>
                      </a:r>
                      <a:r>
                        <a:rPr lang="tr-TR" sz="2800" dirty="0" smtClean="0">
                          <a:effectLst/>
                          <a:latin typeface="Times New Roman" panose="02020603050405020304" pitchFamily="18" charset="0"/>
                          <a:ea typeface="Calibri" panose="020F0502020204030204" pitchFamily="34" charset="0"/>
                          <a:cs typeface="Arial" panose="020B0604020202020204" pitchFamily="34" charset="0"/>
                        </a:rPr>
                        <a:t>beklenilen, </a:t>
                      </a:r>
                      <a:r>
                        <a:rPr lang="tr-TR" sz="2800" dirty="0" smtClean="0">
                          <a:effectLst/>
                          <a:latin typeface="Times New Roman" panose="02020603050405020304" pitchFamily="18" charset="0"/>
                          <a:ea typeface="Calibri" panose="020F0502020204030204" pitchFamily="34" charset="0"/>
                          <a:cs typeface="Arial" panose="020B0604020202020204" pitchFamily="34" charset="0"/>
                        </a:rPr>
                        <a:t>kötülüğünden emin olunan</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600"/>
                        </a:spcAft>
                      </a:pPr>
                      <a:r>
                        <a:rPr lang="tr-TR" sz="2800" dirty="0">
                          <a:effectLst/>
                          <a:latin typeface="Times New Roman" panose="02020603050405020304" pitchFamily="18" charset="0"/>
                          <a:ea typeface="Calibri" panose="020F0502020204030204" pitchFamily="34" charset="0"/>
                          <a:cs typeface="Arial" panose="020B0604020202020204" pitchFamily="34" charset="0"/>
                        </a:rPr>
                        <a:t>yavaş öfkelenen ve hızlı sakinleşen</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6312440"/>
                  </a:ext>
                </a:extLst>
              </a:tr>
              <a:tr h="1299448">
                <a:tc>
                  <a:txBody>
                    <a:bodyPr/>
                    <a:lstStyle/>
                    <a:p>
                      <a:pPr marL="0" marR="0" indent="0" algn="ctr" defTabSz="801929" rtl="0" eaLnBrk="1" fontAlgn="auto" latinLnBrk="0" hangingPunct="1">
                        <a:lnSpc>
                          <a:spcPct val="150000"/>
                        </a:lnSpc>
                        <a:spcBef>
                          <a:spcPts val="0"/>
                        </a:spcBef>
                        <a:spcAft>
                          <a:spcPts val="600"/>
                        </a:spcAft>
                        <a:buClrTx/>
                        <a:buSzTx/>
                        <a:buFontTx/>
                        <a:buNone/>
                        <a:tabLst/>
                        <a:defRPr/>
                      </a:pPr>
                      <a:r>
                        <a:rPr lang="tr-TR" sz="2800" dirty="0" smtClean="0">
                          <a:effectLst/>
                          <a:latin typeface="Times New Roman" panose="02020603050405020304" pitchFamily="18" charset="0"/>
                          <a:ea typeface="Calibri" panose="020F0502020204030204" pitchFamily="34" charset="0"/>
                          <a:cs typeface="Arial" panose="020B0604020202020204" pitchFamily="34" charset="0"/>
                        </a:rPr>
                        <a:t>Kur’an-ı Kerim’i öğrenen ve öğreteniniz</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600"/>
                        </a:spcAft>
                      </a:pPr>
                      <a:r>
                        <a:rPr lang="tr-TR" sz="28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hanımlarına karşı en hayırlı olanınız</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9672046"/>
                  </a:ext>
                </a:extLst>
              </a:tr>
              <a:tr h="1000226">
                <a:tc>
                  <a:txBody>
                    <a:bodyPr/>
                    <a:lstStyle/>
                    <a:p>
                      <a:pPr algn="ctr">
                        <a:lnSpc>
                          <a:spcPct val="150000"/>
                        </a:lnSpc>
                        <a:spcAft>
                          <a:spcPts val="600"/>
                        </a:spcAft>
                      </a:pPr>
                      <a:r>
                        <a:rPr lang="tr-TR" sz="2800" dirty="0" smtClean="0">
                          <a:effectLst/>
                          <a:latin typeface="Times New Roman" panose="02020603050405020304" pitchFamily="18" charset="0"/>
                          <a:ea typeface="Calibri" panose="020F0502020204030204" pitchFamily="34" charset="0"/>
                          <a:cs typeface="Arial" panose="020B0604020202020204" pitchFamily="34" charset="0"/>
                        </a:rPr>
                        <a:t>Yemek</a:t>
                      </a:r>
                      <a:r>
                        <a:rPr lang="tr-TR" sz="2800" baseline="0" dirty="0" smtClean="0">
                          <a:effectLst/>
                          <a:latin typeface="Times New Roman" panose="02020603050405020304" pitchFamily="18" charset="0"/>
                          <a:ea typeface="Calibri" panose="020F0502020204030204" pitchFamily="34" charset="0"/>
                          <a:cs typeface="Arial" panose="020B0604020202020204" pitchFamily="34" charset="0"/>
                        </a:rPr>
                        <a:t> yediren</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801929" rtl="0" eaLnBrk="1" fontAlgn="auto" latinLnBrk="0" hangingPunct="1">
                        <a:lnSpc>
                          <a:spcPct val="150000"/>
                        </a:lnSpc>
                        <a:spcBef>
                          <a:spcPts val="0"/>
                        </a:spcBef>
                        <a:spcAft>
                          <a:spcPts val="600"/>
                        </a:spcAft>
                        <a:buClrTx/>
                        <a:buSzTx/>
                        <a:buFontTx/>
                        <a:buNone/>
                        <a:tabLst/>
                        <a:defRPr/>
                      </a:pPr>
                      <a:r>
                        <a:rPr lang="tr-TR" sz="2800" dirty="0" smtClean="0">
                          <a:effectLst/>
                          <a:latin typeface="Times New Roman" panose="02020603050405020304" pitchFamily="18" charset="0"/>
                          <a:ea typeface="Calibri" panose="020F0502020204030204" pitchFamily="34" charset="0"/>
                          <a:cs typeface="Arial" panose="020B0604020202020204" pitchFamily="34" charset="0"/>
                        </a:rPr>
                        <a:t>ahlâkı en güzel olanınız</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6504032"/>
                  </a:ext>
                </a:extLst>
              </a:tr>
            </a:tbl>
          </a:graphicData>
        </a:graphic>
      </p:graphicFrame>
      <p:sp>
        <p:nvSpPr>
          <p:cNvPr id="3" name="Rectangle 1"/>
          <p:cNvSpPr>
            <a:spLocks noChangeArrowheads="1"/>
          </p:cNvSpPr>
          <p:nvPr/>
        </p:nvSpPr>
        <p:spPr bwMode="auto">
          <a:xfrm>
            <a:off x="2420938" y="2630488"/>
            <a:ext cx="10691812"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300643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graphicFrame>
        <p:nvGraphicFramePr>
          <p:cNvPr id="2" name="Tablo 1"/>
          <p:cNvGraphicFramePr>
            <a:graphicFrameLocks noGrp="1"/>
          </p:cNvGraphicFramePr>
          <p:nvPr>
            <p:extLst>
              <p:ext uri="{D42A27DB-BD31-4B8C-83A1-F6EECF244321}">
                <p14:modId xmlns:p14="http://schemas.microsoft.com/office/powerpoint/2010/main" val="3794632083"/>
              </p:ext>
            </p:extLst>
          </p:nvPr>
        </p:nvGraphicFramePr>
        <p:xfrm>
          <a:off x="956785" y="388546"/>
          <a:ext cx="8778240" cy="6111488"/>
        </p:xfrm>
        <a:graphic>
          <a:graphicData uri="http://schemas.openxmlformats.org/drawingml/2006/table">
            <a:tbl>
              <a:tblPr firstRow="1" firstCol="1" bandRow="1"/>
              <a:tblGrid>
                <a:gridCol w="4389120">
                  <a:extLst>
                    <a:ext uri="{9D8B030D-6E8A-4147-A177-3AD203B41FA5}">
                      <a16:colId xmlns:a16="http://schemas.microsoft.com/office/drawing/2014/main" val="907076471"/>
                    </a:ext>
                  </a:extLst>
                </a:gridCol>
                <a:gridCol w="4389120">
                  <a:extLst>
                    <a:ext uri="{9D8B030D-6E8A-4147-A177-3AD203B41FA5}">
                      <a16:colId xmlns:a16="http://schemas.microsoft.com/office/drawing/2014/main" val="3195775693"/>
                    </a:ext>
                  </a:extLst>
                </a:gridCol>
              </a:tblGrid>
              <a:tr h="557279">
                <a:tc gridSpan="2">
                  <a:txBody>
                    <a:bodyPr/>
                    <a:lstStyle/>
                    <a:p>
                      <a:pPr algn="ctr">
                        <a:lnSpc>
                          <a:spcPct val="150000"/>
                        </a:lnSpc>
                        <a:spcAft>
                          <a:spcPts val="600"/>
                        </a:spcAft>
                      </a:pPr>
                      <a:r>
                        <a:rPr lang="tr-TR" sz="2800" b="1" i="1" dirty="0">
                          <a:effectLst/>
                          <a:latin typeface="Times New Roman" panose="02020603050405020304" pitchFamily="18" charset="0"/>
                          <a:ea typeface="Calibri" panose="020F0502020204030204" pitchFamily="34" charset="0"/>
                          <a:cs typeface="Arial" panose="020B0604020202020204" pitchFamily="34" charset="0"/>
                        </a:rPr>
                        <a:t>En kötü insanlar</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45328455"/>
                  </a:ext>
                </a:extLst>
              </a:tr>
              <a:tr h="1114558">
                <a:tc>
                  <a:txBody>
                    <a:bodyPr/>
                    <a:lstStyle/>
                    <a:p>
                      <a:pPr algn="ctr">
                        <a:lnSpc>
                          <a:spcPct val="150000"/>
                        </a:lnSpc>
                        <a:spcAft>
                          <a:spcPts val="600"/>
                        </a:spcAft>
                      </a:pPr>
                      <a:r>
                        <a:rPr lang="tr-TR" sz="2800" dirty="0">
                          <a:effectLst/>
                          <a:latin typeface="Times New Roman" panose="02020603050405020304" pitchFamily="18" charset="0"/>
                          <a:ea typeface="Calibri" panose="020F0502020204030204" pitchFamily="34" charset="0"/>
                          <a:cs typeface="Arial" panose="020B0604020202020204" pitchFamily="34" charset="0"/>
                        </a:rPr>
                        <a:t>katı ve kibirli olanlar</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600"/>
                        </a:spcAft>
                      </a:pPr>
                      <a:r>
                        <a:rPr lang="tr-TR" sz="2800" dirty="0">
                          <a:effectLst/>
                          <a:latin typeface="Times New Roman" panose="02020603050405020304" pitchFamily="18" charset="0"/>
                          <a:ea typeface="Calibri" panose="020F0502020204030204" pitchFamily="34" charset="0"/>
                          <a:cs typeface="Arial" panose="020B0604020202020204" pitchFamily="34" charset="0"/>
                        </a:rPr>
                        <a:t>hızlı öfkelenen ve yavaş sakinleşen</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479697"/>
                  </a:ext>
                </a:extLst>
              </a:tr>
              <a:tr h="2229117">
                <a:tc>
                  <a:txBody>
                    <a:bodyPr/>
                    <a:lstStyle/>
                    <a:p>
                      <a:pPr algn="ctr">
                        <a:lnSpc>
                          <a:spcPct val="150000"/>
                        </a:lnSpc>
                        <a:spcAft>
                          <a:spcPts val="600"/>
                        </a:spcAft>
                      </a:pPr>
                      <a:r>
                        <a:rPr lang="tr-TR" sz="2800" dirty="0">
                          <a:effectLst/>
                          <a:latin typeface="Times New Roman" panose="02020603050405020304" pitchFamily="18" charset="0"/>
                          <a:ea typeface="Calibri" panose="020F0502020204030204" pitchFamily="34" charset="0"/>
                          <a:cs typeface="Arial" panose="020B0604020202020204" pitchFamily="34" charset="0"/>
                        </a:rPr>
                        <a:t>kendisinden hayır beklenmeyen ve kötülüğünden de emin olunmayan</a:t>
                      </a: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801929" rtl="0" eaLnBrk="1" fontAlgn="auto" latinLnBrk="0" hangingPunct="1">
                        <a:lnSpc>
                          <a:spcPct val="150000"/>
                        </a:lnSpc>
                        <a:spcBef>
                          <a:spcPts val="0"/>
                        </a:spcBef>
                        <a:spcAft>
                          <a:spcPts val="600"/>
                        </a:spcAft>
                        <a:buClrTx/>
                        <a:buSzTx/>
                        <a:buFontTx/>
                        <a:buNone/>
                        <a:tabLst/>
                        <a:defRPr/>
                      </a:pPr>
                      <a:r>
                        <a:rPr lang="tr-TR" sz="2800" dirty="0" smtClean="0">
                          <a:effectLst/>
                          <a:latin typeface="Times New Roman" panose="02020603050405020304" pitchFamily="18" charset="0"/>
                          <a:ea typeface="Calibri" panose="020F0502020204030204" pitchFamily="34" charset="0"/>
                          <a:cs typeface="Arial" panose="020B0604020202020204" pitchFamily="34" charset="0"/>
                        </a:rPr>
                        <a:t>laf taşıyan, sevenlerin arasını ayıran, masum insanların sıkıntı çekmesini isteyenler</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1442393"/>
                  </a:ext>
                </a:extLst>
              </a:tr>
              <a:tr h="1836287">
                <a:tc gridSpan="2">
                  <a:txBody>
                    <a:bodyPr/>
                    <a:lstStyle/>
                    <a:p>
                      <a:pPr marL="0" marR="0" indent="0" algn="ctr" defTabSz="801929" rtl="0" eaLnBrk="1" fontAlgn="auto" latinLnBrk="0" hangingPunct="1">
                        <a:lnSpc>
                          <a:spcPct val="100000"/>
                        </a:lnSpc>
                        <a:spcBef>
                          <a:spcPts val="0"/>
                        </a:spcBef>
                        <a:spcAft>
                          <a:spcPts val="0"/>
                        </a:spcAft>
                        <a:buClrTx/>
                        <a:buSzTx/>
                        <a:buFontTx/>
                        <a:buNone/>
                        <a:tabLst/>
                        <a:defRPr/>
                      </a:pPr>
                      <a:r>
                        <a:rPr lang="tr-TR" sz="2800" dirty="0" smtClean="0">
                          <a:effectLst/>
                          <a:latin typeface="Times New Roman" panose="02020603050405020304" pitchFamily="18" charset="0"/>
                          <a:ea typeface="Calibri" panose="020F0502020204030204" pitchFamily="34" charset="0"/>
                          <a:cs typeface="Arial" panose="020B0604020202020204" pitchFamily="34" charset="0"/>
                        </a:rPr>
                        <a:t>çirkin söz ve davranışlarından korunmak için insanların kendisini terk ettiği kişi</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50000"/>
                        </a:lnSpc>
                        <a:spcAft>
                          <a:spcPts val="600"/>
                        </a:spcAft>
                      </a:pPr>
                      <a:endParaRPr lang="en-US" sz="2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6673079"/>
                  </a:ext>
                </a:extLst>
              </a:tr>
            </a:tbl>
          </a:graphicData>
        </a:graphic>
      </p:graphicFrame>
      <p:sp>
        <p:nvSpPr>
          <p:cNvPr id="3" name="Rectangle 1"/>
          <p:cNvSpPr>
            <a:spLocks noChangeArrowheads="1"/>
          </p:cNvSpPr>
          <p:nvPr/>
        </p:nvSpPr>
        <p:spPr bwMode="auto">
          <a:xfrm>
            <a:off x="2420938" y="2630488"/>
            <a:ext cx="10691812"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922674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EN ÜSTÜN SADAKA</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722747" y="2650177"/>
            <a:ext cx="9246128" cy="286552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Sadakanın en faziletlisi, Müslüman’ın bir bilgi öğrenmesi, sonra da o bilgiyi Müslüman kardeşine </a:t>
            </a:r>
            <a:r>
              <a:rPr lang="tr-TR" sz="2800" dirty="0" smtClean="0">
                <a:latin typeface="Arial" panose="020B0604020202020204" pitchFamily="34" charset="0"/>
                <a:cs typeface="Arial" panose="020B0604020202020204" pitchFamily="34" charset="0"/>
              </a:rPr>
              <a:t>öğretmesidir</a:t>
            </a: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0225483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261257" y="2343638"/>
            <a:ext cx="9772559" cy="2217082"/>
          </a:xfrm>
          <a:prstGeom prst="rect">
            <a:avLst/>
          </a:prstGeom>
          <a:noFill/>
        </p:spPr>
        <p:txBody>
          <a:bodyPr wrap="square" rtlCol="0">
            <a:spAutoFit/>
          </a:bodyPr>
          <a:lstStyle/>
          <a:p>
            <a:pPr algn="just">
              <a:lnSpc>
                <a:spcPct val="150000"/>
              </a:lnSpc>
              <a:spcBef>
                <a:spcPts val="600"/>
              </a:spcBef>
              <a:spcAft>
                <a:spcPts val="600"/>
              </a:spcAft>
            </a:pPr>
            <a:r>
              <a:rPr lang="tr-TR" sz="3200" dirty="0" smtClean="0">
                <a:latin typeface="Arial" panose="020B0604020202020204" pitchFamily="34" charset="0"/>
                <a:cs typeface="Arial" panose="020B0604020202020204" pitchFamily="34" charset="0"/>
              </a:rPr>
              <a:t>Kaynak: Kur'an </a:t>
            </a:r>
            <a:r>
              <a:rPr lang="tr-TR" sz="3200" dirty="0">
                <a:latin typeface="Arial" panose="020B0604020202020204" pitchFamily="34" charset="0"/>
                <a:cs typeface="Arial" panose="020B0604020202020204" pitchFamily="34" charset="0"/>
              </a:rPr>
              <a:t>ve Sünnette İman-Ahlak </a:t>
            </a:r>
            <a:r>
              <a:rPr lang="tr-TR" sz="3200" dirty="0" smtClean="0">
                <a:latin typeface="Arial" panose="020B0604020202020204" pitchFamily="34" charset="0"/>
                <a:cs typeface="Arial" panose="020B0604020202020204" pitchFamily="34" charset="0"/>
              </a:rPr>
              <a:t>Bütünlüğü, Mehmet Ali </a:t>
            </a:r>
            <a:r>
              <a:rPr lang="tr-TR" sz="3200" dirty="0" err="1" smtClean="0">
                <a:latin typeface="Arial" panose="020B0604020202020204" pitchFamily="34" charset="0"/>
                <a:cs typeface="Arial" panose="020B0604020202020204" pitchFamily="34" charset="0"/>
              </a:rPr>
              <a:t>Çalgan</a:t>
            </a:r>
            <a:r>
              <a:rPr lang="tr-TR" sz="3200" dirty="0" smtClean="0">
                <a:latin typeface="Arial" panose="020B0604020202020204" pitchFamily="34" charset="0"/>
                <a:cs typeface="Arial" panose="020B0604020202020204" pitchFamily="34" charset="0"/>
              </a:rPr>
              <a:t>, Diyanet İşleri Başkanlığı Yayınları</a:t>
            </a:r>
            <a:endParaRPr lang="tr-TR" sz="32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5694571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028" name="Picture 4" descr="Resulullah (sav)'ın hadis hadis oruç günlüğü | Siyer-i Neb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950" y="11496"/>
            <a:ext cx="11351614" cy="6921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694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İMANIN KEMALİ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4158190"/>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“iman etmemiş olur”, “mümin değildir”, “İslâm’dan çıkar”, “cennete giremez”, “küfürdür” gibi ifadelerle imanın nefyedilmesi (yok sayılması) hususunda, bu tür hadislerin doğru anlaşılması için kabul edilen genel kural şudur: </a:t>
            </a:r>
            <a:r>
              <a:rPr lang="tr-TR" sz="2800" b="1" dirty="0">
                <a:latin typeface="Arial" panose="020B0604020202020204" pitchFamily="34" charset="0"/>
                <a:cs typeface="Arial" panose="020B0604020202020204" pitchFamily="34" charset="0"/>
              </a:rPr>
              <a:t>Bu hadislerde kasıt, imanın aslı değil, kemâlidir.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887700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79714" y="755418"/>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BÜYÜK GÜNAH İŞLEMENİN NETİCESİ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08051" y="2049295"/>
            <a:ext cx="9875519" cy="4555093"/>
          </a:xfrm>
          <a:prstGeom prst="rect">
            <a:avLst/>
          </a:prstGeom>
          <a:noFill/>
        </p:spPr>
        <p:txBody>
          <a:bodyPr wrap="square" rtlCol="0">
            <a:spAutoFit/>
          </a:bodyPr>
          <a:lstStyle/>
          <a:p>
            <a:pPr>
              <a:lnSpc>
                <a:spcPct val="150000"/>
              </a:lnSpc>
            </a:pPr>
            <a:r>
              <a:rPr lang="tr-TR" sz="2800" dirty="0" smtClean="0">
                <a:latin typeface="Arial" panose="020B0604020202020204" pitchFamily="34" charset="0"/>
                <a:cs typeface="Arial" panose="020B0604020202020204" pitchFamily="34" charset="0"/>
              </a:rPr>
              <a:t>“Allah kendisine ortak koşulmasını asla bağışlamaz; bundan başkasını dilediği kimse hakkında bağışlar.” en-Nisâ 4/48.</a:t>
            </a:r>
            <a:endParaRPr lang="en-US" sz="2800" dirty="0" smtClean="0">
              <a:latin typeface="Arial" panose="020B0604020202020204" pitchFamily="34" charset="0"/>
              <a:cs typeface="Arial" panose="020B0604020202020204" pitchFamily="34" charset="0"/>
            </a:endParaRPr>
          </a:p>
          <a:p>
            <a:pPr>
              <a:lnSpc>
                <a:spcPct val="150000"/>
              </a:lnSpc>
            </a:pPr>
            <a:endParaRPr lang="tr-TR" sz="2800" dirty="0" smtClean="0">
              <a:latin typeface="Arial" panose="020B0604020202020204" pitchFamily="34" charset="0"/>
              <a:cs typeface="Arial" panose="020B0604020202020204" pitchFamily="34" charset="0"/>
            </a:endParaRPr>
          </a:p>
          <a:p>
            <a:pPr>
              <a:lnSpc>
                <a:spcPct val="150000"/>
              </a:lnSpc>
            </a:pPr>
            <a:r>
              <a:rPr lang="tr-TR" sz="2800" dirty="0" smtClean="0">
                <a:latin typeface="Arial" panose="020B0604020202020204" pitchFamily="34" charset="0"/>
                <a:cs typeface="Arial" panose="020B0604020202020204" pitchFamily="34" charset="0"/>
              </a:rPr>
              <a:t>“</a:t>
            </a:r>
            <a:r>
              <a:rPr lang="tr-TR" sz="2800" dirty="0" err="1" smtClean="0">
                <a:latin typeface="Arial" panose="020B0604020202020204" pitchFamily="34" charset="0"/>
                <a:cs typeface="Arial" panose="020B0604020202020204" pitchFamily="34" charset="0"/>
              </a:rPr>
              <a:t>Cebrâil</a:t>
            </a:r>
            <a:r>
              <a:rPr lang="tr-TR" sz="2800" dirty="0" smtClean="0">
                <a:latin typeface="Arial" panose="020B0604020202020204" pitchFamily="34" charset="0"/>
                <a:cs typeface="Arial" panose="020B0604020202020204" pitchFamily="34" charset="0"/>
              </a:rPr>
              <a:t> bana gelerek zina da yapsa hırsızlık da yapsa ümmetimden yüce Allah’a ortak koşmadan ölenlerin cennete gireceğini haber verdi.” Müslim, </a:t>
            </a:r>
            <a:r>
              <a:rPr lang="tr-TR" sz="2800" dirty="0" err="1" smtClean="0">
                <a:latin typeface="Arial" panose="020B0604020202020204" pitchFamily="34" charset="0"/>
                <a:cs typeface="Arial" panose="020B0604020202020204" pitchFamily="34" charset="0"/>
              </a:rPr>
              <a:t>Îmân</a:t>
            </a:r>
            <a:r>
              <a:rPr lang="tr-TR" sz="2800" dirty="0" smtClean="0">
                <a:latin typeface="Arial" panose="020B0604020202020204" pitchFamily="34" charset="0"/>
                <a:cs typeface="Arial" panose="020B0604020202020204" pitchFamily="34" charset="0"/>
              </a:rPr>
              <a:t>, 153.</a:t>
            </a:r>
            <a:endParaRPr lang="en-US" sz="2800" dirty="0" smtClean="0">
              <a:latin typeface="Arial" panose="020B0604020202020204" pitchFamily="34" charset="0"/>
              <a:cs typeface="Arial" panose="020B0604020202020204" pitchFamily="34" charset="0"/>
            </a:endParaRPr>
          </a:p>
          <a:p>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7307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53588" y="350469"/>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BÜYÜK GÜNAH İŞLEMENİN NETİCESİ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282016" y="1119513"/>
            <a:ext cx="10116018" cy="6928179"/>
          </a:xfrm>
          <a:prstGeom prst="rect">
            <a:avLst/>
          </a:prstGeom>
          <a:noFill/>
        </p:spPr>
        <p:txBody>
          <a:bodyPr wrap="square" rtlCol="0">
            <a:spAutoFit/>
          </a:bodyPr>
          <a:lstStyle/>
          <a:p>
            <a:endParaRPr lang="tr-TR" sz="2400" dirty="0" smtClean="0">
              <a:latin typeface="Arial" panose="020B0604020202020204" pitchFamily="34" charset="0"/>
              <a:cs typeface="Arial" panose="020B0604020202020204" pitchFamily="34" charset="0"/>
            </a:endParaRPr>
          </a:p>
          <a:p>
            <a:pPr>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Bana Allah’a ortak koşmamak, zina etmemek, hırsızlık yapmamak, Allah’ın haram kıldığı bir canı haksız yere öldürmemek üzere söz verin. Sizden kim sözünde durursa mükafatı Allah’a aittir. Kim de bu sayılan günahlardan birini işlerse ve dünyada cezalandırılırsa bu ceza ona </a:t>
            </a:r>
            <a:r>
              <a:rPr lang="tr-TR" sz="2800" dirty="0" err="1">
                <a:latin typeface="Arial" panose="020B0604020202020204" pitchFamily="34" charset="0"/>
                <a:cs typeface="Arial" panose="020B0604020202020204" pitchFamily="34" charset="0"/>
              </a:rPr>
              <a:t>keffâret</a:t>
            </a:r>
            <a:r>
              <a:rPr lang="tr-TR" sz="2800" dirty="0">
                <a:latin typeface="Arial" panose="020B0604020202020204" pitchFamily="34" charset="0"/>
                <a:cs typeface="Arial" panose="020B0604020202020204" pitchFamily="34" charset="0"/>
              </a:rPr>
              <a:t> olur. Kim de bu sayılan günahlardan birini işler ve Allah onu örterse, durumu Allah’a kalmıştır. Dilerse onu affeder, dilerse ona azap eder.” </a:t>
            </a:r>
            <a:r>
              <a:rPr lang="tr-TR" sz="2800" dirty="0" smtClean="0">
                <a:latin typeface="Arial" panose="020B0604020202020204" pitchFamily="34" charset="0"/>
                <a:cs typeface="Arial" panose="020B0604020202020204" pitchFamily="34" charset="0"/>
              </a:rPr>
              <a:t>Müslim</a:t>
            </a:r>
            <a:r>
              <a:rPr lang="tr-TR" sz="2800" dirty="0">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Hudud</a:t>
            </a:r>
            <a:r>
              <a:rPr lang="tr-TR" sz="2800" dirty="0">
                <a:latin typeface="Arial" panose="020B0604020202020204" pitchFamily="34" charset="0"/>
                <a:cs typeface="Arial" panose="020B0604020202020204" pitchFamily="34" charset="0"/>
              </a:rPr>
              <a:t>, 41.</a:t>
            </a:r>
            <a:endParaRPr lang="en-US" sz="2800" dirty="0">
              <a:latin typeface="Arial" panose="020B0604020202020204" pitchFamily="34" charset="0"/>
              <a:cs typeface="Arial" panose="020B0604020202020204" pitchFamily="34" charset="0"/>
            </a:endParaRPr>
          </a:p>
          <a:p>
            <a:pPr algn="just">
              <a:lnSpc>
                <a:spcPct val="150000"/>
              </a:lnSpc>
            </a:pPr>
            <a:r>
              <a:rPr lang="tr-TR" sz="20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914138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BÜYÜK GÜNAH İŞLEMENİN NETİCESİ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2" y="1891953"/>
            <a:ext cx="9742518" cy="4467057"/>
          </a:xfrm>
          <a:prstGeom prst="rect">
            <a:avLst/>
          </a:prstGeom>
          <a:noFill/>
        </p:spPr>
        <p:txBody>
          <a:bodyPr wrap="square" rtlCol="0">
            <a:spAutoFit/>
          </a:bodyPr>
          <a:lstStyle/>
          <a:p>
            <a:pPr algn="just">
              <a:lnSpc>
                <a:spcPct val="150000"/>
              </a:lnSpc>
            </a:pPr>
            <a:r>
              <a:rPr lang="tr-TR" sz="2400" dirty="0" smtClean="0">
                <a:latin typeface="Arial" panose="020B0604020202020204" pitchFamily="34" charset="0"/>
                <a:cs typeface="Arial" panose="020B0604020202020204" pitchFamily="34" charset="0"/>
              </a:rPr>
              <a:t>Şirk </a:t>
            </a:r>
            <a:r>
              <a:rPr lang="tr-TR" sz="2400" dirty="0">
                <a:latin typeface="Arial" panose="020B0604020202020204" pitchFamily="34" charset="0"/>
                <a:cs typeface="Arial" panose="020B0604020202020204" pitchFamily="34" charset="0"/>
              </a:rPr>
              <a:t>dışında diğer büyük günahları işleyenler bu sebeple tekfir edilmezler (kâfir oldukları ileri sürülmez), bilakis onlar imanları eksik olan müminlerdir, eğer </a:t>
            </a:r>
            <a:r>
              <a:rPr lang="tr-TR" sz="2400" dirty="0" err="1">
                <a:latin typeface="Arial" panose="020B0604020202020204" pitchFamily="34" charset="0"/>
                <a:cs typeface="Arial" panose="020B0604020202020204" pitchFamily="34" charset="0"/>
              </a:rPr>
              <a:t>tevbe</a:t>
            </a:r>
            <a:r>
              <a:rPr lang="tr-TR" sz="2400" dirty="0">
                <a:latin typeface="Arial" panose="020B0604020202020204" pitchFamily="34" charset="0"/>
                <a:cs typeface="Arial" panose="020B0604020202020204" pitchFamily="34" charset="0"/>
              </a:rPr>
              <a:t> ederlerse, cezaları düşer, eğer büyük günahta ısrar ederek ölürlerse durumları </a:t>
            </a:r>
            <a:r>
              <a:rPr lang="tr-TR" sz="2400" dirty="0" err="1">
                <a:latin typeface="Arial" panose="020B0604020202020204" pitchFamily="34" charset="0"/>
                <a:cs typeface="Arial" panose="020B0604020202020204" pitchFamily="34" charset="0"/>
              </a:rPr>
              <a:t>Cenâb</a:t>
            </a:r>
            <a:r>
              <a:rPr lang="tr-TR" sz="2400" dirty="0">
                <a:latin typeface="Arial" panose="020B0604020202020204" pitchFamily="34" charset="0"/>
                <a:cs typeface="Arial" panose="020B0604020202020204" pitchFamily="34" charset="0"/>
              </a:rPr>
              <a:t>-ı Hakk’ın dilemesine kalmıştır. Eğer yüce Allah dilerse onları affeder ve cennete ilk defada girebilirler, eğer dilerse onları cezalandırır ve sonra cennete alır.  </a:t>
            </a:r>
            <a:r>
              <a:rPr lang="tr-TR" sz="2400" dirty="0" smtClean="0">
                <a:latin typeface="Arial" panose="020B0604020202020204" pitchFamily="34" charset="0"/>
                <a:cs typeface="Arial" panose="020B0604020202020204" pitchFamily="34" charset="0"/>
              </a:rPr>
              <a:t/>
            </a:r>
            <a:br>
              <a:rPr lang="tr-TR" sz="2400" dirty="0" smtClean="0">
                <a:latin typeface="Arial" panose="020B0604020202020204" pitchFamily="34" charset="0"/>
                <a:cs typeface="Arial" panose="020B0604020202020204" pitchFamily="34" charset="0"/>
              </a:rPr>
            </a:br>
            <a:r>
              <a:rPr lang="tr-TR" sz="2400" dirty="0" smtClean="0"/>
              <a:t/>
            </a:r>
            <a:br>
              <a:rPr lang="tr-TR" sz="2400" dirty="0" smtClean="0"/>
            </a:br>
            <a:endParaRPr lang="tr-TR" sz="24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221557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İMANIN TARİFİ VE GAYESİ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1737360"/>
            <a:ext cx="9638014" cy="6743513"/>
          </a:xfrm>
          <a:prstGeom prst="rect">
            <a:avLst/>
          </a:prstGeom>
          <a:noFill/>
        </p:spPr>
        <p:txBody>
          <a:bodyPr wrap="square" rtlCol="0">
            <a:spAutoFit/>
          </a:bodyPr>
          <a:lstStyle/>
          <a:p>
            <a:pPr algn="just">
              <a:lnSpc>
                <a:spcPct val="150000"/>
              </a:lnSpc>
            </a:pPr>
            <a:r>
              <a:rPr lang="tr-TR" sz="2800" dirty="0" err="1" smtClean="0">
                <a:latin typeface="Arial" panose="020B0604020202020204" pitchFamily="34" charset="0"/>
                <a:cs typeface="Arial" panose="020B0604020202020204" pitchFamily="34" charset="0"/>
              </a:rPr>
              <a:t>Rasûlullah</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(sav) art arda üç kez, “</a:t>
            </a:r>
            <a:r>
              <a:rPr lang="tr-TR" sz="2800" b="1" u="sng" dirty="0">
                <a:latin typeface="Arial" panose="020B0604020202020204" pitchFamily="34" charset="0"/>
                <a:cs typeface="Arial" panose="020B0604020202020204" pitchFamily="34" charset="0"/>
              </a:rPr>
              <a:t>Vallahi iman etmemiştir</a:t>
            </a:r>
            <a:r>
              <a:rPr lang="tr-TR" sz="2800" dirty="0">
                <a:latin typeface="Arial" panose="020B0604020202020204" pitchFamily="34" charset="0"/>
                <a:cs typeface="Arial" panose="020B0604020202020204" pitchFamily="34" charset="0"/>
              </a:rPr>
              <a:t>.” der. Meraklanan </a:t>
            </a:r>
            <a:r>
              <a:rPr lang="tr-TR" sz="2800" dirty="0" err="1">
                <a:latin typeface="Arial" panose="020B0604020202020204" pitchFamily="34" charset="0"/>
                <a:cs typeface="Arial" panose="020B0604020202020204" pitchFamily="34" charset="0"/>
              </a:rPr>
              <a:t>sahâbîler</a:t>
            </a:r>
            <a:r>
              <a:rPr lang="tr-TR" sz="2800" dirty="0">
                <a:latin typeface="Arial" panose="020B0604020202020204" pitchFamily="34" charset="0"/>
                <a:cs typeface="Arial" panose="020B0604020202020204" pitchFamily="34" charset="0"/>
              </a:rPr>
              <a:t>, “Kim, </a:t>
            </a:r>
            <a:r>
              <a:rPr lang="tr-TR" sz="2800" dirty="0" err="1">
                <a:latin typeface="Arial" panose="020B0604020202020204" pitchFamily="34" charset="0"/>
                <a:cs typeface="Arial" panose="020B0604020202020204" pitchFamily="34" charset="0"/>
              </a:rPr>
              <a:t>yâ</a:t>
            </a:r>
            <a:r>
              <a:rPr lang="tr-TR" sz="2800" dirty="0">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Rasûlallah</a:t>
            </a:r>
            <a:r>
              <a:rPr lang="tr-TR" sz="2800" dirty="0">
                <a:latin typeface="Arial" panose="020B0604020202020204" pitchFamily="34" charset="0"/>
                <a:cs typeface="Arial" panose="020B0604020202020204" pitchFamily="34" charset="0"/>
              </a:rPr>
              <a:t>?” diye sorduklarında Hz. Peygamber, “</a:t>
            </a:r>
            <a:r>
              <a:rPr lang="tr-TR" sz="2800" b="1" dirty="0">
                <a:latin typeface="Arial" panose="020B0604020202020204" pitchFamily="34" charset="0"/>
                <a:cs typeface="Arial" panose="020B0604020202020204" pitchFamily="34" charset="0"/>
              </a:rPr>
              <a:t>Komşusunun, kendisine kötülük yapabileceği kaygısından emin olmadığı kimse</a:t>
            </a:r>
            <a:r>
              <a:rPr lang="tr-TR" sz="2800" dirty="0">
                <a:latin typeface="Arial" panose="020B0604020202020204" pitchFamily="34" charset="0"/>
                <a:cs typeface="Arial" panose="020B0604020202020204" pitchFamily="34" charset="0"/>
              </a:rPr>
              <a:t>” cevabını verir.  Bir diğer hadiste ise “Komşusunun, kendisine kötülük yapabileceği kaygısından emin olmadığı kişi </a:t>
            </a:r>
            <a:r>
              <a:rPr lang="tr-TR" sz="2800" b="1" u="sng" dirty="0" smtClean="0">
                <a:latin typeface="Arial" panose="020B0604020202020204" pitchFamily="34" charset="0"/>
                <a:cs typeface="Arial" panose="020B0604020202020204" pitchFamily="34" charset="0"/>
              </a:rPr>
              <a:t>cennete giremez</a:t>
            </a:r>
            <a:r>
              <a:rPr lang="tr-TR" sz="2800" b="1" dirty="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  buyrulmuştur</a:t>
            </a:r>
            <a:r>
              <a:rPr lang="tr-TR" sz="2800" dirty="0" smtClean="0">
                <a:latin typeface="Arial" panose="020B0604020202020204" pitchFamily="34" charset="0"/>
                <a:cs typeface="Arial" panose="020B0604020202020204" pitchFamily="34" charset="0"/>
              </a:rPr>
              <a:t>.</a:t>
            </a: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Tree>
    <p:extLst>
      <p:ext uri="{BB962C8B-B14F-4D97-AF65-F5344CB8AC3E}">
        <p14:creationId xmlns:p14="http://schemas.microsoft.com/office/powerpoint/2010/main" val="661375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İMANIN TARİFİ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08764" y="2318273"/>
            <a:ext cx="9553693" cy="5021055"/>
          </a:xfrm>
          <a:prstGeom prst="rect">
            <a:avLst/>
          </a:prstGeom>
          <a:noFill/>
        </p:spPr>
        <p:txBody>
          <a:bodyPr wrap="square" rtlCol="0">
            <a:spAutoFit/>
          </a:bodyPr>
          <a:lstStyle/>
          <a:p>
            <a:pPr>
              <a:lnSpc>
                <a:spcPct val="150000"/>
              </a:lnSpc>
            </a:pPr>
            <a:r>
              <a:rPr lang="tr-TR" sz="2400" dirty="0" smtClean="0">
                <a:latin typeface="Arial" panose="020B0604020202020204" pitchFamily="34" charset="0"/>
                <a:cs typeface="Arial" panose="020B0604020202020204" pitchFamily="34" charset="0"/>
              </a:rPr>
              <a:t>İlk </a:t>
            </a:r>
            <a:r>
              <a:rPr lang="tr-TR" sz="2400" dirty="0">
                <a:latin typeface="Arial" panose="020B0604020202020204" pitchFamily="34" charset="0"/>
                <a:cs typeface="Arial" panose="020B0604020202020204" pitchFamily="34" charset="0"/>
              </a:rPr>
              <a:t>grup kalıp, iman-ahlâk ilişkisini doğrudan (imanın tarifi açısından) tesis eden ifadeler olup şunlardır: </a:t>
            </a:r>
            <a:endParaRPr lang="tr-TR" sz="2400" dirty="0" smtClean="0">
              <a:latin typeface="Arial" panose="020B0604020202020204" pitchFamily="34" charset="0"/>
              <a:cs typeface="Arial" panose="020B0604020202020204" pitchFamily="34" charset="0"/>
            </a:endParaRPr>
          </a:p>
          <a:p>
            <a:pPr>
              <a:lnSpc>
                <a:spcPct val="150000"/>
              </a:lnSpc>
            </a:pPr>
            <a:r>
              <a:rPr lang="tr-TR" sz="2400" dirty="0" smtClean="0">
                <a:latin typeface="Arial" panose="020B0604020202020204" pitchFamily="34" charset="0"/>
                <a:cs typeface="Arial" panose="020B0604020202020204" pitchFamily="34" charset="0"/>
              </a:rPr>
              <a:t>“</a:t>
            </a:r>
            <a:r>
              <a:rPr lang="tr-TR" sz="2400" dirty="0">
                <a:latin typeface="Arial" panose="020B0604020202020204" pitchFamily="34" charset="0"/>
                <a:cs typeface="Arial" panose="020B0604020202020204" pitchFamily="34" charset="0"/>
              </a:rPr>
              <a:t>İmandandır”, “küfür/ </a:t>
            </a:r>
            <a:r>
              <a:rPr lang="tr-TR" sz="2400" dirty="0" err="1">
                <a:latin typeface="Arial" panose="020B0604020202020204" pitchFamily="34" charset="0"/>
                <a:cs typeface="Arial" panose="020B0604020202020204" pitchFamily="34" charset="0"/>
              </a:rPr>
              <a:t>nifâk</a:t>
            </a:r>
            <a:r>
              <a:rPr lang="tr-TR" sz="2400" dirty="0">
                <a:latin typeface="Arial" panose="020B0604020202020204" pitchFamily="34" charset="0"/>
                <a:cs typeface="Arial" panose="020B0604020202020204" pitchFamily="34" charset="0"/>
              </a:rPr>
              <a:t>/ </a:t>
            </a:r>
            <a:r>
              <a:rPr lang="tr-TR" sz="2400" dirty="0" err="1">
                <a:latin typeface="Arial" panose="020B0604020202020204" pitchFamily="34" charset="0"/>
                <a:cs typeface="Arial" panose="020B0604020202020204" pitchFamily="34" charset="0"/>
              </a:rPr>
              <a:t>câhiliye</a:t>
            </a:r>
            <a:r>
              <a:rPr lang="tr-TR" sz="2400" dirty="0">
                <a:latin typeface="Arial" panose="020B0604020202020204" pitchFamily="34" charset="0"/>
                <a:cs typeface="Arial" panose="020B0604020202020204" pitchFamily="34" charset="0"/>
              </a:rPr>
              <a:t> alameti”, “iman/</a:t>
            </a:r>
            <a:r>
              <a:rPr lang="tr-TR" sz="2400" dirty="0" err="1">
                <a:latin typeface="Arial" panose="020B0604020202020204" pitchFamily="34" charset="0"/>
                <a:cs typeface="Arial" panose="020B0604020202020204" pitchFamily="34" charset="0"/>
              </a:rPr>
              <a:t>islâm</a:t>
            </a:r>
            <a:r>
              <a:rPr lang="tr-TR" sz="2400" dirty="0">
                <a:latin typeface="Arial" panose="020B0604020202020204" pitchFamily="34" charset="0"/>
                <a:cs typeface="Arial" panose="020B0604020202020204" pitchFamily="34" charset="0"/>
              </a:rPr>
              <a:t>”, “İmanın/</a:t>
            </a:r>
            <a:r>
              <a:rPr lang="tr-TR" sz="2400" dirty="0" err="1">
                <a:latin typeface="Arial" panose="020B0604020202020204" pitchFamily="34" charset="0"/>
                <a:cs typeface="Arial" panose="020B0604020202020204" pitchFamily="34" charset="0"/>
              </a:rPr>
              <a:t>islâmın</a:t>
            </a:r>
            <a:r>
              <a:rPr lang="tr-TR" sz="2400" dirty="0">
                <a:latin typeface="Arial" panose="020B0604020202020204" pitchFamily="34" charset="0"/>
                <a:cs typeface="Arial" panose="020B0604020202020204" pitchFamily="34" charset="0"/>
              </a:rPr>
              <a:t> en üstünü/hayırlısı”, “İmanın tadı/hakikati/istikameti/kemali”, “İmanın/ </a:t>
            </a:r>
            <a:r>
              <a:rPr lang="tr-TR" sz="2400" dirty="0" err="1">
                <a:latin typeface="Arial" panose="020B0604020202020204" pitchFamily="34" charset="0"/>
                <a:cs typeface="Arial" panose="020B0604020202020204" pitchFamily="34" charset="0"/>
              </a:rPr>
              <a:t>islâmın</a:t>
            </a:r>
            <a:r>
              <a:rPr lang="tr-TR" sz="2400" dirty="0">
                <a:latin typeface="Arial" panose="020B0604020202020204" pitchFamily="34" charset="0"/>
                <a:cs typeface="Arial" panose="020B0604020202020204" pitchFamily="34" charset="0"/>
              </a:rPr>
              <a:t> kulpları”, “Kim yüce Allah’a inanıyorsa böyle yapsın”, “Böyle yapmadıkça inanmış olmazsınız”, “Mümin/Müslim”, “Mümin/Bizden değildir”. </a:t>
            </a:r>
            <a:r>
              <a:rPr lang="tr-TR" sz="2400" dirty="0" smtClean="0">
                <a:latin typeface="Arial" panose="020B0604020202020204" pitchFamily="34" charset="0"/>
                <a:cs typeface="Arial" panose="020B0604020202020204" pitchFamily="34" charset="0"/>
              </a:rPr>
              <a:t/>
            </a:r>
            <a:br>
              <a:rPr lang="tr-TR" sz="2400" dirty="0" smtClean="0">
                <a:latin typeface="Arial" panose="020B0604020202020204" pitchFamily="34" charset="0"/>
                <a:cs typeface="Arial" panose="020B0604020202020204" pitchFamily="34" charset="0"/>
              </a:rPr>
            </a:br>
            <a:r>
              <a:rPr lang="tr-TR" sz="2400" dirty="0"/>
              <a:t/>
            </a:r>
            <a:br>
              <a:rPr lang="tr-TR" sz="2400" dirty="0"/>
            </a:br>
            <a:endParaRPr lang="tr-TR" sz="24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818050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65822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İMANIN GAYESİ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34890" y="1952513"/>
            <a:ext cx="9501442" cy="5358518"/>
          </a:xfrm>
          <a:prstGeom prst="rect">
            <a:avLst/>
          </a:prstGeom>
          <a:noFill/>
        </p:spPr>
        <p:txBody>
          <a:bodyPr wrap="square" rtlCol="0">
            <a:spAutoFit/>
          </a:bodyPr>
          <a:lstStyle/>
          <a:p>
            <a:pPr>
              <a:lnSpc>
                <a:spcPct val="150000"/>
              </a:lnSpc>
            </a:pPr>
            <a:r>
              <a:rPr lang="tr-TR" sz="2400" dirty="0">
                <a:latin typeface="Arial" panose="020B0604020202020204" pitchFamily="34" charset="0"/>
                <a:cs typeface="Arial" panose="020B0604020202020204" pitchFamily="34" charset="0"/>
              </a:rPr>
              <a:t>İkinci grup kalıplar ise,  iman-ahlâk ilişkisini dolaylı olarak (imanın gayesi açısından) tesis eden ifadeler olup şunlardan oluşmaktadır</a:t>
            </a:r>
            <a:r>
              <a:rPr lang="tr-TR" sz="2400" dirty="0" smtClean="0">
                <a:latin typeface="Arial" panose="020B0604020202020204" pitchFamily="34" charset="0"/>
                <a:cs typeface="Arial" panose="020B0604020202020204" pitchFamily="34" charset="0"/>
              </a:rPr>
              <a:t>:</a:t>
            </a:r>
          </a:p>
          <a:p>
            <a:pPr>
              <a:lnSpc>
                <a:spcPct val="150000"/>
              </a:lnSpc>
            </a:pPr>
            <a:r>
              <a:rPr lang="tr-TR" sz="2400" dirty="0" smtClean="0">
                <a:latin typeface="Arial" panose="020B0604020202020204" pitchFamily="34" charset="0"/>
                <a:cs typeface="Arial" panose="020B0604020202020204" pitchFamily="34" charset="0"/>
              </a:rPr>
              <a:t>“</a:t>
            </a:r>
            <a:r>
              <a:rPr lang="tr-TR" sz="2400" dirty="0">
                <a:latin typeface="Arial" panose="020B0604020202020204" pitchFamily="34" charset="0"/>
                <a:cs typeface="Arial" panose="020B0604020202020204" pitchFamily="34" charset="0"/>
              </a:rPr>
              <a:t>Cennete Giremez/ Cennet ona haramdır/ Cehenneme Girer”, “Helâk edici şeyler/ Büyük günahlar/ Kurtuluş (felâh)”, “Cennete Girenler”, “İnsanların En Hayırlıları/ Şerlileri, Amellerin En Üstünü”, “Allah Teâlâ ve </a:t>
            </a:r>
            <a:r>
              <a:rPr lang="tr-TR" sz="2400" dirty="0" err="1">
                <a:latin typeface="Arial" panose="020B0604020202020204" pitchFamily="34" charset="0"/>
                <a:cs typeface="Arial" panose="020B0604020202020204" pitchFamily="34" charset="0"/>
              </a:rPr>
              <a:t>Rasûlü’nün</a:t>
            </a:r>
            <a:r>
              <a:rPr lang="tr-TR" sz="2400" dirty="0">
                <a:latin typeface="Arial" panose="020B0604020202020204" pitchFamily="34" charset="0"/>
                <a:cs typeface="Arial" panose="020B0604020202020204" pitchFamily="34" charset="0"/>
              </a:rPr>
              <a:t> Sevmesi/ </a:t>
            </a:r>
            <a:r>
              <a:rPr lang="tr-TR" sz="2400" dirty="0" err="1">
                <a:latin typeface="Arial" panose="020B0604020202020204" pitchFamily="34" charset="0"/>
                <a:cs typeface="Arial" panose="020B0604020202020204" pitchFamily="34" charset="0"/>
              </a:rPr>
              <a:t>Buğz</a:t>
            </a:r>
            <a:r>
              <a:rPr lang="tr-TR" sz="2400" dirty="0">
                <a:latin typeface="Arial" panose="020B0604020202020204" pitchFamily="34" charset="0"/>
                <a:cs typeface="Arial" panose="020B0604020202020204" pitchFamily="34" charset="0"/>
              </a:rPr>
              <a:t> Etmesi, </a:t>
            </a:r>
            <a:r>
              <a:rPr lang="tr-TR" sz="2400" dirty="0" err="1">
                <a:latin typeface="Arial" panose="020B0604020202020204" pitchFamily="34" charset="0"/>
                <a:cs typeface="Arial" panose="020B0604020202020204" pitchFamily="34" charset="0"/>
              </a:rPr>
              <a:t>Cenâb</a:t>
            </a:r>
            <a:r>
              <a:rPr lang="tr-TR" sz="2400" dirty="0">
                <a:latin typeface="Arial" panose="020B0604020202020204" pitchFamily="34" charset="0"/>
                <a:cs typeface="Arial" panose="020B0604020202020204" pitchFamily="34" charset="0"/>
              </a:rPr>
              <a:t>-ı Hakk’ın Kıyamette Konuşmaması, Bakmaması, Hasmı Olması”, “Allah </a:t>
            </a:r>
            <a:r>
              <a:rPr lang="tr-TR" sz="2400" dirty="0" err="1">
                <a:latin typeface="Arial" panose="020B0604020202020204" pitchFamily="34" charset="0"/>
                <a:cs typeface="Arial" panose="020B0604020202020204" pitchFamily="34" charset="0"/>
              </a:rPr>
              <a:t>Teâla</a:t>
            </a:r>
            <a:r>
              <a:rPr lang="tr-TR" sz="2400" dirty="0">
                <a:latin typeface="Arial" panose="020B0604020202020204" pitchFamily="34" charset="0"/>
                <a:cs typeface="Arial" panose="020B0604020202020204" pitchFamily="34" charset="0"/>
              </a:rPr>
              <a:t> ve </a:t>
            </a:r>
            <a:r>
              <a:rPr lang="tr-TR" sz="2400" dirty="0" err="1">
                <a:latin typeface="Arial" panose="020B0604020202020204" pitchFamily="34" charset="0"/>
                <a:cs typeface="Arial" panose="020B0604020202020204" pitchFamily="34" charset="0"/>
              </a:rPr>
              <a:t>Rasûlullah</a:t>
            </a:r>
            <a:r>
              <a:rPr lang="tr-TR" sz="2400" dirty="0">
                <a:latin typeface="Arial" panose="020B0604020202020204" pitchFamily="34" charset="0"/>
                <a:cs typeface="Arial" panose="020B0604020202020204" pitchFamily="34" charset="0"/>
              </a:rPr>
              <a:t> (sav) Tarafından Lanet”, “Namazın Kabul Olmaması”</a:t>
            </a:r>
            <a:r>
              <a:rPr lang="tr-TR" sz="2000" dirty="0" smtClean="0">
                <a:latin typeface="Arial" panose="020B0604020202020204" pitchFamily="34" charset="0"/>
                <a:cs typeface="Arial" panose="020B0604020202020204" pitchFamily="34" charset="0"/>
              </a:rPr>
              <a:t/>
            </a:r>
            <a:br>
              <a:rPr lang="tr-TR" sz="2000" dirty="0" smtClean="0">
                <a:latin typeface="Arial" panose="020B0604020202020204" pitchFamily="34" charset="0"/>
                <a:cs typeface="Arial" panose="020B0604020202020204" pitchFamily="34" charset="0"/>
              </a:rPr>
            </a:br>
            <a:r>
              <a:rPr lang="tr-TR" sz="2000" dirty="0"/>
              <a:t/>
            </a:r>
            <a:br>
              <a:rPr lang="tr-TR" sz="2000" dirty="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51004699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2765</TotalTime>
  <Words>1253</Words>
  <Application>Microsoft Office PowerPoint</Application>
  <PresentationFormat>Özel</PresentationFormat>
  <Paragraphs>145</Paragraphs>
  <Slides>29</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29</vt:i4>
      </vt:variant>
    </vt:vector>
  </HeadingPairs>
  <TitlesOfParts>
    <vt:vector size="39" baseType="lpstr">
      <vt:lpstr>Arial</vt:lpstr>
      <vt:lpstr>Calibri</vt:lpstr>
      <vt:lpstr>Calibri Light</vt:lpstr>
      <vt:lpstr>Corbel</vt:lpstr>
      <vt:lpstr>Shonar Bangla</vt:lpstr>
      <vt:lpstr>Tahoma</vt:lpstr>
      <vt:lpstr>Times New Roman</vt:lpstr>
      <vt:lpstr>Wingdings</vt:lpstr>
      <vt:lpstr>Office Teması</vt:lpstr>
      <vt:lpstr>Şeritli</vt:lpstr>
      <vt:lpstr> İSİF 307 HADİS III III. HAFTA Dr. Mehmet ali çalgan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sony</cp:lastModifiedBy>
  <cp:revision>306</cp:revision>
  <dcterms:created xsi:type="dcterms:W3CDTF">2019-09-14T09:59:13Z</dcterms:created>
  <dcterms:modified xsi:type="dcterms:W3CDTF">2021-09-28T17:31:51Z</dcterms:modified>
</cp:coreProperties>
</file>