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2" r:id="rId1"/>
    <p:sldMasterId id="2147483994" r:id="rId2"/>
  </p:sldMasterIdLst>
  <p:notesMasterIdLst>
    <p:notesMasterId r:id="rId49"/>
  </p:notesMasterIdLst>
  <p:sldIdLst>
    <p:sldId id="256" r:id="rId3"/>
    <p:sldId id="258" r:id="rId4"/>
    <p:sldId id="375" r:id="rId5"/>
    <p:sldId id="395" r:id="rId6"/>
    <p:sldId id="356" r:id="rId7"/>
    <p:sldId id="373" r:id="rId8"/>
    <p:sldId id="355" r:id="rId9"/>
    <p:sldId id="358" r:id="rId10"/>
    <p:sldId id="361" r:id="rId11"/>
    <p:sldId id="384" r:id="rId12"/>
    <p:sldId id="383" r:id="rId13"/>
    <p:sldId id="389" r:id="rId14"/>
    <p:sldId id="385" r:id="rId15"/>
    <p:sldId id="390" r:id="rId16"/>
    <p:sldId id="386" r:id="rId17"/>
    <p:sldId id="359" r:id="rId18"/>
    <p:sldId id="391" r:id="rId19"/>
    <p:sldId id="363" r:id="rId20"/>
    <p:sldId id="360" r:id="rId21"/>
    <p:sldId id="376" r:id="rId22"/>
    <p:sldId id="393" r:id="rId23"/>
    <p:sldId id="365" r:id="rId24"/>
    <p:sldId id="366" r:id="rId25"/>
    <p:sldId id="367" r:id="rId26"/>
    <p:sldId id="368" r:id="rId27"/>
    <p:sldId id="374" r:id="rId28"/>
    <p:sldId id="370" r:id="rId29"/>
    <p:sldId id="371" r:id="rId30"/>
    <p:sldId id="372" r:id="rId31"/>
    <p:sldId id="377" r:id="rId32"/>
    <p:sldId id="378" r:id="rId33"/>
    <p:sldId id="379" r:id="rId34"/>
    <p:sldId id="394" r:id="rId35"/>
    <p:sldId id="380" r:id="rId36"/>
    <p:sldId id="381" r:id="rId37"/>
    <p:sldId id="404" r:id="rId38"/>
    <p:sldId id="396" r:id="rId39"/>
    <p:sldId id="397" r:id="rId40"/>
    <p:sldId id="398" r:id="rId41"/>
    <p:sldId id="399" r:id="rId42"/>
    <p:sldId id="400" r:id="rId43"/>
    <p:sldId id="401" r:id="rId44"/>
    <p:sldId id="402" r:id="rId45"/>
    <p:sldId id="403" r:id="rId46"/>
    <p:sldId id="392" r:id="rId47"/>
    <p:sldId id="307" r:id="rId48"/>
  </p:sldIdLst>
  <p:sldSz cx="10691813"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924" y="72"/>
      </p:cViewPr>
      <p:guideLst>
        <p:guide orient="horz" pos="2160"/>
        <p:guide pos="33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A5168-7CD7-4886-93BB-F7DD7CEF4D0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C76D9166-7CC3-456A-A680-A19F1440C73F}">
      <dgm:prSet phldrT="[Metin]"/>
      <dgm:spPr/>
      <dgm:t>
        <a:bodyPr/>
        <a:lstStyle/>
        <a:p>
          <a:r>
            <a:rPr lang="tr-TR" dirty="0" smtClean="0"/>
            <a:t>İMAN</a:t>
          </a:r>
          <a:endParaRPr lang="tr-TR" dirty="0"/>
        </a:p>
      </dgm:t>
    </dgm:pt>
    <dgm:pt modelId="{880438AF-B4A6-40E4-A965-57247FE8B392}" type="parTrans" cxnId="{75650B0E-0243-4020-A518-746BBDB261B5}">
      <dgm:prSet/>
      <dgm:spPr/>
      <dgm:t>
        <a:bodyPr/>
        <a:lstStyle/>
        <a:p>
          <a:endParaRPr lang="tr-TR"/>
        </a:p>
      </dgm:t>
    </dgm:pt>
    <dgm:pt modelId="{2F7FC4E1-1FB4-4779-A2EC-1BF1996CE8A3}" type="sibTrans" cxnId="{75650B0E-0243-4020-A518-746BBDB261B5}">
      <dgm:prSet/>
      <dgm:spPr/>
      <dgm:t>
        <a:bodyPr/>
        <a:lstStyle/>
        <a:p>
          <a:endParaRPr lang="tr-TR"/>
        </a:p>
      </dgm:t>
    </dgm:pt>
    <dgm:pt modelId="{EA95F4E2-11B0-45A9-997A-1DBD0C97C429}">
      <dgm:prSet phldrT="[Metin]"/>
      <dgm:spPr/>
      <dgm:t>
        <a:bodyPr/>
        <a:lstStyle/>
        <a:p>
          <a:r>
            <a:rPr lang="tr-TR" dirty="0" smtClean="0"/>
            <a:t>AHLAK</a:t>
          </a:r>
          <a:endParaRPr lang="tr-TR" dirty="0"/>
        </a:p>
      </dgm:t>
    </dgm:pt>
    <dgm:pt modelId="{FF814994-FA26-4F97-B080-6AD7F7CF72FB}" type="parTrans" cxnId="{2718AE55-CBCE-4D89-8E77-316D10218163}">
      <dgm:prSet/>
      <dgm:spPr/>
      <dgm:t>
        <a:bodyPr/>
        <a:lstStyle/>
        <a:p>
          <a:endParaRPr lang="tr-TR"/>
        </a:p>
      </dgm:t>
    </dgm:pt>
    <dgm:pt modelId="{93C1EFA8-6C1F-4FE5-8822-12690FD385A5}" type="sibTrans" cxnId="{2718AE55-CBCE-4D89-8E77-316D10218163}">
      <dgm:prSet/>
      <dgm:spPr/>
      <dgm:t>
        <a:bodyPr/>
        <a:lstStyle/>
        <a:p>
          <a:endParaRPr lang="tr-TR"/>
        </a:p>
      </dgm:t>
    </dgm:pt>
    <dgm:pt modelId="{DA77E3A8-A27B-4480-8B6A-33B2C01E4DCE}">
      <dgm:prSet phldrT="[Metin]"/>
      <dgm:spPr/>
      <dgm:t>
        <a:bodyPr/>
        <a:lstStyle/>
        <a:p>
          <a:r>
            <a:rPr lang="tr-TR" dirty="0" smtClean="0"/>
            <a:t>İBADET</a:t>
          </a:r>
          <a:endParaRPr lang="tr-TR" dirty="0"/>
        </a:p>
      </dgm:t>
    </dgm:pt>
    <dgm:pt modelId="{5C2BC154-BEB6-4419-AA1E-67485C1C3401}" type="parTrans" cxnId="{F5846073-0A63-47E8-B1B0-2AA8DE1E9ACE}">
      <dgm:prSet/>
      <dgm:spPr/>
      <dgm:t>
        <a:bodyPr/>
        <a:lstStyle/>
        <a:p>
          <a:endParaRPr lang="tr-TR"/>
        </a:p>
      </dgm:t>
    </dgm:pt>
    <dgm:pt modelId="{B8A56E68-94BB-4283-8B53-2785486D04D2}" type="sibTrans" cxnId="{F5846073-0A63-47E8-B1B0-2AA8DE1E9ACE}">
      <dgm:prSet/>
      <dgm:spPr/>
      <dgm:t>
        <a:bodyPr/>
        <a:lstStyle/>
        <a:p>
          <a:endParaRPr lang="tr-TR"/>
        </a:p>
      </dgm:t>
    </dgm:pt>
    <dgm:pt modelId="{4EDA0813-429B-415F-B076-8FE3F7FDBACE}" type="pres">
      <dgm:prSet presAssocID="{228A5168-7CD7-4886-93BB-F7DD7CEF4D06}" presName="Name0" presStyleCnt="0">
        <dgm:presLayoutVars>
          <dgm:dir/>
          <dgm:resizeHandles val="exact"/>
        </dgm:presLayoutVars>
      </dgm:prSet>
      <dgm:spPr/>
      <dgm:t>
        <a:bodyPr/>
        <a:lstStyle/>
        <a:p>
          <a:endParaRPr lang="tr-TR"/>
        </a:p>
      </dgm:t>
    </dgm:pt>
    <dgm:pt modelId="{1F736FA8-4B10-4103-AAF4-379F14CBE24F}" type="pres">
      <dgm:prSet presAssocID="{C76D9166-7CC3-456A-A680-A19F1440C73F}" presName="node" presStyleLbl="node1" presStyleIdx="0" presStyleCnt="3">
        <dgm:presLayoutVars>
          <dgm:bulletEnabled val="1"/>
        </dgm:presLayoutVars>
      </dgm:prSet>
      <dgm:spPr/>
      <dgm:t>
        <a:bodyPr/>
        <a:lstStyle/>
        <a:p>
          <a:endParaRPr lang="tr-TR"/>
        </a:p>
      </dgm:t>
    </dgm:pt>
    <dgm:pt modelId="{BADC2123-8701-4F26-80F0-B0FD84053E36}" type="pres">
      <dgm:prSet presAssocID="{2F7FC4E1-1FB4-4779-A2EC-1BF1996CE8A3}" presName="sibTrans" presStyleLbl="sibTrans2D1" presStyleIdx="0" presStyleCnt="3"/>
      <dgm:spPr/>
      <dgm:t>
        <a:bodyPr/>
        <a:lstStyle/>
        <a:p>
          <a:endParaRPr lang="tr-TR"/>
        </a:p>
      </dgm:t>
    </dgm:pt>
    <dgm:pt modelId="{014E5106-AE4B-45B0-BF2B-4B46B4CBF9D1}" type="pres">
      <dgm:prSet presAssocID="{2F7FC4E1-1FB4-4779-A2EC-1BF1996CE8A3}" presName="connectorText" presStyleLbl="sibTrans2D1" presStyleIdx="0" presStyleCnt="3"/>
      <dgm:spPr/>
      <dgm:t>
        <a:bodyPr/>
        <a:lstStyle/>
        <a:p>
          <a:endParaRPr lang="tr-TR"/>
        </a:p>
      </dgm:t>
    </dgm:pt>
    <dgm:pt modelId="{A68D7556-6086-4D88-9B52-58A13CB4DF55}" type="pres">
      <dgm:prSet presAssocID="{EA95F4E2-11B0-45A9-997A-1DBD0C97C429}" presName="node" presStyleLbl="node1" presStyleIdx="1" presStyleCnt="3">
        <dgm:presLayoutVars>
          <dgm:bulletEnabled val="1"/>
        </dgm:presLayoutVars>
      </dgm:prSet>
      <dgm:spPr/>
      <dgm:t>
        <a:bodyPr/>
        <a:lstStyle/>
        <a:p>
          <a:endParaRPr lang="tr-TR"/>
        </a:p>
      </dgm:t>
    </dgm:pt>
    <dgm:pt modelId="{ED56A1B7-2D98-40AB-ACEE-3D48F1171B3B}" type="pres">
      <dgm:prSet presAssocID="{93C1EFA8-6C1F-4FE5-8822-12690FD385A5}" presName="sibTrans" presStyleLbl="sibTrans2D1" presStyleIdx="1" presStyleCnt="3"/>
      <dgm:spPr/>
      <dgm:t>
        <a:bodyPr/>
        <a:lstStyle/>
        <a:p>
          <a:endParaRPr lang="tr-TR"/>
        </a:p>
      </dgm:t>
    </dgm:pt>
    <dgm:pt modelId="{49BDD2EB-1CE4-4097-B807-CA0F1904E420}" type="pres">
      <dgm:prSet presAssocID="{93C1EFA8-6C1F-4FE5-8822-12690FD385A5}" presName="connectorText" presStyleLbl="sibTrans2D1" presStyleIdx="1" presStyleCnt="3"/>
      <dgm:spPr/>
      <dgm:t>
        <a:bodyPr/>
        <a:lstStyle/>
        <a:p>
          <a:endParaRPr lang="tr-TR"/>
        </a:p>
      </dgm:t>
    </dgm:pt>
    <dgm:pt modelId="{F981D659-739A-4504-986C-0C69A803885F}" type="pres">
      <dgm:prSet presAssocID="{DA77E3A8-A27B-4480-8B6A-33B2C01E4DCE}" presName="node" presStyleLbl="node1" presStyleIdx="2" presStyleCnt="3">
        <dgm:presLayoutVars>
          <dgm:bulletEnabled val="1"/>
        </dgm:presLayoutVars>
      </dgm:prSet>
      <dgm:spPr/>
      <dgm:t>
        <a:bodyPr/>
        <a:lstStyle/>
        <a:p>
          <a:endParaRPr lang="tr-TR"/>
        </a:p>
      </dgm:t>
    </dgm:pt>
    <dgm:pt modelId="{5AEE9E9C-A6DD-4472-9B67-A661DB1A5FB5}" type="pres">
      <dgm:prSet presAssocID="{B8A56E68-94BB-4283-8B53-2785486D04D2}" presName="sibTrans" presStyleLbl="sibTrans2D1" presStyleIdx="2" presStyleCnt="3"/>
      <dgm:spPr/>
      <dgm:t>
        <a:bodyPr/>
        <a:lstStyle/>
        <a:p>
          <a:endParaRPr lang="tr-TR"/>
        </a:p>
      </dgm:t>
    </dgm:pt>
    <dgm:pt modelId="{0137CD58-7DC9-40F0-86E9-984842E48B23}" type="pres">
      <dgm:prSet presAssocID="{B8A56E68-94BB-4283-8B53-2785486D04D2}" presName="connectorText" presStyleLbl="sibTrans2D1" presStyleIdx="2" presStyleCnt="3"/>
      <dgm:spPr/>
      <dgm:t>
        <a:bodyPr/>
        <a:lstStyle/>
        <a:p>
          <a:endParaRPr lang="tr-TR"/>
        </a:p>
      </dgm:t>
    </dgm:pt>
  </dgm:ptLst>
  <dgm:cxnLst>
    <dgm:cxn modelId="{B2E19595-215B-4DE6-B4F2-739E1B72DC05}" type="presOf" srcId="{2F7FC4E1-1FB4-4779-A2EC-1BF1996CE8A3}" destId="{BADC2123-8701-4F26-80F0-B0FD84053E36}" srcOrd="0" destOrd="0" presId="urn:microsoft.com/office/officeart/2005/8/layout/cycle7"/>
    <dgm:cxn modelId="{420FB605-F3DB-4567-9AF1-F29DC262447D}" type="presOf" srcId="{B8A56E68-94BB-4283-8B53-2785486D04D2}" destId="{5AEE9E9C-A6DD-4472-9B67-A661DB1A5FB5}" srcOrd="0" destOrd="0" presId="urn:microsoft.com/office/officeart/2005/8/layout/cycle7"/>
    <dgm:cxn modelId="{2718AE55-CBCE-4D89-8E77-316D10218163}" srcId="{228A5168-7CD7-4886-93BB-F7DD7CEF4D06}" destId="{EA95F4E2-11B0-45A9-997A-1DBD0C97C429}" srcOrd="1" destOrd="0" parTransId="{FF814994-FA26-4F97-B080-6AD7F7CF72FB}" sibTransId="{93C1EFA8-6C1F-4FE5-8822-12690FD385A5}"/>
    <dgm:cxn modelId="{0B5620F6-3C54-47A0-BABF-C17CE5BAA0BE}" type="presOf" srcId="{2F7FC4E1-1FB4-4779-A2EC-1BF1996CE8A3}" destId="{014E5106-AE4B-45B0-BF2B-4B46B4CBF9D1}" srcOrd="1" destOrd="0" presId="urn:microsoft.com/office/officeart/2005/8/layout/cycle7"/>
    <dgm:cxn modelId="{0BE6459C-0037-4969-9C53-B3F3F4A6500E}" type="presOf" srcId="{B8A56E68-94BB-4283-8B53-2785486D04D2}" destId="{0137CD58-7DC9-40F0-86E9-984842E48B23}" srcOrd="1" destOrd="0" presId="urn:microsoft.com/office/officeart/2005/8/layout/cycle7"/>
    <dgm:cxn modelId="{75650B0E-0243-4020-A518-746BBDB261B5}" srcId="{228A5168-7CD7-4886-93BB-F7DD7CEF4D06}" destId="{C76D9166-7CC3-456A-A680-A19F1440C73F}" srcOrd="0" destOrd="0" parTransId="{880438AF-B4A6-40E4-A965-57247FE8B392}" sibTransId="{2F7FC4E1-1FB4-4779-A2EC-1BF1996CE8A3}"/>
    <dgm:cxn modelId="{D038A2B4-01C2-40EA-B5AF-BFE85329A502}" type="presOf" srcId="{93C1EFA8-6C1F-4FE5-8822-12690FD385A5}" destId="{49BDD2EB-1CE4-4097-B807-CA0F1904E420}" srcOrd="1" destOrd="0" presId="urn:microsoft.com/office/officeart/2005/8/layout/cycle7"/>
    <dgm:cxn modelId="{F5846073-0A63-47E8-B1B0-2AA8DE1E9ACE}" srcId="{228A5168-7CD7-4886-93BB-F7DD7CEF4D06}" destId="{DA77E3A8-A27B-4480-8B6A-33B2C01E4DCE}" srcOrd="2" destOrd="0" parTransId="{5C2BC154-BEB6-4419-AA1E-67485C1C3401}" sibTransId="{B8A56E68-94BB-4283-8B53-2785486D04D2}"/>
    <dgm:cxn modelId="{FA13C2AE-3DBA-481B-9E43-C69B5A60BB20}" type="presOf" srcId="{EA95F4E2-11B0-45A9-997A-1DBD0C97C429}" destId="{A68D7556-6086-4D88-9B52-58A13CB4DF55}" srcOrd="0" destOrd="0" presId="urn:microsoft.com/office/officeart/2005/8/layout/cycle7"/>
    <dgm:cxn modelId="{99FCA88F-9A02-4AA0-B8C9-0269BF94DFB8}" type="presOf" srcId="{93C1EFA8-6C1F-4FE5-8822-12690FD385A5}" destId="{ED56A1B7-2D98-40AB-ACEE-3D48F1171B3B}" srcOrd="0" destOrd="0" presId="urn:microsoft.com/office/officeart/2005/8/layout/cycle7"/>
    <dgm:cxn modelId="{D465DFB3-1FE9-4722-B828-5E234D3C017B}" type="presOf" srcId="{DA77E3A8-A27B-4480-8B6A-33B2C01E4DCE}" destId="{F981D659-739A-4504-986C-0C69A803885F}" srcOrd="0" destOrd="0" presId="urn:microsoft.com/office/officeart/2005/8/layout/cycle7"/>
    <dgm:cxn modelId="{DDF567C7-4660-4E69-B967-F80F79AE5E43}" type="presOf" srcId="{228A5168-7CD7-4886-93BB-F7DD7CEF4D06}" destId="{4EDA0813-429B-415F-B076-8FE3F7FDBACE}" srcOrd="0" destOrd="0" presId="urn:microsoft.com/office/officeart/2005/8/layout/cycle7"/>
    <dgm:cxn modelId="{2B981E73-B96C-486C-ACD3-AAE8A8602F6A}" type="presOf" srcId="{C76D9166-7CC3-456A-A680-A19F1440C73F}" destId="{1F736FA8-4B10-4103-AAF4-379F14CBE24F}" srcOrd="0" destOrd="0" presId="urn:microsoft.com/office/officeart/2005/8/layout/cycle7"/>
    <dgm:cxn modelId="{9E414CE7-2506-4E3C-99E0-F4677C68DEEE}" type="presParOf" srcId="{4EDA0813-429B-415F-B076-8FE3F7FDBACE}" destId="{1F736FA8-4B10-4103-AAF4-379F14CBE24F}" srcOrd="0" destOrd="0" presId="urn:microsoft.com/office/officeart/2005/8/layout/cycle7"/>
    <dgm:cxn modelId="{7AF07091-96E9-45F2-9B94-723C72389CEB}" type="presParOf" srcId="{4EDA0813-429B-415F-B076-8FE3F7FDBACE}" destId="{BADC2123-8701-4F26-80F0-B0FD84053E36}" srcOrd="1" destOrd="0" presId="urn:microsoft.com/office/officeart/2005/8/layout/cycle7"/>
    <dgm:cxn modelId="{E76DA463-905F-4FC5-B6A5-008A627CB04D}" type="presParOf" srcId="{BADC2123-8701-4F26-80F0-B0FD84053E36}" destId="{014E5106-AE4B-45B0-BF2B-4B46B4CBF9D1}" srcOrd="0" destOrd="0" presId="urn:microsoft.com/office/officeart/2005/8/layout/cycle7"/>
    <dgm:cxn modelId="{C23C90BB-92D5-420A-BBE4-EFA7AE4CAF55}" type="presParOf" srcId="{4EDA0813-429B-415F-B076-8FE3F7FDBACE}" destId="{A68D7556-6086-4D88-9B52-58A13CB4DF55}" srcOrd="2" destOrd="0" presId="urn:microsoft.com/office/officeart/2005/8/layout/cycle7"/>
    <dgm:cxn modelId="{E559E34B-51FD-4AA7-BDA4-72AB0396C538}" type="presParOf" srcId="{4EDA0813-429B-415F-B076-8FE3F7FDBACE}" destId="{ED56A1B7-2D98-40AB-ACEE-3D48F1171B3B}" srcOrd="3" destOrd="0" presId="urn:microsoft.com/office/officeart/2005/8/layout/cycle7"/>
    <dgm:cxn modelId="{D479C08A-2AEC-4A85-B55D-DA702F31A3C6}" type="presParOf" srcId="{ED56A1B7-2D98-40AB-ACEE-3D48F1171B3B}" destId="{49BDD2EB-1CE4-4097-B807-CA0F1904E420}" srcOrd="0" destOrd="0" presId="urn:microsoft.com/office/officeart/2005/8/layout/cycle7"/>
    <dgm:cxn modelId="{5BF1B492-A667-45F7-AB00-520A44FC200A}" type="presParOf" srcId="{4EDA0813-429B-415F-B076-8FE3F7FDBACE}" destId="{F981D659-739A-4504-986C-0C69A803885F}" srcOrd="4" destOrd="0" presId="urn:microsoft.com/office/officeart/2005/8/layout/cycle7"/>
    <dgm:cxn modelId="{1907E682-9F56-43BC-8F5E-7A7177D6D3CC}" type="presParOf" srcId="{4EDA0813-429B-415F-B076-8FE3F7FDBACE}" destId="{5AEE9E9C-A6DD-4472-9B67-A661DB1A5FB5}" srcOrd="5" destOrd="0" presId="urn:microsoft.com/office/officeart/2005/8/layout/cycle7"/>
    <dgm:cxn modelId="{08BEA81E-9E6D-48E7-92E4-A1C05A1091BD}" type="presParOf" srcId="{5AEE9E9C-A6DD-4472-9B67-A661DB1A5FB5}" destId="{0137CD58-7DC9-40F0-86E9-984842E48B2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731EB-D5C3-48B2-B924-48F987B1974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1B26A74A-E2A3-448D-8DC8-6D5B9F188594}">
      <dgm:prSet phldrT="[Metin]" phldr="1"/>
      <dgm:spPr/>
      <dgm:t>
        <a:bodyPr/>
        <a:lstStyle/>
        <a:p>
          <a:endParaRPr lang="tr-TR" dirty="0"/>
        </a:p>
      </dgm:t>
    </dgm:pt>
    <dgm:pt modelId="{E1773FE2-FD00-42A0-A504-D551810EADA7}" type="parTrans" cxnId="{DE65F53D-5BFA-4BA2-9E53-F364F2666E38}">
      <dgm:prSet/>
      <dgm:spPr/>
      <dgm:t>
        <a:bodyPr/>
        <a:lstStyle/>
        <a:p>
          <a:endParaRPr lang="tr-TR"/>
        </a:p>
      </dgm:t>
    </dgm:pt>
    <dgm:pt modelId="{A0584EE4-1ED0-4043-863E-95253DF9B46E}" type="sibTrans" cxnId="{DE65F53D-5BFA-4BA2-9E53-F364F2666E38}">
      <dgm:prSet/>
      <dgm:spPr/>
      <dgm:t>
        <a:bodyPr/>
        <a:lstStyle/>
        <a:p>
          <a:endParaRPr lang="tr-TR"/>
        </a:p>
      </dgm:t>
    </dgm:pt>
    <dgm:pt modelId="{83CC4830-E4F3-416C-A507-D7158B02A7C2}">
      <dgm:prSet phldrT="[Metin]" custT="1"/>
      <dgm:spPr/>
      <dgm:t>
        <a:bodyPr/>
        <a:lstStyle/>
        <a:p>
          <a:r>
            <a:rPr lang="tr-TR" sz="2800" dirty="0" smtClean="0">
              <a:latin typeface="Arial" panose="020B0604020202020204" pitchFamily="34" charset="0"/>
              <a:cs typeface="Arial" panose="020B0604020202020204" pitchFamily="34" charset="0"/>
            </a:rPr>
            <a:t>ibadetlerin karşılıklarının tam olarak alınmamasına</a:t>
          </a:r>
          <a:endParaRPr lang="tr-TR" sz="2800" dirty="0"/>
        </a:p>
      </dgm:t>
    </dgm:pt>
    <dgm:pt modelId="{2F402FDD-0F83-4A0A-A661-159E0463FA72}" type="parTrans" cxnId="{C40BC490-97D7-4FEF-9757-3ED3E3779FC6}">
      <dgm:prSet/>
      <dgm:spPr/>
      <dgm:t>
        <a:bodyPr/>
        <a:lstStyle/>
        <a:p>
          <a:endParaRPr lang="tr-TR"/>
        </a:p>
      </dgm:t>
    </dgm:pt>
    <dgm:pt modelId="{9E498596-C168-400F-9D03-0110269B7D1B}" type="sibTrans" cxnId="{C40BC490-97D7-4FEF-9757-3ED3E3779FC6}">
      <dgm:prSet/>
      <dgm:spPr/>
      <dgm:t>
        <a:bodyPr/>
        <a:lstStyle/>
        <a:p>
          <a:endParaRPr lang="tr-TR"/>
        </a:p>
      </dgm:t>
    </dgm:pt>
    <dgm:pt modelId="{8BE5CED6-A23B-4028-B93A-E481523D0A05}">
      <dgm:prSet phldrT="[Metin]" custT="1"/>
      <dgm:spPr/>
      <dgm:t>
        <a:bodyPr/>
        <a:lstStyle/>
        <a:p>
          <a:r>
            <a:rPr lang="tr-TR" sz="2800" dirty="0" smtClean="0">
              <a:latin typeface="Arial" panose="020B0604020202020204" pitchFamily="34" charset="0"/>
              <a:cs typeface="Arial" panose="020B0604020202020204" pitchFamily="34" charset="0"/>
            </a:rPr>
            <a:t>İbadetlerin kabul edilmemesine</a:t>
          </a:r>
          <a:endParaRPr lang="tr-TR" sz="2800" dirty="0"/>
        </a:p>
      </dgm:t>
    </dgm:pt>
    <dgm:pt modelId="{3754BD6C-ADA1-40E7-8071-8A2F4C76E2EF}" type="parTrans" cxnId="{FD810535-0513-4F96-BA3C-5276C4642FD5}">
      <dgm:prSet/>
      <dgm:spPr/>
      <dgm:t>
        <a:bodyPr/>
        <a:lstStyle/>
        <a:p>
          <a:endParaRPr lang="tr-TR"/>
        </a:p>
      </dgm:t>
    </dgm:pt>
    <dgm:pt modelId="{66A6D2D2-6516-4904-9AD8-AEF9BA9A4AFA}" type="sibTrans" cxnId="{FD810535-0513-4F96-BA3C-5276C4642FD5}">
      <dgm:prSet/>
      <dgm:spPr/>
      <dgm:t>
        <a:bodyPr/>
        <a:lstStyle/>
        <a:p>
          <a:endParaRPr lang="tr-TR"/>
        </a:p>
      </dgm:t>
    </dgm:pt>
    <dgm:pt modelId="{81A1B08C-EB06-4EE5-B2D6-9F3D1AA69C4A}">
      <dgm:prSet phldrT="[Metin]" phldr="1"/>
      <dgm:spPr/>
      <dgm:t>
        <a:bodyPr/>
        <a:lstStyle/>
        <a:p>
          <a:endParaRPr lang="tr-TR"/>
        </a:p>
      </dgm:t>
    </dgm:pt>
    <dgm:pt modelId="{4D11A050-ABB6-4208-8024-0110DD8C92D1}" type="parTrans" cxnId="{2F6C26EA-E097-4CF1-A027-0F09AAC1D93C}">
      <dgm:prSet/>
      <dgm:spPr/>
      <dgm:t>
        <a:bodyPr/>
        <a:lstStyle/>
        <a:p>
          <a:endParaRPr lang="tr-TR"/>
        </a:p>
      </dgm:t>
    </dgm:pt>
    <dgm:pt modelId="{8BAF4E1B-FEDE-494D-A43B-9D0A668B55E1}" type="sibTrans" cxnId="{2F6C26EA-E097-4CF1-A027-0F09AAC1D93C}">
      <dgm:prSet/>
      <dgm:spPr/>
      <dgm:t>
        <a:bodyPr/>
        <a:lstStyle/>
        <a:p>
          <a:endParaRPr lang="tr-TR"/>
        </a:p>
      </dgm:t>
    </dgm:pt>
    <dgm:pt modelId="{B0974704-3248-435C-9893-F8517852262F}">
      <dgm:prSet phldrT="[Metin]"/>
      <dgm:spPr/>
      <dgm:t>
        <a:bodyPr/>
        <a:lstStyle/>
        <a:p>
          <a:r>
            <a:rPr lang="tr-TR" dirty="0" smtClean="0">
              <a:latin typeface="Arial" panose="020B0604020202020204" pitchFamily="34" charset="0"/>
              <a:cs typeface="Arial" panose="020B0604020202020204" pitchFamily="34" charset="0"/>
            </a:rPr>
            <a:t>duaların kabul edilmemesine</a:t>
          </a:r>
          <a:endParaRPr lang="tr-TR" dirty="0"/>
        </a:p>
      </dgm:t>
    </dgm:pt>
    <dgm:pt modelId="{B89319B4-C792-416E-BF6E-34632CACEEC6}" type="parTrans" cxnId="{C2D828BB-79A3-4E4A-8B92-91CA5992E05C}">
      <dgm:prSet/>
      <dgm:spPr/>
      <dgm:t>
        <a:bodyPr/>
        <a:lstStyle/>
        <a:p>
          <a:endParaRPr lang="tr-TR"/>
        </a:p>
      </dgm:t>
    </dgm:pt>
    <dgm:pt modelId="{388F4CB7-7412-44AA-889D-3BAE0A2C841A}" type="sibTrans" cxnId="{C2D828BB-79A3-4E4A-8B92-91CA5992E05C}">
      <dgm:prSet/>
      <dgm:spPr/>
      <dgm:t>
        <a:bodyPr/>
        <a:lstStyle/>
        <a:p>
          <a:endParaRPr lang="tr-TR"/>
        </a:p>
      </dgm:t>
    </dgm:pt>
    <dgm:pt modelId="{63364B7A-966E-48C2-ADE1-E6E410A4E20D}">
      <dgm:prSet phldrT="[Metin]" phldr="1"/>
      <dgm:spPr/>
      <dgm:t>
        <a:bodyPr/>
        <a:lstStyle/>
        <a:p>
          <a:endParaRPr lang="tr-TR"/>
        </a:p>
      </dgm:t>
    </dgm:pt>
    <dgm:pt modelId="{834F2FDD-8F75-49E6-8541-349ACBA45C0F}" type="parTrans" cxnId="{41FBBDBB-989E-4589-A9FB-5A5EB356662D}">
      <dgm:prSet/>
      <dgm:spPr/>
      <dgm:t>
        <a:bodyPr/>
        <a:lstStyle/>
        <a:p>
          <a:endParaRPr lang="tr-TR"/>
        </a:p>
      </dgm:t>
    </dgm:pt>
    <dgm:pt modelId="{C6E3FC63-0419-46A6-8A82-6197B4D80045}" type="sibTrans" cxnId="{41FBBDBB-989E-4589-A9FB-5A5EB356662D}">
      <dgm:prSet/>
      <dgm:spPr/>
      <dgm:t>
        <a:bodyPr/>
        <a:lstStyle/>
        <a:p>
          <a:endParaRPr lang="tr-TR"/>
        </a:p>
      </dgm:t>
    </dgm:pt>
    <dgm:pt modelId="{266C78E4-EAF4-4CF5-A4EF-EF3790A44DDC}">
      <dgm:prSet phldrT="[Metin]" phldr="1"/>
      <dgm:spPr/>
      <dgm:t>
        <a:bodyPr/>
        <a:lstStyle/>
        <a:p>
          <a:endParaRPr lang="tr-TR"/>
        </a:p>
      </dgm:t>
    </dgm:pt>
    <dgm:pt modelId="{152CB367-0916-4A98-BD4D-C3C6E4A01288}" type="parTrans" cxnId="{FE3F3FDA-A014-4358-8BA8-97C66D0B50EB}">
      <dgm:prSet/>
      <dgm:spPr/>
      <dgm:t>
        <a:bodyPr/>
        <a:lstStyle/>
        <a:p>
          <a:endParaRPr lang="tr-TR"/>
        </a:p>
      </dgm:t>
    </dgm:pt>
    <dgm:pt modelId="{7FC0D09C-4483-4F90-B50F-D080E05D6F31}" type="sibTrans" cxnId="{FE3F3FDA-A014-4358-8BA8-97C66D0B50EB}">
      <dgm:prSet/>
      <dgm:spPr/>
      <dgm:t>
        <a:bodyPr/>
        <a:lstStyle/>
        <a:p>
          <a:endParaRPr lang="tr-TR"/>
        </a:p>
      </dgm:t>
    </dgm:pt>
    <dgm:pt modelId="{02CDC55D-C101-4D62-8B0C-90B42B70B037}">
      <dgm:prSet phldrT="[Metin]"/>
      <dgm:spPr/>
      <dgm:t>
        <a:bodyPr/>
        <a:lstStyle/>
        <a:p>
          <a:r>
            <a:rPr lang="tr-TR" dirty="0" smtClean="0">
              <a:latin typeface="Arial" panose="020B0604020202020204" pitchFamily="34" charset="0"/>
              <a:cs typeface="Arial" panose="020B0604020202020204" pitchFamily="34" charset="0"/>
            </a:rPr>
            <a:t>ilâhî gazaba</a:t>
          </a:r>
          <a:endParaRPr lang="tr-TR" dirty="0"/>
        </a:p>
      </dgm:t>
    </dgm:pt>
    <dgm:pt modelId="{95507CC1-4304-45F4-989D-23B016E0CA83}" type="parTrans" cxnId="{CC41B36D-D334-4AD1-8AD5-B429017E5C17}">
      <dgm:prSet/>
      <dgm:spPr/>
      <dgm:t>
        <a:bodyPr/>
        <a:lstStyle/>
        <a:p>
          <a:endParaRPr lang="tr-TR"/>
        </a:p>
      </dgm:t>
    </dgm:pt>
    <dgm:pt modelId="{2CE8A607-EB06-4F2E-AEC6-B9114FF607F8}" type="sibTrans" cxnId="{CC41B36D-D334-4AD1-8AD5-B429017E5C17}">
      <dgm:prSet/>
      <dgm:spPr/>
      <dgm:t>
        <a:bodyPr/>
        <a:lstStyle/>
        <a:p>
          <a:endParaRPr lang="tr-TR"/>
        </a:p>
      </dgm:t>
    </dgm:pt>
    <dgm:pt modelId="{F027C760-1032-47D2-A3CB-2A24FD2A622D}">
      <dgm:prSet phldrT="[Metin]"/>
      <dgm:spPr/>
      <dgm:t>
        <a:bodyPr/>
        <a:lstStyle/>
        <a:p>
          <a:r>
            <a:rPr lang="tr-TR" dirty="0" smtClean="0">
              <a:latin typeface="Arial" panose="020B0604020202020204" pitchFamily="34" charset="0"/>
              <a:cs typeface="Arial" panose="020B0604020202020204" pitchFamily="34" charset="0"/>
            </a:rPr>
            <a:t>ve nihayet hidayetten mahrumiyete yol açabilir.</a:t>
          </a:r>
          <a:endParaRPr lang="tr-TR" dirty="0"/>
        </a:p>
      </dgm:t>
    </dgm:pt>
    <dgm:pt modelId="{F0B46DC9-77DE-4EF3-8F9A-7907D8FD29C9}" type="parTrans" cxnId="{E764919C-A771-40C7-B19A-C08D31AC9AD7}">
      <dgm:prSet/>
      <dgm:spPr/>
      <dgm:t>
        <a:bodyPr/>
        <a:lstStyle/>
        <a:p>
          <a:endParaRPr lang="tr-TR"/>
        </a:p>
      </dgm:t>
    </dgm:pt>
    <dgm:pt modelId="{BAA6BF73-0661-4AF8-B23E-DB8F06D6CEFE}" type="sibTrans" cxnId="{E764919C-A771-40C7-B19A-C08D31AC9AD7}">
      <dgm:prSet/>
      <dgm:spPr/>
      <dgm:t>
        <a:bodyPr/>
        <a:lstStyle/>
        <a:p>
          <a:endParaRPr lang="tr-TR"/>
        </a:p>
      </dgm:t>
    </dgm:pt>
    <dgm:pt modelId="{C098FE63-49F0-436F-A004-C4D1AFF15D93}" type="pres">
      <dgm:prSet presAssocID="{930731EB-D5C3-48B2-B924-48F987B1974F}" presName="linearFlow" presStyleCnt="0">
        <dgm:presLayoutVars>
          <dgm:dir/>
          <dgm:animLvl val="lvl"/>
          <dgm:resizeHandles val="exact"/>
        </dgm:presLayoutVars>
      </dgm:prSet>
      <dgm:spPr/>
    </dgm:pt>
    <dgm:pt modelId="{5C890B2F-604D-4C12-96A7-82A840CF81AF}" type="pres">
      <dgm:prSet presAssocID="{1B26A74A-E2A3-448D-8DC8-6D5B9F188594}" presName="composite" presStyleCnt="0"/>
      <dgm:spPr/>
    </dgm:pt>
    <dgm:pt modelId="{6206A6D4-212E-4F3E-9F2D-52853BB3C7BD}" type="pres">
      <dgm:prSet presAssocID="{1B26A74A-E2A3-448D-8DC8-6D5B9F188594}" presName="parentText" presStyleLbl="alignNode1" presStyleIdx="0" presStyleCnt="3">
        <dgm:presLayoutVars>
          <dgm:chMax val="1"/>
          <dgm:bulletEnabled val="1"/>
        </dgm:presLayoutVars>
      </dgm:prSet>
      <dgm:spPr/>
    </dgm:pt>
    <dgm:pt modelId="{F4DDC063-A3EC-4B2A-AAD9-334AE9AB0B34}" type="pres">
      <dgm:prSet presAssocID="{1B26A74A-E2A3-448D-8DC8-6D5B9F188594}" presName="descendantText" presStyleLbl="alignAcc1" presStyleIdx="0" presStyleCnt="3" custScaleY="129925">
        <dgm:presLayoutVars>
          <dgm:bulletEnabled val="1"/>
        </dgm:presLayoutVars>
      </dgm:prSet>
      <dgm:spPr/>
      <dgm:t>
        <a:bodyPr/>
        <a:lstStyle/>
        <a:p>
          <a:endParaRPr lang="tr-TR"/>
        </a:p>
      </dgm:t>
    </dgm:pt>
    <dgm:pt modelId="{F6DA5827-38CA-4089-AB60-50EF4BFCBD3F}" type="pres">
      <dgm:prSet presAssocID="{A0584EE4-1ED0-4043-863E-95253DF9B46E}" presName="sp" presStyleCnt="0"/>
      <dgm:spPr/>
    </dgm:pt>
    <dgm:pt modelId="{D1216A61-3476-4C4D-8696-941E115EC2CA}" type="pres">
      <dgm:prSet presAssocID="{81A1B08C-EB06-4EE5-B2D6-9F3D1AA69C4A}" presName="composite" presStyleCnt="0"/>
      <dgm:spPr/>
    </dgm:pt>
    <dgm:pt modelId="{7BF227BD-78A3-4294-8BD8-52720E6E3BEA}" type="pres">
      <dgm:prSet presAssocID="{81A1B08C-EB06-4EE5-B2D6-9F3D1AA69C4A}" presName="parentText" presStyleLbl="alignNode1" presStyleIdx="1" presStyleCnt="3">
        <dgm:presLayoutVars>
          <dgm:chMax val="1"/>
          <dgm:bulletEnabled val="1"/>
        </dgm:presLayoutVars>
      </dgm:prSet>
      <dgm:spPr/>
    </dgm:pt>
    <dgm:pt modelId="{18141C0D-C58F-43D5-9AFC-526930FCBB58}" type="pres">
      <dgm:prSet presAssocID="{81A1B08C-EB06-4EE5-B2D6-9F3D1AA69C4A}" presName="descendantText" presStyleLbl="alignAcc1" presStyleIdx="1" presStyleCnt="3">
        <dgm:presLayoutVars>
          <dgm:bulletEnabled val="1"/>
        </dgm:presLayoutVars>
      </dgm:prSet>
      <dgm:spPr/>
      <dgm:t>
        <a:bodyPr/>
        <a:lstStyle/>
        <a:p>
          <a:endParaRPr lang="tr-TR"/>
        </a:p>
      </dgm:t>
    </dgm:pt>
    <dgm:pt modelId="{6FBF284C-A028-4D05-8AC5-090FC9920DBF}" type="pres">
      <dgm:prSet presAssocID="{8BAF4E1B-FEDE-494D-A43B-9D0A668B55E1}" presName="sp" presStyleCnt="0"/>
      <dgm:spPr/>
    </dgm:pt>
    <dgm:pt modelId="{FE5D2559-0619-4720-905D-1846E085B5F0}" type="pres">
      <dgm:prSet presAssocID="{266C78E4-EAF4-4CF5-A4EF-EF3790A44DDC}" presName="composite" presStyleCnt="0"/>
      <dgm:spPr/>
    </dgm:pt>
    <dgm:pt modelId="{9AA0E358-9E26-49F1-914C-AAA657CA7212}" type="pres">
      <dgm:prSet presAssocID="{266C78E4-EAF4-4CF5-A4EF-EF3790A44DDC}" presName="parentText" presStyleLbl="alignNode1" presStyleIdx="2" presStyleCnt="3">
        <dgm:presLayoutVars>
          <dgm:chMax val="1"/>
          <dgm:bulletEnabled val="1"/>
        </dgm:presLayoutVars>
      </dgm:prSet>
      <dgm:spPr/>
    </dgm:pt>
    <dgm:pt modelId="{D27E88BE-C57E-431C-8499-795D81698987}" type="pres">
      <dgm:prSet presAssocID="{266C78E4-EAF4-4CF5-A4EF-EF3790A44DDC}" presName="descendantText" presStyleLbl="alignAcc1" presStyleIdx="2" presStyleCnt="3">
        <dgm:presLayoutVars>
          <dgm:bulletEnabled val="1"/>
        </dgm:presLayoutVars>
      </dgm:prSet>
      <dgm:spPr/>
      <dgm:t>
        <a:bodyPr/>
        <a:lstStyle/>
        <a:p>
          <a:endParaRPr lang="tr-TR"/>
        </a:p>
      </dgm:t>
    </dgm:pt>
  </dgm:ptLst>
  <dgm:cxnLst>
    <dgm:cxn modelId="{DE65F53D-5BFA-4BA2-9E53-F364F2666E38}" srcId="{930731EB-D5C3-48B2-B924-48F987B1974F}" destId="{1B26A74A-E2A3-448D-8DC8-6D5B9F188594}" srcOrd="0" destOrd="0" parTransId="{E1773FE2-FD00-42A0-A504-D551810EADA7}" sibTransId="{A0584EE4-1ED0-4043-863E-95253DF9B46E}"/>
    <dgm:cxn modelId="{253158C3-8FCE-4773-9D5E-619E0E34436F}" type="presOf" srcId="{63364B7A-966E-48C2-ADE1-E6E410A4E20D}" destId="{18141C0D-C58F-43D5-9AFC-526930FCBB58}" srcOrd="0" destOrd="1" presId="urn:microsoft.com/office/officeart/2005/8/layout/chevron2"/>
    <dgm:cxn modelId="{55B7FEF8-F0EC-4418-BEF9-6FB54B8840D7}" type="presOf" srcId="{8BE5CED6-A23B-4028-B93A-E481523D0A05}" destId="{F4DDC063-A3EC-4B2A-AAD9-334AE9AB0B34}" srcOrd="0" destOrd="1" presId="urn:microsoft.com/office/officeart/2005/8/layout/chevron2"/>
    <dgm:cxn modelId="{28E57521-210D-475A-B45A-863EC15F91A0}" type="presOf" srcId="{930731EB-D5C3-48B2-B924-48F987B1974F}" destId="{C098FE63-49F0-436F-A004-C4D1AFF15D93}" srcOrd="0" destOrd="0" presId="urn:microsoft.com/office/officeart/2005/8/layout/chevron2"/>
    <dgm:cxn modelId="{E764919C-A771-40C7-B19A-C08D31AC9AD7}" srcId="{266C78E4-EAF4-4CF5-A4EF-EF3790A44DDC}" destId="{F027C760-1032-47D2-A3CB-2A24FD2A622D}" srcOrd="1" destOrd="0" parTransId="{F0B46DC9-77DE-4EF3-8F9A-7907D8FD29C9}" sibTransId="{BAA6BF73-0661-4AF8-B23E-DB8F06D6CEFE}"/>
    <dgm:cxn modelId="{CC41B36D-D334-4AD1-8AD5-B429017E5C17}" srcId="{266C78E4-EAF4-4CF5-A4EF-EF3790A44DDC}" destId="{02CDC55D-C101-4D62-8B0C-90B42B70B037}" srcOrd="0" destOrd="0" parTransId="{95507CC1-4304-45F4-989D-23B016E0CA83}" sibTransId="{2CE8A607-EB06-4F2E-AEC6-B9114FF607F8}"/>
    <dgm:cxn modelId="{D8EF433F-76AC-4ACD-9DD0-717A4224576C}" type="presOf" srcId="{F027C760-1032-47D2-A3CB-2A24FD2A622D}" destId="{D27E88BE-C57E-431C-8499-795D81698987}" srcOrd="0" destOrd="1" presId="urn:microsoft.com/office/officeart/2005/8/layout/chevron2"/>
    <dgm:cxn modelId="{C2D828BB-79A3-4E4A-8B92-91CA5992E05C}" srcId="{81A1B08C-EB06-4EE5-B2D6-9F3D1AA69C4A}" destId="{B0974704-3248-435C-9893-F8517852262F}" srcOrd="0" destOrd="0" parTransId="{B89319B4-C792-416E-BF6E-34632CACEEC6}" sibTransId="{388F4CB7-7412-44AA-889D-3BAE0A2C841A}"/>
    <dgm:cxn modelId="{C3397CE2-4A13-486E-9F55-8B850B7D234E}" type="presOf" srcId="{83CC4830-E4F3-416C-A507-D7158B02A7C2}" destId="{F4DDC063-A3EC-4B2A-AAD9-334AE9AB0B34}" srcOrd="0" destOrd="0" presId="urn:microsoft.com/office/officeart/2005/8/layout/chevron2"/>
    <dgm:cxn modelId="{31395E77-3269-487F-AD0C-CC634624EB87}" type="presOf" srcId="{02CDC55D-C101-4D62-8B0C-90B42B70B037}" destId="{D27E88BE-C57E-431C-8499-795D81698987}" srcOrd="0" destOrd="0" presId="urn:microsoft.com/office/officeart/2005/8/layout/chevron2"/>
    <dgm:cxn modelId="{9EE15C10-E644-4FFA-8D4D-F5DA3B27C847}" type="presOf" srcId="{266C78E4-EAF4-4CF5-A4EF-EF3790A44DDC}" destId="{9AA0E358-9E26-49F1-914C-AAA657CA7212}" srcOrd="0" destOrd="0" presId="urn:microsoft.com/office/officeart/2005/8/layout/chevron2"/>
    <dgm:cxn modelId="{04018B4C-D31D-442F-9684-7B20E0FD7754}" type="presOf" srcId="{B0974704-3248-435C-9893-F8517852262F}" destId="{18141C0D-C58F-43D5-9AFC-526930FCBB58}" srcOrd="0" destOrd="0" presId="urn:microsoft.com/office/officeart/2005/8/layout/chevron2"/>
    <dgm:cxn modelId="{FE3F3FDA-A014-4358-8BA8-97C66D0B50EB}" srcId="{930731EB-D5C3-48B2-B924-48F987B1974F}" destId="{266C78E4-EAF4-4CF5-A4EF-EF3790A44DDC}" srcOrd="2" destOrd="0" parTransId="{152CB367-0916-4A98-BD4D-C3C6E4A01288}" sibTransId="{7FC0D09C-4483-4F90-B50F-D080E05D6F31}"/>
    <dgm:cxn modelId="{C40BC490-97D7-4FEF-9757-3ED3E3779FC6}" srcId="{1B26A74A-E2A3-448D-8DC8-6D5B9F188594}" destId="{83CC4830-E4F3-416C-A507-D7158B02A7C2}" srcOrd="0" destOrd="0" parTransId="{2F402FDD-0F83-4A0A-A661-159E0463FA72}" sibTransId="{9E498596-C168-400F-9D03-0110269B7D1B}"/>
    <dgm:cxn modelId="{41FBBDBB-989E-4589-A9FB-5A5EB356662D}" srcId="{81A1B08C-EB06-4EE5-B2D6-9F3D1AA69C4A}" destId="{63364B7A-966E-48C2-ADE1-E6E410A4E20D}" srcOrd="1" destOrd="0" parTransId="{834F2FDD-8F75-49E6-8541-349ACBA45C0F}" sibTransId="{C6E3FC63-0419-46A6-8A82-6197B4D80045}"/>
    <dgm:cxn modelId="{FD810535-0513-4F96-BA3C-5276C4642FD5}" srcId="{1B26A74A-E2A3-448D-8DC8-6D5B9F188594}" destId="{8BE5CED6-A23B-4028-B93A-E481523D0A05}" srcOrd="1" destOrd="0" parTransId="{3754BD6C-ADA1-40E7-8071-8A2F4C76E2EF}" sibTransId="{66A6D2D2-6516-4904-9AD8-AEF9BA9A4AFA}"/>
    <dgm:cxn modelId="{3A2AD219-C173-4C83-98C5-53FA7DC0AEB3}" type="presOf" srcId="{1B26A74A-E2A3-448D-8DC8-6D5B9F188594}" destId="{6206A6D4-212E-4F3E-9F2D-52853BB3C7BD}" srcOrd="0" destOrd="0" presId="urn:microsoft.com/office/officeart/2005/8/layout/chevron2"/>
    <dgm:cxn modelId="{A4F7E689-027E-409F-B23E-8043B0E110A5}" type="presOf" srcId="{81A1B08C-EB06-4EE5-B2D6-9F3D1AA69C4A}" destId="{7BF227BD-78A3-4294-8BD8-52720E6E3BEA}" srcOrd="0" destOrd="0" presId="urn:microsoft.com/office/officeart/2005/8/layout/chevron2"/>
    <dgm:cxn modelId="{2F6C26EA-E097-4CF1-A027-0F09AAC1D93C}" srcId="{930731EB-D5C3-48B2-B924-48F987B1974F}" destId="{81A1B08C-EB06-4EE5-B2D6-9F3D1AA69C4A}" srcOrd="1" destOrd="0" parTransId="{4D11A050-ABB6-4208-8024-0110DD8C92D1}" sibTransId="{8BAF4E1B-FEDE-494D-A43B-9D0A668B55E1}"/>
    <dgm:cxn modelId="{86582939-084F-4698-A9A2-04D77192813B}" type="presParOf" srcId="{C098FE63-49F0-436F-A004-C4D1AFF15D93}" destId="{5C890B2F-604D-4C12-96A7-82A840CF81AF}" srcOrd="0" destOrd="0" presId="urn:microsoft.com/office/officeart/2005/8/layout/chevron2"/>
    <dgm:cxn modelId="{7C95BD29-1C53-4847-A785-C78AB97E528A}" type="presParOf" srcId="{5C890B2F-604D-4C12-96A7-82A840CF81AF}" destId="{6206A6D4-212E-4F3E-9F2D-52853BB3C7BD}" srcOrd="0" destOrd="0" presId="urn:microsoft.com/office/officeart/2005/8/layout/chevron2"/>
    <dgm:cxn modelId="{DF8BB5BD-66D8-483B-A159-0AD1EFA64177}" type="presParOf" srcId="{5C890B2F-604D-4C12-96A7-82A840CF81AF}" destId="{F4DDC063-A3EC-4B2A-AAD9-334AE9AB0B34}" srcOrd="1" destOrd="0" presId="urn:microsoft.com/office/officeart/2005/8/layout/chevron2"/>
    <dgm:cxn modelId="{5A22851D-A945-49A2-8AC3-56E3B2736FB4}" type="presParOf" srcId="{C098FE63-49F0-436F-A004-C4D1AFF15D93}" destId="{F6DA5827-38CA-4089-AB60-50EF4BFCBD3F}" srcOrd="1" destOrd="0" presId="urn:microsoft.com/office/officeart/2005/8/layout/chevron2"/>
    <dgm:cxn modelId="{58BE637C-8BF4-4439-8E01-1486090CC547}" type="presParOf" srcId="{C098FE63-49F0-436F-A004-C4D1AFF15D93}" destId="{D1216A61-3476-4C4D-8696-941E115EC2CA}" srcOrd="2" destOrd="0" presId="urn:microsoft.com/office/officeart/2005/8/layout/chevron2"/>
    <dgm:cxn modelId="{281C2709-A60D-447D-8D65-F6275790F01A}" type="presParOf" srcId="{D1216A61-3476-4C4D-8696-941E115EC2CA}" destId="{7BF227BD-78A3-4294-8BD8-52720E6E3BEA}" srcOrd="0" destOrd="0" presId="urn:microsoft.com/office/officeart/2005/8/layout/chevron2"/>
    <dgm:cxn modelId="{B4DAB62E-BA9E-41B7-BCF4-CE4B64087419}" type="presParOf" srcId="{D1216A61-3476-4C4D-8696-941E115EC2CA}" destId="{18141C0D-C58F-43D5-9AFC-526930FCBB58}" srcOrd="1" destOrd="0" presId="urn:microsoft.com/office/officeart/2005/8/layout/chevron2"/>
    <dgm:cxn modelId="{52FE7D7F-AEA9-45C3-919E-F1DE56185F92}" type="presParOf" srcId="{C098FE63-49F0-436F-A004-C4D1AFF15D93}" destId="{6FBF284C-A028-4D05-8AC5-090FC9920DBF}" srcOrd="3" destOrd="0" presId="urn:microsoft.com/office/officeart/2005/8/layout/chevron2"/>
    <dgm:cxn modelId="{81DA9892-590E-45C6-BF43-75BC38072EFA}" type="presParOf" srcId="{C098FE63-49F0-436F-A004-C4D1AFF15D93}" destId="{FE5D2559-0619-4720-905D-1846E085B5F0}" srcOrd="4" destOrd="0" presId="urn:microsoft.com/office/officeart/2005/8/layout/chevron2"/>
    <dgm:cxn modelId="{48394C78-9787-4EC6-813D-42C08AD30B3E}" type="presParOf" srcId="{FE5D2559-0619-4720-905D-1846E085B5F0}" destId="{9AA0E358-9E26-49F1-914C-AAA657CA7212}" srcOrd="0" destOrd="0" presId="urn:microsoft.com/office/officeart/2005/8/layout/chevron2"/>
    <dgm:cxn modelId="{36310A7A-D240-47E7-AE2A-77FADC2C4543}" type="presParOf" srcId="{FE5D2559-0619-4720-905D-1846E085B5F0}" destId="{D27E88BE-C57E-431C-8499-795D8169898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36FA8-4B10-4103-AAF4-379F14CBE24F}">
      <dsp:nvSpPr>
        <dsp:cNvPr id="0" name=""/>
        <dsp:cNvSpPr/>
      </dsp:nvSpPr>
      <dsp:spPr>
        <a:xfrm>
          <a:off x="2333613" y="1378"/>
          <a:ext cx="2460648" cy="1230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İMAN</a:t>
          </a:r>
          <a:endParaRPr lang="tr-TR" sz="5200" kern="1200" dirty="0"/>
        </a:p>
      </dsp:txBody>
      <dsp:txXfrm>
        <a:off x="2369648" y="37413"/>
        <a:ext cx="2388578" cy="1158254"/>
      </dsp:txXfrm>
    </dsp:sp>
    <dsp:sp modelId="{BADC2123-8701-4F26-80F0-B0FD84053E36}">
      <dsp:nvSpPr>
        <dsp:cNvPr id="0" name=""/>
        <dsp:cNvSpPr/>
      </dsp:nvSpPr>
      <dsp:spPr>
        <a:xfrm rot="3600000">
          <a:off x="3938716" y="2160651"/>
          <a:ext cx="1282041" cy="4306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4067900" y="2246774"/>
        <a:ext cx="1023673" cy="258367"/>
      </dsp:txXfrm>
    </dsp:sp>
    <dsp:sp modelId="{A68D7556-6086-4D88-9B52-58A13CB4DF55}">
      <dsp:nvSpPr>
        <dsp:cNvPr id="0" name=""/>
        <dsp:cNvSpPr/>
      </dsp:nvSpPr>
      <dsp:spPr>
        <a:xfrm>
          <a:off x="4365213" y="3520213"/>
          <a:ext cx="2460648" cy="1230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AHLAK</a:t>
          </a:r>
          <a:endParaRPr lang="tr-TR" sz="5200" kern="1200" dirty="0"/>
        </a:p>
      </dsp:txBody>
      <dsp:txXfrm>
        <a:off x="4401248" y="3556248"/>
        <a:ext cx="2388578" cy="1158254"/>
      </dsp:txXfrm>
    </dsp:sp>
    <dsp:sp modelId="{ED56A1B7-2D98-40AB-ACEE-3D48F1171B3B}">
      <dsp:nvSpPr>
        <dsp:cNvPr id="0" name=""/>
        <dsp:cNvSpPr/>
      </dsp:nvSpPr>
      <dsp:spPr>
        <a:xfrm rot="10800000">
          <a:off x="2922916" y="3920069"/>
          <a:ext cx="1282041" cy="4306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3052100" y="4006192"/>
        <a:ext cx="1023673" cy="258367"/>
      </dsp:txXfrm>
    </dsp:sp>
    <dsp:sp modelId="{F981D659-739A-4504-986C-0C69A803885F}">
      <dsp:nvSpPr>
        <dsp:cNvPr id="0" name=""/>
        <dsp:cNvSpPr/>
      </dsp:nvSpPr>
      <dsp:spPr>
        <a:xfrm>
          <a:off x="302013" y="3520213"/>
          <a:ext cx="2460648" cy="1230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tr-TR" sz="5200" kern="1200" dirty="0" smtClean="0"/>
            <a:t>İBADET</a:t>
          </a:r>
          <a:endParaRPr lang="tr-TR" sz="5200" kern="1200" dirty="0"/>
        </a:p>
      </dsp:txBody>
      <dsp:txXfrm>
        <a:off x="338048" y="3556248"/>
        <a:ext cx="2388578" cy="1158254"/>
      </dsp:txXfrm>
    </dsp:sp>
    <dsp:sp modelId="{5AEE9E9C-A6DD-4472-9B67-A661DB1A5FB5}">
      <dsp:nvSpPr>
        <dsp:cNvPr id="0" name=""/>
        <dsp:cNvSpPr/>
      </dsp:nvSpPr>
      <dsp:spPr>
        <a:xfrm rot="18000000">
          <a:off x="1907116" y="2160651"/>
          <a:ext cx="1282041" cy="43061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036300" y="2246774"/>
        <a:ext cx="1023673" cy="25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6A6D4-212E-4F3E-9F2D-52853BB3C7BD}">
      <dsp:nvSpPr>
        <dsp:cNvPr id="0" name=""/>
        <dsp:cNvSpPr/>
      </dsp:nvSpPr>
      <dsp:spPr>
        <a:xfrm rot="5400000">
          <a:off x="-234412" y="390555"/>
          <a:ext cx="1562748" cy="10939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tr-TR" sz="2700" kern="1200" dirty="0"/>
        </a:p>
      </dsp:txBody>
      <dsp:txXfrm rot="-5400000">
        <a:off x="1" y="703105"/>
        <a:ext cx="1093923" cy="468825"/>
      </dsp:txXfrm>
    </dsp:sp>
    <dsp:sp modelId="{F4DDC063-A3EC-4B2A-AAD9-334AE9AB0B34}">
      <dsp:nvSpPr>
        <dsp:cNvPr id="0" name=""/>
        <dsp:cNvSpPr/>
      </dsp:nvSpPr>
      <dsp:spPr>
        <a:xfrm rot="5400000">
          <a:off x="4325744" y="-3227663"/>
          <a:ext cx="1319760" cy="77834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latin typeface="Arial" panose="020B0604020202020204" pitchFamily="34" charset="0"/>
              <a:cs typeface="Arial" panose="020B0604020202020204" pitchFamily="34" charset="0"/>
            </a:rPr>
            <a:t>ibadetlerin karşılıklarının tam olarak alınmamasına</a:t>
          </a:r>
          <a:endParaRPr lang="tr-TR" sz="2800" kern="1200" dirty="0"/>
        </a:p>
        <a:p>
          <a:pPr marL="285750" lvl="1" indent="-285750" algn="l" defTabSz="1244600">
            <a:lnSpc>
              <a:spcPct val="90000"/>
            </a:lnSpc>
            <a:spcBef>
              <a:spcPct val="0"/>
            </a:spcBef>
            <a:spcAft>
              <a:spcPct val="15000"/>
            </a:spcAft>
            <a:buChar char="••"/>
          </a:pPr>
          <a:r>
            <a:rPr lang="tr-TR" sz="2800" kern="1200" dirty="0" smtClean="0">
              <a:latin typeface="Arial" panose="020B0604020202020204" pitchFamily="34" charset="0"/>
              <a:cs typeface="Arial" panose="020B0604020202020204" pitchFamily="34" charset="0"/>
            </a:rPr>
            <a:t>İbadetlerin kabul edilmemesine</a:t>
          </a:r>
          <a:endParaRPr lang="tr-TR" sz="2800" kern="1200" dirty="0"/>
        </a:p>
      </dsp:txBody>
      <dsp:txXfrm rot="-5400000">
        <a:off x="1093924" y="68582"/>
        <a:ext cx="7718976" cy="1190910"/>
      </dsp:txXfrm>
    </dsp:sp>
    <dsp:sp modelId="{7BF227BD-78A3-4294-8BD8-52720E6E3BEA}">
      <dsp:nvSpPr>
        <dsp:cNvPr id="0" name=""/>
        <dsp:cNvSpPr/>
      </dsp:nvSpPr>
      <dsp:spPr>
        <a:xfrm rot="5400000">
          <a:off x="-234412" y="1766208"/>
          <a:ext cx="1562748" cy="10939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tr-TR" sz="2700" kern="1200"/>
        </a:p>
      </dsp:txBody>
      <dsp:txXfrm rot="-5400000">
        <a:off x="1" y="2078758"/>
        <a:ext cx="1093923" cy="468825"/>
      </dsp:txXfrm>
    </dsp:sp>
    <dsp:sp modelId="{18141C0D-C58F-43D5-9AFC-526930FCBB58}">
      <dsp:nvSpPr>
        <dsp:cNvPr id="0" name=""/>
        <dsp:cNvSpPr/>
      </dsp:nvSpPr>
      <dsp:spPr>
        <a:xfrm rot="5400000">
          <a:off x="4477731" y="-1852010"/>
          <a:ext cx="1015786" cy="77834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smtClean="0">
              <a:latin typeface="Arial" panose="020B0604020202020204" pitchFamily="34" charset="0"/>
              <a:cs typeface="Arial" panose="020B0604020202020204" pitchFamily="34" charset="0"/>
            </a:rPr>
            <a:t>duaların kabul edilmemesine</a:t>
          </a:r>
          <a:endParaRPr lang="tr-TR" sz="2700" kern="1200" dirty="0"/>
        </a:p>
        <a:p>
          <a:pPr marL="228600" lvl="1" indent="-228600" algn="l" defTabSz="1200150">
            <a:lnSpc>
              <a:spcPct val="90000"/>
            </a:lnSpc>
            <a:spcBef>
              <a:spcPct val="0"/>
            </a:spcBef>
            <a:spcAft>
              <a:spcPct val="15000"/>
            </a:spcAft>
            <a:buChar char="••"/>
          </a:pPr>
          <a:endParaRPr lang="tr-TR" sz="2700" kern="1200"/>
        </a:p>
      </dsp:txBody>
      <dsp:txXfrm rot="-5400000">
        <a:off x="1093924" y="1581384"/>
        <a:ext cx="7733814" cy="916612"/>
      </dsp:txXfrm>
    </dsp:sp>
    <dsp:sp modelId="{9AA0E358-9E26-49F1-914C-AAA657CA7212}">
      <dsp:nvSpPr>
        <dsp:cNvPr id="0" name=""/>
        <dsp:cNvSpPr/>
      </dsp:nvSpPr>
      <dsp:spPr>
        <a:xfrm rot="5400000">
          <a:off x="-234412" y="3141861"/>
          <a:ext cx="1562748" cy="10939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tr-TR" sz="2700" kern="1200"/>
        </a:p>
      </dsp:txBody>
      <dsp:txXfrm rot="-5400000">
        <a:off x="1" y="3454411"/>
        <a:ext cx="1093923" cy="468825"/>
      </dsp:txXfrm>
    </dsp:sp>
    <dsp:sp modelId="{D27E88BE-C57E-431C-8499-795D81698987}">
      <dsp:nvSpPr>
        <dsp:cNvPr id="0" name=""/>
        <dsp:cNvSpPr/>
      </dsp:nvSpPr>
      <dsp:spPr>
        <a:xfrm rot="5400000">
          <a:off x="4477731" y="-476358"/>
          <a:ext cx="1015786" cy="77834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smtClean="0">
              <a:latin typeface="Arial" panose="020B0604020202020204" pitchFamily="34" charset="0"/>
              <a:cs typeface="Arial" panose="020B0604020202020204" pitchFamily="34" charset="0"/>
            </a:rPr>
            <a:t>ilâhî gazaba</a:t>
          </a:r>
          <a:endParaRPr lang="tr-TR" sz="2700" kern="1200" dirty="0"/>
        </a:p>
        <a:p>
          <a:pPr marL="228600" lvl="1" indent="-228600" algn="l" defTabSz="1200150">
            <a:lnSpc>
              <a:spcPct val="90000"/>
            </a:lnSpc>
            <a:spcBef>
              <a:spcPct val="0"/>
            </a:spcBef>
            <a:spcAft>
              <a:spcPct val="15000"/>
            </a:spcAft>
            <a:buChar char="••"/>
          </a:pPr>
          <a:r>
            <a:rPr lang="tr-TR" sz="2700" kern="1200" dirty="0" smtClean="0">
              <a:latin typeface="Arial" panose="020B0604020202020204" pitchFamily="34" charset="0"/>
              <a:cs typeface="Arial" panose="020B0604020202020204" pitchFamily="34" charset="0"/>
            </a:rPr>
            <a:t>ve nihayet hidayetten mahrumiyete yol açabilir.</a:t>
          </a:r>
          <a:endParaRPr lang="tr-TR" sz="2700" kern="1200" dirty="0"/>
        </a:p>
      </dsp:txBody>
      <dsp:txXfrm rot="-5400000">
        <a:off x="1093924" y="2957036"/>
        <a:ext cx="7733814" cy="91661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E0EB734-2EF1-41E3-A53F-9A6510E8E675}" type="datetimeFigureOut">
              <a:rPr lang="tr-TR" smtClean="0"/>
              <a:t>28.09.2021</a:t>
            </a:fld>
            <a:endParaRPr lang="tr-TR"/>
          </a:p>
        </p:txBody>
      </p:sp>
      <p:sp>
        <p:nvSpPr>
          <p:cNvPr id="4" name="Slayt Görüntüsü Yer Tutucusu 3"/>
          <p:cNvSpPr>
            <a:spLocks noGrp="1" noRot="1" noChangeAspect="1"/>
          </p:cNvSpPr>
          <p:nvPr>
            <p:ph type="sldImg" idx="2"/>
          </p:nvPr>
        </p:nvSpPr>
        <p:spPr>
          <a:xfrm>
            <a:off x="528638" y="744538"/>
            <a:ext cx="58007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14875"/>
            <a:ext cx="5486400" cy="44672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163"/>
            <a:ext cx="2971800" cy="496887"/>
          </a:xfrm>
          <a:prstGeom prst="rect">
            <a:avLst/>
          </a:prstGeom>
        </p:spPr>
        <p:txBody>
          <a:bodyPr vert="horz" lIns="91440" tIns="45720" rIns="91440" bIns="45720" rtlCol="0" anchor="b"/>
          <a:lstStyle>
            <a:lvl1pPr algn="r">
              <a:defRPr sz="1200"/>
            </a:lvl1pPr>
          </a:lstStyle>
          <a:p>
            <a:fld id="{15B9A9A8-7E66-4E58-A0C8-808A825D350E}" type="slidenum">
              <a:rPr lang="tr-TR" smtClean="0"/>
              <a:t>‹#›</a:t>
            </a:fld>
            <a:endParaRPr lang="tr-TR"/>
          </a:p>
        </p:txBody>
      </p:sp>
    </p:spTree>
    <p:extLst>
      <p:ext uri="{BB962C8B-B14F-4D97-AF65-F5344CB8AC3E}">
        <p14:creationId xmlns:p14="http://schemas.microsoft.com/office/powerpoint/2010/main" val="140419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122363"/>
            <a:ext cx="8018860" cy="2387600"/>
          </a:xfrm>
        </p:spPr>
        <p:txBody>
          <a:bodyPr anchor="b"/>
          <a:lstStyle>
            <a:lvl1pPr algn="ctr">
              <a:defRPr sz="5262"/>
            </a:lvl1pPr>
          </a:lstStyle>
          <a:p>
            <a:r>
              <a:rPr lang="tr-TR" smtClean="0"/>
              <a:t>Asıl başlık stili için tıklatın</a:t>
            </a:r>
            <a:endParaRPr lang="en-US" dirty="0"/>
          </a:p>
        </p:txBody>
      </p:sp>
      <p:sp>
        <p:nvSpPr>
          <p:cNvPr id="3" name="Subtitle 2"/>
          <p:cNvSpPr>
            <a:spLocks noGrp="1"/>
          </p:cNvSpPr>
          <p:nvPr>
            <p:ph type="subTitle" idx="1"/>
          </p:nvPr>
        </p:nvSpPr>
        <p:spPr>
          <a:xfrm>
            <a:off x="1336477" y="3602038"/>
            <a:ext cx="8018860" cy="165576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76204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2829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65125"/>
            <a:ext cx="2305422"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365125"/>
            <a:ext cx="6782619"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077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16981" y="2166365"/>
            <a:ext cx="9863197" cy="1739347"/>
          </a:xfrm>
        </p:spPr>
        <p:txBody>
          <a:bodyPr tIns="45720" bIns="45720" anchor="ctr">
            <a:normAutofit/>
          </a:bodyPr>
          <a:lstStyle>
            <a:lvl1pPr algn="ctr">
              <a:lnSpc>
                <a:spcPct val="80000"/>
              </a:lnSpc>
              <a:defRPr sz="5262" spc="132" baseline="0">
                <a:solidFill>
                  <a:schemeClr val="bg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304716" y="3913632"/>
            <a:ext cx="10090399" cy="457200"/>
          </a:xfrm>
        </p:spPr>
        <p:txBody>
          <a:bodyPr>
            <a:normAutofit/>
          </a:bodyPr>
          <a:lstStyle>
            <a:lvl1pPr marL="0" indent="0" algn="ctr">
              <a:spcBef>
                <a:spcPts val="0"/>
              </a:spcBef>
              <a:spcAft>
                <a:spcPts val="0"/>
              </a:spcAft>
              <a:buNone/>
              <a:defRPr sz="1754">
                <a:solidFill>
                  <a:srgbClr val="FFFFFF"/>
                </a:solidFill>
              </a:defRPr>
            </a:lvl1pPr>
            <a:lvl2pPr marL="400964" indent="0" algn="ctr">
              <a:buNone/>
              <a:defRPr sz="1754"/>
            </a:lvl2pPr>
            <a:lvl3pPr marL="801929" indent="0" algn="ctr">
              <a:buNone/>
              <a:defRPr sz="1754"/>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343759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3618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7" name="Rectangle 6"/>
          <p:cNvSpPr/>
          <p:nvPr/>
        </p:nvSpPr>
        <p:spPr>
          <a:xfrm>
            <a:off x="-6001" y="2059012"/>
            <a:ext cx="1069503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01" y="3887812"/>
            <a:ext cx="1069503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16981" y="2167128"/>
            <a:ext cx="9863197" cy="1737360"/>
          </a:xfrm>
        </p:spPr>
        <p:txBody>
          <a:bodyPr anchor="ctr">
            <a:noAutofit/>
          </a:bodyPr>
          <a:lstStyle>
            <a:lvl1pPr algn="ctr">
              <a:lnSpc>
                <a:spcPct val="80000"/>
              </a:lnSpc>
              <a:defRPr sz="5262" b="0" spc="132" baseline="0">
                <a:solidFill>
                  <a:schemeClr val="bg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04716" y="3913212"/>
            <a:ext cx="10087726" cy="457200"/>
          </a:xfrm>
        </p:spPr>
        <p:txBody>
          <a:bodyPr anchor="t">
            <a:normAutofit/>
          </a:bodyPr>
          <a:lstStyle>
            <a:lvl1pPr marL="0" indent="0" algn="ctr">
              <a:buNone/>
              <a:defRPr sz="1754">
                <a:solidFill>
                  <a:srgbClr val="FFFFFF"/>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tx2"/>
                </a:solidFill>
              </a:defRPr>
            </a:lvl1p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34045704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57030"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63761" y="2011680"/>
            <a:ext cx="4169807" cy="420624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8523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58490"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1058490" y="2656566"/>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64497" y="1913470"/>
            <a:ext cx="4169807" cy="743094"/>
          </a:xfrm>
        </p:spPr>
        <p:txBody>
          <a:bodyPr anchor="ctr">
            <a:normAutofit/>
          </a:bodyPr>
          <a:lstStyle>
            <a:lvl1pPr marL="0" indent="0">
              <a:buNone/>
              <a:defRPr sz="1842"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64497" y="2656564"/>
            <a:ext cx="4169807" cy="3566160"/>
          </a:xfrm>
        </p:spPr>
        <p:txBody>
          <a:bodyPr/>
          <a:lstStyle>
            <a:lvl1pPr>
              <a:defRPr sz="1929"/>
            </a:lvl1pPr>
            <a:lvl2pPr>
              <a:defRPr sz="1754"/>
            </a:lvl2pPr>
            <a:lvl3pPr>
              <a:defRPr sz="1579"/>
            </a:lvl3pPr>
            <a:lvl4pPr>
              <a:defRPr sz="1403"/>
            </a:lvl4pPr>
            <a:lvl5pPr>
              <a:defRPr sz="1403"/>
            </a:lvl5pPr>
            <a:lvl6pPr>
              <a:defRPr sz="1403"/>
            </a:lvl6pPr>
            <a:lvl7pPr>
              <a:defRPr sz="1403"/>
            </a:lvl7pPr>
            <a:lvl8pPr>
              <a:defRPr sz="1403"/>
            </a:lvl8pPr>
            <a:lvl9pPr>
              <a:defRPr sz="1403"/>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28.09.2021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952887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28.09.2021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2837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28.09.2021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24665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058490" y="2120054"/>
            <a:ext cx="5372636" cy="4114800"/>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30608" y="2147487"/>
            <a:ext cx="2806601" cy="3432319"/>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226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52255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22640" y="2211494"/>
            <a:ext cx="5372636" cy="3931920"/>
          </a:xfrm>
          <a:solidFill>
            <a:schemeClr val="tx2">
              <a:lumMod val="60000"/>
              <a:lumOff val="40000"/>
            </a:schemeClr>
          </a:solidFill>
        </p:spPr>
        <p:txBody>
          <a:bodyPr tIns="365760" anchor="t"/>
          <a:lstStyle>
            <a:lvl1pPr marL="0" indent="0" algn="ctr">
              <a:buNone/>
              <a:defRPr sz="2806">
                <a:solidFill>
                  <a:schemeClr val="tx1">
                    <a:lumMod val="50000"/>
                  </a:schemeClr>
                </a:solidFill>
              </a:defRPr>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32068" y="2150621"/>
            <a:ext cx="2806601" cy="3429000"/>
          </a:xfrm>
        </p:spPr>
        <p:txBody>
          <a:bodyPr>
            <a:normAutofit/>
          </a:bodyPr>
          <a:lstStyle>
            <a:lvl1pPr marL="0" indent="0">
              <a:lnSpc>
                <a:spcPct val="95000"/>
              </a:lnSpc>
              <a:buNone/>
              <a:defRPr sz="1579"/>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933348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431382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7909514" y="0"/>
            <a:ext cx="240565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033438" y="274638"/>
            <a:ext cx="2106775"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35062" y="274638"/>
            <a:ext cx="6992203"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5062" y="6422855"/>
            <a:ext cx="2405654" cy="365125"/>
          </a:xfrm>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a:xfrm>
            <a:off x="3311494" y="6422855"/>
            <a:ext cx="3753069" cy="365125"/>
          </a:xfrm>
        </p:spPr>
        <p:txBody>
          <a:bodyPr/>
          <a:lstStyle/>
          <a:p>
            <a:endParaRPr lang="tr-TR"/>
          </a:p>
        </p:txBody>
      </p:sp>
      <p:sp>
        <p:nvSpPr>
          <p:cNvPr id="6" name="Slide Number Placeholder 5"/>
          <p:cNvSpPr>
            <a:spLocks noGrp="1"/>
          </p:cNvSpPr>
          <p:nvPr>
            <p:ph type="sldNum" sz="quarter" idx="12"/>
          </p:nvPr>
        </p:nvSpPr>
        <p:spPr>
          <a:xfrm>
            <a:off x="7079686" y="6422855"/>
            <a:ext cx="771507" cy="365125"/>
          </a:xfrm>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872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3" y="1709739"/>
            <a:ext cx="9221689" cy="2852737"/>
          </a:xfrm>
        </p:spPr>
        <p:txBody>
          <a:bodyPr anchor="b"/>
          <a:lstStyle>
            <a:lvl1pPr>
              <a:defRPr sz="5262"/>
            </a:lvl1pPr>
          </a:lstStyle>
          <a:p>
            <a:r>
              <a:rPr lang="tr-TR" smtClean="0"/>
              <a:t>Asıl başlık stili için tıklatın</a:t>
            </a:r>
            <a:endParaRPr lang="en-US" dirty="0"/>
          </a:p>
        </p:txBody>
      </p:sp>
      <p:sp>
        <p:nvSpPr>
          <p:cNvPr id="3" name="Text Placeholder 2"/>
          <p:cNvSpPr>
            <a:spLocks noGrp="1"/>
          </p:cNvSpPr>
          <p:nvPr>
            <p:ph type="body" idx="1"/>
          </p:nvPr>
        </p:nvSpPr>
        <p:spPr>
          <a:xfrm>
            <a:off x="729493" y="4589464"/>
            <a:ext cx="9221689" cy="150018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06DE85E-D9ED-4BD3-B93A-FEBB02327D00}" type="datetimeFigureOut">
              <a:rPr lang="tr-TR" smtClean="0"/>
              <a:t>28.09.2021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7705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735062"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412730" y="1825625"/>
            <a:ext cx="4544021"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62300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365126"/>
            <a:ext cx="9221689"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36455" y="1681163"/>
            <a:ext cx="4523138"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4" name="Content Placeholder 3"/>
          <p:cNvSpPr>
            <a:spLocks noGrp="1"/>
          </p:cNvSpPr>
          <p:nvPr>
            <p:ph sz="half" idx="2"/>
          </p:nvPr>
        </p:nvSpPr>
        <p:spPr>
          <a:xfrm>
            <a:off x="736455" y="2505075"/>
            <a:ext cx="452313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412730" y="1681163"/>
            <a:ext cx="4545413" cy="823912"/>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a:t>
            </a:r>
          </a:p>
        </p:txBody>
      </p:sp>
      <p:sp>
        <p:nvSpPr>
          <p:cNvPr id="6" name="Content Placeholder 5"/>
          <p:cNvSpPr>
            <a:spLocks noGrp="1"/>
          </p:cNvSpPr>
          <p:nvPr>
            <p:ph sz="quarter" idx="4"/>
          </p:nvPr>
        </p:nvSpPr>
        <p:spPr>
          <a:xfrm>
            <a:off x="5412730" y="2505075"/>
            <a:ext cx="4545413"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06DE85E-D9ED-4BD3-B93A-FEBB02327D00}" type="datetimeFigureOut">
              <a:rPr lang="tr-TR" smtClean="0"/>
              <a:t>28.09.2021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1344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06DE85E-D9ED-4BD3-B93A-FEBB02327D00}" type="datetimeFigureOut">
              <a:rPr lang="tr-TR" smtClean="0"/>
              <a:t>28.09.2021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0866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DE85E-D9ED-4BD3-B93A-FEBB02327D00}" type="datetimeFigureOut">
              <a:rPr lang="tr-TR" smtClean="0"/>
              <a:t>28.09.2021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21164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Content Placeholder 2"/>
          <p:cNvSpPr>
            <a:spLocks noGrp="1"/>
          </p:cNvSpPr>
          <p:nvPr>
            <p:ph idx="1"/>
          </p:nvPr>
        </p:nvSpPr>
        <p:spPr>
          <a:xfrm>
            <a:off x="4545413" y="987426"/>
            <a:ext cx="5412730" cy="4873625"/>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36104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457200"/>
            <a:ext cx="3448388" cy="1600200"/>
          </a:xfrm>
        </p:spPr>
        <p:txBody>
          <a:bodyPr anchor="b"/>
          <a:lstStyle>
            <a:lvl1pPr>
              <a:defRPr sz="2806"/>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545413" y="987426"/>
            <a:ext cx="5412730" cy="4873625"/>
          </a:xfrm>
        </p:spPr>
        <p:txBody>
          <a:bodyPr anchor="t"/>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36455" y="2057400"/>
            <a:ext cx="3448388" cy="3811588"/>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06DE85E-D9ED-4BD3-B93A-FEBB02327D00}" type="datetimeFigureOut">
              <a:rPr lang="tr-TR" smtClean="0"/>
              <a:t>28.09.2021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4437E64-06FD-4918-AE87-89664F1D7848}" type="slidenum">
              <a:rPr lang="tr-TR" smtClean="0"/>
              <a:t>‹#›</a:t>
            </a:fld>
            <a:endParaRPr lang="tr-TR"/>
          </a:p>
        </p:txBody>
      </p:sp>
    </p:spTree>
    <p:extLst>
      <p:ext uri="{BB962C8B-B14F-4D97-AF65-F5344CB8AC3E}">
        <p14:creationId xmlns:p14="http://schemas.microsoft.com/office/powerpoint/2010/main" val="185029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365126"/>
            <a:ext cx="9221689"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35062" y="1825625"/>
            <a:ext cx="9221689"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062" y="6356351"/>
            <a:ext cx="2405658" cy="365125"/>
          </a:xfrm>
          <a:prstGeom prst="rect">
            <a:avLst/>
          </a:prstGeom>
        </p:spPr>
        <p:txBody>
          <a:bodyPr vert="horz" lIns="91440" tIns="45720" rIns="91440" bIns="45720" rtlCol="0" anchor="ctr"/>
          <a:lstStyle>
            <a:lvl1pPr algn="l">
              <a:defRPr sz="1052">
                <a:solidFill>
                  <a:schemeClr val="tx1">
                    <a:tint val="75000"/>
                  </a:schemeClr>
                </a:solidFill>
              </a:defRPr>
            </a:lvl1pPr>
          </a:lstStyle>
          <a:p>
            <a:fld id="{D06DE85E-D9ED-4BD3-B93A-FEBB02327D00}" type="datetimeFigureOut">
              <a:rPr lang="tr-TR" smtClean="0"/>
              <a:t>28.09.2021</a:t>
            </a:fld>
            <a:endParaRPr lang="tr-TR"/>
          </a:p>
        </p:txBody>
      </p:sp>
      <p:sp>
        <p:nvSpPr>
          <p:cNvPr id="5" name="Footer Placeholder 4"/>
          <p:cNvSpPr>
            <a:spLocks noGrp="1"/>
          </p:cNvSpPr>
          <p:nvPr>
            <p:ph type="ftr" sz="quarter" idx="3"/>
          </p:nvPr>
        </p:nvSpPr>
        <p:spPr>
          <a:xfrm>
            <a:off x="3541663" y="6356351"/>
            <a:ext cx="3608487" cy="36512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6356351"/>
            <a:ext cx="2405658" cy="365125"/>
          </a:xfrm>
          <a:prstGeom prst="rect">
            <a:avLst/>
          </a:prstGeom>
        </p:spPr>
        <p:txBody>
          <a:bodyPr vert="horz" lIns="91440" tIns="45720" rIns="91440" bIns="45720" rtlCol="0" anchor="ctr"/>
          <a:lstStyle>
            <a:lvl1pPr algn="r">
              <a:defRPr sz="1052">
                <a:solidFill>
                  <a:schemeClr val="tx1">
                    <a:tint val="75000"/>
                  </a:schemeClr>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8879064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24" y="176109"/>
            <a:ext cx="10689140"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4904" y="284176"/>
            <a:ext cx="8580180" cy="15087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54904" y="2011680"/>
            <a:ext cx="8580180" cy="420624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54331" y="6422855"/>
            <a:ext cx="2631643" cy="365125"/>
          </a:xfrm>
          <a:prstGeom prst="rect">
            <a:avLst/>
          </a:prstGeom>
        </p:spPr>
        <p:txBody>
          <a:bodyPr vert="horz" lIns="91440" tIns="45720" rIns="45720" bIns="45720" rtlCol="0" anchor="ctr"/>
          <a:lstStyle>
            <a:lvl1pPr algn="l">
              <a:defRPr sz="921">
                <a:solidFill>
                  <a:schemeClr val="tx1"/>
                </a:solidFill>
              </a:defRPr>
            </a:lvl1pPr>
          </a:lstStyle>
          <a:p>
            <a:fld id="{D06DE85E-D9ED-4BD3-B93A-FEBB02327D00}" type="datetimeFigureOut">
              <a:rPr lang="tr-TR" smtClean="0"/>
              <a:t>28.09.2021</a:t>
            </a:fld>
            <a:endParaRPr lang="tr-TR"/>
          </a:p>
        </p:txBody>
      </p:sp>
      <p:sp>
        <p:nvSpPr>
          <p:cNvPr id="5" name="Footer Placeholder 4"/>
          <p:cNvSpPr>
            <a:spLocks noGrp="1"/>
          </p:cNvSpPr>
          <p:nvPr>
            <p:ph type="ftr" sz="quarter" idx="3"/>
          </p:nvPr>
        </p:nvSpPr>
        <p:spPr>
          <a:xfrm>
            <a:off x="4907843" y="6422855"/>
            <a:ext cx="4423738" cy="365125"/>
          </a:xfrm>
          <a:prstGeom prst="rect">
            <a:avLst/>
          </a:prstGeom>
        </p:spPr>
        <p:txBody>
          <a:bodyPr vert="horz" lIns="91440" tIns="45720" rIns="91440" bIns="45720" rtlCol="0" anchor="ctr"/>
          <a:lstStyle>
            <a:lvl1pPr algn="r">
              <a:defRPr sz="921">
                <a:solidFill>
                  <a:schemeClr val="tx1"/>
                </a:solidFill>
              </a:defRPr>
            </a:lvl1pPr>
          </a:lstStyle>
          <a:p>
            <a:endParaRPr lang="tr-TR"/>
          </a:p>
        </p:txBody>
      </p:sp>
      <p:sp>
        <p:nvSpPr>
          <p:cNvPr id="6" name="Slide Number Placeholder 5"/>
          <p:cNvSpPr>
            <a:spLocks noGrp="1"/>
          </p:cNvSpPr>
          <p:nvPr>
            <p:ph type="sldNum" sz="quarter" idx="4"/>
          </p:nvPr>
        </p:nvSpPr>
        <p:spPr>
          <a:xfrm>
            <a:off x="9347380" y="6422855"/>
            <a:ext cx="829829" cy="365125"/>
          </a:xfrm>
          <a:prstGeom prst="rect">
            <a:avLst/>
          </a:prstGeom>
        </p:spPr>
        <p:txBody>
          <a:bodyPr vert="horz" lIns="45720" tIns="45720" rIns="91440" bIns="45720" rtlCol="0" anchor="ctr"/>
          <a:lstStyle>
            <a:lvl1pPr algn="l">
              <a:defRPr sz="1052" b="0">
                <a:solidFill>
                  <a:schemeClr val="tx1"/>
                </a:solidFill>
              </a:defRPr>
            </a:lvl1pPr>
          </a:lstStyle>
          <a:p>
            <a:fld id="{74437E64-06FD-4918-AE87-89664F1D7848}" type="slidenum">
              <a:rPr lang="tr-TR" smtClean="0"/>
              <a:t>‹#›</a:t>
            </a:fld>
            <a:endParaRPr lang="tr-TR"/>
          </a:p>
        </p:txBody>
      </p:sp>
    </p:spTree>
    <p:extLst>
      <p:ext uri="{BB962C8B-B14F-4D97-AF65-F5344CB8AC3E}">
        <p14:creationId xmlns:p14="http://schemas.microsoft.com/office/powerpoint/2010/main" val="651853834"/>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l" defTabSz="801929" rtl="0" eaLnBrk="1" latinLnBrk="0" hangingPunct="1">
        <a:lnSpc>
          <a:spcPct val="85000"/>
        </a:lnSpc>
        <a:spcBef>
          <a:spcPct val="0"/>
        </a:spcBef>
        <a:buNone/>
        <a:defRPr sz="3508" kern="1200" cap="all" baseline="0">
          <a:solidFill>
            <a:schemeClr val="bg2"/>
          </a:solidFill>
          <a:latin typeface="+mj-lt"/>
          <a:ea typeface="+mj-ea"/>
          <a:cs typeface="+mj-cs"/>
        </a:defRPr>
      </a:lvl1pPr>
    </p:titleStyle>
    <p:bodyStyle>
      <a:lvl1pPr marL="160386" indent="-160386" algn="l" defTabSz="801929" rtl="0" eaLnBrk="1" latinLnBrk="0" hangingPunct="1">
        <a:lnSpc>
          <a:spcPct val="90000"/>
        </a:lnSpc>
        <a:spcBef>
          <a:spcPts val="1052"/>
        </a:spcBef>
        <a:spcAft>
          <a:spcPts val="175"/>
        </a:spcAft>
        <a:buClr>
          <a:schemeClr val="tx1"/>
        </a:buClr>
        <a:buFont typeface="Wingdings" pitchFamily="2" charset="2"/>
        <a:buChar char=""/>
        <a:defRPr sz="1929" kern="1200">
          <a:solidFill>
            <a:schemeClr val="tx1"/>
          </a:solidFill>
          <a:latin typeface="+mn-lt"/>
          <a:ea typeface="+mn-ea"/>
          <a:cs typeface="+mn-cs"/>
        </a:defRPr>
      </a:lvl1pPr>
      <a:lvl2pPr marL="360868" indent="-160386" algn="l" defTabSz="801929" rtl="0" eaLnBrk="1" latinLnBrk="0" hangingPunct="1">
        <a:lnSpc>
          <a:spcPct val="90000"/>
        </a:lnSpc>
        <a:spcBef>
          <a:spcPts val="175"/>
        </a:spcBef>
        <a:spcAft>
          <a:spcPts val="351"/>
        </a:spcAft>
        <a:buClr>
          <a:schemeClr val="tx1"/>
        </a:buClr>
        <a:buFont typeface="Wingdings" pitchFamily="2" charset="2"/>
        <a:buChar char=""/>
        <a:defRPr sz="1754" kern="1200">
          <a:solidFill>
            <a:schemeClr val="tx1"/>
          </a:solidFill>
          <a:latin typeface="+mn-lt"/>
          <a:ea typeface="+mn-ea"/>
          <a:cs typeface="+mn-cs"/>
        </a:defRPr>
      </a:lvl2pPr>
      <a:lvl3pPr marL="561350" indent="-160386" algn="l" defTabSz="801929" rtl="0" eaLnBrk="1" latinLnBrk="0" hangingPunct="1">
        <a:lnSpc>
          <a:spcPct val="90000"/>
        </a:lnSpc>
        <a:spcBef>
          <a:spcPts val="175"/>
        </a:spcBef>
        <a:spcAft>
          <a:spcPts val="351"/>
        </a:spcAft>
        <a:buClr>
          <a:schemeClr val="tx1"/>
        </a:buClr>
        <a:buFont typeface="Wingdings" pitchFamily="2" charset="2"/>
        <a:buChar char=""/>
        <a:defRPr sz="1579" kern="1200">
          <a:solidFill>
            <a:schemeClr val="tx1"/>
          </a:solidFill>
          <a:latin typeface="+mn-lt"/>
          <a:ea typeface="+mn-ea"/>
          <a:cs typeface="+mn-cs"/>
        </a:defRPr>
      </a:lvl3pPr>
      <a:lvl4pPr marL="761832"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4pPr>
      <a:lvl5pPr marL="962315" indent="-160386"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5pPr>
      <a:lvl6pPr marL="1126594"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6pPr>
      <a:lvl7pPr marL="1290769"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7pPr>
      <a:lvl8pPr marL="1428633"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8pPr>
      <a:lvl9pPr marL="1584037" indent="-200482" algn="l" defTabSz="801929" rtl="0" eaLnBrk="1" latinLnBrk="0" hangingPunct="1">
        <a:lnSpc>
          <a:spcPct val="90000"/>
        </a:lnSpc>
        <a:spcBef>
          <a:spcPts val="175"/>
        </a:spcBef>
        <a:spcAft>
          <a:spcPts val="351"/>
        </a:spcAft>
        <a:buClr>
          <a:schemeClr val="tx1"/>
        </a:buClr>
        <a:buFont typeface="Wingdings" pitchFamily="2" charset="2"/>
        <a:buChar char=""/>
        <a:defRPr sz="1403"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88" y="0"/>
            <a:ext cx="10692000" cy="6876000"/>
          </a:xfrm>
          <a:prstGeom prst="rect">
            <a:avLst/>
          </a:prstGeom>
        </p:spPr>
      </p:pic>
      <p:sp>
        <p:nvSpPr>
          <p:cNvPr id="2" name="Unvan 1"/>
          <p:cNvSpPr>
            <a:spLocks noGrp="1"/>
          </p:cNvSpPr>
          <p:nvPr>
            <p:ph type="ctrTitle"/>
          </p:nvPr>
        </p:nvSpPr>
        <p:spPr>
          <a:xfrm>
            <a:off x="0" y="2078182"/>
            <a:ext cx="10691812" cy="2183686"/>
          </a:xfrm>
        </p:spPr>
        <p:txBody>
          <a:bodyPr>
            <a:noAutofit/>
          </a:bodyPr>
          <a:lstStyle/>
          <a:p>
            <a:r>
              <a:rPr lang="tr-TR" sz="2800" b="1" dirty="0" smtClean="0">
                <a:cs typeface="Arial" panose="020B0604020202020204" pitchFamily="34" charset="0"/>
              </a:rPr>
              <a:t> İSİF 307 HADİS III</a:t>
            </a:r>
            <a:br>
              <a:rPr lang="tr-TR" sz="2800" b="1" dirty="0" smtClean="0">
                <a:cs typeface="Arial" panose="020B0604020202020204" pitchFamily="34" charset="0"/>
              </a:rPr>
            </a:br>
            <a:r>
              <a:rPr lang="tr-TR" sz="2800" b="1" dirty="0" smtClean="0">
                <a:cs typeface="Arial" panose="020B0604020202020204" pitchFamily="34" charset="0"/>
              </a:rPr>
              <a:t>I. HAFTA</a:t>
            </a:r>
            <a:br>
              <a:rPr lang="tr-TR" sz="2800" b="1" dirty="0" smtClean="0">
                <a:cs typeface="Arial" panose="020B0604020202020204" pitchFamily="34" charset="0"/>
              </a:rPr>
            </a:br>
            <a:r>
              <a:rPr lang="tr-TR" sz="2800" b="1" dirty="0" smtClean="0">
                <a:cs typeface="Arial" panose="020B0604020202020204" pitchFamily="34" charset="0"/>
              </a:rPr>
              <a:t>Dr. Mehmet ali </a:t>
            </a:r>
            <a:r>
              <a:rPr lang="tr-TR" sz="2800" b="1" dirty="0" err="1" smtClean="0">
                <a:cs typeface="Arial" panose="020B0604020202020204" pitchFamily="34" charset="0"/>
              </a:rPr>
              <a:t>çalgan</a:t>
            </a:r>
            <a:r>
              <a:rPr lang="tr-TR" sz="2800" b="1" dirty="0" smtClean="0">
                <a:cs typeface="Arial" panose="020B0604020202020204" pitchFamily="34" charset="0"/>
              </a:rPr>
              <a:t> </a:t>
            </a:r>
            <a:r>
              <a:rPr lang="tr-TR" sz="2800" b="1" dirty="0">
                <a:solidFill>
                  <a:srgbClr val="FF0000"/>
                </a:solidFill>
                <a:cs typeface="Arial" panose="020B0604020202020204" pitchFamily="34" charset="0"/>
              </a:rPr>
              <a:t/>
            </a:r>
            <a:br>
              <a:rPr lang="tr-TR" sz="2800" b="1" dirty="0">
                <a:solidFill>
                  <a:srgbClr val="FF0000"/>
                </a:solidFill>
                <a:cs typeface="Arial" panose="020B0604020202020204" pitchFamily="34" charset="0"/>
              </a:rPr>
            </a:br>
            <a:r>
              <a:rPr lang="tr-TR" sz="2800" b="1" dirty="0">
                <a:cs typeface="Arial" panose="020B0604020202020204" pitchFamily="34" charset="0"/>
              </a:rPr>
              <a:t/>
            </a:r>
            <a:br>
              <a:rPr lang="tr-TR" sz="2800" b="1" dirty="0">
                <a:cs typeface="Arial" panose="020B0604020202020204" pitchFamily="34" charset="0"/>
              </a:rPr>
            </a:br>
            <a:endParaRPr lang="tr-TR" sz="2800" b="1" dirty="0">
              <a:cs typeface="Arial" panose="020B0604020202020204" pitchFamily="34" charset="0"/>
            </a:endParaRPr>
          </a:p>
        </p:txBody>
      </p:sp>
      <p:sp>
        <p:nvSpPr>
          <p:cNvPr id="6" name="Metin kutusu 5"/>
          <p:cNvSpPr txBox="1"/>
          <p:nvPr/>
        </p:nvSpPr>
        <p:spPr>
          <a:xfrm>
            <a:off x="399011" y="3870038"/>
            <a:ext cx="9277004" cy="400110"/>
          </a:xfrm>
          <a:prstGeom prst="rect">
            <a:avLst/>
          </a:prstGeom>
          <a:noFill/>
        </p:spPr>
        <p:txBody>
          <a:bodyPr wrap="square" rtlCol="0">
            <a:spAutoFit/>
          </a:bodyPr>
          <a:lstStyle/>
          <a:p>
            <a:pPr algn="ctr"/>
            <a:r>
              <a:rPr lang="tr-TR" sz="2000" b="1" dirty="0" smtClean="0">
                <a:solidFill>
                  <a:schemeClr val="accent1">
                    <a:lumMod val="20000"/>
                    <a:lumOff val="80000"/>
                  </a:schemeClr>
                </a:solidFill>
              </a:rPr>
              <a:t>İman Ahlak Bütünlüğü</a:t>
            </a:r>
            <a:endParaRPr lang="tr-TR" sz="2000" dirty="0">
              <a:solidFill>
                <a:srgbClr val="FF0000"/>
              </a:solidFill>
            </a:endParaRPr>
          </a:p>
        </p:txBody>
      </p:sp>
      <p:sp>
        <p:nvSpPr>
          <p:cNvPr id="5"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2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692331" y="964424"/>
            <a:ext cx="8663006"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DÜNYADA İNANÇSIZLIĞIN YOL AÇTIĞI AHLAK KRİZİ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4524315"/>
          </a:xfrm>
          <a:prstGeom prst="rect">
            <a:avLst/>
          </a:prstGeom>
          <a:noFill/>
        </p:spPr>
        <p:txBody>
          <a:bodyPr wrap="square" rtlCol="0">
            <a:spAutoFit/>
          </a:bodyPr>
          <a:lstStyle/>
          <a:p>
            <a:pPr algn="just">
              <a:lnSpc>
                <a:spcPct val="150000"/>
              </a:lnSpc>
            </a:pPr>
            <a:r>
              <a:rPr lang="tr-TR" sz="2400" dirty="0" smtClean="0">
                <a:latin typeface="Arial" panose="020B0604020202020204" pitchFamily="34" charset="0"/>
                <a:cs typeface="Arial" panose="020B0604020202020204" pitchFamily="34" charset="0"/>
              </a:rPr>
              <a:t>Toplumda </a:t>
            </a:r>
            <a:r>
              <a:rPr lang="tr-TR" sz="2400" dirty="0">
                <a:latin typeface="Arial" panose="020B0604020202020204" pitchFamily="34" charset="0"/>
                <a:cs typeface="Arial" panose="020B0604020202020204" pitchFamily="34" charset="0"/>
              </a:rPr>
              <a:t>giderek büyüyen inanç problemlerinin iktisattan yönetime, aileden eğitime hayatın her sahasında ciddi ahlâkî problemlere yol </a:t>
            </a:r>
            <a:r>
              <a:rPr lang="tr-TR" sz="2400" dirty="0" smtClean="0">
                <a:latin typeface="Arial" panose="020B0604020202020204" pitchFamily="34" charset="0"/>
                <a:cs typeface="Arial" panose="020B0604020202020204" pitchFamily="34" charset="0"/>
              </a:rPr>
              <a:t>açması</a:t>
            </a:r>
          </a:p>
          <a:p>
            <a:pPr algn="just">
              <a:lnSpc>
                <a:spcPct val="150000"/>
              </a:lnSpc>
            </a:pP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b="1" dirty="0">
                <a:latin typeface="Arial" panose="020B0604020202020204" pitchFamily="34" charset="0"/>
                <a:cs typeface="Arial" panose="020B0604020202020204" pitchFamily="34" charset="0"/>
              </a:rPr>
              <a:t>Günümüz dünyasında görülen derin ahlâk krizinin temelinde bir inanç krizi yatmaktadır</a:t>
            </a:r>
            <a:r>
              <a:rPr lang="tr-TR" sz="2400" b="1" dirty="0" smtClean="0">
                <a:latin typeface="Arial" panose="020B0604020202020204" pitchFamily="34" charset="0"/>
                <a:cs typeface="Arial" panose="020B0604020202020204" pitchFamily="34" charset="0"/>
              </a:rPr>
              <a:t>.</a:t>
            </a:r>
          </a:p>
          <a:p>
            <a:pPr algn="just">
              <a:lnSpc>
                <a:spcPct val="150000"/>
              </a:lnSpc>
            </a:pPr>
            <a:r>
              <a:rPr lang="tr-TR" sz="2400" dirty="0"/>
              <a:t/>
            </a:r>
            <a:br>
              <a:rPr lang="tr-TR" sz="2400" dirty="0"/>
            </a:br>
            <a:endParaRPr lang="tr-TR" sz="24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04896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9664138" cy="3742691"/>
          </a:xfrm>
          <a:prstGeom prst="rect">
            <a:avLst/>
          </a:prstGeom>
          <a:noFill/>
        </p:spPr>
        <p:txBody>
          <a:bodyPr wrap="square" rtlCol="0">
            <a:spAutoFit/>
          </a:bodyPr>
          <a:lstStyle/>
          <a:p>
            <a:pPr algn="just">
              <a:lnSpc>
                <a:spcPct val="150000"/>
              </a:lnSpc>
            </a:pPr>
            <a:r>
              <a:rPr lang="tr-TR" sz="3200" dirty="0">
                <a:latin typeface="Arial" panose="020B0604020202020204" pitchFamily="34" charset="0"/>
                <a:cs typeface="Arial" panose="020B0604020202020204" pitchFamily="34" charset="0"/>
              </a:rPr>
              <a:t>Müminlerin imanca en olgunu, ahlâkı en güzel olanıdır. </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596377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9664138" cy="4524315"/>
          </a:xfrm>
          <a:prstGeom prst="rect">
            <a:avLst/>
          </a:prstGeom>
          <a:noFill/>
        </p:spPr>
        <p:txBody>
          <a:bodyPr wrap="square" rtlCol="0">
            <a:spAutoFit/>
          </a:bodyPr>
          <a:lstStyle/>
          <a:p>
            <a:pPr algn="just">
              <a:lnSpc>
                <a:spcPct val="150000"/>
              </a:lnSpc>
            </a:pPr>
            <a:r>
              <a:rPr lang="tr-TR" sz="3200" dirty="0" smtClean="0">
                <a:latin typeface="Arial" panose="020B0604020202020204" pitchFamily="34" charset="0"/>
                <a:cs typeface="Arial" panose="020B0604020202020204" pitchFamily="34" charset="0"/>
              </a:rPr>
              <a:t>Emaneti </a:t>
            </a:r>
            <a:r>
              <a:rPr lang="tr-TR" sz="3200" dirty="0">
                <a:latin typeface="Arial" panose="020B0604020202020204" pitchFamily="34" charset="0"/>
                <a:cs typeface="Arial" panose="020B0604020202020204" pitchFamily="34" charset="0"/>
              </a:rPr>
              <a:t>(güvenilirliği) olmayanın imanı yoktur</a:t>
            </a:r>
            <a:r>
              <a:rPr lang="tr-TR" sz="3200" dirty="0" smtClean="0">
                <a:latin typeface="Arial" panose="020B0604020202020204" pitchFamily="34" charset="0"/>
                <a:cs typeface="Arial" panose="020B0604020202020204" pitchFamily="34" charset="0"/>
              </a:rPr>
              <a:t>.</a:t>
            </a:r>
          </a:p>
          <a:p>
            <a:pPr algn="just">
              <a:lnSpc>
                <a:spcPct val="150000"/>
              </a:lnSpc>
            </a:pPr>
            <a:endParaRPr lang="tr-TR" sz="3200" dirty="0">
              <a:latin typeface="Arial" panose="020B0604020202020204" pitchFamily="34" charset="0"/>
              <a:cs typeface="Arial" panose="020B0604020202020204" pitchFamily="34" charset="0"/>
            </a:endParaRPr>
          </a:p>
          <a:p>
            <a:pPr algn="just">
              <a:lnSpc>
                <a:spcPct val="150000"/>
              </a:lnSpc>
            </a:pPr>
            <a:r>
              <a:rPr lang="tr-TR" sz="3200" dirty="0" smtClean="0">
                <a:latin typeface="Arial" panose="020B0604020202020204" pitchFamily="34" charset="0"/>
                <a:cs typeface="Arial" panose="020B0604020202020204" pitchFamily="34" charset="0"/>
              </a:rPr>
              <a:t>Birbirinizi </a:t>
            </a:r>
            <a:r>
              <a:rPr lang="tr-TR" sz="3200" dirty="0">
                <a:latin typeface="Arial" panose="020B0604020202020204" pitchFamily="34" charset="0"/>
                <a:cs typeface="Arial" panose="020B0604020202020204" pitchFamily="34" charset="0"/>
              </a:rPr>
              <a:t>sevmedikçe iman etmiş olmazsınız.</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420800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9664138" cy="5220019"/>
          </a:xfrm>
          <a:prstGeom prst="rect">
            <a:avLst/>
          </a:prstGeom>
          <a:noFill/>
        </p:spPr>
        <p:txBody>
          <a:bodyPr wrap="square" rtlCol="0">
            <a:spAutoFit/>
          </a:bodyPr>
          <a:lstStyle/>
          <a:p>
            <a:pPr algn="just">
              <a:lnSpc>
                <a:spcPct val="150000"/>
              </a:lnSpc>
            </a:pPr>
            <a:r>
              <a:rPr lang="tr-TR" sz="3200" dirty="0">
                <a:latin typeface="Arial" panose="020B0604020202020204" pitchFamily="34" charset="0"/>
                <a:cs typeface="Arial" panose="020B0604020202020204" pitchFamily="34" charset="0"/>
              </a:rPr>
              <a:t>İman yetmiş küsur özelliktir (şubedir). En yükseği, ‘Allah’tan başka ilâh yoktur’ demek; en aşağısı ise, eziyet veren şeyleri yoldan kaldırmaktır. Hayâ da imanın bir bölümüdür</a:t>
            </a:r>
            <a:r>
              <a:rPr lang="tr-TR" sz="3200" dirty="0" smtClean="0">
                <a:latin typeface="Arial" panose="020B0604020202020204" pitchFamily="34" charset="0"/>
                <a:cs typeface="Arial" panose="020B0604020202020204" pitchFamily="34" charset="0"/>
              </a:rPr>
              <a:t>.</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394934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9664138" cy="4481355"/>
          </a:xfrm>
          <a:prstGeom prst="rect">
            <a:avLst/>
          </a:prstGeom>
          <a:noFill/>
        </p:spPr>
        <p:txBody>
          <a:bodyPr wrap="square" rtlCol="0">
            <a:spAutoFit/>
          </a:bodyPr>
          <a:lstStyle/>
          <a:p>
            <a:pPr algn="just">
              <a:lnSpc>
                <a:spcPct val="150000"/>
              </a:lnSpc>
            </a:pPr>
            <a:r>
              <a:rPr lang="tr-TR" sz="3200" dirty="0" smtClean="0">
                <a:latin typeface="Arial" panose="020B0604020202020204" pitchFamily="34" charset="0"/>
                <a:cs typeface="Arial" panose="020B0604020202020204" pitchFamily="34" charset="0"/>
              </a:rPr>
              <a:t>Sizden </a:t>
            </a:r>
            <a:r>
              <a:rPr lang="tr-TR" sz="3200" dirty="0">
                <a:latin typeface="Arial" panose="020B0604020202020204" pitchFamily="34" charset="0"/>
                <a:cs typeface="Arial" panose="020B0604020202020204" pitchFamily="34" charset="0"/>
              </a:rPr>
              <a:t>biriniz kendisi için sevip arzu ettiği şeyi din kardeşi için de sevip arzu etmedikçe iman etmiş olmaz</a:t>
            </a:r>
            <a:r>
              <a:rPr lang="tr-TR" sz="3200" dirty="0" smtClean="0">
                <a:latin typeface="Arial" panose="020B0604020202020204" pitchFamily="34" charset="0"/>
                <a:cs typeface="Arial" panose="020B0604020202020204" pitchFamily="34" charset="0"/>
              </a:rPr>
              <a:t>.</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853507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9664138" cy="5262979"/>
          </a:xfrm>
          <a:prstGeom prst="rect">
            <a:avLst/>
          </a:prstGeom>
          <a:noFill/>
        </p:spPr>
        <p:txBody>
          <a:bodyPr wrap="square" rtlCol="0">
            <a:spAutoFit/>
          </a:bodyPr>
          <a:lstStyle/>
          <a:p>
            <a:pPr algn="just">
              <a:lnSpc>
                <a:spcPct val="150000"/>
              </a:lnSpc>
            </a:pPr>
            <a:r>
              <a:rPr lang="tr-TR" sz="3200" dirty="0" smtClean="0">
                <a:latin typeface="Arial" panose="020B0604020202020204" pitchFamily="34" charset="0"/>
                <a:cs typeface="Arial" panose="020B0604020202020204" pitchFamily="34" charset="0"/>
              </a:rPr>
              <a:t>İman </a:t>
            </a:r>
            <a:r>
              <a:rPr lang="tr-TR" sz="3200" dirty="0">
                <a:latin typeface="Arial" panose="020B0604020202020204" pitchFamily="34" charset="0"/>
                <a:cs typeface="Arial" panose="020B0604020202020204" pitchFamily="34" charset="0"/>
              </a:rPr>
              <a:t>sabır ve </a:t>
            </a:r>
            <a:r>
              <a:rPr lang="tr-TR" sz="3200" dirty="0" smtClean="0">
                <a:latin typeface="Arial" panose="020B0604020202020204" pitchFamily="34" charset="0"/>
                <a:cs typeface="Arial" panose="020B0604020202020204" pitchFamily="34" charset="0"/>
              </a:rPr>
              <a:t>cömertliktir.</a:t>
            </a:r>
          </a:p>
          <a:p>
            <a:pPr algn="just">
              <a:lnSpc>
                <a:spcPct val="150000"/>
              </a:lnSpc>
            </a:pPr>
            <a:endParaRPr lang="tr-TR" sz="3200" dirty="0" smtClean="0">
              <a:latin typeface="Arial" panose="020B0604020202020204" pitchFamily="34" charset="0"/>
              <a:cs typeface="Arial" panose="020B0604020202020204" pitchFamily="34" charset="0"/>
            </a:endParaRPr>
          </a:p>
          <a:p>
            <a:pPr algn="just">
              <a:lnSpc>
                <a:spcPct val="150000"/>
              </a:lnSpc>
            </a:pPr>
            <a:r>
              <a:rPr lang="tr-TR" sz="3200" dirty="0" smtClean="0">
                <a:latin typeface="Arial" panose="020B0604020202020204" pitchFamily="34" charset="0"/>
                <a:cs typeface="Arial" panose="020B0604020202020204" pitchFamily="34" charset="0"/>
              </a:rPr>
              <a:t>Büyüklenip </a:t>
            </a:r>
            <a:r>
              <a:rPr lang="tr-TR" sz="3200" dirty="0">
                <a:latin typeface="Arial" panose="020B0604020202020204" pitchFamily="34" charset="0"/>
                <a:cs typeface="Arial" panose="020B0604020202020204" pitchFamily="34" charset="0"/>
              </a:rPr>
              <a:t>üstünlük taslayan ve yüce ve üstün olan Allah’ı unutan kul ne kötü </a:t>
            </a:r>
            <a:r>
              <a:rPr lang="tr-TR" sz="3200" dirty="0" smtClean="0">
                <a:latin typeface="Arial" panose="020B0604020202020204" pitchFamily="34" charset="0"/>
                <a:cs typeface="Arial" panose="020B0604020202020204" pitchFamily="34" charset="0"/>
              </a:rPr>
              <a:t>kuldur.</a:t>
            </a:r>
          </a:p>
          <a:p>
            <a:pPr algn="just">
              <a:lnSpc>
                <a:spcPct val="150000"/>
              </a:lnSpc>
            </a:pPr>
            <a:endParaRPr lang="tr-TR" sz="2000" dirty="0" smtClean="0">
              <a:latin typeface="Arial" panose="020B0604020202020204" pitchFamily="34" charset="0"/>
              <a:cs typeface="Arial" panose="020B0604020202020204" pitchFamily="34" charset="0"/>
            </a:endParaRPr>
          </a:p>
          <a:p>
            <a:pPr algn="just">
              <a:lnSpc>
                <a:spcPct val="150000"/>
              </a:lnSpc>
            </a:pPr>
            <a:endParaRPr lang="tr-TR" sz="2000"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237675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72691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165423" y="2343638"/>
            <a:ext cx="9868393" cy="3848298"/>
          </a:xfrm>
          <a:prstGeom prst="rect">
            <a:avLst/>
          </a:prstGeom>
          <a:noFill/>
        </p:spPr>
        <p:txBody>
          <a:bodyPr wrap="square" rtlCol="0">
            <a:spAutoFit/>
          </a:bodyPr>
          <a:lstStyle/>
          <a:p>
            <a:pPr algn="just">
              <a:lnSpc>
                <a:spcPct val="150000"/>
              </a:lnSpc>
              <a:spcBef>
                <a:spcPts val="600"/>
              </a:spcBef>
              <a:spcAft>
                <a:spcPts val="600"/>
              </a:spcAft>
            </a:pPr>
            <a:r>
              <a:rPr lang="tr-TR" sz="3200" dirty="0" smtClean="0">
                <a:latin typeface="Arial" panose="020B0604020202020204" pitchFamily="34" charset="0"/>
                <a:cs typeface="Arial" panose="020B0604020202020204" pitchFamily="34" charset="0"/>
              </a:rPr>
              <a:t>Müslüman </a:t>
            </a:r>
            <a:r>
              <a:rPr lang="tr-TR" sz="3200" dirty="0">
                <a:latin typeface="Arial" panose="020B0604020202020204" pitchFamily="34" charset="0"/>
                <a:cs typeface="Arial" panose="020B0604020202020204" pitchFamily="34" charset="0"/>
              </a:rPr>
              <a:t>elinden ve dilinden Müslümanların selamette oldukları kişidir. Mümin de insanların canları ve malları konusunda </a:t>
            </a:r>
            <a:r>
              <a:rPr lang="tr-TR" sz="3200" dirty="0" err="1">
                <a:latin typeface="Arial" panose="020B0604020202020204" pitchFamily="34" charset="0"/>
                <a:cs typeface="Arial" panose="020B0604020202020204" pitchFamily="34" charset="0"/>
              </a:rPr>
              <a:t>emânette</a:t>
            </a:r>
            <a:r>
              <a:rPr lang="tr-TR" sz="3200" dirty="0">
                <a:latin typeface="Arial" panose="020B0604020202020204" pitchFamily="34" charset="0"/>
                <a:cs typeface="Arial" panose="020B0604020202020204" pitchFamily="34" charset="0"/>
              </a:rPr>
              <a:t> oldukları kişidir</a:t>
            </a:r>
            <a:r>
              <a:rPr lang="tr-TR" sz="3200" dirty="0" smtClean="0">
                <a:latin typeface="Arial" panose="020B0604020202020204" pitchFamily="34" charset="0"/>
                <a:cs typeface="Arial" panose="020B0604020202020204" pitchFamily="34" charset="0"/>
              </a:rPr>
              <a:t>.</a:t>
            </a:r>
            <a:endParaRPr lang="tr-TR" sz="32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tr-TR" sz="32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654776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69871" y="726917"/>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61257" y="2343638"/>
            <a:ext cx="9772559" cy="1478418"/>
          </a:xfrm>
          <a:prstGeom prst="rect">
            <a:avLst/>
          </a:prstGeom>
          <a:noFill/>
        </p:spPr>
        <p:txBody>
          <a:bodyPr wrap="square" rtlCol="0">
            <a:spAutoFit/>
          </a:bodyPr>
          <a:lstStyle/>
          <a:p>
            <a:pPr algn="just">
              <a:lnSpc>
                <a:spcPct val="150000"/>
              </a:lnSpc>
              <a:spcBef>
                <a:spcPts val="600"/>
              </a:spcBef>
              <a:spcAft>
                <a:spcPts val="600"/>
              </a:spcAft>
            </a:pPr>
            <a:r>
              <a:rPr lang="tr-TR" sz="3200" dirty="0">
                <a:latin typeface="Arial" panose="020B0604020202020204" pitchFamily="34" charset="0"/>
                <a:cs typeface="Arial" panose="020B0604020202020204" pitchFamily="34" charset="0"/>
              </a:rPr>
              <a:t>İ</a:t>
            </a:r>
            <a:r>
              <a:rPr lang="es-ES" sz="3200" dirty="0" smtClean="0">
                <a:latin typeface="Arial" panose="020B0604020202020204" pitchFamily="34" charset="0"/>
                <a:cs typeface="Arial" panose="020B0604020202020204" pitchFamily="34" charset="0"/>
              </a:rPr>
              <a:t>manın </a:t>
            </a:r>
            <a:r>
              <a:rPr lang="es-ES" sz="3200" dirty="0">
                <a:latin typeface="Arial" panose="020B0604020202020204" pitchFamily="34" charset="0"/>
                <a:cs typeface="Arial" panose="020B0604020202020204" pitchFamily="34" charset="0"/>
              </a:rPr>
              <a:t>en güçlü </a:t>
            </a:r>
            <a:r>
              <a:rPr lang="es-ES" sz="3200" dirty="0" smtClean="0">
                <a:latin typeface="Arial" panose="020B0604020202020204" pitchFamily="34" charset="0"/>
                <a:cs typeface="Arial" panose="020B0604020202020204" pitchFamily="34" charset="0"/>
              </a:rPr>
              <a:t>bağı </a:t>
            </a:r>
            <a:r>
              <a:rPr lang="es-ES" sz="3200" dirty="0">
                <a:latin typeface="Arial" panose="020B0604020202020204" pitchFamily="34" charset="0"/>
                <a:cs typeface="Arial" panose="020B0604020202020204" pitchFamily="34" charset="0"/>
              </a:rPr>
              <a:t>Allah için sevmek ve Allah için buğz </a:t>
            </a:r>
            <a:r>
              <a:rPr lang="es-ES" sz="3200" dirty="0" smtClean="0">
                <a:latin typeface="Arial" panose="020B0604020202020204" pitchFamily="34" charset="0"/>
                <a:cs typeface="Arial" panose="020B0604020202020204" pitchFamily="34" charset="0"/>
              </a:rPr>
              <a:t>etmek</a:t>
            </a:r>
            <a:r>
              <a:rPr lang="tr-TR" sz="3200" dirty="0" smtClean="0">
                <a:latin typeface="Arial" panose="020B0604020202020204" pitchFamily="34" charset="0"/>
                <a:cs typeface="Arial" panose="020B0604020202020204" pitchFamily="34" charset="0"/>
              </a:rPr>
              <a:t>tir.</a:t>
            </a:r>
            <a:endParaRPr lang="tr-TR" sz="32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467926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054985" y="533350"/>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52698" y="1717381"/>
            <a:ext cx="10339116" cy="5770811"/>
          </a:xfrm>
          <a:prstGeom prst="rect">
            <a:avLst/>
          </a:prstGeom>
          <a:noFill/>
        </p:spPr>
        <p:txBody>
          <a:bodyPr wrap="square" rtlCol="0">
            <a:spAutoFit/>
          </a:bodyPr>
          <a:lstStyle/>
          <a:p>
            <a:pPr>
              <a:lnSpc>
                <a:spcPct val="150000"/>
              </a:lnSpc>
            </a:pPr>
            <a:r>
              <a:rPr lang="tr-TR" sz="2800" dirty="0" err="1" smtClean="0">
                <a:latin typeface="Arial" panose="020B0604020202020204" pitchFamily="34" charset="0"/>
                <a:cs typeface="Arial" panose="020B0604020202020204" pitchFamily="34" charset="0"/>
              </a:rPr>
              <a:t>Rasûl</a:t>
            </a:r>
            <a:r>
              <a:rPr lang="tr-TR" sz="2800" dirty="0" smtClean="0">
                <a:latin typeface="Arial" panose="020B0604020202020204" pitchFamily="34" charset="0"/>
                <a:cs typeface="Arial" panose="020B0604020202020204" pitchFamily="34" charset="0"/>
              </a:rPr>
              <a:t>-i Ekrem insanları İslam’a davet ederken, onlardan </a:t>
            </a:r>
            <a:r>
              <a:rPr lang="tr-TR" sz="2800" dirty="0" err="1" smtClean="0">
                <a:latin typeface="Arial" panose="020B0604020202020204" pitchFamily="34" charset="0"/>
                <a:cs typeface="Arial" panose="020B0604020202020204" pitchFamily="34" charset="0"/>
              </a:rPr>
              <a:t>bîat</a:t>
            </a:r>
            <a:r>
              <a:rPr lang="tr-TR" sz="2800" dirty="0" smtClean="0">
                <a:latin typeface="Arial" panose="020B0604020202020204" pitchFamily="34" charset="0"/>
                <a:cs typeface="Arial" panose="020B0604020202020204" pitchFamily="34" charset="0"/>
              </a:rPr>
              <a:t> alırken iman ve ahlâk esaslarını birlikte zikretmiştir.</a:t>
            </a:r>
          </a:p>
          <a:p>
            <a:pPr>
              <a:lnSpc>
                <a:spcPct val="150000"/>
              </a:lnSpc>
            </a:pPr>
            <a:endParaRPr lang="tr-TR" sz="2000" dirty="0" smtClean="0">
              <a:latin typeface="Arial" panose="020B0604020202020204" pitchFamily="34" charset="0"/>
              <a:cs typeface="Arial" panose="020B0604020202020204" pitchFamily="34" charset="0"/>
            </a:endParaRPr>
          </a:p>
          <a:p>
            <a:pPr>
              <a:lnSpc>
                <a:spcPct val="150000"/>
              </a:lnSpc>
            </a:pPr>
            <a:r>
              <a:rPr lang="tr-TR" sz="2800" dirty="0" smtClean="0">
                <a:latin typeface="Arial" panose="020B0604020202020204" pitchFamily="34" charset="0"/>
                <a:cs typeface="Arial" panose="020B0604020202020204" pitchFamily="34" charset="0"/>
              </a:rPr>
              <a:t>“İslam nedir?” “İslam tatlı konuşmak ve yemek yedirmektir.” “İman nedir?” “İman sabır ve cömertliktir.” “İslam’ın hangi özelliği daha üstündür?” “Müslümanların elinden ve dilinden selamette olması” “</a:t>
            </a:r>
            <a:r>
              <a:rPr lang="tr-TR" sz="2800" dirty="0" err="1" smtClean="0">
                <a:latin typeface="Arial" panose="020B0604020202020204" pitchFamily="34" charset="0"/>
                <a:cs typeface="Arial" panose="020B0604020202020204" pitchFamily="34" charset="0"/>
              </a:rPr>
              <a:t>İman’ın</a:t>
            </a:r>
            <a:r>
              <a:rPr lang="tr-TR" sz="2800" dirty="0" smtClean="0">
                <a:latin typeface="Arial" panose="020B0604020202020204" pitchFamily="34" charset="0"/>
                <a:cs typeface="Arial" panose="020B0604020202020204" pitchFamily="34" charset="0"/>
              </a:rPr>
              <a:t> hangi özelliği daha üstündür?” “Güzel ahlâk.”  </a:t>
            </a:r>
          </a:p>
          <a:p>
            <a:pPr>
              <a:lnSpc>
                <a:spcPct val="150000"/>
              </a:lnSpc>
            </a:pP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35350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stretch>
            <a:fillRect/>
          </a:stretch>
        </p:blipFill>
        <p:spPr>
          <a:xfrm>
            <a:off x="269189" y="653143"/>
            <a:ext cx="10240705" cy="5355771"/>
          </a:xfrm>
          <a:prstGeom prst="rect">
            <a:avLst/>
          </a:prstGeom>
        </p:spPr>
      </p:pic>
    </p:spTree>
    <p:extLst>
      <p:ext uri="{BB962C8B-B14F-4D97-AF65-F5344CB8AC3E}">
        <p14:creationId xmlns:p14="http://schemas.microsoft.com/office/powerpoint/2010/main" val="228920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DERS İZLENCESİ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318273"/>
            <a:ext cx="5866410" cy="2862322"/>
          </a:xfrm>
          <a:prstGeom prst="rect">
            <a:avLst/>
          </a:prstGeom>
          <a:noFill/>
        </p:spPr>
        <p:txBody>
          <a:bodyPr wrap="square" rtlCol="0">
            <a:spAutoFit/>
          </a:bodyPr>
          <a:lstStyle/>
          <a:p>
            <a:pPr lvl="1" algn="just">
              <a:lnSpc>
                <a:spcPct val="150000"/>
              </a:lnSpc>
              <a:buFont typeface="+mj-lt"/>
              <a:buAutoNum type="arabicPeriod"/>
            </a:pPr>
            <a:r>
              <a:rPr lang="tr-TR" sz="2000" dirty="0">
                <a:latin typeface="Arial" panose="020B0604020202020204" pitchFamily="34" charset="0"/>
                <a:cs typeface="Arial" panose="020B0604020202020204" pitchFamily="34" charset="0"/>
              </a:rPr>
              <a:t>İMAN-AHLÂK BÜTÜNLÜĞÜNE GENEL BİR </a:t>
            </a:r>
            <a:r>
              <a:rPr lang="tr-TR" sz="2000" dirty="0" smtClean="0">
                <a:latin typeface="Arial" panose="020B0604020202020204" pitchFamily="34" charset="0"/>
                <a:cs typeface="Arial" panose="020B0604020202020204" pitchFamily="34" charset="0"/>
              </a:rPr>
              <a:t>BAKIŞ</a:t>
            </a:r>
          </a:p>
          <a:p>
            <a:pPr lvl="1" algn="just">
              <a:lnSpc>
                <a:spcPct val="150000"/>
              </a:lnSpc>
              <a:buFont typeface="+mj-lt"/>
              <a:buAutoNum type="arabicPeriod"/>
            </a:pPr>
            <a:r>
              <a:rPr lang="tr-TR" sz="2000" dirty="0">
                <a:latin typeface="Arial" panose="020B0604020202020204" pitchFamily="34" charset="0"/>
                <a:cs typeface="Arial" panose="020B0604020202020204" pitchFamily="34" charset="0"/>
              </a:rPr>
              <a:t>KUR’ÂN VE SÜNNETTE İMAN-AHLÂK-İBADET </a:t>
            </a:r>
            <a:r>
              <a:rPr lang="tr-TR" sz="2000" dirty="0" smtClean="0">
                <a:latin typeface="Arial" panose="020B0604020202020204" pitchFamily="34" charset="0"/>
                <a:cs typeface="Arial" panose="020B0604020202020204" pitchFamily="34" charset="0"/>
              </a:rPr>
              <a:t>BÜTÜNLÜĞÜ</a:t>
            </a:r>
          </a:p>
          <a:p>
            <a:pPr lvl="1" algn="just">
              <a:lnSpc>
                <a:spcPct val="150000"/>
              </a:lnSpc>
              <a:buFont typeface="+mj-lt"/>
              <a:buAutoNum type="arabicPeriod"/>
            </a:pPr>
            <a:r>
              <a:rPr lang="tr-TR" sz="2000" dirty="0">
                <a:latin typeface="Arial" panose="020B0604020202020204" pitchFamily="34" charset="0"/>
                <a:cs typeface="Arial" panose="020B0604020202020204" pitchFamily="34" charset="0"/>
              </a:rPr>
              <a:t> İMAN-AHLÂK MÜNASEBETİNİN KARŞILIKLI OLUŞU</a:t>
            </a: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949" y="2269086"/>
            <a:ext cx="299085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11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ASGARİ/KÂMİL İMAN</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08764" y="2318273"/>
            <a:ext cx="9749636" cy="4201150"/>
          </a:xfrm>
          <a:prstGeom prst="rect">
            <a:avLst/>
          </a:prstGeom>
          <a:noFill/>
        </p:spPr>
        <p:txBody>
          <a:bodyPr wrap="square" rtlCol="0">
            <a:spAutoFit/>
          </a:bodyPr>
          <a:lstStyle/>
          <a:p>
            <a:pPr>
              <a:lnSpc>
                <a:spcPct val="150000"/>
              </a:lnSpc>
            </a:pPr>
            <a:r>
              <a:rPr lang="tr-TR" sz="2400" dirty="0">
                <a:latin typeface="Arial" panose="020B0604020202020204" pitchFamily="34" charset="0"/>
                <a:cs typeface="Arial" panose="020B0604020202020204" pitchFamily="34" charset="0"/>
              </a:rPr>
              <a:t>K</a:t>
            </a:r>
            <a:r>
              <a:rPr lang="tr-TR" sz="2400" dirty="0" smtClean="0">
                <a:latin typeface="Arial" panose="020B0604020202020204" pitchFamily="34" charset="0"/>
                <a:cs typeface="Arial" panose="020B0604020202020204" pitchFamily="34" charset="0"/>
              </a:rPr>
              <a:t>işiyi </a:t>
            </a:r>
            <a:r>
              <a:rPr lang="tr-TR" sz="2400" dirty="0">
                <a:latin typeface="Arial" panose="020B0604020202020204" pitchFamily="34" charset="0"/>
                <a:cs typeface="Arial" panose="020B0604020202020204" pitchFamily="34" charset="0"/>
              </a:rPr>
              <a:t>cehennemde ebedî kalmaktan kurtaracak olan </a:t>
            </a:r>
            <a:r>
              <a:rPr lang="tr-TR" sz="2400" b="1" dirty="0">
                <a:latin typeface="Arial" panose="020B0604020202020204" pitchFamily="34" charset="0"/>
                <a:cs typeface="Arial" panose="020B0604020202020204" pitchFamily="34" charset="0"/>
              </a:rPr>
              <a:t>asgarî imana </a:t>
            </a:r>
            <a:r>
              <a:rPr lang="tr-TR" sz="2400" dirty="0">
                <a:latin typeface="Arial" panose="020B0604020202020204" pitchFamily="34" charset="0"/>
                <a:cs typeface="Arial" panose="020B0604020202020204" pitchFamily="34" charset="0"/>
              </a:rPr>
              <a:t>sahip bir mümin ile </a:t>
            </a:r>
            <a:r>
              <a:rPr lang="tr-TR" sz="2400" dirty="0" err="1">
                <a:latin typeface="Arial" panose="020B0604020202020204" pitchFamily="34" charset="0"/>
                <a:cs typeface="Arial" panose="020B0604020202020204" pitchFamily="34" charset="0"/>
              </a:rPr>
              <a:t>Kur’ân</a:t>
            </a:r>
            <a:r>
              <a:rPr lang="tr-TR" sz="2400" dirty="0">
                <a:latin typeface="Arial" panose="020B0604020202020204" pitchFamily="34" charset="0"/>
                <a:cs typeface="Arial" panose="020B0604020202020204" pitchFamily="34" charset="0"/>
              </a:rPr>
              <a:t>-ı Kerîm’de ve sünnette tasvir edilen </a:t>
            </a:r>
            <a:r>
              <a:rPr lang="tr-TR" sz="2400" b="1" dirty="0">
                <a:latin typeface="Arial" panose="020B0604020202020204" pitchFamily="34" charset="0"/>
                <a:cs typeface="Arial" panose="020B0604020202020204" pitchFamily="34" charset="0"/>
              </a:rPr>
              <a:t>kâmil mümin şahsiyeti </a:t>
            </a:r>
            <a:r>
              <a:rPr lang="tr-TR" sz="2400" dirty="0">
                <a:latin typeface="Arial" panose="020B0604020202020204" pitchFamily="34" charset="0"/>
                <a:cs typeface="Arial" panose="020B0604020202020204" pitchFamily="34" charset="0"/>
              </a:rPr>
              <a:t>arasında imanın gayesine ulaşma bakımından büyük fark olduğu açıktır. </a:t>
            </a:r>
            <a:r>
              <a:rPr lang="tr-TR" sz="2400" dirty="0" smtClean="0">
                <a:latin typeface="Arial" panose="020B0604020202020204" pitchFamily="34" charset="0"/>
                <a:cs typeface="Arial" panose="020B0604020202020204" pitchFamily="34" charset="0"/>
              </a:rPr>
              <a:t>Asgarî </a:t>
            </a:r>
            <a:r>
              <a:rPr lang="tr-TR" sz="2400" dirty="0">
                <a:latin typeface="Arial" panose="020B0604020202020204" pitchFamily="34" charset="0"/>
                <a:cs typeface="Arial" panose="020B0604020202020204" pitchFamily="34" charset="0"/>
              </a:rPr>
              <a:t>iman esas alındığında, Müslüman bir toplumda görülen ahlâkî çözülmeyi anlamlandırmak </a:t>
            </a:r>
            <a:r>
              <a:rPr lang="tr-TR" sz="2400" dirty="0" smtClean="0">
                <a:latin typeface="Arial" panose="020B0604020202020204" pitchFamily="34" charset="0"/>
                <a:cs typeface="Arial" panose="020B0604020202020204" pitchFamily="34" charset="0"/>
              </a:rPr>
              <a:t>güçleşmektedir.</a:t>
            </a:r>
          </a:p>
          <a:p>
            <a:pPr>
              <a:lnSpc>
                <a:spcPct val="150000"/>
              </a:lnSpc>
            </a:pP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879718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İMANIN KEMALİ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08764" y="2318273"/>
            <a:ext cx="9749636" cy="2034531"/>
          </a:xfrm>
          <a:prstGeom prst="rect">
            <a:avLst/>
          </a:prstGeom>
          <a:noFill/>
        </p:spPr>
        <p:txBody>
          <a:bodyPr wrap="square" rtlCol="0">
            <a:spAutoFit/>
          </a:bodyPr>
          <a:lstStyle/>
          <a:p>
            <a:pPr>
              <a:lnSpc>
                <a:spcPct val="150000"/>
              </a:lnSpc>
            </a:pPr>
            <a:r>
              <a:rPr lang="tr-TR" sz="2400" dirty="0" smtClean="0">
                <a:latin typeface="Arial" panose="020B0604020202020204" pitchFamily="34" charset="0"/>
                <a:cs typeface="Arial" panose="020B0604020202020204" pitchFamily="34" charset="0"/>
              </a:rPr>
              <a:t>iman-amel </a:t>
            </a:r>
            <a:r>
              <a:rPr lang="tr-TR" sz="2400" dirty="0">
                <a:latin typeface="Arial" panose="020B0604020202020204" pitchFamily="34" charset="0"/>
                <a:cs typeface="Arial" panose="020B0604020202020204" pitchFamily="34" charset="0"/>
              </a:rPr>
              <a:t>münasebeti ve imanın artıp azalması. imanın kuvveti ve kemâli, </a:t>
            </a:r>
            <a:r>
              <a:rPr lang="tr-TR" sz="2400" dirty="0" err="1">
                <a:latin typeface="Arial" panose="020B0604020202020204" pitchFamily="34" charset="0"/>
                <a:cs typeface="Arial" panose="020B0604020202020204" pitchFamily="34" charset="0"/>
              </a:rPr>
              <a:t>salih</a:t>
            </a:r>
            <a:r>
              <a:rPr lang="tr-TR" sz="2400" dirty="0">
                <a:latin typeface="Arial" panose="020B0604020202020204" pitchFamily="34" charset="0"/>
                <a:cs typeface="Arial" panose="020B0604020202020204" pitchFamily="34" charset="0"/>
              </a:rPr>
              <a:t> amellere bağlıdır.</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657526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SÖZDE DİNDARLIK</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5575052"/>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Dünya Değerler Araştırması (World </a:t>
            </a:r>
            <a:r>
              <a:rPr lang="tr-TR" sz="2400" dirty="0" err="1">
                <a:latin typeface="Arial" panose="020B0604020202020204" pitchFamily="34" charset="0"/>
                <a:cs typeface="Arial" panose="020B0604020202020204" pitchFamily="34" charset="0"/>
              </a:rPr>
              <a:t>Values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Survey</a:t>
            </a:r>
            <a:r>
              <a:rPr lang="tr-TR" sz="2400" dirty="0">
                <a:latin typeface="Arial" panose="020B0604020202020204" pitchFamily="34" charset="0"/>
                <a:cs typeface="Arial" panose="020B0604020202020204" pitchFamily="34" charset="0"/>
              </a:rPr>
              <a:t>) sonuçlarına göre ülkemizde güven seviyesi oldukça düşüktür. “İlk defa karşılaştığınız bir insana güvenir misiniz?” sorusuna ankete katılanların %22’i olumlu, %77’i ise olumsuz cevap vermiştir. </a:t>
            </a:r>
            <a:endParaRPr lang="tr-TR" sz="2400" dirty="0" smtClean="0">
              <a:latin typeface="Arial" panose="020B0604020202020204" pitchFamily="34" charset="0"/>
              <a:cs typeface="Arial" panose="020B0604020202020204" pitchFamily="34" charset="0"/>
            </a:endParaRPr>
          </a:p>
          <a:p>
            <a:pPr algn="just">
              <a:lnSpc>
                <a:spcPct val="150000"/>
              </a:lnSpc>
            </a:pPr>
            <a:r>
              <a:rPr lang="tr-TR" sz="2400" dirty="0" smtClean="0">
                <a:latin typeface="Arial" panose="020B0604020202020204" pitchFamily="34" charset="0"/>
                <a:cs typeface="Arial" panose="020B0604020202020204" pitchFamily="34" charset="0"/>
              </a:rPr>
              <a:t>asgarî </a:t>
            </a:r>
            <a:r>
              <a:rPr lang="tr-TR" sz="2400" dirty="0">
                <a:latin typeface="Arial" panose="020B0604020202020204" pitchFamily="34" charset="0"/>
                <a:cs typeface="Arial" panose="020B0604020202020204" pitchFamily="34" charset="0"/>
              </a:rPr>
              <a:t>imandan ziyade “Emaneti (güvenilirliği) olmayanın imanı yoktur; ahde vefa göstermeyenin ise dini yoktur.”  nebevî öğretisinde dikkatlere sunulan kâmil </a:t>
            </a:r>
            <a:r>
              <a:rPr lang="tr-TR" sz="2400" dirty="0" smtClean="0">
                <a:latin typeface="Arial" panose="020B0604020202020204" pitchFamily="34" charset="0"/>
                <a:cs typeface="Arial" panose="020B0604020202020204" pitchFamily="34" charset="0"/>
              </a:rPr>
              <a:t>iman vurgulanmalıdır.</a:t>
            </a:r>
          </a:p>
          <a:p>
            <a:pPr algn="just">
              <a:lnSpc>
                <a:spcPct val="150000"/>
              </a:lnSpc>
            </a:pP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t/>
            </a:r>
            <a:br>
              <a:rPr lang="tr-TR" sz="2400" dirty="0" smtClean="0"/>
            </a:br>
            <a:endParaRPr lang="tr-TR" sz="24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424649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07237" y="620928"/>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İMAN-AHLÂK-İBADET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360030" y="1904042"/>
            <a:ext cx="9703326" cy="6133859"/>
          </a:xfrm>
          <a:prstGeom prst="rect">
            <a:avLst/>
          </a:prstGeom>
          <a:noFill/>
        </p:spPr>
        <p:txBody>
          <a:bodyPr wrap="square" rtlCol="0">
            <a:spAutoFit/>
          </a:bodyPr>
          <a:lstStyle/>
          <a:p>
            <a:pPr algn="just">
              <a:lnSpc>
                <a:spcPct val="150000"/>
              </a:lnSpc>
            </a:pPr>
            <a:r>
              <a:rPr lang="tr-TR" sz="2200" dirty="0">
                <a:latin typeface="Arial" panose="020B0604020202020204" pitchFamily="34" charset="0"/>
                <a:cs typeface="Arial" panose="020B0604020202020204" pitchFamily="34" charset="0"/>
              </a:rPr>
              <a:t>“Yüzlerinizi doğuya ve batıya çevirmeniz erdemlilik (</a:t>
            </a:r>
            <a:r>
              <a:rPr lang="tr-TR" sz="2200" dirty="0" err="1">
                <a:latin typeface="Arial" panose="020B0604020202020204" pitchFamily="34" charset="0"/>
                <a:cs typeface="Arial" panose="020B0604020202020204" pitchFamily="34" charset="0"/>
              </a:rPr>
              <a:t>birr</a:t>
            </a:r>
            <a:r>
              <a:rPr lang="tr-TR" sz="2200" dirty="0">
                <a:latin typeface="Arial" panose="020B0604020202020204" pitchFamily="34" charset="0"/>
                <a:cs typeface="Arial" panose="020B0604020202020204" pitchFamily="34" charset="0"/>
              </a:rPr>
              <a:t>) değildir. Asıl erdemli kişi Allah’a, </a:t>
            </a:r>
            <a:r>
              <a:rPr lang="tr-TR" sz="2200" dirty="0" err="1">
                <a:latin typeface="Arial" panose="020B0604020202020204" pitchFamily="34" charset="0"/>
                <a:cs typeface="Arial" panose="020B0604020202020204" pitchFamily="34" charset="0"/>
              </a:rPr>
              <a:t>âhiret</a:t>
            </a:r>
            <a:r>
              <a:rPr lang="tr-TR" sz="2200" dirty="0">
                <a:latin typeface="Arial" panose="020B0604020202020204" pitchFamily="34" charset="0"/>
                <a:cs typeface="Arial" panose="020B0604020202020204" pitchFamily="34" charset="0"/>
              </a:rPr>
              <a:t> gününe, meleklere, kitaba ve peygamberlere </a:t>
            </a:r>
            <a:r>
              <a:rPr lang="tr-TR" sz="2200" u="sng" dirty="0">
                <a:latin typeface="Arial" panose="020B0604020202020204" pitchFamily="34" charset="0"/>
                <a:cs typeface="Arial" panose="020B0604020202020204" pitchFamily="34" charset="0"/>
              </a:rPr>
              <a:t>iman eden</a:t>
            </a:r>
            <a:r>
              <a:rPr lang="tr-TR" sz="2200" dirty="0">
                <a:latin typeface="Arial" panose="020B0604020202020204" pitchFamily="34" charset="0"/>
                <a:cs typeface="Arial" panose="020B0604020202020204" pitchFamily="34" charset="0"/>
              </a:rPr>
              <a:t>; sevdiği maldan yakınlara, yetimlere, yoksullara, yolda kalmışlara, yardım isteyenlere ve özgürlüğünü kaybetmiş olanlara </a:t>
            </a:r>
            <a:r>
              <a:rPr lang="tr-TR" sz="2200" u="sng" dirty="0">
                <a:latin typeface="Arial" panose="020B0604020202020204" pitchFamily="34" charset="0"/>
                <a:cs typeface="Arial" panose="020B0604020202020204" pitchFamily="34" charset="0"/>
              </a:rPr>
              <a:t>harcayan</a:t>
            </a:r>
            <a:r>
              <a:rPr lang="tr-TR" sz="2200" dirty="0">
                <a:latin typeface="Arial" panose="020B0604020202020204" pitchFamily="34" charset="0"/>
                <a:cs typeface="Arial" panose="020B0604020202020204" pitchFamily="34" charset="0"/>
              </a:rPr>
              <a:t>; </a:t>
            </a:r>
            <a:r>
              <a:rPr lang="tr-TR" sz="2200" u="sng" dirty="0">
                <a:latin typeface="Arial" panose="020B0604020202020204" pitchFamily="34" charset="0"/>
                <a:cs typeface="Arial" panose="020B0604020202020204" pitchFamily="34" charset="0"/>
              </a:rPr>
              <a:t>namazı kılıp zekâtı verendir</a:t>
            </a:r>
            <a:r>
              <a:rPr lang="tr-TR" sz="2200" dirty="0">
                <a:latin typeface="Arial" panose="020B0604020202020204" pitchFamily="34" charset="0"/>
                <a:cs typeface="Arial" panose="020B0604020202020204" pitchFamily="34" charset="0"/>
              </a:rPr>
              <a:t>. Böyleleri anlaşma yaptıklarında </a:t>
            </a:r>
            <a:r>
              <a:rPr lang="tr-TR" sz="2200" u="sng" dirty="0">
                <a:latin typeface="Arial" panose="020B0604020202020204" pitchFamily="34" charset="0"/>
                <a:cs typeface="Arial" panose="020B0604020202020204" pitchFamily="34" charset="0"/>
              </a:rPr>
              <a:t>sözlerini tutarlar</a:t>
            </a:r>
            <a:r>
              <a:rPr lang="tr-TR" sz="2200" dirty="0">
                <a:latin typeface="Arial" panose="020B0604020202020204" pitchFamily="34" charset="0"/>
                <a:cs typeface="Arial" panose="020B0604020202020204" pitchFamily="34" charset="0"/>
              </a:rPr>
              <a:t>; darlıkta, hastalıkta ve savaş zamanında </a:t>
            </a:r>
            <a:r>
              <a:rPr lang="tr-TR" sz="2200" u="sng" dirty="0">
                <a:latin typeface="Arial" panose="020B0604020202020204" pitchFamily="34" charset="0"/>
                <a:cs typeface="Arial" panose="020B0604020202020204" pitchFamily="34" charset="0"/>
              </a:rPr>
              <a:t>sabrederler</a:t>
            </a:r>
            <a:r>
              <a:rPr lang="tr-TR" sz="2200" dirty="0">
                <a:latin typeface="Arial" panose="020B0604020202020204" pitchFamily="34" charset="0"/>
                <a:cs typeface="Arial" panose="020B0604020202020204" pitchFamily="34" charset="0"/>
              </a:rPr>
              <a:t>. İşte </a:t>
            </a:r>
            <a:r>
              <a:rPr lang="tr-TR" sz="2200" u="sng" dirty="0">
                <a:latin typeface="Arial" panose="020B0604020202020204" pitchFamily="34" charset="0"/>
                <a:cs typeface="Arial" panose="020B0604020202020204" pitchFamily="34" charset="0"/>
              </a:rPr>
              <a:t>doğru olanlar </a:t>
            </a:r>
            <a:r>
              <a:rPr lang="tr-TR" sz="2200" dirty="0">
                <a:latin typeface="Arial" panose="020B0604020202020204" pitchFamily="34" charset="0"/>
                <a:cs typeface="Arial" panose="020B0604020202020204" pitchFamily="34" charset="0"/>
              </a:rPr>
              <a:t>bunlardır ve işte </a:t>
            </a:r>
            <a:r>
              <a:rPr lang="tr-TR" sz="2200" dirty="0" err="1">
                <a:latin typeface="Arial" panose="020B0604020202020204" pitchFamily="34" charset="0"/>
                <a:cs typeface="Arial" panose="020B0604020202020204" pitchFamily="34" charset="0"/>
              </a:rPr>
              <a:t>takvâ</a:t>
            </a:r>
            <a:r>
              <a:rPr lang="tr-TR" sz="2200" dirty="0">
                <a:latin typeface="Arial" panose="020B0604020202020204" pitchFamily="34" charset="0"/>
                <a:cs typeface="Arial" panose="020B0604020202020204" pitchFamily="34" charset="0"/>
              </a:rPr>
              <a:t> sahipleri bunlardır.” </a:t>
            </a:r>
            <a:r>
              <a:rPr lang="tr-TR" sz="2200" dirty="0" smtClean="0">
                <a:latin typeface="Arial" panose="020B0604020202020204" pitchFamily="34" charset="0"/>
                <a:cs typeface="Arial" panose="020B0604020202020204" pitchFamily="34" charset="0"/>
              </a:rPr>
              <a:t>Bakara 177 </a:t>
            </a:r>
          </a:p>
          <a:p>
            <a:pPr algn="just">
              <a:lnSpc>
                <a:spcPct val="150000"/>
              </a:lnSpc>
            </a:pPr>
            <a:r>
              <a:rPr lang="tr-TR" sz="2200" b="1" dirty="0" smtClean="0">
                <a:latin typeface="Arial" panose="020B0604020202020204" pitchFamily="34" charset="0"/>
                <a:cs typeface="Arial" panose="020B0604020202020204" pitchFamily="34" charset="0"/>
              </a:rPr>
              <a:t>iman</a:t>
            </a:r>
            <a:r>
              <a:rPr lang="tr-TR" sz="2200" b="1" dirty="0">
                <a:latin typeface="Arial" panose="020B0604020202020204" pitchFamily="34" charset="0"/>
                <a:cs typeface="Arial" panose="020B0604020202020204" pitchFamily="34" charset="0"/>
              </a:rPr>
              <a:t>, ibadet ve ahlâk bir bütün olarak </a:t>
            </a:r>
            <a:r>
              <a:rPr lang="tr-TR" sz="2200" b="1" dirty="0" err="1">
                <a:latin typeface="Arial" panose="020B0604020202020204" pitchFamily="34" charset="0"/>
                <a:cs typeface="Arial" panose="020B0604020202020204" pitchFamily="34" charset="0"/>
              </a:rPr>
              <a:t>birr</a:t>
            </a:r>
            <a:r>
              <a:rPr lang="tr-TR" sz="2200" b="1" dirty="0">
                <a:latin typeface="Arial" panose="020B0604020202020204" pitchFamily="34" charset="0"/>
                <a:cs typeface="Arial" panose="020B0604020202020204" pitchFamily="34" charset="0"/>
              </a:rPr>
              <a:t> kavramının kapsamında ele alınmıştır</a:t>
            </a:r>
            <a:r>
              <a:rPr lang="tr-TR" sz="2200" b="1" dirty="0" smtClean="0">
                <a:latin typeface="Arial" panose="020B0604020202020204" pitchFamily="34" charset="0"/>
                <a:cs typeface="Arial" panose="020B0604020202020204" pitchFamily="34" charset="0"/>
              </a:rPr>
              <a:t>.</a:t>
            </a:r>
          </a:p>
          <a:p>
            <a:pPr algn="just">
              <a:lnSpc>
                <a:spcPct val="150000"/>
              </a:lnSpc>
            </a:pPr>
            <a:r>
              <a:rPr lang="tr-TR" sz="2200" dirty="0" smtClean="0">
                <a:latin typeface="Arial" panose="020B0604020202020204" pitchFamily="34" charset="0"/>
                <a:cs typeface="Arial" panose="020B0604020202020204" pitchFamily="34" charset="0"/>
              </a:rPr>
              <a:t/>
            </a:r>
            <a:br>
              <a:rPr lang="tr-TR" sz="2200" dirty="0" smtClean="0">
                <a:latin typeface="Arial" panose="020B0604020202020204" pitchFamily="34" charset="0"/>
                <a:cs typeface="Arial" panose="020B0604020202020204" pitchFamily="34" charset="0"/>
              </a:rPr>
            </a:br>
            <a:r>
              <a:rPr lang="tr-TR" sz="2200" dirty="0" smtClean="0"/>
              <a:t/>
            </a:r>
            <a:br>
              <a:rPr lang="tr-TR" sz="2200" dirty="0" smtClean="0"/>
            </a:br>
            <a:endParaRPr lang="tr-TR" sz="22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465569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İMAN-AHLÂK-İBADET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243677"/>
            <a:ext cx="8856572" cy="4112023"/>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Ebû </a:t>
            </a:r>
            <a:r>
              <a:rPr lang="tr-TR" sz="2400" dirty="0" err="1">
                <a:latin typeface="Arial" panose="020B0604020202020204" pitchFamily="34" charset="0"/>
                <a:cs typeface="Arial" panose="020B0604020202020204" pitchFamily="34" charset="0"/>
              </a:rPr>
              <a:t>Süfyân’ın</a:t>
            </a:r>
            <a:r>
              <a:rPr lang="tr-TR" sz="2400" dirty="0">
                <a:latin typeface="Arial" panose="020B0604020202020204" pitchFamily="34" charset="0"/>
                <a:cs typeface="Arial" panose="020B0604020202020204" pitchFamily="34" charset="0"/>
              </a:rPr>
              <a:t> Bizans kralı </a:t>
            </a:r>
            <a:r>
              <a:rPr lang="tr-TR" sz="2400" dirty="0" err="1">
                <a:latin typeface="Arial" panose="020B0604020202020204" pitchFamily="34" charset="0"/>
                <a:cs typeface="Arial" panose="020B0604020202020204" pitchFamily="34" charset="0"/>
              </a:rPr>
              <a:t>Heraklius’a</a:t>
            </a:r>
            <a:r>
              <a:rPr lang="tr-TR" sz="2400" dirty="0">
                <a:latin typeface="Arial" panose="020B0604020202020204" pitchFamily="34" charset="0"/>
                <a:cs typeface="Arial" panose="020B0604020202020204" pitchFamily="34" charset="0"/>
              </a:rPr>
              <a:t> söylediği “</a:t>
            </a:r>
            <a:r>
              <a:rPr lang="tr-TR" sz="2400" b="1" dirty="0">
                <a:latin typeface="Arial" panose="020B0604020202020204" pitchFamily="34" charset="0"/>
                <a:cs typeface="Arial" panose="020B0604020202020204" pitchFamily="34" charset="0"/>
              </a:rPr>
              <a:t>O bize Allah’a kulluk etmeyi, namaz kılmayı, doğru sözlü olmayı, akraba ile ilgilenmeyi ve iffetli olmayı emrediyor</a:t>
            </a:r>
            <a:r>
              <a:rPr lang="tr-TR" sz="2400" dirty="0">
                <a:latin typeface="Arial" panose="020B0604020202020204" pitchFamily="34" charset="0"/>
                <a:cs typeface="Arial" panose="020B0604020202020204" pitchFamily="34" charset="0"/>
              </a:rPr>
              <a:t>.”  ifadesinde iman, ibadet (namaz) ve ahlâk (sıdk, ihsan ve iffet) esasları beraber yer </a:t>
            </a:r>
            <a:r>
              <a:rPr lang="tr-TR" sz="2400" dirty="0" smtClean="0">
                <a:latin typeface="Arial" panose="020B0604020202020204" pitchFamily="34" charset="0"/>
                <a:cs typeface="Arial" panose="020B0604020202020204" pitchFamily="34" charset="0"/>
              </a:rPr>
              <a:t>almıştır.</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638055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İMAN-AHLÂK-İBADET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5" y="2243677"/>
            <a:ext cx="9794766" cy="5220019"/>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“Onlar cennetlerdedir; günahkârlar hakkında birbirlerine sorular sorarlar?  “Sizi şu yakıcı ateşe sokan nedir?” Onlar şöyle cevap verirler: Biz </a:t>
            </a:r>
            <a:r>
              <a:rPr lang="tr-TR" sz="2400" u="sng" dirty="0">
                <a:latin typeface="Arial" panose="020B0604020202020204" pitchFamily="34" charset="0"/>
                <a:cs typeface="Arial" panose="020B0604020202020204" pitchFamily="34" charset="0"/>
              </a:rPr>
              <a:t>namaz kılanlardan değildik; Yoksulu doyurmuyorduk</a:t>
            </a:r>
            <a:r>
              <a:rPr lang="tr-TR" sz="2400" dirty="0">
                <a:latin typeface="Arial" panose="020B0604020202020204" pitchFamily="34" charset="0"/>
                <a:cs typeface="Arial" panose="020B0604020202020204" pitchFamily="34" charset="0"/>
              </a:rPr>
              <a:t>; (Günaha) dalanlarla birlikte biz de dalıyorduk, </a:t>
            </a:r>
            <a:r>
              <a:rPr lang="tr-TR" sz="2400" u="sng" dirty="0">
                <a:latin typeface="Arial" panose="020B0604020202020204" pitchFamily="34" charset="0"/>
                <a:cs typeface="Arial" panose="020B0604020202020204" pitchFamily="34" charset="0"/>
              </a:rPr>
              <a:t>Ceza gününü de asılsız sayıyorduk</a:t>
            </a:r>
            <a:r>
              <a:rPr lang="tr-TR" sz="2400" dirty="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Müddessir</a:t>
            </a:r>
            <a:r>
              <a:rPr lang="tr-TR" sz="2400" dirty="0" smtClean="0">
                <a:latin typeface="Arial" panose="020B0604020202020204" pitchFamily="34" charset="0"/>
                <a:cs typeface="Arial" panose="020B0604020202020204" pitchFamily="34" charset="0"/>
              </a:rPr>
              <a:t> 40-46.</a:t>
            </a:r>
          </a:p>
          <a:p>
            <a:pPr algn="just">
              <a:lnSpc>
                <a:spcPct val="150000"/>
              </a:lnSpc>
            </a:pPr>
            <a:r>
              <a:rPr lang="tr-TR" sz="2400" b="1" dirty="0" smtClean="0">
                <a:latin typeface="Arial" panose="020B0604020202020204" pitchFamily="34" charset="0"/>
                <a:cs typeface="Arial" panose="020B0604020202020204" pitchFamily="34" charset="0"/>
              </a:rPr>
              <a:t>uhrevî </a:t>
            </a:r>
            <a:r>
              <a:rPr lang="tr-TR" sz="2400" b="1" dirty="0">
                <a:latin typeface="Arial" panose="020B0604020202020204" pitchFamily="34" charset="0"/>
                <a:cs typeface="Arial" panose="020B0604020202020204" pitchFamily="34" charset="0"/>
              </a:rPr>
              <a:t>kurtuluş için iman, ahlâk ve ibadetin ayrılmaz biçimde bir bütün teşkil ettiği anlaşılmaktadır</a:t>
            </a:r>
            <a:r>
              <a:rPr lang="tr-TR" sz="2400" b="1" dirty="0" smtClean="0">
                <a:latin typeface="Arial" panose="020B0604020202020204" pitchFamily="34" charset="0"/>
                <a:cs typeface="Arial" panose="020B0604020202020204" pitchFamily="34" charset="0"/>
              </a:rPr>
              <a:t>.</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269805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DİN - AHLAK İLİŞKİSİ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243677"/>
            <a:ext cx="8680861" cy="4666021"/>
          </a:xfrm>
          <a:prstGeom prst="rect">
            <a:avLst/>
          </a:prstGeom>
          <a:noFill/>
        </p:spPr>
        <p:txBody>
          <a:bodyPr wrap="square" rtlCol="0">
            <a:spAutoFit/>
          </a:bodyPr>
          <a:lstStyle/>
          <a:p>
            <a:pPr algn="just">
              <a:lnSpc>
                <a:spcPct val="150000"/>
              </a:lnSpc>
            </a:pPr>
            <a:r>
              <a:rPr lang="tr-TR" sz="2000" dirty="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Kişinin mal ve makama düşkünlüğünün dinine verdiği zarar, bir koyun sürüsünün içine salıverilmiş iki aç kurdun o sürüye verdiği zarardan daha büyüktür.” </a:t>
            </a:r>
          </a:p>
          <a:p>
            <a:pPr algn="just">
              <a:lnSpc>
                <a:spcPct val="150000"/>
              </a:lnSpc>
            </a:pPr>
            <a:r>
              <a:rPr lang="tr-TR" sz="2400" dirty="0">
                <a:latin typeface="Arial" panose="020B0604020202020204" pitchFamily="34" charset="0"/>
                <a:cs typeface="Arial" panose="020B0604020202020204" pitchFamily="34" charset="0"/>
              </a:rPr>
              <a:t>“Geçmiş toplumların hastalığı size de bulaştı: Haset ve kin beslemek! İşte bunlar, kökten yok edicidir. Saçı tıraş eder demiyorum, aksine dini kökünden kazıyıp yok eder.” </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623517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MÜFLİS </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572699" cy="5220019"/>
          </a:xfrm>
          <a:prstGeom prst="rect">
            <a:avLst/>
          </a:prstGeom>
          <a:noFill/>
        </p:spPr>
        <p:txBody>
          <a:bodyPr wrap="square" rtlCol="0">
            <a:spAutoFit/>
          </a:bodyPr>
          <a:lstStyle/>
          <a:p>
            <a:pPr algn="just">
              <a:lnSpc>
                <a:spcPct val="150000"/>
              </a:lnSpc>
            </a:pPr>
            <a:r>
              <a:rPr lang="tr-TR" sz="2400" dirty="0" smtClean="0">
                <a:latin typeface="Arial" panose="020B0604020202020204" pitchFamily="34" charset="0"/>
                <a:cs typeface="Arial" panose="020B0604020202020204" pitchFamily="34" charset="0"/>
              </a:rPr>
              <a:t>Ümmetimin </a:t>
            </a:r>
            <a:r>
              <a:rPr lang="tr-TR" sz="2400" dirty="0">
                <a:latin typeface="Arial" panose="020B0604020202020204" pitchFamily="34" charset="0"/>
                <a:cs typeface="Arial" panose="020B0604020202020204" pitchFamily="34" charset="0"/>
              </a:rPr>
              <a:t>asıl müflisi, kıyamet gününde kıldığı namaz, tuttuğu oruç ve verdiği zekâtla gelir. Ancak dünyada iken şuna sövmüş, buna iftira atmış, ötekinin malını yemiş, berikinin kanını dökmüş, bir başkasını da dövmüştür. (İhlâl ettiği bu hakların karşılığı olarak) iyiliklerinden alınıp hak sahiplerine verilir. </a:t>
            </a:r>
            <a:r>
              <a:rPr lang="tr-TR" sz="2400" dirty="0" err="1">
                <a:latin typeface="Arial" panose="020B0604020202020204" pitchFamily="34" charset="0"/>
                <a:cs typeface="Arial" panose="020B0604020202020204" pitchFamily="34" charset="0"/>
              </a:rPr>
              <a:t>Şâyet</a:t>
            </a:r>
            <a:r>
              <a:rPr lang="tr-TR" sz="2400" dirty="0">
                <a:latin typeface="Arial" panose="020B0604020202020204" pitchFamily="34" charset="0"/>
                <a:cs typeface="Arial" panose="020B0604020202020204" pitchFamily="34" charset="0"/>
              </a:rPr>
              <a:t> hesabı görülmeden iyilikleri biterse, mağdur ettiği insanların günahlarından alınarak bunun üzerine yüklenir, sonra da cehenneme atılır</a:t>
            </a:r>
            <a:r>
              <a:rPr lang="tr-TR" sz="2400" dirty="0" smtClean="0">
                <a:latin typeface="Arial" panose="020B0604020202020204" pitchFamily="34" charset="0"/>
                <a:cs typeface="Arial" panose="020B0604020202020204" pitchFamily="34" charset="0"/>
              </a:rPr>
              <a:t>.</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761261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4" y="575101"/>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İMAN-AHLÂK-İBADET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64530" y="1864641"/>
            <a:ext cx="9829001" cy="6201698"/>
          </a:xfrm>
          <a:prstGeom prst="rect">
            <a:avLst/>
          </a:prstGeom>
          <a:noFill/>
        </p:spPr>
        <p:txBody>
          <a:bodyPr wrap="square" rtlCol="0">
            <a:spAutoFit/>
          </a:bodyPr>
          <a:lstStyle/>
          <a:p>
            <a:pPr algn="just">
              <a:lnSpc>
                <a:spcPct val="150000"/>
              </a:lnSpc>
              <a:spcBef>
                <a:spcPts val="600"/>
              </a:spcBef>
              <a:spcAft>
                <a:spcPts val="600"/>
              </a:spcAft>
            </a:pPr>
            <a:r>
              <a:rPr lang="es-ES" sz="2400" dirty="0">
                <a:latin typeface="Arial" panose="020B0604020202020204" pitchFamily="34" charset="0"/>
                <a:cs typeface="Arial" panose="020B0604020202020204" pitchFamily="34" charset="0"/>
              </a:rPr>
              <a:t>“Namazı özenle kıl. Kuşkusuz namaz hayâsızlıktan ve kötülükten meneder.” </a:t>
            </a:r>
            <a:r>
              <a:rPr lang="tr-TR" sz="2400" dirty="0" err="1" smtClean="0">
                <a:latin typeface="Arial" panose="020B0604020202020204" pitchFamily="34" charset="0"/>
                <a:cs typeface="Arial" panose="020B0604020202020204" pitchFamily="34" charset="0"/>
              </a:rPr>
              <a:t>Ankebut</a:t>
            </a:r>
            <a:r>
              <a:rPr lang="tr-TR" sz="2400" dirty="0" smtClean="0">
                <a:latin typeface="Arial" panose="020B0604020202020204" pitchFamily="34" charset="0"/>
                <a:cs typeface="Arial" panose="020B0604020202020204" pitchFamily="34" charset="0"/>
              </a:rPr>
              <a:t> 45</a:t>
            </a:r>
            <a:endParaRPr lang="es-ES" sz="24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s-ES" sz="2400" dirty="0">
                <a:latin typeface="Arial" panose="020B0604020202020204" pitchFamily="34" charset="0"/>
                <a:cs typeface="Arial" panose="020B0604020202020204" pitchFamily="34" charset="0"/>
              </a:rPr>
              <a:t>“Onları arındırmak ve temize çıkarmak üzere mallarından sadaka al.” </a:t>
            </a:r>
            <a:r>
              <a:rPr lang="tr-TR" sz="2400" dirty="0" err="1" smtClean="0">
                <a:latin typeface="Arial" panose="020B0604020202020204" pitchFamily="34" charset="0"/>
                <a:cs typeface="Arial" panose="020B0604020202020204" pitchFamily="34" charset="0"/>
              </a:rPr>
              <a:t>Tevbe</a:t>
            </a:r>
            <a:r>
              <a:rPr lang="tr-TR" sz="2400" dirty="0" smtClean="0">
                <a:latin typeface="Arial" panose="020B0604020202020204" pitchFamily="34" charset="0"/>
                <a:cs typeface="Arial" panose="020B0604020202020204" pitchFamily="34" charset="0"/>
              </a:rPr>
              <a:t> 103</a:t>
            </a:r>
            <a:endParaRPr lang="es-ES" sz="24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s-ES" sz="2400" dirty="0">
                <a:latin typeface="Arial" panose="020B0604020202020204" pitchFamily="34" charset="0"/>
                <a:cs typeface="Arial" panose="020B0604020202020204" pitchFamily="34" charset="0"/>
              </a:rPr>
              <a:t>“Nice oruç tutanlar vardır ki oruçtan nasipleri sadece aç ve susuz kalmaktır. Nice namaz kılanlar vardır ki namazdan nasipleri uykusuz kalmaktır.” , “Yalanı ve yalana göre hareket etmeyi terk etmeyenin yemeyi içmeyi bırakmasına Allah’ın ihtiyacı yoktur.” </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511975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İMAN-AHLÂK-İBADET 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140148"/>
            <a:ext cx="8645236" cy="5220019"/>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Hz. Ömer “Bir kimsenin ne namazı, ne de orucu sizi yanıltmasın. Dileyen oruç tutar, dileyen namaz kılar, ancak emaneti olmayanın dini yoktur.” </a:t>
            </a:r>
            <a:endParaRPr lang="tr-TR" sz="2400" dirty="0" smtClean="0">
              <a:latin typeface="Arial" panose="020B0604020202020204" pitchFamily="34" charset="0"/>
              <a:cs typeface="Arial" panose="020B0604020202020204" pitchFamily="34" charset="0"/>
            </a:endParaRPr>
          </a:p>
          <a:p>
            <a:pPr algn="just">
              <a:lnSpc>
                <a:spcPct val="150000"/>
              </a:lnSpc>
            </a:pPr>
            <a:endParaRPr lang="tr-TR" sz="2400" dirty="0">
              <a:latin typeface="Arial" panose="020B0604020202020204" pitchFamily="34" charset="0"/>
              <a:cs typeface="Arial" panose="020B0604020202020204" pitchFamily="34" charset="0"/>
            </a:endParaRPr>
          </a:p>
          <a:p>
            <a:pPr algn="just">
              <a:lnSpc>
                <a:spcPct val="150000"/>
              </a:lnSpc>
            </a:pPr>
            <a:r>
              <a:rPr lang="tr-TR" sz="2400" dirty="0">
                <a:latin typeface="Arial" panose="020B0604020202020204" pitchFamily="34" charset="0"/>
                <a:cs typeface="Arial" panose="020B0604020202020204" pitchFamily="34" charset="0"/>
              </a:rPr>
              <a:t>Abdullah b. </a:t>
            </a:r>
            <a:r>
              <a:rPr lang="tr-TR" sz="2400" dirty="0" err="1" smtClean="0">
                <a:latin typeface="Arial" panose="020B0604020202020204" pitchFamily="34" charset="0"/>
                <a:cs typeface="Arial" panose="020B0604020202020204" pitchFamily="34" charset="0"/>
              </a:rPr>
              <a:t>Amr</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“İnsanların başlarına, </a:t>
            </a:r>
            <a:r>
              <a:rPr lang="tr-TR" sz="2400" dirty="0" err="1">
                <a:latin typeface="Arial" panose="020B0604020202020204" pitchFamily="34" charset="0"/>
                <a:cs typeface="Arial" panose="020B0604020202020204" pitchFamily="34" charset="0"/>
              </a:rPr>
              <a:t>mescidlerde</a:t>
            </a:r>
            <a:r>
              <a:rPr lang="tr-TR" sz="2400" dirty="0">
                <a:latin typeface="Arial" panose="020B0604020202020204" pitchFamily="34" charset="0"/>
                <a:cs typeface="Arial" panose="020B0604020202020204" pitchFamily="34" charset="0"/>
              </a:rPr>
              <a:t> toplanacakları ancak aralarında bir müminin olmayacağı bir zaman gelecektir.” </a:t>
            </a:r>
          </a:p>
          <a:p>
            <a:pPr algn="just">
              <a:lnSpc>
                <a:spcPct val="150000"/>
              </a:lnSpc>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750948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
        <p:nvSpPr>
          <p:cNvPr id="2" name="AutoShape 2" descr="Maun Suresi okunuşu ve anlamı: Maun suresi oku, ezberle, meali, dinle -  Yeni Şaf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Resim 2"/>
          <p:cNvPicPr>
            <a:picLocks noChangeAspect="1"/>
          </p:cNvPicPr>
          <p:nvPr/>
        </p:nvPicPr>
        <p:blipFill>
          <a:blip r:embed="rId5"/>
          <a:stretch>
            <a:fillRect/>
          </a:stretch>
        </p:blipFill>
        <p:spPr>
          <a:xfrm>
            <a:off x="1436914" y="1773142"/>
            <a:ext cx="7449463" cy="4553344"/>
          </a:xfrm>
          <a:prstGeom prst="rect">
            <a:avLst/>
          </a:prstGeom>
        </p:spPr>
      </p:pic>
      <p:sp>
        <p:nvSpPr>
          <p:cNvPr id="9" name="Yuvarlatılmış Dikdörtgen 8"/>
          <p:cNvSpPr/>
          <p:nvPr>
            <p:custDataLst>
              <p:tags r:id="rId2"/>
            </p:custDataLst>
          </p:nvPr>
        </p:nvSpPr>
        <p:spPr>
          <a:xfrm>
            <a:off x="1146425" y="462891"/>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BÜTÜNLÜĞÜ</a:t>
            </a:r>
            <a:endParaRPr lang="tr-TR" sz="2800" b="1" dirty="0">
              <a:solidFill>
                <a:srgbClr val="FF0000"/>
              </a:solidFill>
              <a:latin typeface="Corbel" panose="020B0503020204020204" pitchFamily="34" charset="0"/>
              <a:ea typeface="Tahoma" pitchFamily="34" charset="0"/>
              <a:cs typeface="Tahoma" pitchFamily="34" charset="0"/>
            </a:endParaRPr>
          </a:p>
        </p:txBody>
      </p:sp>
    </p:spTree>
    <p:extLst>
      <p:ext uri="{BB962C8B-B14F-4D97-AF65-F5344CB8AC3E}">
        <p14:creationId xmlns:p14="http://schemas.microsoft.com/office/powerpoint/2010/main" val="247571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AHKAM AYETLERİNDE AHLAKİ BOYUT</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455134" cy="5774017"/>
          </a:xfrm>
          <a:prstGeom prst="rect">
            <a:avLst/>
          </a:prstGeom>
          <a:noFill/>
        </p:spPr>
        <p:txBody>
          <a:bodyPr wrap="square" rtlCol="0">
            <a:spAutoFit/>
          </a:bodyPr>
          <a:lstStyle/>
          <a:p>
            <a:pPr algn="just">
              <a:lnSpc>
                <a:spcPct val="150000"/>
              </a:lnSpc>
            </a:pPr>
            <a:r>
              <a:rPr lang="tr-TR" sz="2400" dirty="0" err="1">
                <a:latin typeface="Arial" panose="020B0604020202020204" pitchFamily="34" charset="0"/>
                <a:cs typeface="Arial" panose="020B0604020202020204" pitchFamily="34" charset="0"/>
              </a:rPr>
              <a:t>İnfâkla</a:t>
            </a:r>
            <a:r>
              <a:rPr lang="tr-TR" sz="2400" dirty="0">
                <a:latin typeface="Arial" panose="020B0604020202020204" pitchFamily="34" charset="0"/>
                <a:cs typeface="Arial" panose="020B0604020202020204" pitchFamily="34" charset="0"/>
              </a:rPr>
              <a:t> alakalı </a:t>
            </a:r>
            <a:r>
              <a:rPr lang="tr-TR" sz="2400" dirty="0" err="1">
                <a:latin typeface="Arial" panose="020B0604020202020204" pitchFamily="34" charset="0"/>
                <a:cs typeface="Arial" panose="020B0604020202020204" pitchFamily="34" charset="0"/>
              </a:rPr>
              <a:t>âyetlerde</a:t>
            </a:r>
            <a:r>
              <a:rPr lang="tr-TR" sz="2400" dirty="0">
                <a:latin typeface="Arial" panose="020B0604020202020204" pitchFamily="34" charset="0"/>
                <a:cs typeface="Arial" panose="020B0604020202020204" pitchFamily="34" charset="0"/>
              </a:rPr>
              <a:t> başa kakmamak ve rahatsızlık vermemek,  malın iyisinden bağışta bulunmak,  boşanmada </a:t>
            </a:r>
            <a:r>
              <a:rPr lang="tr-TR" sz="2400" dirty="0" err="1">
                <a:latin typeface="Arial" panose="020B0604020202020204" pitchFamily="34" charset="0"/>
                <a:cs typeface="Arial" panose="020B0604020202020204" pitchFamily="34" charset="0"/>
              </a:rPr>
              <a:t>mehir</a:t>
            </a:r>
            <a:r>
              <a:rPr lang="tr-TR" sz="2400" dirty="0">
                <a:latin typeface="Arial" panose="020B0604020202020204" pitchFamily="34" charset="0"/>
                <a:cs typeface="Arial" panose="020B0604020202020204" pitchFamily="34" charset="0"/>
              </a:rPr>
              <a:t> konusunda lütufkâr davranmayı unutmamak,  kadınları ya iyilikle tutmak ya da iyilikle bırakmak (boşama hakkını kötüye kullanmamak),  bir kötülüğün cezasını vermek yerine affetmenin teşvik edilmesi,  ödeme gücü olmayan borçluya mühlet vermek veya borcunu affetmek  gibi hususlar ahkâm </a:t>
            </a:r>
            <a:r>
              <a:rPr lang="tr-TR" sz="2400" dirty="0" err="1">
                <a:latin typeface="Arial" panose="020B0604020202020204" pitchFamily="34" charset="0"/>
                <a:cs typeface="Arial" panose="020B0604020202020204" pitchFamily="34" charset="0"/>
              </a:rPr>
              <a:t>âyetlerinde</a:t>
            </a:r>
            <a:r>
              <a:rPr lang="tr-TR" sz="2400" dirty="0">
                <a:latin typeface="Arial" panose="020B0604020202020204" pitchFamily="34" charset="0"/>
                <a:cs typeface="Arial" panose="020B0604020202020204" pitchFamily="34" charset="0"/>
              </a:rPr>
              <a:t> ahlâkî öğelerin varlığına </a:t>
            </a:r>
            <a:r>
              <a:rPr lang="tr-TR" sz="2400" dirty="0" smtClean="0">
                <a:latin typeface="Arial" panose="020B0604020202020204" pitchFamily="34" charset="0"/>
                <a:cs typeface="Arial" panose="020B0604020202020204" pitchFamily="34" charset="0"/>
              </a:rPr>
              <a:t>işarettir.</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009152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MÜNASEBETİNİN KARŞILIKLI OLUŞU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8597735" cy="4112023"/>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S</a:t>
            </a:r>
            <a:r>
              <a:rPr lang="tr-TR" sz="2400" dirty="0" smtClean="0">
                <a:latin typeface="Arial" panose="020B0604020202020204" pitchFamily="34" charset="0"/>
                <a:cs typeface="Arial" panose="020B0604020202020204" pitchFamily="34" charset="0"/>
              </a:rPr>
              <a:t>onsuz </a:t>
            </a:r>
            <a:r>
              <a:rPr lang="tr-TR" sz="2400" dirty="0">
                <a:latin typeface="Arial" panose="020B0604020202020204" pitchFamily="34" charset="0"/>
                <a:cs typeface="Arial" panose="020B0604020202020204" pitchFamily="34" charset="0"/>
              </a:rPr>
              <a:t>kudret sahibi bir </a:t>
            </a:r>
            <a:r>
              <a:rPr lang="tr-TR" sz="2400" dirty="0" err="1">
                <a:latin typeface="Arial" panose="020B0604020202020204" pitchFamily="34" charset="0"/>
                <a:cs typeface="Arial" panose="020B0604020202020204" pitchFamily="34" charset="0"/>
              </a:rPr>
              <a:t>Yaratıcı’ya</a:t>
            </a:r>
            <a:r>
              <a:rPr lang="tr-TR" sz="2400" dirty="0">
                <a:latin typeface="Arial" panose="020B0604020202020204" pitchFamily="34" charset="0"/>
                <a:cs typeface="Arial" panose="020B0604020202020204" pitchFamily="34" charset="0"/>
              </a:rPr>
              <a:t> inanan biri kendi acizliğini idrak ettiği için inancı gereği mütevazı olacaktır. Öte yandan, mütevazı bir insanın hakikatleri kabulü daha kolay olduğu için böyle birinin inanç konusunda daha az direnç göstermesi ve daha rahat inanması söz </a:t>
            </a:r>
            <a:r>
              <a:rPr lang="tr-TR" sz="2400" dirty="0" smtClean="0">
                <a:latin typeface="Arial" panose="020B0604020202020204" pitchFamily="34" charset="0"/>
                <a:cs typeface="Arial" panose="020B0604020202020204" pitchFamily="34" charset="0"/>
              </a:rPr>
              <a:t>konusudur.</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104578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MÜNASEBETİNİN KARŞILIKLI OLUŞU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716391" cy="3970318"/>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Bunda çok sabreden, çok şükreden herkes için açık işaretler vardır</a:t>
            </a:r>
            <a:r>
              <a:rPr lang="tr-TR" sz="2800" dirty="0" smtClean="0">
                <a:latin typeface="Arial" panose="020B0604020202020204" pitchFamily="34" charset="0"/>
                <a:cs typeface="Arial" panose="020B0604020202020204" pitchFamily="34" charset="0"/>
              </a:rPr>
              <a:t>. Lokman 31</a:t>
            </a:r>
          </a:p>
          <a:p>
            <a:pPr algn="just">
              <a:lnSpc>
                <a:spcPct val="150000"/>
              </a:lnSpc>
            </a:pPr>
            <a:endParaRPr lang="tr-TR" sz="2800" dirty="0">
              <a:latin typeface="Arial" panose="020B0604020202020204" pitchFamily="34" charset="0"/>
              <a:cs typeface="Arial" panose="020B0604020202020204" pitchFamily="34" charset="0"/>
            </a:endParaRPr>
          </a:p>
          <a:p>
            <a:pPr algn="just">
              <a:lnSpc>
                <a:spcPct val="150000"/>
              </a:lnSpc>
            </a:pPr>
            <a:r>
              <a:rPr lang="tr-TR" sz="2800" dirty="0" smtClean="0">
                <a:latin typeface="Arial" panose="020B0604020202020204" pitchFamily="34" charset="0"/>
                <a:cs typeface="Arial" panose="020B0604020202020204" pitchFamily="34" charset="0"/>
              </a:rPr>
              <a:t>“</a:t>
            </a:r>
            <a:r>
              <a:rPr lang="tr-TR" sz="2800" dirty="0">
                <a:latin typeface="Arial" panose="020B0604020202020204" pitchFamily="34" charset="0"/>
                <a:cs typeface="Arial" panose="020B0604020202020204" pitchFamily="34" charset="0"/>
              </a:rPr>
              <a:t>Yeryüzünde haksız yere böbürlenenleri </a:t>
            </a:r>
            <a:r>
              <a:rPr lang="tr-TR" sz="2800" dirty="0" err="1">
                <a:latin typeface="Arial" panose="020B0604020202020204" pitchFamily="34" charset="0"/>
                <a:cs typeface="Arial" panose="020B0604020202020204" pitchFamily="34" charset="0"/>
              </a:rPr>
              <a:t>âyetlerimden</a:t>
            </a:r>
            <a:r>
              <a:rPr lang="tr-TR" sz="2800" dirty="0">
                <a:latin typeface="Arial" panose="020B0604020202020204" pitchFamily="34" charset="0"/>
                <a:cs typeface="Arial" panose="020B0604020202020204" pitchFamily="34" charset="0"/>
              </a:rPr>
              <a:t> mahrum edeceğim. Onlar, bütün </a:t>
            </a:r>
            <a:r>
              <a:rPr lang="tr-TR" sz="2800" dirty="0" err="1">
                <a:latin typeface="Arial" panose="020B0604020202020204" pitchFamily="34" charset="0"/>
                <a:cs typeface="Arial" panose="020B0604020202020204" pitchFamily="34" charset="0"/>
              </a:rPr>
              <a:t>mûcizeleri</a:t>
            </a:r>
            <a:r>
              <a:rPr lang="tr-TR" sz="2800" dirty="0">
                <a:latin typeface="Arial" panose="020B0604020202020204" pitchFamily="34" charset="0"/>
                <a:cs typeface="Arial" panose="020B0604020202020204" pitchFamily="34" charset="0"/>
              </a:rPr>
              <a:t> görseler de iman etmezler.” </a:t>
            </a:r>
            <a:r>
              <a:rPr lang="tr-TR" sz="2800" dirty="0" err="1" smtClean="0">
                <a:latin typeface="Arial" panose="020B0604020202020204" pitchFamily="34" charset="0"/>
                <a:cs typeface="Arial" panose="020B0604020202020204" pitchFamily="34" charset="0"/>
              </a:rPr>
              <a:t>Tegabün</a:t>
            </a:r>
            <a:r>
              <a:rPr lang="tr-TR" sz="2800" dirty="0" smtClean="0">
                <a:latin typeface="Arial" panose="020B0604020202020204" pitchFamily="34" charset="0"/>
                <a:cs typeface="Arial" panose="020B0604020202020204" pitchFamily="34" charset="0"/>
              </a:rPr>
              <a:t> 16</a:t>
            </a: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933739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MÜNASEBETİNİN KARŞILIKLI OLUŞU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716391" cy="3323987"/>
          </a:xfrm>
          <a:prstGeom prst="rect">
            <a:avLst/>
          </a:prstGeom>
          <a:noFill/>
        </p:spPr>
        <p:txBody>
          <a:bodyPr wrap="square" rtlCol="0">
            <a:spAutoFit/>
          </a:bodyPr>
          <a:lstStyle/>
          <a:p>
            <a:pPr algn="just">
              <a:lnSpc>
                <a:spcPct val="150000"/>
              </a:lnSpc>
            </a:pPr>
            <a:r>
              <a:rPr lang="tr-TR" sz="2800" dirty="0" smtClean="0">
                <a:latin typeface="Arial" panose="020B0604020202020204" pitchFamily="34" charset="0"/>
                <a:cs typeface="Arial" panose="020B0604020202020204" pitchFamily="34" charset="0"/>
              </a:rPr>
              <a:t>“</a:t>
            </a:r>
            <a:r>
              <a:rPr lang="tr-TR" sz="2800" dirty="0">
                <a:latin typeface="Arial" panose="020B0604020202020204" pitchFamily="34" charset="0"/>
                <a:cs typeface="Arial" panose="020B0604020202020204" pitchFamily="34" charset="0"/>
              </a:rPr>
              <a:t>Allah, kendini beğenmiş her zorbanın kalbini işte böyle mühürler.” </a:t>
            </a:r>
            <a:r>
              <a:rPr lang="tr-TR" sz="2800" dirty="0" smtClean="0">
                <a:latin typeface="Arial" panose="020B0604020202020204" pitchFamily="34" charset="0"/>
                <a:cs typeface="Arial" panose="020B0604020202020204" pitchFamily="34" charset="0"/>
              </a:rPr>
              <a:t>Mümin 35</a:t>
            </a:r>
          </a:p>
          <a:p>
            <a:pPr algn="just">
              <a:lnSpc>
                <a:spcPct val="150000"/>
              </a:lnSpc>
            </a:pPr>
            <a:endParaRPr lang="tr-TR" sz="2800" dirty="0" smtClean="0">
              <a:latin typeface="Arial" panose="020B0604020202020204" pitchFamily="34" charset="0"/>
              <a:cs typeface="Arial" panose="020B0604020202020204" pitchFamily="34" charset="0"/>
            </a:endParaRPr>
          </a:p>
          <a:p>
            <a:pPr algn="just">
              <a:lnSpc>
                <a:spcPct val="150000"/>
              </a:lnSpc>
            </a:pPr>
            <a:r>
              <a:rPr lang="tr-TR" sz="2800" dirty="0" smtClean="0">
                <a:latin typeface="Arial" panose="020B0604020202020204" pitchFamily="34" charset="0"/>
                <a:cs typeface="Arial" panose="020B0604020202020204" pitchFamily="34" charset="0"/>
              </a:rPr>
              <a:t>“</a:t>
            </a:r>
            <a:r>
              <a:rPr lang="tr-TR" sz="2800" dirty="0">
                <a:latin typeface="Arial" panose="020B0604020202020204" pitchFamily="34" charset="0"/>
                <a:cs typeface="Arial" panose="020B0604020202020204" pitchFamily="34" charset="0"/>
              </a:rPr>
              <a:t>Onlar eğrilik yapınca Allah da kalplerini eğriltti. Allah günaha saplananları doğruya eriştirmez</a:t>
            </a:r>
            <a:r>
              <a:rPr lang="tr-TR" sz="2800" dirty="0" smtClean="0">
                <a:latin typeface="Arial" panose="020B0604020202020204" pitchFamily="34" charset="0"/>
                <a:cs typeface="Arial" panose="020B0604020202020204" pitchFamily="34" charset="0"/>
              </a:rPr>
              <a:t>. Saf 5</a:t>
            </a:r>
            <a:endParaRPr lang="tr-TR" sz="28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373487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MÜNASEBETİNİN KARŞILIKLI OLUŞU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8856574" cy="4573688"/>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a:t>
            </a:r>
            <a:r>
              <a:rPr lang="tr-TR" sz="2800" b="1" dirty="0">
                <a:latin typeface="Arial" panose="020B0604020202020204" pitchFamily="34" charset="0"/>
                <a:cs typeface="Arial" panose="020B0604020202020204" pitchFamily="34" charset="0"/>
              </a:rPr>
              <a:t>Şüphesiz biz ona doğru yolu gösterdik; artık o </a:t>
            </a:r>
            <a:r>
              <a:rPr lang="tr-TR" sz="2800" b="1" u="sng" dirty="0">
                <a:latin typeface="Arial" panose="020B0604020202020204" pitchFamily="34" charset="0"/>
                <a:cs typeface="Arial" panose="020B0604020202020204" pitchFamily="34" charset="0"/>
              </a:rPr>
              <a:t>isterse şükreden olur, isterse nankör</a:t>
            </a: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(İnsan 3) </a:t>
            </a:r>
            <a:r>
              <a:rPr lang="tr-TR" sz="2800" dirty="0" err="1">
                <a:latin typeface="Arial" panose="020B0604020202020204" pitchFamily="34" charset="0"/>
                <a:cs typeface="Arial" panose="020B0604020202020204" pitchFamily="34" charset="0"/>
              </a:rPr>
              <a:t>âyet</a:t>
            </a:r>
            <a:r>
              <a:rPr lang="tr-TR" sz="2800" dirty="0">
                <a:latin typeface="Arial" panose="020B0604020202020204" pitchFamily="34" charset="0"/>
                <a:cs typeface="Arial" panose="020B0604020202020204" pitchFamily="34" charset="0"/>
              </a:rPr>
              <a:t>-i kerimesinde ise inanmak yerine şükretmek ifadesi </a:t>
            </a:r>
            <a:r>
              <a:rPr lang="tr-TR" sz="2800" dirty="0" smtClean="0">
                <a:latin typeface="Arial" panose="020B0604020202020204" pitchFamily="34" charset="0"/>
                <a:cs typeface="Arial" panose="020B0604020202020204" pitchFamily="34" charset="0"/>
              </a:rPr>
              <a:t>geçmekte, bu iki kavram neredeyse eşanlamlı gibi kullanılmaktadır.</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472587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22960" y="964423"/>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AHLÂKIN ÖNEMİ VE İMAN VE İBADETLERE TESİRİ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8597735" cy="5220019"/>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Ahlâkî yetersizlikler ibadetlerin </a:t>
            </a:r>
            <a:r>
              <a:rPr lang="tr-TR" sz="2800" dirty="0">
                <a:latin typeface="Arial" panose="020B0604020202020204" pitchFamily="34" charset="0"/>
                <a:cs typeface="Arial" panose="020B0604020202020204" pitchFamily="34" charset="0"/>
              </a:rPr>
              <a:t>karşılıklarının tam olarak </a:t>
            </a:r>
            <a:r>
              <a:rPr lang="tr-TR" sz="2800" dirty="0" smtClean="0">
                <a:latin typeface="Arial" panose="020B0604020202020204" pitchFamily="34" charset="0"/>
                <a:cs typeface="Arial" panose="020B0604020202020204" pitchFamily="34" charset="0"/>
              </a:rPr>
              <a:t>alınmamasına, kabul </a:t>
            </a:r>
            <a:r>
              <a:rPr lang="tr-TR" sz="2800" dirty="0">
                <a:latin typeface="Arial" panose="020B0604020202020204" pitchFamily="34" charset="0"/>
                <a:cs typeface="Arial" panose="020B0604020202020204" pitchFamily="34" charset="0"/>
              </a:rPr>
              <a:t>edilmemesine</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imanın kâmil seviyeye ulaşmamasına, daha ileri seviyede ise duaların kabul edilmemesine, ilâhî gazaba ve hidayetten mahrumiyete kadar uzanan neticelere yol açabilmektedir. </a:t>
            </a:r>
            <a:endParaRPr lang="tr-TR" sz="2800" dirty="0" smtClean="0">
              <a:latin typeface="Arial" panose="020B0604020202020204" pitchFamily="34" charset="0"/>
              <a:cs typeface="Arial" panose="020B0604020202020204" pitchFamily="34" charset="0"/>
            </a:endParaRP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439345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75211" y="399000"/>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Ahlâkî Y</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etersizliklerin Neticeleri</a:t>
            </a:r>
            <a:endParaRPr lang="tr-TR" sz="2800" b="1" dirty="0">
              <a:solidFill>
                <a:srgbClr val="FF0000"/>
              </a:solidFill>
              <a:latin typeface="Corbel" panose="020B0503020204020204" pitchFamily="34" charset="0"/>
              <a:ea typeface="Tahoma" pitchFamily="34" charset="0"/>
              <a:cs typeface="Tahoma" pitchFamily="34" charset="0"/>
            </a:endParaRPr>
          </a:p>
        </p:txBody>
      </p:sp>
      <p:graphicFrame>
        <p:nvGraphicFramePr>
          <p:cNvPr id="2" name="Diyagram 1"/>
          <p:cNvGraphicFramePr/>
          <p:nvPr>
            <p:extLst>
              <p:ext uri="{D42A27DB-BD31-4B8C-83A1-F6EECF244321}">
                <p14:modId xmlns:p14="http://schemas.microsoft.com/office/powerpoint/2010/main" val="3175523795"/>
              </p:ext>
            </p:extLst>
          </p:nvPr>
        </p:nvGraphicFramePr>
        <p:xfrm>
          <a:off x="763064" y="1959429"/>
          <a:ext cx="8877325" cy="447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5263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22960" y="964423"/>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HADİS </a:t>
            </a:r>
            <a:r>
              <a:rPr lang="tr-TR" sz="2800" b="1" dirty="0">
                <a:solidFill>
                  <a:schemeClr val="accent1">
                    <a:lumMod val="75000"/>
                  </a:schemeClr>
                </a:solidFill>
                <a:latin typeface="Corbel" panose="020B0503020204020204" pitchFamily="34" charset="0"/>
                <a:ea typeface="Tahoma" pitchFamily="34" charset="0"/>
                <a:cs typeface="Tahoma" pitchFamily="34" charset="0"/>
              </a:rPr>
              <a:t>EDEBİYATINDA İMAN VE AHLÂK </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246128" cy="5262979"/>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tr-TR" sz="2800" dirty="0">
                <a:latin typeface="Arial" panose="020B0604020202020204" pitchFamily="34" charset="0"/>
                <a:cs typeface="Arial" panose="020B0604020202020204" pitchFamily="34" charset="0"/>
              </a:rPr>
              <a:t>Ebû Ubeyd’in (öl. 224/838) </a:t>
            </a:r>
            <a:r>
              <a:rPr lang="tr-TR" sz="2800" dirty="0" err="1">
                <a:latin typeface="Arial" panose="020B0604020202020204" pitchFamily="34" charset="0"/>
                <a:cs typeface="Arial" panose="020B0604020202020204" pitchFamily="34" charset="0"/>
              </a:rPr>
              <a:t>Kitâbü’l-Îmân</a:t>
            </a: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eseri: ilk </a:t>
            </a:r>
            <a:r>
              <a:rPr lang="tr-TR" sz="2800" dirty="0">
                <a:latin typeface="Arial" panose="020B0604020202020204" pitchFamily="34" charset="0"/>
                <a:cs typeface="Arial" panose="020B0604020202020204" pitchFamily="34" charset="0"/>
              </a:rPr>
              <a:t>dönem </a:t>
            </a:r>
            <a:r>
              <a:rPr lang="tr-TR" sz="2800" dirty="0" smtClean="0">
                <a:latin typeface="Arial" panose="020B0604020202020204" pitchFamily="34" charset="0"/>
                <a:cs typeface="Arial" panose="020B0604020202020204" pitchFamily="34" charset="0"/>
              </a:rPr>
              <a:t>eserler</a:t>
            </a:r>
          </a:p>
          <a:p>
            <a:pPr marL="457200" indent="-457200" algn="just">
              <a:lnSpc>
                <a:spcPct val="150000"/>
              </a:lnSpc>
              <a:buFont typeface="Arial" panose="020B0604020202020204" pitchFamily="34" charset="0"/>
              <a:buChar char="•"/>
            </a:pPr>
            <a:r>
              <a:rPr lang="tr-TR" sz="2800" dirty="0" err="1" smtClean="0">
                <a:latin typeface="Arial" panose="020B0604020202020204" pitchFamily="34" charset="0"/>
                <a:cs typeface="Arial" panose="020B0604020202020204" pitchFamily="34" charset="0"/>
              </a:rPr>
              <a:t>ale’l-ebvâb</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türü (konularına göre tasnif edilmiş) eserlerde iman ve ahlâk konularını ele alan </a:t>
            </a:r>
            <a:r>
              <a:rPr lang="tr-TR" sz="2800" dirty="0" smtClean="0">
                <a:latin typeface="Arial" panose="020B0604020202020204" pitchFamily="34" charset="0"/>
                <a:cs typeface="Arial" panose="020B0604020202020204" pitchFamily="34" charset="0"/>
              </a:rPr>
              <a:t>bölümler</a:t>
            </a:r>
          </a:p>
          <a:p>
            <a:pPr marL="457200" indent="-457200" algn="just">
              <a:lnSpc>
                <a:spcPct val="150000"/>
              </a:lnSpc>
              <a:buFont typeface="Arial" panose="020B0604020202020204" pitchFamily="34" charset="0"/>
              <a:buChar char="•"/>
            </a:pPr>
            <a:r>
              <a:rPr lang="tr-TR" sz="2800" dirty="0" smtClean="0">
                <a:latin typeface="Arial" panose="020B0604020202020204" pitchFamily="34" charset="0"/>
                <a:cs typeface="Arial" panose="020B0604020202020204" pitchFamily="34" charset="0"/>
              </a:rPr>
              <a:t>imanın </a:t>
            </a:r>
            <a:r>
              <a:rPr lang="tr-TR" sz="2800" dirty="0">
                <a:latin typeface="Arial" panose="020B0604020202020204" pitchFamily="34" charset="0"/>
                <a:cs typeface="Arial" panose="020B0604020202020204" pitchFamily="34" charset="0"/>
              </a:rPr>
              <a:t>şubelerini ele alan daha geniş çaplı </a:t>
            </a:r>
            <a:r>
              <a:rPr lang="tr-TR" sz="2800" dirty="0" err="1">
                <a:latin typeface="Arial" panose="020B0604020202020204" pitchFamily="34" charset="0"/>
                <a:cs typeface="Arial" panose="020B0604020202020204" pitchFamily="34" charset="0"/>
              </a:rPr>
              <a:t>Şuabü’l-îmân</a:t>
            </a:r>
            <a:r>
              <a:rPr lang="tr-TR" sz="2800" dirty="0">
                <a:latin typeface="Arial" panose="020B0604020202020204" pitchFamily="34" charset="0"/>
                <a:cs typeface="Arial" panose="020B0604020202020204" pitchFamily="34" charset="0"/>
              </a:rPr>
              <a:t>  ismi verilen eserler </a:t>
            </a:r>
            <a:endParaRPr lang="tr-TR" sz="2800" dirty="0" smtClean="0">
              <a:latin typeface="Arial" panose="020B0604020202020204" pitchFamily="34" charset="0"/>
              <a:cs typeface="Arial" panose="020B0604020202020204" pitchFamily="34" charset="0"/>
            </a:endParaRP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492481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2" name="Resim 1"/>
          <p:cNvPicPr>
            <a:picLocks noChangeAspect="1"/>
          </p:cNvPicPr>
          <p:nvPr/>
        </p:nvPicPr>
        <p:blipFill>
          <a:blip r:embed="rId3"/>
          <a:stretch>
            <a:fillRect/>
          </a:stretch>
        </p:blipFill>
        <p:spPr>
          <a:xfrm>
            <a:off x="2024743" y="-56243"/>
            <a:ext cx="7589520" cy="6806176"/>
          </a:xfrm>
          <a:prstGeom prst="rect">
            <a:avLst/>
          </a:prstGeom>
        </p:spPr>
      </p:pic>
    </p:spTree>
    <p:extLst>
      <p:ext uri="{BB962C8B-B14F-4D97-AF65-F5344CB8AC3E}">
        <p14:creationId xmlns:p14="http://schemas.microsoft.com/office/powerpoint/2010/main" val="12607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045029" y="428846"/>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err="1">
                <a:solidFill>
                  <a:schemeClr val="accent1">
                    <a:lumMod val="75000"/>
                  </a:schemeClr>
                </a:solidFill>
                <a:latin typeface="Corbel" panose="020B0503020204020204" pitchFamily="34" charset="0"/>
                <a:ea typeface="Tahoma" pitchFamily="34" charset="0"/>
                <a:cs typeface="Tahoma" pitchFamily="34" charset="0"/>
              </a:rPr>
              <a:t>Şuabü’l-îmân</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37505" y="1619311"/>
            <a:ext cx="8597735" cy="5262979"/>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el-</a:t>
            </a:r>
            <a:r>
              <a:rPr lang="tr-TR" sz="2800" dirty="0" err="1">
                <a:latin typeface="Arial" panose="020B0604020202020204" pitchFamily="34" charset="0"/>
                <a:cs typeface="Arial" panose="020B0604020202020204" pitchFamily="34" charset="0"/>
              </a:rPr>
              <a:t>Beyhakî’nin</a:t>
            </a:r>
            <a:r>
              <a:rPr lang="tr-TR" sz="2800" dirty="0">
                <a:latin typeface="Arial" panose="020B0604020202020204" pitchFamily="34" charset="0"/>
                <a:cs typeface="Arial" panose="020B0604020202020204" pitchFamily="34" charset="0"/>
              </a:rPr>
              <a:t> (öl. 458/1066) on bini aşkın hadis içeren </a:t>
            </a:r>
            <a:r>
              <a:rPr lang="tr-TR" sz="2800" dirty="0" err="1">
                <a:latin typeface="Arial" panose="020B0604020202020204" pitchFamily="34" charset="0"/>
                <a:cs typeface="Arial" panose="020B0604020202020204" pitchFamily="34" charset="0"/>
              </a:rPr>
              <a:t>Şuabü’l-îmân</a:t>
            </a:r>
            <a:r>
              <a:rPr lang="tr-TR" sz="2800" dirty="0">
                <a:latin typeface="Arial" panose="020B0604020202020204" pitchFamily="34" charset="0"/>
                <a:cs typeface="Arial" panose="020B0604020202020204" pitchFamily="34" charset="0"/>
              </a:rPr>
              <a:t> isimli kitabında imanın </a:t>
            </a:r>
            <a:r>
              <a:rPr lang="tr-TR" sz="2800" dirty="0" smtClean="0">
                <a:latin typeface="Arial" panose="020B0604020202020204" pitchFamily="34" charset="0"/>
                <a:cs typeface="Arial" panose="020B0604020202020204" pitchFamily="34" charset="0"/>
              </a:rPr>
              <a:t>şubeleri:</a:t>
            </a:r>
          </a:p>
          <a:p>
            <a:pPr algn="just">
              <a:lnSpc>
                <a:spcPct val="150000"/>
              </a:lnSpc>
            </a:pPr>
            <a:r>
              <a:rPr lang="tr-TR" sz="2800" dirty="0" smtClean="0">
                <a:latin typeface="Arial" panose="020B0604020202020204" pitchFamily="34" charset="0"/>
                <a:cs typeface="Arial" panose="020B0604020202020204" pitchFamily="34" charset="0"/>
              </a:rPr>
              <a:t>20 tanesi </a:t>
            </a:r>
            <a:r>
              <a:rPr lang="tr-TR" sz="2800" dirty="0" err="1" smtClean="0">
                <a:latin typeface="Arial" panose="020B0604020202020204" pitchFamily="34" charset="0"/>
                <a:cs typeface="Arial" panose="020B0604020202020204" pitchFamily="34" charset="0"/>
              </a:rPr>
              <a:t>itikadi</a:t>
            </a:r>
            <a:r>
              <a:rPr lang="tr-TR" sz="2800" dirty="0" smtClean="0">
                <a:latin typeface="Arial" panose="020B0604020202020204" pitchFamily="34" charset="0"/>
                <a:cs typeface="Arial" panose="020B0604020202020204" pitchFamily="34" charset="0"/>
              </a:rPr>
              <a:t> esaslar</a:t>
            </a:r>
          </a:p>
          <a:p>
            <a:pPr algn="just">
              <a:lnSpc>
                <a:spcPct val="150000"/>
              </a:lnSpc>
            </a:pPr>
            <a:r>
              <a:rPr lang="tr-TR" sz="2800" dirty="0" smtClean="0">
                <a:latin typeface="Arial" panose="020B0604020202020204" pitchFamily="34" charset="0"/>
                <a:cs typeface="Arial" panose="020B0604020202020204" pitchFamily="34" charset="0"/>
              </a:rPr>
              <a:t>51 tanesi </a:t>
            </a:r>
            <a:r>
              <a:rPr lang="tr-TR" sz="2800" dirty="0" err="1" smtClean="0">
                <a:latin typeface="Arial" panose="020B0604020202020204" pitchFamily="34" charset="0"/>
                <a:cs typeface="Arial" panose="020B0604020202020204" pitchFamily="34" charset="0"/>
              </a:rPr>
              <a:t>ahlakî</a:t>
            </a:r>
            <a:r>
              <a:rPr lang="tr-TR" sz="2800" dirty="0" smtClean="0">
                <a:latin typeface="Arial" panose="020B0604020202020204" pitchFamily="34" charset="0"/>
                <a:cs typeface="Arial" panose="020B0604020202020204" pitchFamily="34" charset="0"/>
              </a:rPr>
              <a:t> esaslar</a:t>
            </a:r>
          </a:p>
          <a:p>
            <a:pPr algn="just">
              <a:lnSpc>
                <a:spcPct val="150000"/>
              </a:lnSpc>
            </a:pPr>
            <a:r>
              <a:rPr lang="tr-TR" sz="2800" dirty="0" smtClean="0">
                <a:latin typeface="Arial" panose="020B0604020202020204" pitchFamily="34" charset="0"/>
                <a:cs typeface="Arial" panose="020B0604020202020204" pitchFamily="34" charset="0"/>
              </a:rPr>
              <a:t>6 tanesi ibadetler. Toplam 77 şube. </a:t>
            </a:r>
          </a:p>
          <a:p>
            <a:pPr algn="just">
              <a:lnSpc>
                <a:spcPct val="150000"/>
              </a:lnSpc>
            </a:pPr>
            <a:r>
              <a:rPr lang="tr-TR" sz="2800" dirty="0" smtClean="0">
                <a:latin typeface="Arial" panose="020B0604020202020204" pitchFamily="34" charset="0"/>
                <a:cs typeface="Arial" panose="020B0604020202020204" pitchFamily="34" charset="0"/>
              </a:rPr>
              <a:t> </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6" name="Resim 5"/>
          <p:cNvPicPr>
            <a:picLocks noChangeAspect="1"/>
          </p:cNvPicPr>
          <p:nvPr/>
        </p:nvPicPr>
        <p:blipFill>
          <a:blip r:embed="rId5"/>
          <a:stretch>
            <a:fillRect/>
          </a:stretch>
        </p:blipFill>
        <p:spPr>
          <a:xfrm>
            <a:off x="7798526" y="2923479"/>
            <a:ext cx="2844487" cy="3934521"/>
          </a:xfrm>
          <a:prstGeom prst="rect">
            <a:avLst/>
          </a:prstGeom>
        </p:spPr>
      </p:pic>
    </p:spTree>
    <p:extLst>
      <p:ext uri="{BB962C8B-B14F-4D97-AF65-F5344CB8AC3E}">
        <p14:creationId xmlns:p14="http://schemas.microsoft.com/office/powerpoint/2010/main" val="651685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663730552"/>
              </p:ext>
            </p:extLst>
          </p:nvPr>
        </p:nvGraphicFramePr>
        <p:xfrm>
          <a:off x="1781969" y="1053041"/>
          <a:ext cx="7127875" cy="4751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
        <p:nvSpPr>
          <p:cNvPr id="15" name="Dikdörtgen 14"/>
          <p:cNvSpPr/>
          <p:nvPr/>
        </p:nvSpPr>
        <p:spPr>
          <a:xfrm>
            <a:off x="4672298" y="3274630"/>
            <a:ext cx="1347216" cy="19085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Dikdörtgen 12"/>
          <p:cNvSpPr/>
          <p:nvPr/>
        </p:nvSpPr>
        <p:spPr>
          <a:xfrm>
            <a:off x="6272117" y="2744866"/>
            <a:ext cx="1347216" cy="24383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 name="Dikdörtgen 1"/>
          <p:cNvSpPr/>
          <p:nvPr/>
        </p:nvSpPr>
        <p:spPr>
          <a:xfrm>
            <a:off x="391886" y="1658983"/>
            <a:ext cx="2612571" cy="223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İman ağacının meyvesi güzel ahlaktır;</a:t>
            </a:r>
          </a:p>
          <a:p>
            <a:pPr algn="ctr"/>
            <a:r>
              <a:rPr lang="tr-TR" dirty="0" smtClean="0"/>
              <a:t>Güzel ahlak aynı zamanda iman ağacını besleyen sudur.</a:t>
            </a:r>
            <a:endParaRPr lang="en-US" dirty="0"/>
          </a:p>
        </p:txBody>
      </p:sp>
    </p:spTree>
    <p:extLst>
      <p:ext uri="{BB962C8B-B14F-4D97-AF65-F5344CB8AC3E}">
        <p14:creationId xmlns:p14="http://schemas.microsoft.com/office/powerpoint/2010/main" val="28025900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36023" y="29852"/>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MEHMET AKİF’TEN TESPİTLER</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537952" y="1225748"/>
            <a:ext cx="8597735" cy="7237046"/>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Çiğnenirsek biz bugün, çiğnenmek </a:t>
            </a:r>
            <a:r>
              <a:rPr lang="tr-TR" sz="2400" dirty="0" err="1">
                <a:latin typeface="Arial" panose="020B0604020202020204" pitchFamily="34" charset="0"/>
                <a:cs typeface="Arial" panose="020B0604020202020204" pitchFamily="34" charset="0"/>
              </a:rPr>
              <a:t>istihkâkımız</a:t>
            </a:r>
            <a:r>
              <a:rPr lang="tr-TR" sz="2400" dirty="0">
                <a:latin typeface="Arial" panose="020B0604020202020204" pitchFamily="34" charset="0"/>
                <a:cs typeface="Arial" panose="020B0604020202020204" pitchFamily="34" charset="0"/>
              </a:rPr>
              <a:t> :</a:t>
            </a:r>
          </a:p>
          <a:p>
            <a:pPr algn="just">
              <a:lnSpc>
                <a:spcPct val="150000"/>
              </a:lnSpc>
            </a:pPr>
            <a:r>
              <a:rPr lang="tr-TR" sz="2400" dirty="0">
                <a:latin typeface="Arial" panose="020B0604020202020204" pitchFamily="34" charset="0"/>
                <a:cs typeface="Arial" panose="020B0604020202020204" pitchFamily="34" charset="0"/>
              </a:rPr>
              <a:t>Çünkü izzet nerde, bir bak, </a:t>
            </a:r>
            <a:r>
              <a:rPr lang="tr-TR" sz="2400" dirty="0" err="1">
                <a:latin typeface="Arial" panose="020B0604020202020204" pitchFamily="34" charset="0"/>
                <a:cs typeface="Arial" panose="020B0604020202020204" pitchFamily="34" charset="0"/>
              </a:rPr>
              <a:t>nerdedir</a:t>
            </a:r>
            <a:r>
              <a:rPr lang="tr-TR" sz="2400" dirty="0">
                <a:latin typeface="Arial" panose="020B0604020202020204" pitchFamily="34" charset="0"/>
                <a:cs typeface="Arial" panose="020B0604020202020204" pitchFamily="34" charset="0"/>
              </a:rPr>
              <a:t> ahlâkımız</a:t>
            </a:r>
            <a:r>
              <a:rPr lang="tr-TR" sz="2400" dirty="0" smtClean="0">
                <a:latin typeface="Arial" panose="020B0604020202020204" pitchFamily="34" charset="0"/>
                <a:cs typeface="Arial" panose="020B0604020202020204" pitchFamily="34" charset="0"/>
              </a:rPr>
              <a:t>.</a:t>
            </a:r>
          </a:p>
          <a:p>
            <a:pPr algn="just">
              <a:lnSpc>
                <a:spcPct val="150000"/>
              </a:lnSpc>
            </a:pPr>
            <a:r>
              <a:rPr lang="tr-TR" sz="2400" dirty="0">
                <a:latin typeface="Arial" panose="020B0604020202020204" pitchFamily="34" charset="0"/>
                <a:cs typeface="Arial" panose="020B0604020202020204" pitchFamily="34" charset="0"/>
              </a:rPr>
              <a:t>Kendi </a:t>
            </a:r>
            <a:r>
              <a:rPr lang="tr-TR" sz="2400" dirty="0" err="1">
                <a:latin typeface="Arial" panose="020B0604020202020204" pitchFamily="34" charset="0"/>
                <a:cs typeface="Arial" panose="020B0604020202020204" pitchFamily="34" charset="0"/>
              </a:rPr>
              <a:t>âsûdeyse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dünyâ</a:t>
            </a:r>
            <a:r>
              <a:rPr lang="tr-TR" sz="2400" dirty="0">
                <a:latin typeface="Arial" panose="020B0604020202020204" pitchFamily="34" charset="0"/>
                <a:cs typeface="Arial" panose="020B0604020202020204" pitchFamily="34" charset="0"/>
              </a:rPr>
              <a:t> yansa baş kaldırmamak;</a:t>
            </a:r>
          </a:p>
          <a:p>
            <a:pPr algn="just">
              <a:lnSpc>
                <a:spcPct val="150000"/>
              </a:lnSpc>
            </a:pPr>
            <a:r>
              <a:rPr lang="tr-TR" sz="2400" dirty="0">
                <a:latin typeface="Arial" panose="020B0604020202020204" pitchFamily="34" charset="0"/>
                <a:cs typeface="Arial" panose="020B0604020202020204" pitchFamily="34" charset="0"/>
              </a:rPr>
              <a:t>Ahdi nakzetmek , yalan sözden </a:t>
            </a:r>
            <a:r>
              <a:rPr lang="tr-TR" sz="2400" dirty="0" err="1">
                <a:latin typeface="Arial" panose="020B0604020202020204" pitchFamily="34" charset="0"/>
                <a:cs typeface="Arial" panose="020B0604020202020204" pitchFamily="34" charset="0"/>
              </a:rPr>
              <a:t>tehâşî</a:t>
            </a:r>
            <a:r>
              <a:rPr lang="tr-TR" sz="2400" dirty="0">
                <a:latin typeface="Arial" panose="020B0604020202020204" pitchFamily="34" charset="0"/>
                <a:cs typeface="Arial" panose="020B0604020202020204" pitchFamily="34" charset="0"/>
              </a:rPr>
              <a:t> etmemek</a:t>
            </a:r>
          </a:p>
          <a:p>
            <a:pPr algn="just">
              <a:lnSpc>
                <a:spcPct val="150000"/>
              </a:lnSpc>
            </a:pPr>
            <a:r>
              <a:rPr lang="tr-TR" sz="2400" dirty="0">
                <a:latin typeface="Arial" panose="020B0604020202020204" pitchFamily="34" charset="0"/>
                <a:cs typeface="Arial" panose="020B0604020202020204" pitchFamily="34" charset="0"/>
              </a:rPr>
              <a:t>Fırka, </a:t>
            </a:r>
            <a:r>
              <a:rPr lang="tr-TR" sz="2400" dirty="0" err="1">
                <a:latin typeface="Arial" panose="020B0604020202020204" pitchFamily="34" charset="0"/>
                <a:cs typeface="Arial" panose="020B0604020202020204" pitchFamily="34" charset="0"/>
              </a:rPr>
              <a:t>milliyyet</a:t>
            </a:r>
            <a:r>
              <a:rPr lang="tr-TR" sz="2400" dirty="0">
                <a:latin typeface="Arial" panose="020B0604020202020204" pitchFamily="34" charset="0"/>
                <a:cs typeface="Arial" panose="020B0604020202020204" pitchFamily="34" charset="0"/>
              </a:rPr>
              <a:t>, lisan </a:t>
            </a:r>
            <a:r>
              <a:rPr lang="tr-TR" sz="2400" dirty="0" err="1">
                <a:latin typeface="Arial" panose="020B0604020202020204" pitchFamily="34" charset="0"/>
                <a:cs typeface="Arial" panose="020B0604020202020204" pitchFamily="34" charset="0"/>
              </a:rPr>
              <a:t>nâmıyle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dâim</a:t>
            </a:r>
            <a:r>
              <a:rPr lang="tr-TR" sz="2400" dirty="0">
                <a:latin typeface="Arial" panose="020B0604020202020204" pitchFamily="34" charset="0"/>
                <a:cs typeface="Arial" panose="020B0604020202020204" pitchFamily="34" charset="0"/>
              </a:rPr>
              <a:t> ayrılık;</a:t>
            </a:r>
          </a:p>
          <a:p>
            <a:pPr algn="just">
              <a:lnSpc>
                <a:spcPct val="150000"/>
              </a:lnSpc>
            </a:pPr>
            <a:r>
              <a:rPr lang="tr-TR" sz="2400" dirty="0">
                <a:latin typeface="Arial" panose="020B0604020202020204" pitchFamily="34" charset="0"/>
                <a:cs typeface="Arial" panose="020B0604020202020204" pitchFamily="34" charset="0"/>
              </a:rPr>
              <a:t>En </a:t>
            </a:r>
            <a:r>
              <a:rPr lang="tr-TR" sz="2400" dirty="0" err="1">
                <a:latin typeface="Arial" panose="020B0604020202020204" pitchFamily="34" charset="0"/>
                <a:cs typeface="Arial" panose="020B0604020202020204" pitchFamily="34" charset="0"/>
              </a:rPr>
              <a:t>samîmî</a:t>
            </a:r>
            <a:r>
              <a:rPr lang="tr-TR" sz="2400" dirty="0">
                <a:latin typeface="Arial" panose="020B0604020202020204" pitchFamily="34" charset="0"/>
                <a:cs typeface="Arial" panose="020B0604020202020204" pitchFamily="34" charset="0"/>
              </a:rPr>
              <a:t> kimseler beyninde en ciddî açık;</a:t>
            </a:r>
          </a:p>
          <a:p>
            <a:pPr algn="just">
              <a:lnSpc>
                <a:spcPct val="150000"/>
              </a:lnSpc>
            </a:pPr>
            <a:r>
              <a:rPr lang="tr-TR" sz="2400" dirty="0">
                <a:latin typeface="Arial" panose="020B0604020202020204" pitchFamily="34" charset="0"/>
                <a:cs typeface="Arial" panose="020B0604020202020204" pitchFamily="34" charset="0"/>
              </a:rPr>
              <a:t>Bir halâs imkânı var: Ahlâkımız yükselmeli,</a:t>
            </a:r>
          </a:p>
          <a:p>
            <a:pPr algn="just">
              <a:lnSpc>
                <a:spcPct val="150000"/>
              </a:lnSpc>
            </a:pPr>
            <a:r>
              <a:rPr lang="tr-TR" sz="2400" dirty="0">
                <a:latin typeface="Arial" panose="020B0604020202020204" pitchFamily="34" charset="0"/>
                <a:cs typeface="Arial" panose="020B0604020202020204" pitchFamily="34" charset="0"/>
              </a:rPr>
              <a:t>Yoksa pek korkunç olur katmerleşip </a:t>
            </a:r>
            <a:r>
              <a:rPr lang="tr-TR" sz="2400" dirty="0" err="1">
                <a:latin typeface="Arial" panose="020B0604020202020204" pitchFamily="34" charset="0"/>
                <a:cs typeface="Arial" panose="020B0604020202020204" pitchFamily="34" charset="0"/>
              </a:rPr>
              <a:t>hüsrânımız</a:t>
            </a:r>
            <a:r>
              <a:rPr lang="tr-TR" sz="2400" dirty="0">
                <a:latin typeface="Arial" panose="020B0604020202020204" pitchFamily="34" charset="0"/>
                <a:cs typeface="Arial" panose="020B0604020202020204" pitchFamily="34" charset="0"/>
              </a:rPr>
              <a:t>...</a:t>
            </a:r>
          </a:p>
          <a:p>
            <a:pPr algn="just">
              <a:lnSpc>
                <a:spcPct val="150000"/>
              </a:lnSpc>
            </a:pPr>
            <a:r>
              <a:rPr lang="tr-TR" sz="2400" dirty="0">
                <a:latin typeface="Arial" panose="020B0604020202020204" pitchFamily="34" charset="0"/>
                <a:cs typeface="Arial" panose="020B0604020202020204" pitchFamily="34" charset="0"/>
              </a:rPr>
              <a:t>Çünkü hem </a:t>
            </a:r>
            <a:r>
              <a:rPr lang="tr-TR" sz="2400" dirty="0" err="1">
                <a:latin typeface="Arial" panose="020B0604020202020204" pitchFamily="34" charset="0"/>
                <a:cs typeface="Arial" panose="020B0604020202020204" pitchFamily="34" charset="0"/>
              </a:rPr>
              <a:t>dünyâ</a:t>
            </a:r>
            <a:r>
              <a:rPr lang="tr-TR" sz="2400" dirty="0">
                <a:latin typeface="Arial" panose="020B0604020202020204" pitchFamily="34" charset="0"/>
                <a:cs typeface="Arial" panose="020B0604020202020204" pitchFamily="34" charset="0"/>
              </a:rPr>
              <a:t> gider, hem din, eğer yapmazsanız. </a:t>
            </a:r>
          </a:p>
          <a:p>
            <a:pPr algn="just">
              <a:lnSpc>
                <a:spcPct val="150000"/>
              </a:lnSpc>
            </a:pPr>
            <a:endParaRPr lang="tr-TR" sz="2400" dirty="0">
              <a:latin typeface="Arial" panose="020B0604020202020204" pitchFamily="34" charset="0"/>
              <a:cs typeface="Arial" panose="020B0604020202020204" pitchFamily="34" charset="0"/>
            </a:endParaRPr>
          </a:p>
          <a:p>
            <a:pPr algn="just">
              <a:lnSpc>
                <a:spcPct val="150000"/>
              </a:lnSpc>
            </a:pP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t/>
            </a:r>
            <a:br>
              <a:rPr lang="tr-TR" sz="2400" dirty="0" smtClean="0"/>
            </a:br>
            <a:endParaRPr lang="tr-TR" sz="24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970853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22960" y="964423"/>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TOPLUMDA AHLAK KRİZİ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246128" cy="4708981"/>
          </a:xfrm>
          <a:prstGeom prst="rect">
            <a:avLst/>
          </a:prstGeom>
          <a:noFill/>
        </p:spPr>
        <p:txBody>
          <a:bodyPr wrap="square" rtlCol="0">
            <a:spAutoFit/>
          </a:bodyPr>
          <a:lstStyle/>
          <a:p>
            <a:pPr algn="just">
              <a:lnSpc>
                <a:spcPct val="150000"/>
              </a:lnSpc>
            </a:pPr>
            <a:r>
              <a:rPr lang="tr-TR" sz="2400" dirty="0" smtClean="0">
                <a:latin typeface="Arial" panose="020B0604020202020204" pitchFamily="34" charset="0"/>
                <a:cs typeface="Arial" panose="020B0604020202020204" pitchFamily="34" charset="0"/>
              </a:rPr>
              <a:t>2016 </a:t>
            </a:r>
            <a:r>
              <a:rPr lang="tr-TR" sz="2400" dirty="0">
                <a:latin typeface="Arial" panose="020B0604020202020204" pitchFamily="34" charset="0"/>
                <a:cs typeface="Arial" panose="020B0604020202020204" pitchFamily="34" charset="0"/>
              </a:rPr>
              <a:t>senesinde yapılan Türkiye Aile Yapısı Araştırması (TAYA 2016) verilerine göre Türkiye’de dağılmış ailelerin oranı %21’dir. Bu oran 2006’da %13’lük bir </a:t>
            </a:r>
            <a:r>
              <a:rPr lang="tr-TR" sz="2400" dirty="0" smtClean="0">
                <a:latin typeface="Arial" panose="020B0604020202020204" pitchFamily="34" charset="0"/>
                <a:cs typeface="Arial" panose="020B0604020202020204" pitchFamily="34" charset="0"/>
              </a:rPr>
              <a:t>seviyededir</a:t>
            </a:r>
          </a:p>
          <a:p>
            <a:pPr algn="just">
              <a:lnSpc>
                <a:spcPct val="150000"/>
              </a:lnSpc>
            </a:pPr>
            <a:r>
              <a:rPr lang="tr-TR" sz="2400" dirty="0">
                <a:latin typeface="Arial" panose="020B0604020202020204" pitchFamily="34" charset="0"/>
                <a:cs typeface="Arial" panose="020B0604020202020204" pitchFamily="34" charset="0"/>
              </a:rPr>
              <a:t>Dünya Değerler Araştırması (World </a:t>
            </a:r>
            <a:r>
              <a:rPr lang="tr-TR" sz="2400" dirty="0" err="1">
                <a:latin typeface="Arial" panose="020B0604020202020204" pitchFamily="34" charset="0"/>
                <a:cs typeface="Arial" panose="020B0604020202020204" pitchFamily="34" charset="0"/>
              </a:rPr>
              <a:t>Values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Survey</a:t>
            </a:r>
            <a:r>
              <a:rPr lang="tr-TR" sz="2400" dirty="0">
                <a:latin typeface="Arial" panose="020B0604020202020204" pitchFamily="34" charset="0"/>
                <a:cs typeface="Arial" panose="020B0604020202020204" pitchFamily="34" charset="0"/>
              </a:rPr>
              <a:t>) sonuçlarına </a:t>
            </a:r>
            <a:r>
              <a:rPr lang="tr-TR" sz="2400" dirty="0" smtClean="0">
                <a:latin typeface="Arial" panose="020B0604020202020204" pitchFamily="34" charset="0"/>
                <a:cs typeface="Arial" panose="020B0604020202020204" pitchFamily="34" charset="0"/>
              </a:rPr>
              <a:t>göre: “</a:t>
            </a:r>
            <a:r>
              <a:rPr lang="tr-TR" sz="2400" dirty="0">
                <a:latin typeface="Arial" panose="020B0604020202020204" pitchFamily="34" charset="0"/>
                <a:cs typeface="Arial" panose="020B0604020202020204" pitchFamily="34" charset="0"/>
              </a:rPr>
              <a:t>İlk defa karşılaştığınız bir insana güvenir misiniz?” sorusuna %22 oranında olumlu, %77 oranında olumsuz cevap verilmiştir</a:t>
            </a:r>
            <a:r>
              <a:rPr lang="tr-TR" sz="2400" dirty="0" smtClean="0">
                <a:latin typeface="Arial" panose="020B0604020202020204" pitchFamily="34" charset="0"/>
                <a:cs typeface="Arial" panose="020B0604020202020204" pitchFamily="34" charset="0"/>
              </a:rPr>
              <a:t>.</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146405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22960" y="964423"/>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KALKINMANIN AHLÂKI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246128" cy="4804520"/>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Çalışkanlık, dürüstlük, tutumluluk, zamanı iyi değerlendirme, yüksek hedefler koyma, insan haklarına saygı, sorumluluk bilinci, cömertlik, insanlarla iyi ilişkiler, adalet, güvenilirlik, tevazu</a:t>
            </a:r>
            <a:r>
              <a:rPr lang="tr-TR" sz="2800" dirty="0" smtClean="0">
                <a:latin typeface="Arial" panose="020B0604020202020204" pitchFamily="34" charset="0"/>
                <a:cs typeface="Arial" panose="020B0604020202020204" pitchFamily="34" charset="0"/>
              </a:rPr>
              <a:t>.</a:t>
            </a:r>
          </a:p>
          <a:p>
            <a:pPr algn="just">
              <a:lnSpc>
                <a:spcPct val="150000"/>
              </a:lnSpc>
            </a:pPr>
            <a:r>
              <a:rPr lang="tr-TR" sz="2800" dirty="0" smtClean="0">
                <a:latin typeface="Arial" panose="020B0604020202020204" pitchFamily="34" charset="0"/>
                <a:cs typeface="Arial" panose="020B0604020202020204" pitchFamily="34" charset="0"/>
              </a:rPr>
              <a:t>SOSYAL SERMAYE, YÖNETİŞİM, SERMAYE BİRİKİMİ</a:t>
            </a:r>
          </a:p>
          <a:p>
            <a:pPr algn="just">
              <a:lnSpc>
                <a:spcPct val="150000"/>
              </a:lnSpc>
            </a:pPr>
            <a:r>
              <a:rPr lang="tr-TR" sz="2800" dirty="0" smtClean="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8877007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822960" y="964423"/>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İNANÇSIZLIK SORUNU VE </a:t>
            </a:r>
            <a:r>
              <a:rPr lang="tr-TR" sz="2800" b="1" dirty="0">
                <a:solidFill>
                  <a:schemeClr val="accent1">
                    <a:lumMod val="75000"/>
                  </a:schemeClr>
                </a:solidFill>
                <a:latin typeface="Corbel" panose="020B0503020204020204" pitchFamily="34" charset="0"/>
                <a:ea typeface="Tahoma" pitchFamily="34" charset="0"/>
                <a:cs typeface="Tahoma" pitchFamily="34" charset="0"/>
              </a:rPr>
              <a:t>DÜNYEVÎLEŞME </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3" y="2140148"/>
            <a:ext cx="9246128" cy="2634696"/>
          </a:xfrm>
          <a:prstGeom prst="rect">
            <a:avLst/>
          </a:prstGeom>
          <a:noFill/>
        </p:spPr>
        <p:txBody>
          <a:bodyPr wrap="square" rtlCol="0">
            <a:spAutoFit/>
          </a:bodyPr>
          <a:lstStyle/>
          <a:p>
            <a:pPr algn="just">
              <a:lnSpc>
                <a:spcPct val="150000"/>
              </a:lnSpc>
            </a:pPr>
            <a:r>
              <a:rPr lang="tr-TR" sz="2800" dirty="0">
                <a:latin typeface="Arial" panose="020B0604020202020204" pitchFamily="34" charset="0"/>
                <a:cs typeface="Arial" panose="020B0604020202020204" pitchFamily="34" charset="0"/>
              </a:rPr>
              <a:t>ahlâkî erdemler yerine, maddî kazanımlar toplumun en önemli değer ölçüsü haline </a:t>
            </a:r>
            <a:r>
              <a:rPr lang="tr-TR" sz="2800" dirty="0" smtClean="0">
                <a:latin typeface="Arial" panose="020B0604020202020204" pitchFamily="34" charset="0"/>
                <a:cs typeface="Arial" panose="020B0604020202020204" pitchFamily="34" charset="0"/>
              </a:rPr>
              <a:t>gelmektedir.</a:t>
            </a:r>
          </a:p>
          <a:p>
            <a:pPr algn="just">
              <a:lnSpc>
                <a:spcPct val="150000"/>
              </a:lnSpc>
            </a:pP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sz="2000" dirty="0" smtClean="0"/>
              <a:t/>
            </a:r>
            <a:br>
              <a:rPr lang="tr-TR" sz="2000" dirty="0" smtClean="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844351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914400" y="244238"/>
            <a:ext cx="8532377" cy="1043367"/>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ÇÖZÜM: EĞİTİM</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50546" y="1406899"/>
            <a:ext cx="10082174" cy="6133859"/>
          </a:xfrm>
          <a:prstGeom prst="rect">
            <a:avLst/>
          </a:prstGeom>
          <a:noFill/>
        </p:spPr>
        <p:txBody>
          <a:bodyPr wrap="square" rtlCol="0">
            <a:spAutoFit/>
          </a:bodyPr>
          <a:lstStyle/>
          <a:p>
            <a:pPr algn="just">
              <a:lnSpc>
                <a:spcPct val="150000"/>
              </a:lnSpc>
            </a:pPr>
            <a:r>
              <a:rPr lang="tr-TR" sz="2200" dirty="0">
                <a:latin typeface="Arial" panose="020B0604020202020204" pitchFamily="34" charset="0"/>
                <a:cs typeface="Arial" panose="020B0604020202020204" pitchFamily="34" charset="0"/>
              </a:rPr>
              <a:t>Namazın kişiyi fenalıklardan koruması gerektiği, haram kazancın ibadetlerin kabulünü engellediği, namazın insana sabır, şükür, tevazu, muhabbet, dürüstlük ve sorumluluk bilinci gibi erdemler kazandıracağı, kul hakkı ihlallerinin neticesinde kıyamet gününde kıldığı namazların sevaplarının tükeneceği ve müflis duruma düşüp cehenneme gidebileceği, nice namaz kılanlarda hayır olmadığı ve namazlarından yanlarına uykusuzluk ve yorgunluğun kaldığı, dileyenin namaz kılacağı ancak güvenilir olmayan kişinin kâmil </a:t>
            </a:r>
            <a:r>
              <a:rPr lang="tr-TR" sz="2200" dirty="0" err="1">
                <a:latin typeface="Arial" panose="020B0604020202020204" pitchFamily="34" charset="0"/>
                <a:cs typeface="Arial" panose="020B0604020202020204" pitchFamily="34" charset="0"/>
              </a:rPr>
              <a:t>mânada</a:t>
            </a:r>
            <a:r>
              <a:rPr lang="tr-TR" sz="2200" dirty="0">
                <a:latin typeface="Arial" panose="020B0604020202020204" pitchFamily="34" charset="0"/>
                <a:cs typeface="Arial" panose="020B0604020202020204" pitchFamily="34" charset="0"/>
              </a:rPr>
              <a:t> imanının olmayacağı, namaz kıldığı halde komşusuna eziyet eden kişinin cehennemle </a:t>
            </a:r>
            <a:r>
              <a:rPr lang="tr-TR" sz="2200" dirty="0" smtClean="0">
                <a:latin typeface="Arial" panose="020B0604020202020204" pitchFamily="34" charset="0"/>
                <a:cs typeface="Arial" panose="020B0604020202020204" pitchFamily="34" charset="0"/>
              </a:rPr>
              <a:t>cezalandırılabileceği ANLATILMALIDIR.</a:t>
            </a:r>
          </a:p>
          <a:p>
            <a:pPr algn="just">
              <a:lnSpc>
                <a:spcPct val="150000"/>
              </a:lnSpc>
            </a:pPr>
            <a:r>
              <a:rPr lang="tr-TR" sz="2200" dirty="0" smtClean="0">
                <a:latin typeface="Arial" panose="020B0604020202020204" pitchFamily="34" charset="0"/>
                <a:cs typeface="Arial" panose="020B0604020202020204" pitchFamily="34" charset="0"/>
              </a:rPr>
              <a:t> </a:t>
            </a:r>
            <a:br>
              <a:rPr lang="tr-TR" sz="2200" dirty="0" smtClean="0">
                <a:latin typeface="Arial" panose="020B0604020202020204" pitchFamily="34" charset="0"/>
                <a:cs typeface="Arial" panose="020B0604020202020204" pitchFamily="34" charset="0"/>
              </a:rPr>
            </a:br>
            <a:r>
              <a:rPr lang="tr-TR" sz="2200" dirty="0" smtClean="0"/>
              <a:t/>
            </a:r>
            <a:br>
              <a:rPr lang="tr-TR" sz="2200" dirty="0" smtClean="0"/>
            </a:br>
            <a:endParaRPr lang="tr-TR" sz="22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791445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7" name="Metin kutusu 6"/>
          <p:cNvSpPr txBox="1"/>
          <p:nvPr/>
        </p:nvSpPr>
        <p:spPr>
          <a:xfrm>
            <a:off x="261257" y="2343638"/>
            <a:ext cx="9772559" cy="2217082"/>
          </a:xfrm>
          <a:prstGeom prst="rect">
            <a:avLst/>
          </a:prstGeom>
          <a:noFill/>
        </p:spPr>
        <p:txBody>
          <a:bodyPr wrap="square" rtlCol="0">
            <a:spAutoFit/>
          </a:bodyPr>
          <a:lstStyle/>
          <a:p>
            <a:pPr algn="just">
              <a:lnSpc>
                <a:spcPct val="150000"/>
              </a:lnSpc>
              <a:spcBef>
                <a:spcPts val="600"/>
              </a:spcBef>
              <a:spcAft>
                <a:spcPts val="600"/>
              </a:spcAft>
            </a:pPr>
            <a:r>
              <a:rPr lang="tr-TR" sz="3200" dirty="0" smtClean="0">
                <a:latin typeface="Arial" panose="020B0604020202020204" pitchFamily="34" charset="0"/>
                <a:cs typeface="Arial" panose="020B0604020202020204" pitchFamily="34" charset="0"/>
              </a:rPr>
              <a:t>Kaynak: Kur'an </a:t>
            </a:r>
            <a:r>
              <a:rPr lang="tr-TR" sz="3200" dirty="0">
                <a:latin typeface="Arial" panose="020B0604020202020204" pitchFamily="34" charset="0"/>
                <a:cs typeface="Arial" panose="020B0604020202020204" pitchFamily="34" charset="0"/>
              </a:rPr>
              <a:t>ve Sünnette İman-Ahlak </a:t>
            </a:r>
            <a:r>
              <a:rPr lang="tr-TR" sz="3200" dirty="0" smtClean="0">
                <a:latin typeface="Arial" panose="020B0604020202020204" pitchFamily="34" charset="0"/>
                <a:cs typeface="Arial" panose="020B0604020202020204" pitchFamily="34" charset="0"/>
              </a:rPr>
              <a:t>Bütünlüğü, Mehmet Ali </a:t>
            </a:r>
            <a:r>
              <a:rPr lang="tr-TR" sz="3200" dirty="0" err="1" smtClean="0">
                <a:latin typeface="Arial" panose="020B0604020202020204" pitchFamily="34" charset="0"/>
                <a:cs typeface="Arial" panose="020B0604020202020204" pitchFamily="34" charset="0"/>
              </a:rPr>
              <a:t>Çalgan</a:t>
            </a:r>
            <a:r>
              <a:rPr lang="tr-TR" sz="3200" dirty="0" smtClean="0">
                <a:latin typeface="Arial" panose="020B0604020202020204" pitchFamily="34" charset="0"/>
                <a:cs typeface="Arial" panose="020B0604020202020204" pitchFamily="34" charset="0"/>
              </a:rPr>
              <a:t>, Diyanet İşleri Başkanlığı Yayınları</a:t>
            </a:r>
            <a:endParaRPr lang="tr-TR" sz="32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569457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8" name="Altbilgi Yer Tutucusu 1"/>
          <p:cNvSpPr>
            <a:spLocks noGrp="1"/>
          </p:cNvSpPr>
          <p:nvPr>
            <p:ph type="ftr" sz="quarter" idx="11"/>
            <p:custDataLst>
              <p:tags r:id="rId1"/>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pic>
        <p:nvPicPr>
          <p:cNvPr id="1028" name="Picture 4" descr="Resulullah (sav)'ın hadis hadis oruç günlüğü | Siyer-i Ne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950" y="11496"/>
            <a:ext cx="11351614" cy="692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9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462891"/>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MEYVESİ GÜZEL AHLAK OLAN İMAN AĞACI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37506" y="2134606"/>
            <a:ext cx="10284032" cy="4124206"/>
          </a:xfrm>
          <a:prstGeom prst="rect">
            <a:avLst/>
          </a:prstGeom>
          <a:noFill/>
        </p:spPr>
        <p:txBody>
          <a:bodyPr wrap="square" rtlCol="0">
            <a:spAutoFit/>
          </a:bodyPr>
          <a:lstStyle/>
          <a:p>
            <a:pPr algn="just">
              <a:lnSpc>
                <a:spcPct val="150000"/>
              </a:lnSpc>
              <a:spcBef>
                <a:spcPts val="600"/>
              </a:spcBef>
              <a:spcAft>
                <a:spcPts val="600"/>
              </a:spcAft>
            </a:pPr>
            <a:r>
              <a:rPr lang="tr-TR" sz="2400" dirty="0">
                <a:latin typeface="Arial" panose="020B0604020202020204" pitchFamily="34" charset="0"/>
                <a:cs typeface="Arial" panose="020B0604020202020204" pitchFamily="34" charset="0"/>
              </a:rPr>
              <a:t>“</a:t>
            </a:r>
            <a:r>
              <a:rPr lang="tr-TR" sz="2400" b="1" dirty="0">
                <a:latin typeface="Arial" panose="020B0604020202020204" pitchFamily="34" charset="0"/>
                <a:cs typeface="Arial" panose="020B0604020202020204" pitchFamily="34" charset="0"/>
              </a:rPr>
              <a:t>Allah’ın nasıl bir misal getirdiğini görmedin mi? Güzel sözü, kökü sabit, dalları gökte olan güzel bir ağaca benzetti. O ağaç, rabbinin izniyle her zaman meyvesini verir</a:t>
            </a:r>
            <a:r>
              <a:rPr lang="tr-TR" sz="2400" dirty="0">
                <a:latin typeface="Arial" panose="020B0604020202020204" pitchFamily="34" charset="0"/>
                <a:cs typeface="Arial" panose="020B0604020202020204" pitchFamily="34" charset="0"/>
              </a:rPr>
              <a:t>.” İbrahim 14/24. </a:t>
            </a:r>
          </a:p>
          <a:p>
            <a:pPr algn="just">
              <a:lnSpc>
                <a:spcPct val="150000"/>
              </a:lnSpc>
              <a:spcBef>
                <a:spcPts val="600"/>
              </a:spcBef>
              <a:spcAft>
                <a:spcPts val="600"/>
              </a:spcAft>
            </a:pPr>
            <a:r>
              <a:rPr lang="tr-TR" sz="2400" dirty="0">
                <a:latin typeface="Arial" panose="020B0604020202020204" pitchFamily="34" charset="0"/>
                <a:cs typeface="Arial" panose="020B0604020202020204" pitchFamily="34" charset="0"/>
              </a:rPr>
              <a:t>G</a:t>
            </a:r>
            <a:r>
              <a:rPr lang="tr-TR" sz="2400" dirty="0" smtClean="0">
                <a:latin typeface="Arial" panose="020B0604020202020204" pitchFamily="34" charset="0"/>
                <a:cs typeface="Arial" panose="020B0604020202020204" pitchFamily="34" charset="0"/>
              </a:rPr>
              <a:t>üzel söz </a:t>
            </a:r>
            <a:r>
              <a:rPr lang="tr-TR" sz="2400" dirty="0">
                <a:latin typeface="Arial" panose="020B0604020202020204" pitchFamily="34" charset="0"/>
                <a:cs typeface="Arial" panose="020B0604020202020204" pitchFamily="34" charset="0"/>
              </a:rPr>
              <a:t>ihlas kelimesi (kelime-i </a:t>
            </a:r>
            <a:r>
              <a:rPr lang="tr-TR" sz="2400" dirty="0" err="1">
                <a:latin typeface="Arial" panose="020B0604020202020204" pitchFamily="34" charset="0"/>
                <a:cs typeface="Arial" panose="020B0604020202020204" pitchFamily="34" charset="0"/>
              </a:rPr>
              <a:t>tevhid</a:t>
            </a:r>
            <a:r>
              <a:rPr lang="tr-TR" sz="2400" dirty="0" smtClean="0">
                <a:latin typeface="Arial" panose="020B0604020202020204" pitchFamily="34" charset="0"/>
                <a:cs typeface="Arial" panose="020B0604020202020204" pitchFamily="34" charset="0"/>
              </a:rPr>
              <a:t>), ağaç imanın </a:t>
            </a:r>
            <a:r>
              <a:rPr lang="tr-TR" sz="2400" dirty="0">
                <a:latin typeface="Arial" panose="020B0604020202020204" pitchFamily="34" charset="0"/>
                <a:cs typeface="Arial" panose="020B0604020202020204" pitchFamily="34" charset="0"/>
              </a:rPr>
              <a:t>aslı (kökü</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meyveleri </a:t>
            </a:r>
            <a:r>
              <a:rPr lang="tr-TR" sz="2400" dirty="0" smtClean="0">
                <a:latin typeface="Arial" panose="020B0604020202020204" pitchFamily="34" charset="0"/>
                <a:cs typeface="Arial" panose="020B0604020202020204" pitchFamily="34" charset="0"/>
              </a:rPr>
              <a:t>ise </a:t>
            </a:r>
            <a:r>
              <a:rPr lang="tr-TR" sz="2400" dirty="0" err="1" smtClean="0">
                <a:latin typeface="Arial" panose="020B0604020202020204" pitchFamily="34" charset="0"/>
                <a:cs typeface="Arial" panose="020B0604020202020204" pitchFamily="34" charset="0"/>
              </a:rPr>
              <a:t>salih</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amellerdir. Kâmil bir iman, müminin hayatına </a:t>
            </a:r>
            <a:r>
              <a:rPr lang="tr-TR" sz="2400" dirty="0" err="1">
                <a:latin typeface="Arial" panose="020B0604020202020204" pitchFamily="34" charset="0"/>
                <a:cs typeface="Arial" panose="020B0604020202020204" pitchFamily="34" charset="0"/>
              </a:rPr>
              <a:t>salih</a:t>
            </a:r>
            <a:r>
              <a:rPr lang="tr-TR" sz="2400" dirty="0">
                <a:latin typeface="Arial" panose="020B0604020202020204" pitchFamily="34" charset="0"/>
                <a:cs typeface="Arial" panose="020B0604020202020204" pitchFamily="34" charset="0"/>
              </a:rPr>
              <a:t> amel ve güzel ahlâk olarak akseder; ahlâkî bir hayatı sürdürmek ise bakımının ağacı güçlendirdiği gibi,  imanın güçlenmesine katkı sağlar.</a:t>
            </a:r>
            <a:endParaRPr lang="es-ES" sz="24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265599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596289"/>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AHLAKIN KAYNAĞI İMAN</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1890761"/>
            <a:ext cx="9725891" cy="4881465"/>
          </a:xfrm>
          <a:prstGeom prst="rect">
            <a:avLst/>
          </a:prstGeom>
          <a:noFill/>
        </p:spPr>
        <p:txBody>
          <a:bodyPr wrap="square" rtlCol="0">
            <a:spAutoFit/>
          </a:bodyPr>
          <a:lstStyle/>
          <a:p>
            <a:pPr algn="just">
              <a:lnSpc>
                <a:spcPct val="150000"/>
              </a:lnSpc>
              <a:spcBef>
                <a:spcPts val="600"/>
              </a:spcBef>
              <a:spcAft>
                <a:spcPts val="600"/>
              </a:spcAft>
            </a:pPr>
            <a:r>
              <a:rPr lang="tr-TR" sz="2400" dirty="0">
                <a:latin typeface="Arial" panose="020B0604020202020204" pitchFamily="34" charset="0"/>
                <a:cs typeface="Arial" panose="020B0604020202020204" pitchFamily="34" charset="0"/>
              </a:rPr>
              <a:t>Ne irfandır veren ahlâka yükseklik, ne vicdandır;</a:t>
            </a:r>
          </a:p>
          <a:p>
            <a:pPr algn="just">
              <a:lnSpc>
                <a:spcPct val="150000"/>
              </a:lnSpc>
              <a:spcBef>
                <a:spcPts val="600"/>
              </a:spcBef>
              <a:spcAft>
                <a:spcPts val="600"/>
              </a:spcAft>
            </a:pPr>
            <a:r>
              <a:rPr lang="tr-TR" sz="2400" dirty="0" err="1">
                <a:latin typeface="Arial" panose="020B0604020202020204" pitchFamily="34" charset="0"/>
                <a:cs typeface="Arial" panose="020B0604020202020204" pitchFamily="34" charset="0"/>
              </a:rPr>
              <a:t>Fazîlet</a:t>
            </a:r>
            <a:r>
              <a:rPr lang="tr-TR" sz="2400" dirty="0">
                <a:latin typeface="Arial" panose="020B0604020202020204" pitchFamily="34" charset="0"/>
                <a:cs typeface="Arial" panose="020B0604020202020204" pitchFamily="34" charset="0"/>
              </a:rPr>
              <a:t> hissi insanlarda Allah korkusundandır.</a:t>
            </a:r>
          </a:p>
          <a:p>
            <a:pPr algn="just">
              <a:lnSpc>
                <a:spcPct val="150000"/>
              </a:lnSpc>
              <a:spcBef>
                <a:spcPts val="600"/>
              </a:spcBef>
              <a:spcAft>
                <a:spcPts val="600"/>
              </a:spcAft>
            </a:pPr>
            <a:r>
              <a:rPr lang="tr-TR" sz="2400" dirty="0">
                <a:latin typeface="Arial" panose="020B0604020202020204" pitchFamily="34" charset="0"/>
                <a:cs typeface="Arial" panose="020B0604020202020204" pitchFamily="34" charset="0"/>
              </a:rPr>
              <a:t>Yüreklerden çekilmiş farz edilsin </a:t>
            </a:r>
            <a:r>
              <a:rPr lang="tr-TR" sz="2400" dirty="0" err="1">
                <a:latin typeface="Arial" panose="020B0604020202020204" pitchFamily="34" charset="0"/>
                <a:cs typeface="Arial" panose="020B0604020202020204" pitchFamily="34" charset="0"/>
              </a:rPr>
              <a:t>havfı</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Yezdân’ın</a:t>
            </a:r>
            <a:r>
              <a:rPr lang="tr-TR" sz="2400" dirty="0">
                <a:latin typeface="Arial" panose="020B0604020202020204" pitchFamily="34" charset="0"/>
                <a:cs typeface="Arial" panose="020B0604020202020204" pitchFamily="34" charset="0"/>
              </a:rPr>
              <a:t>...</a:t>
            </a:r>
          </a:p>
          <a:p>
            <a:pPr algn="just">
              <a:lnSpc>
                <a:spcPct val="150000"/>
              </a:lnSpc>
              <a:spcBef>
                <a:spcPts val="600"/>
              </a:spcBef>
              <a:spcAft>
                <a:spcPts val="600"/>
              </a:spcAft>
            </a:pPr>
            <a:r>
              <a:rPr lang="tr-TR" sz="2400" dirty="0">
                <a:latin typeface="Arial" panose="020B0604020202020204" pitchFamily="34" charset="0"/>
                <a:cs typeface="Arial" panose="020B0604020202020204" pitchFamily="34" charset="0"/>
              </a:rPr>
              <a:t>Ne </a:t>
            </a:r>
            <a:r>
              <a:rPr lang="tr-TR" sz="2400" dirty="0" err="1">
                <a:latin typeface="Arial" panose="020B0604020202020204" pitchFamily="34" charset="0"/>
                <a:cs typeface="Arial" panose="020B0604020202020204" pitchFamily="34" charset="0"/>
              </a:rPr>
              <a:t>irfânın</a:t>
            </a:r>
            <a:r>
              <a:rPr lang="tr-TR" sz="2400" dirty="0">
                <a:latin typeface="Arial" panose="020B0604020202020204" pitchFamily="34" charset="0"/>
                <a:cs typeface="Arial" panose="020B0604020202020204" pitchFamily="34" charset="0"/>
              </a:rPr>
              <a:t> kalır </a:t>
            </a:r>
            <a:r>
              <a:rPr lang="tr-TR" sz="2400" dirty="0" err="1">
                <a:latin typeface="Arial" panose="020B0604020202020204" pitchFamily="34" charset="0"/>
                <a:cs typeface="Arial" panose="020B0604020202020204" pitchFamily="34" charset="0"/>
              </a:rPr>
              <a:t>te’sîri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kat’iyyen</a:t>
            </a:r>
            <a:r>
              <a:rPr lang="tr-TR" sz="2400" dirty="0">
                <a:latin typeface="Arial" panose="020B0604020202020204" pitchFamily="34" charset="0"/>
                <a:cs typeface="Arial" panose="020B0604020202020204" pitchFamily="34" charset="0"/>
              </a:rPr>
              <a:t>, ne </a:t>
            </a:r>
            <a:r>
              <a:rPr lang="tr-TR" sz="2400" dirty="0" err="1">
                <a:latin typeface="Arial" panose="020B0604020202020204" pitchFamily="34" charset="0"/>
                <a:cs typeface="Arial" panose="020B0604020202020204" pitchFamily="34" charset="0"/>
              </a:rPr>
              <a:t>vicdânın</a:t>
            </a:r>
            <a:r>
              <a:rPr lang="tr-TR" sz="2400" dirty="0">
                <a:latin typeface="Arial" panose="020B0604020202020204" pitchFamily="34" charset="0"/>
                <a:cs typeface="Arial" panose="020B0604020202020204" pitchFamily="34" charset="0"/>
              </a:rPr>
              <a:t>. </a:t>
            </a:r>
          </a:p>
          <a:p>
            <a:pPr algn="just">
              <a:lnSpc>
                <a:spcPct val="150000"/>
              </a:lnSpc>
              <a:spcBef>
                <a:spcPts val="600"/>
              </a:spcBef>
              <a:spcAft>
                <a:spcPts val="600"/>
              </a:spcAft>
            </a:pPr>
            <a:r>
              <a:rPr lang="tr-TR" sz="2000" dirty="0" smtClean="0">
                <a:latin typeface="Arial" panose="020B0604020202020204" pitchFamily="34" charset="0"/>
                <a:cs typeface="Arial" panose="020B0604020202020204" pitchFamily="34" charset="0"/>
              </a:rPr>
              <a:t>Mehmet </a:t>
            </a:r>
            <a:r>
              <a:rPr lang="tr-TR" sz="2000" dirty="0">
                <a:latin typeface="Arial" panose="020B0604020202020204" pitchFamily="34" charset="0"/>
                <a:cs typeface="Arial" panose="020B0604020202020204" pitchFamily="34" charset="0"/>
              </a:rPr>
              <a:t>Akif Ersoy, </a:t>
            </a:r>
            <a:r>
              <a:rPr lang="tr-TR" sz="2000" dirty="0" smtClean="0">
                <a:latin typeface="Arial" panose="020B0604020202020204" pitchFamily="34" charset="0"/>
                <a:cs typeface="Arial" panose="020B0604020202020204" pitchFamily="34" charset="0"/>
              </a:rPr>
              <a:t>Safahat</a:t>
            </a:r>
            <a:endParaRPr lang="tr-TR" sz="20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r>
              <a:rPr lang="tr-TR" sz="2000" dirty="0"/>
              <a:t/>
            </a:r>
            <a:br>
              <a:rPr lang="tr-TR" sz="2000" dirty="0"/>
            </a:br>
            <a:endParaRPr lang="tr-TR"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752798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056" y="149742"/>
            <a:ext cx="9511510" cy="660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231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241449" y="715042"/>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a:solidFill>
                  <a:schemeClr val="accent1">
                    <a:lumMod val="75000"/>
                  </a:schemeClr>
                </a:solidFill>
                <a:latin typeface="Corbel" panose="020B0503020204020204" pitchFamily="34" charset="0"/>
                <a:ea typeface="Tahoma" pitchFamily="34" charset="0"/>
                <a:cs typeface="Tahoma" pitchFamily="34" charset="0"/>
              </a:rPr>
              <a:t>İMAN-AHLÂK </a:t>
            </a: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MÜNASEBETİ</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273133" y="1919364"/>
            <a:ext cx="9850581" cy="5586145"/>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Eksik ölçüp tartanların vay haline!...Onlar tekrar </a:t>
            </a:r>
            <a:r>
              <a:rPr lang="tr-TR" sz="2400" u="sng" dirty="0">
                <a:latin typeface="Arial" panose="020B0604020202020204" pitchFamily="34" charset="0"/>
                <a:cs typeface="Arial" panose="020B0604020202020204" pitchFamily="34" charset="0"/>
              </a:rPr>
              <a:t>diriltileceklerini düşünmezler mi</a:t>
            </a:r>
            <a:r>
              <a:rPr lang="tr-TR" sz="2400" dirty="0" smtClean="0">
                <a:latin typeface="Arial" panose="020B0604020202020204" pitchFamily="34" charset="0"/>
                <a:cs typeface="Arial" panose="020B0604020202020204" pitchFamily="34" charset="0"/>
              </a:rPr>
              <a:t>?” el-</a:t>
            </a:r>
            <a:r>
              <a:rPr lang="tr-TR" sz="2400" dirty="0" err="1" smtClean="0">
                <a:latin typeface="Arial" panose="020B0604020202020204" pitchFamily="34" charset="0"/>
                <a:cs typeface="Arial" panose="020B0604020202020204" pitchFamily="34" charset="0"/>
              </a:rPr>
              <a:t>Mutaffifîn</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83/1-4</a:t>
            </a:r>
            <a:r>
              <a:rPr lang="tr-TR" sz="2400" dirty="0" smtClean="0">
                <a:latin typeface="Arial" panose="020B0604020202020204" pitchFamily="34" charset="0"/>
                <a:cs typeface="Arial" panose="020B0604020202020204" pitchFamily="34" charset="0"/>
              </a:rPr>
              <a:t>.</a:t>
            </a:r>
          </a:p>
          <a:p>
            <a:endParaRPr lang="tr-TR" sz="2400" dirty="0" smtClean="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“Onlar, verdikleri sözü yerine getirirler ve </a:t>
            </a:r>
            <a:r>
              <a:rPr lang="tr-TR" sz="2400" u="sng" dirty="0">
                <a:latin typeface="Arial" panose="020B0604020202020204" pitchFamily="34" charset="0"/>
                <a:cs typeface="Arial" panose="020B0604020202020204" pitchFamily="34" charset="0"/>
              </a:rPr>
              <a:t>dehşeti her yerde hissedilen bir günden korkarlar</a:t>
            </a:r>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 el-</a:t>
            </a:r>
            <a:r>
              <a:rPr lang="tr-TR" sz="2400" dirty="0" err="1">
                <a:latin typeface="Arial" panose="020B0604020202020204" pitchFamily="34" charset="0"/>
                <a:cs typeface="Arial" panose="020B0604020202020204" pitchFamily="34" charset="0"/>
              </a:rPr>
              <a:t>İnsân</a:t>
            </a:r>
            <a:r>
              <a:rPr lang="tr-TR" sz="2400" dirty="0">
                <a:latin typeface="Arial" panose="020B0604020202020204" pitchFamily="34" charset="0"/>
                <a:cs typeface="Arial" panose="020B0604020202020204" pitchFamily="34" charset="0"/>
              </a:rPr>
              <a:t> 76/7.</a:t>
            </a:r>
            <a:endParaRPr lang="en-US"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a:t>
            </a:r>
            <a:r>
              <a:rPr lang="tr-TR" sz="2400" dirty="0">
                <a:latin typeface="Arial" panose="020B0604020202020204" pitchFamily="34" charset="0"/>
                <a:cs typeface="Arial" panose="020B0604020202020204" pitchFamily="34" charset="0"/>
              </a:rPr>
              <a:t>Hiç kuşku yok ki Allah, aşırılığa sapmış, yalancı kimseyi </a:t>
            </a:r>
            <a:r>
              <a:rPr lang="tr-TR" sz="2400" u="sng" dirty="0">
                <a:latin typeface="Arial" panose="020B0604020202020204" pitchFamily="34" charset="0"/>
                <a:cs typeface="Arial" panose="020B0604020202020204" pitchFamily="34" charset="0"/>
              </a:rPr>
              <a:t>doğru yola ulaştırmaz</a:t>
            </a:r>
            <a:r>
              <a:rPr lang="tr-TR" sz="2400" dirty="0">
                <a:latin typeface="Arial" panose="020B0604020202020204" pitchFamily="34" charset="0"/>
                <a:cs typeface="Arial" panose="020B0604020202020204" pitchFamily="34" charset="0"/>
              </a:rPr>
              <a:t>.” el-Mümin 40/28</a:t>
            </a:r>
            <a:r>
              <a:rPr lang="tr-TR"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İnançlı </a:t>
            </a:r>
            <a:r>
              <a:rPr lang="tr-TR" sz="2400" dirty="0">
                <a:latin typeface="Arial" panose="020B0604020202020204" pitchFamily="34" charset="0"/>
                <a:cs typeface="Arial" panose="020B0604020202020204" pitchFamily="34" charset="0"/>
              </a:rPr>
              <a:t>insan inancı gereği dürüst davranmakta, dürüst davranmayan kişi ise bu tutumu sebebiyle </a:t>
            </a:r>
            <a:r>
              <a:rPr lang="tr-TR" sz="2400" dirty="0" err="1">
                <a:latin typeface="Arial" panose="020B0604020202020204" pitchFamily="34" charset="0"/>
                <a:cs typeface="Arial" panose="020B0604020202020204" pitchFamily="34" charset="0"/>
              </a:rPr>
              <a:t>hidâyetten</a:t>
            </a:r>
            <a:r>
              <a:rPr lang="tr-TR" sz="2400" dirty="0">
                <a:latin typeface="Arial" panose="020B0604020202020204" pitchFamily="34" charset="0"/>
                <a:cs typeface="Arial" panose="020B0604020202020204" pitchFamily="34" charset="0"/>
              </a:rPr>
              <a:t> mahrum kalmaktadır.</a:t>
            </a:r>
            <a:endParaRPr lang="en-US" sz="2400" dirty="0">
              <a:latin typeface="Arial" panose="020B0604020202020204" pitchFamily="34" charset="0"/>
              <a:cs typeface="Arial" panose="020B0604020202020204" pitchFamily="34" charset="0"/>
            </a:endParaRPr>
          </a:p>
          <a:p>
            <a:endParaRPr lang="en-US" dirty="0"/>
          </a:p>
          <a:p>
            <a:pPr algn="just">
              <a:lnSpc>
                <a:spcPct val="150000"/>
              </a:lnSpc>
              <a:spcBef>
                <a:spcPts val="600"/>
              </a:spcBef>
              <a:spcAft>
                <a:spcPts val="600"/>
              </a:spcAft>
            </a:pPr>
            <a:endParaRPr lang="tr-TR" sz="2000" dirty="0">
              <a:latin typeface="Arial" panose="020B0604020202020204" pitchFamily="34" charset="0"/>
              <a:cs typeface="Arial" panose="020B0604020202020204" pitchFamily="34" charset="0"/>
            </a:endParaRPr>
          </a:p>
          <a:p>
            <a:pPr algn="just">
              <a:lnSpc>
                <a:spcPct val="150000"/>
              </a:lnSpc>
              <a:spcBef>
                <a:spcPts val="600"/>
              </a:spcBef>
              <a:spcAft>
                <a:spcPts val="600"/>
              </a:spcAft>
            </a:pPr>
            <a:endParaRPr lang="tr-TR" sz="2000" dirty="0">
              <a:latin typeface="Arial" panose="020B0604020202020204" pitchFamily="34" charset="0"/>
              <a:cs typeface="Arial" panose="020B0604020202020204" pitchFamily="34" charset="0"/>
            </a:endParaRPr>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118926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6290"/>
            <a:ext cx="10691813" cy="6876000"/>
          </a:xfrm>
          <a:prstGeom prst="rect">
            <a:avLst/>
          </a:prstGeom>
        </p:spPr>
      </p:pic>
      <p:sp>
        <p:nvSpPr>
          <p:cNvPr id="5" name="Yuvarlatılmış Dikdörtgen 4"/>
          <p:cNvSpPr/>
          <p:nvPr>
            <p:custDataLst>
              <p:tags r:id="rId1"/>
            </p:custDataLst>
          </p:nvPr>
        </p:nvSpPr>
        <p:spPr>
          <a:xfrm>
            <a:off x="1146425" y="964424"/>
            <a:ext cx="8208912" cy="1008112"/>
          </a:xfrm>
          <a:prstGeom prst="roundRect">
            <a:avLst/>
          </a:prstGeom>
          <a:effectLst>
            <a:outerShdw blurRad="546100" dist="114300" dir="3600000" sx="98000" sy="98000" algn="ctr" rotWithShape="0">
              <a:srgbClr val="000000">
                <a:alpha val="99000"/>
              </a:srgbClr>
            </a:outerShdw>
          </a:effectLst>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tr-TR" sz="2800" b="1" dirty="0" smtClean="0">
                <a:solidFill>
                  <a:schemeClr val="accent1">
                    <a:lumMod val="75000"/>
                  </a:schemeClr>
                </a:solidFill>
                <a:latin typeface="Corbel" panose="020B0503020204020204" pitchFamily="34" charset="0"/>
                <a:ea typeface="Tahoma" pitchFamily="34" charset="0"/>
                <a:cs typeface="Tahoma" pitchFamily="34" charset="0"/>
              </a:rPr>
              <a:t>SÖZDE DİNDARLIK OLGUSU</a:t>
            </a:r>
            <a:endParaRPr lang="tr-TR" sz="2800" b="1" dirty="0">
              <a:solidFill>
                <a:srgbClr val="FF0000"/>
              </a:solidFill>
              <a:latin typeface="Corbel" panose="020B0503020204020204" pitchFamily="34" charset="0"/>
              <a:ea typeface="Tahoma" pitchFamily="34" charset="0"/>
              <a:cs typeface="Tahoma" pitchFamily="34" charset="0"/>
            </a:endParaRPr>
          </a:p>
        </p:txBody>
      </p:sp>
      <p:sp>
        <p:nvSpPr>
          <p:cNvPr id="7" name="Metin kutusu 6"/>
          <p:cNvSpPr txBox="1"/>
          <p:nvPr/>
        </p:nvSpPr>
        <p:spPr>
          <a:xfrm>
            <a:off x="498764" y="2318273"/>
            <a:ext cx="9725891" cy="2805063"/>
          </a:xfrm>
          <a:prstGeom prst="rect">
            <a:avLst/>
          </a:prstGeom>
          <a:noFill/>
        </p:spPr>
        <p:txBody>
          <a:bodyPr wrap="square" rtlCol="0">
            <a:spAutoFit/>
          </a:bodyPr>
          <a:lstStyle/>
          <a:p>
            <a:pPr algn="just">
              <a:lnSpc>
                <a:spcPct val="150000"/>
              </a:lnSpc>
            </a:pPr>
            <a:r>
              <a:rPr lang="tr-TR" sz="2400" dirty="0">
                <a:latin typeface="Arial" panose="020B0604020202020204" pitchFamily="34" charset="0"/>
                <a:cs typeface="Arial" panose="020B0604020202020204" pitchFamily="34" charset="0"/>
              </a:rPr>
              <a:t>Günümüzde ibadetlerin şeklen yerine getirilmesiyle beraber günlük hayatta fiilî olarak aynı ciddiyeti göstermeme şeklinde tezahür eden “</a:t>
            </a:r>
            <a:r>
              <a:rPr lang="tr-TR" sz="2400" b="1" dirty="0">
                <a:latin typeface="Arial" panose="020B0604020202020204" pitchFamily="34" charset="0"/>
                <a:cs typeface="Arial" panose="020B0604020202020204" pitchFamily="34" charset="0"/>
              </a:rPr>
              <a:t>sözde dindarlık</a:t>
            </a: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olgusu</a:t>
            </a:r>
            <a:endParaRPr lang="tr-TR" sz="2400" dirty="0">
              <a:latin typeface="Arial" panose="020B0604020202020204" pitchFamily="34" charset="0"/>
              <a:cs typeface="Arial" panose="020B0604020202020204" pitchFamily="34" charset="0"/>
            </a:endParaRPr>
          </a:p>
          <a:p>
            <a:pPr algn="just">
              <a:lnSpc>
                <a:spcPct val="150000"/>
              </a:lnSpc>
            </a:pPr>
            <a:r>
              <a:rPr lang="tr-TR" sz="2400" dirty="0"/>
              <a:t/>
            </a:r>
            <a:br>
              <a:rPr lang="tr-TR" sz="2400" dirty="0"/>
            </a:br>
            <a:endParaRPr lang="tr-TR" sz="2400" dirty="0"/>
          </a:p>
        </p:txBody>
      </p:sp>
      <p:sp>
        <p:nvSpPr>
          <p:cNvPr id="8" name="Altbilgi Yer Tutucusu 1"/>
          <p:cNvSpPr>
            <a:spLocks noGrp="1"/>
          </p:cNvSpPr>
          <p:nvPr>
            <p:ph type="ftr" sz="quarter" idx="11"/>
            <p:custDataLst>
              <p:tags r:id="rId2"/>
            </p:custDataLst>
          </p:nvPr>
        </p:nvSpPr>
        <p:spPr>
          <a:xfrm>
            <a:off x="-189" y="6458843"/>
            <a:ext cx="10692001" cy="291090"/>
          </a:xfrm>
        </p:spPr>
        <p:txBody>
          <a:bodyPr/>
          <a:lstStyle/>
          <a:p>
            <a:pPr algn="ctr"/>
            <a:r>
              <a:rPr lang="tr-TR" sz="1050" dirty="0">
                <a:solidFill>
                  <a:schemeClr val="tx2">
                    <a:lumMod val="75000"/>
                  </a:schemeClr>
                </a:solidFill>
                <a:latin typeface="Shonar Bangla"/>
                <a:cs typeface="Shonar Bangla"/>
              </a:rPr>
              <a:t>© </a:t>
            </a:r>
            <a:r>
              <a:rPr lang="tr-TR" sz="1050" dirty="0" smtClean="0">
                <a:solidFill>
                  <a:schemeClr val="tx2">
                    <a:lumMod val="75000"/>
                  </a:schemeClr>
                </a:solidFill>
                <a:latin typeface="Shonar Bangla"/>
                <a:cs typeface="Shonar Bangla"/>
              </a:rPr>
              <a:t> </a:t>
            </a:r>
            <a:r>
              <a:rPr lang="tr-TR" sz="1050" dirty="0" smtClean="0">
                <a:solidFill>
                  <a:schemeClr val="tx2">
                    <a:lumMod val="75000"/>
                  </a:schemeClr>
                </a:solidFill>
              </a:rPr>
              <a:t>Adıyaman Üniversitesi Uzaktan Eğitim ve Araştırma Merkezi</a:t>
            </a:r>
            <a:endParaRPr lang="tr-TR" sz="1050" dirty="0">
              <a:solidFill>
                <a:schemeClr val="tx2">
                  <a:lumMod val="75000"/>
                </a:schemeClr>
              </a:solidFill>
            </a:endParaRPr>
          </a:p>
        </p:txBody>
      </p:sp>
    </p:spTree>
    <p:extLst>
      <p:ext uri="{BB962C8B-B14F-4D97-AF65-F5344CB8AC3E}">
        <p14:creationId xmlns:p14="http://schemas.microsoft.com/office/powerpoint/2010/main" val="3926938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1943355C-DDB7-4DD5-A6AB-A05A8DD2CF9A}&quot;/&gt;&lt;isInvalidForFieldText val=&quot;0&quot;/&gt;&lt;Image&gt;&lt;filename val=&quot;C:\Users\PAMUK\AppData\Local\Temp\PR\data\asimages\{1943355C-DDB7-4DD5-A6AB-A05A8DD2CF9A}_2.png&quot;/&gt;&lt;left val=&quot;3&quot;/&gt;&lt;top val=&quot;-9&quot;/&gt;&lt;width val=&quot;723&quot;/&gt;&lt;height val=&quot;167&quot;/&gt;&lt;hasText val=&quot;1&quot;/&gt;&lt;/Image&gt;&lt;/ThreeDShapeInfo&gt;"/>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Şeritli">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Şeritli">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Şeritli">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2529</TotalTime>
  <Words>2133</Words>
  <Application>Microsoft Office PowerPoint</Application>
  <PresentationFormat>Özel</PresentationFormat>
  <Paragraphs>221</Paragraphs>
  <Slides>46</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46</vt:i4>
      </vt:variant>
    </vt:vector>
  </HeadingPairs>
  <TitlesOfParts>
    <vt:vector size="55" baseType="lpstr">
      <vt:lpstr>Arial</vt:lpstr>
      <vt:lpstr>Calibri</vt:lpstr>
      <vt:lpstr>Calibri Light</vt:lpstr>
      <vt:lpstr>Corbel</vt:lpstr>
      <vt:lpstr>Shonar Bangla</vt:lpstr>
      <vt:lpstr>Tahoma</vt:lpstr>
      <vt:lpstr>Wingdings</vt:lpstr>
      <vt:lpstr>Office Teması</vt:lpstr>
      <vt:lpstr>Şeritli</vt:lpstr>
      <vt:lpstr> İSİF 307 HADİS III I. HAFTA Dr. Mehmet ali çalgan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Adıyaman Üniversitesi  Enformatik Bölüm Başkanlığı  Uzaktan Eğitim  Bilgisayar Teknolojileri Dersi</dc:title>
  <dc:creator>Ferdi DOĞAN</dc:creator>
  <cp:lastModifiedBy>sony</cp:lastModifiedBy>
  <cp:revision>284</cp:revision>
  <dcterms:created xsi:type="dcterms:W3CDTF">2019-09-14T09:59:13Z</dcterms:created>
  <dcterms:modified xsi:type="dcterms:W3CDTF">2021-09-28T13:46:52Z</dcterms:modified>
</cp:coreProperties>
</file>