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982" r:id="rId1"/>
    <p:sldMasterId id="2147483994" r:id="rId2"/>
  </p:sldMasterIdLst>
  <p:notesMasterIdLst>
    <p:notesMasterId r:id="rId22"/>
  </p:notesMasterIdLst>
  <p:sldIdLst>
    <p:sldId id="256" r:id="rId3"/>
    <p:sldId id="258" r:id="rId4"/>
    <p:sldId id="401" r:id="rId5"/>
    <p:sldId id="433" r:id="rId6"/>
    <p:sldId id="432" r:id="rId7"/>
    <p:sldId id="403" r:id="rId8"/>
    <p:sldId id="404" r:id="rId9"/>
    <p:sldId id="414" r:id="rId10"/>
    <p:sldId id="415" r:id="rId11"/>
    <p:sldId id="405" r:id="rId12"/>
    <p:sldId id="406" r:id="rId13"/>
    <p:sldId id="451" r:id="rId14"/>
    <p:sldId id="452" r:id="rId15"/>
    <p:sldId id="453" r:id="rId16"/>
    <p:sldId id="454" r:id="rId17"/>
    <p:sldId id="455" r:id="rId18"/>
    <p:sldId id="441" r:id="rId19"/>
    <p:sldId id="392" r:id="rId20"/>
    <p:sldId id="307" r:id="rId21"/>
  </p:sldIdLst>
  <p:sldSz cx="10691813" cy="6858000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924" y="72"/>
      </p:cViewPr>
      <p:guideLst>
        <p:guide orient="horz" pos="2160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EB734-2EF1-41E3-A53F-9A6510E8E675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528638" y="744538"/>
            <a:ext cx="58007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9A9A8-7E66-4E58-A0C8-808A825D350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192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6477" y="1122363"/>
            <a:ext cx="8018860" cy="2387600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602038"/>
            <a:ext cx="8018860" cy="1655762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204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293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365125"/>
            <a:ext cx="2305422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365125"/>
            <a:ext cx="6782619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784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981" y="2166365"/>
            <a:ext cx="9863197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5262" spc="132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16" y="3913632"/>
            <a:ext cx="10090399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754">
                <a:solidFill>
                  <a:srgbClr val="FFFFFF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754"/>
            </a:lvl3pPr>
            <a:lvl4pPr marL="1202893" indent="0" algn="ctr">
              <a:buNone/>
              <a:defRPr sz="1754"/>
            </a:lvl4pPr>
            <a:lvl5pPr marL="1603858" indent="0" algn="ctr">
              <a:buNone/>
              <a:defRPr sz="1754"/>
            </a:lvl5pPr>
            <a:lvl6pPr marL="2004822" indent="0" algn="ctr">
              <a:buNone/>
              <a:defRPr sz="1754"/>
            </a:lvl6pPr>
            <a:lvl7pPr marL="2405786" indent="0" algn="ctr">
              <a:buNone/>
              <a:defRPr sz="1754"/>
            </a:lvl7pPr>
            <a:lvl8pPr marL="2806751" indent="0" algn="ctr">
              <a:buNone/>
              <a:defRPr sz="1754"/>
            </a:lvl8pPr>
            <a:lvl9pPr marL="3207715" indent="0" algn="ctr">
              <a:buNone/>
              <a:defRPr sz="1754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4375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6186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001" y="2059012"/>
            <a:ext cx="1069503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001" y="3887812"/>
            <a:ext cx="10695030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81" y="2167128"/>
            <a:ext cx="9863197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262" b="0" spc="132" baseline="0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16" y="3913212"/>
            <a:ext cx="10087726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754">
                <a:solidFill>
                  <a:srgbClr val="FFFFFF"/>
                </a:solidFill>
              </a:defRPr>
            </a:lvl1pPr>
            <a:lvl2pPr marL="400964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2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70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7030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3761" y="2011680"/>
            <a:ext cx="4169807" cy="420624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52365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8490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8490" y="2656566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4497" y="1913470"/>
            <a:ext cx="4169807" cy="743094"/>
          </a:xfrm>
        </p:spPr>
        <p:txBody>
          <a:bodyPr anchor="ctr">
            <a:normAutofit/>
          </a:bodyPr>
          <a:lstStyle>
            <a:lvl1pPr marL="0" indent="0">
              <a:buNone/>
              <a:defRPr sz="1842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4497" y="2656564"/>
            <a:ext cx="4169807" cy="3566160"/>
          </a:xfrm>
        </p:spPr>
        <p:txBody>
          <a:bodyPr/>
          <a:lstStyle>
            <a:lvl1pPr>
              <a:defRPr sz="1929"/>
            </a:lvl1pPr>
            <a:lvl2pPr>
              <a:defRPr sz="1754"/>
            </a:lvl2pPr>
            <a:lvl3pPr>
              <a:defRPr sz="1579"/>
            </a:lvl3pPr>
            <a:lvl4pPr>
              <a:defRPr sz="1403"/>
            </a:lvl4pPr>
            <a:lvl5pPr>
              <a:defRPr sz="1403"/>
            </a:lvl5pPr>
            <a:lvl6pPr>
              <a:defRPr sz="1403"/>
            </a:lvl6pPr>
            <a:lvl7pPr>
              <a:defRPr sz="1403"/>
            </a:lvl7pPr>
            <a:lvl8pPr>
              <a:defRPr sz="1403"/>
            </a:lvl8pPr>
            <a:lvl9pPr>
              <a:defRPr sz="1403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88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75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6655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490" y="2120054"/>
            <a:ext cx="5372636" cy="4114800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0608" y="2147487"/>
            <a:ext cx="2806601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63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57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22640" y="2211494"/>
            <a:ext cx="5372636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806">
                <a:solidFill>
                  <a:schemeClr val="tx1">
                    <a:lumMod val="50000"/>
                  </a:schemeClr>
                </a:solidFill>
              </a:defRPr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2068" y="2150621"/>
            <a:ext cx="2806601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579"/>
            </a:lvl1pPr>
            <a:lvl2pPr marL="400964" indent="0">
              <a:buNone/>
              <a:defRPr sz="1052"/>
            </a:lvl2pPr>
            <a:lvl3pPr marL="801929" indent="0">
              <a:buNone/>
              <a:defRPr sz="877"/>
            </a:lvl3pPr>
            <a:lvl4pPr marL="1202893" indent="0">
              <a:buNone/>
              <a:defRPr sz="789"/>
            </a:lvl4pPr>
            <a:lvl5pPr marL="1603858" indent="0">
              <a:buNone/>
              <a:defRPr sz="789"/>
            </a:lvl5pPr>
            <a:lvl6pPr marL="2004822" indent="0">
              <a:buNone/>
              <a:defRPr sz="789"/>
            </a:lvl6pPr>
            <a:lvl7pPr marL="2405786" indent="0">
              <a:buNone/>
              <a:defRPr sz="789"/>
            </a:lvl7pPr>
            <a:lvl8pPr marL="2806751" indent="0">
              <a:buNone/>
              <a:defRPr sz="789"/>
            </a:lvl8pPr>
            <a:lvl9pPr marL="3207715" indent="0">
              <a:buNone/>
              <a:defRPr sz="789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34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382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909514" y="0"/>
            <a:ext cx="2405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33438" y="274638"/>
            <a:ext cx="2106775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74638"/>
            <a:ext cx="6992203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6422855"/>
            <a:ext cx="2405654" cy="365125"/>
          </a:xfrm>
        </p:spPr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11494" y="6422855"/>
            <a:ext cx="3753069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9686" y="6422855"/>
            <a:ext cx="771507" cy="365125"/>
          </a:xfrm>
        </p:spPr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729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3" y="1709739"/>
            <a:ext cx="9221689" cy="2852737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3" y="4589464"/>
            <a:ext cx="9221689" cy="1500187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052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1825625"/>
            <a:ext cx="454402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1825625"/>
            <a:ext cx="4544021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30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365126"/>
            <a:ext cx="9221689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5" y="1681163"/>
            <a:ext cx="4523138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5" y="2505075"/>
            <a:ext cx="452313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0" y="1681163"/>
            <a:ext cx="4545413" cy="82391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0" y="2505075"/>
            <a:ext cx="4545413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69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48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987426"/>
            <a:ext cx="5412730" cy="487362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41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57200"/>
            <a:ext cx="3448388" cy="1600200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987426"/>
            <a:ext cx="5412730" cy="4873625"/>
          </a:xfrm>
        </p:spPr>
        <p:txBody>
          <a:bodyPr anchor="t"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057400"/>
            <a:ext cx="3448388" cy="3811588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299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365126"/>
            <a:ext cx="92216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1825625"/>
            <a:ext cx="922168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6356351"/>
            <a:ext cx="3608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6356351"/>
            <a:ext cx="2405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9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</p:sldLayoutIdLst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4" y="176109"/>
            <a:ext cx="10689140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4904" y="284176"/>
            <a:ext cx="85801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4904" y="2011680"/>
            <a:ext cx="85801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54331" y="6422855"/>
            <a:ext cx="26316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921">
                <a:solidFill>
                  <a:schemeClr val="tx1"/>
                </a:solidFill>
              </a:defRPr>
            </a:lvl1pPr>
          </a:lstStyle>
          <a:p>
            <a:fld id="{D06DE85E-D9ED-4BD3-B93A-FEBB02327D00}" type="datetimeFigureOut">
              <a:rPr lang="tr-TR" smtClean="0"/>
              <a:t>07.12.2021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07843" y="6422855"/>
            <a:ext cx="4423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1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380" y="6422855"/>
            <a:ext cx="829829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052" b="0">
                <a:solidFill>
                  <a:schemeClr val="tx1"/>
                </a:solidFill>
              </a:defRPr>
            </a:lvl1pPr>
          </a:lstStyle>
          <a:p>
            <a:fld id="{74437E64-06FD-4918-AE87-89664F1D78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8538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l" defTabSz="801929" rtl="0" eaLnBrk="1" latinLnBrk="0" hangingPunct="1">
        <a:lnSpc>
          <a:spcPct val="85000"/>
        </a:lnSpc>
        <a:spcBef>
          <a:spcPct val="0"/>
        </a:spcBef>
        <a:buNone/>
        <a:defRPr sz="3508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60386" indent="-160386" algn="l" defTabSz="801929" rtl="0" eaLnBrk="1" latinLnBrk="0" hangingPunct="1">
        <a:lnSpc>
          <a:spcPct val="90000"/>
        </a:lnSpc>
        <a:spcBef>
          <a:spcPts val="1052"/>
        </a:spcBef>
        <a:spcAft>
          <a:spcPts val="175"/>
        </a:spcAft>
        <a:buClr>
          <a:schemeClr val="tx1"/>
        </a:buClr>
        <a:buFont typeface="Wingdings" pitchFamily="2" charset="2"/>
        <a:buChar char="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360868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754" kern="1200">
          <a:solidFill>
            <a:schemeClr val="tx1"/>
          </a:solidFill>
          <a:latin typeface="+mn-lt"/>
          <a:ea typeface="+mn-ea"/>
          <a:cs typeface="+mn-cs"/>
        </a:defRPr>
      </a:lvl2pPr>
      <a:lvl3pPr marL="561350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761832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4pPr>
      <a:lvl5pPr marL="962315" indent="-160386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5pPr>
      <a:lvl6pPr marL="1126594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6pPr>
      <a:lvl7pPr marL="1290769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7pPr>
      <a:lvl8pPr marL="1428633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8pPr>
      <a:lvl9pPr marL="1584037" indent="-200482" algn="l" defTabSz="801929" rtl="0" eaLnBrk="1" latinLnBrk="0" hangingPunct="1">
        <a:lnSpc>
          <a:spcPct val="90000"/>
        </a:lnSpc>
        <a:spcBef>
          <a:spcPts val="175"/>
        </a:spcBef>
        <a:spcAft>
          <a:spcPts val="351"/>
        </a:spcAft>
        <a:buClr>
          <a:schemeClr val="tx1"/>
        </a:buClr>
        <a:buFont typeface="Wingdings" pitchFamily="2" charset="2"/>
        <a:buChar char=""/>
        <a:defRPr sz="14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" y="0"/>
            <a:ext cx="10692000" cy="6876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2078182"/>
            <a:ext cx="10691812" cy="2183686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cs typeface="Arial" panose="020B0604020202020204" pitchFamily="34" charset="0"/>
              </a:rPr>
              <a:t> İSİF 307 HADİS III</a:t>
            </a:r>
            <a:br>
              <a:rPr lang="tr-TR" sz="2800" b="1" dirty="0" smtClean="0">
                <a:cs typeface="Arial" panose="020B0604020202020204" pitchFamily="34" charset="0"/>
              </a:rPr>
            </a:br>
            <a:r>
              <a:rPr lang="tr-TR" sz="2800" b="1" dirty="0" smtClean="0">
                <a:cs typeface="Arial" panose="020B0604020202020204" pitchFamily="34" charset="0"/>
              </a:rPr>
              <a:t> </a:t>
            </a:r>
            <a:r>
              <a:rPr lang="tr-TR" sz="2800" b="1" dirty="0" smtClean="0">
                <a:cs typeface="Arial" panose="020B0604020202020204" pitchFamily="34" charset="0"/>
              </a:rPr>
              <a:t>XIII.HAFTA</a:t>
            </a:r>
            <a:r>
              <a:rPr lang="tr-TR" sz="2800" b="1" dirty="0" smtClean="0">
                <a:cs typeface="Arial" panose="020B0604020202020204" pitchFamily="34" charset="0"/>
              </a:rPr>
              <a:t/>
            </a:r>
            <a:br>
              <a:rPr lang="tr-TR" sz="2800" b="1" dirty="0" smtClean="0">
                <a:cs typeface="Arial" panose="020B0604020202020204" pitchFamily="34" charset="0"/>
              </a:rPr>
            </a:br>
            <a:r>
              <a:rPr lang="tr-TR" sz="2800" b="1" dirty="0" smtClean="0">
                <a:cs typeface="Arial" panose="020B0604020202020204" pitchFamily="34" charset="0"/>
              </a:rPr>
              <a:t>Dr. Mehmet ali </a:t>
            </a:r>
            <a:r>
              <a:rPr lang="tr-TR" sz="2800" b="1" dirty="0" err="1" smtClean="0">
                <a:cs typeface="Arial" panose="020B0604020202020204" pitchFamily="34" charset="0"/>
              </a:rPr>
              <a:t>çalgan</a:t>
            </a:r>
            <a:r>
              <a:rPr lang="tr-TR" sz="2800" b="1" dirty="0" smtClean="0">
                <a:cs typeface="Arial" panose="020B0604020202020204" pitchFamily="34" charset="0"/>
              </a:rPr>
              <a:t> </a:t>
            </a:r>
            <a: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/>
            </a:r>
            <a:br>
              <a:rPr 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tr-TR" sz="2800" b="1" dirty="0">
                <a:cs typeface="Arial" panose="020B0604020202020204" pitchFamily="34" charset="0"/>
              </a:rPr>
              <a:t/>
            </a:r>
            <a:br>
              <a:rPr lang="tr-TR" sz="2800" b="1" dirty="0">
                <a:cs typeface="Arial" panose="020B0604020202020204" pitchFamily="34" charset="0"/>
              </a:rPr>
            </a:br>
            <a:endParaRPr lang="tr-TR" sz="2800" b="1" dirty="0">
              <a:cs typeface="Arial" panose="020B060402020202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399011" y="3870038"/>
            <a:ext cx="9277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Cömertlik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-İman </a:t>
            </a:r>
            <a:r>
              <a:rPr lang="tr-T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Bütünlüğü</a:t>
            </a:r>
            <a:endParaRPr lang="tr-TR" sz="2000" dirty="0">
              <a:solidFill>
                <a:srgbClr val="FF0000"/>
              </a:solidFill>
            </a:endParaRPr>
          </a:p>
        </p:txBody>
      </p:sp>
      <p:sp>
        <p:nvSpPr>
          <p:cNvPr id="5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468034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039877"/>
            <a:ext cx="9246128" cy="3890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“Onlardan önce bu yurda yerleşmiş ve gönülden inanmış olanlar, kendilerine göç edip gelenleri severler, onlara verilenlerden dolayı içlerinde bir rahatsızlık duymazlar; ihtiyaç içinde olsalar bile onları kendilerine tercih ederler. Kim nefsinin cimriliğinden/ hırsından korunmayı başarırsa işte kurtuluşa erecekler onlardır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Haşr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907890" y="45129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94259" y="1920067"/>
            <a:ext cx="9559637" cy="369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“Ey insanlar! Selâmı yaygınlaştırın,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yemek yedirin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, akrabalık bağlarını gözetin ve insanlar uykudayken (gece) namaz kılın ki, esenlik içinde cennete giresiniz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tr-TR" sz="3200" dirty="0"/>
          </a:p>
          <a:p>
            <a:pPr algn="just">
              <a:lnSpc>
                <a:spcPct val="150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60" y="964423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4" y="2386112"/>
            <a:ext cx="9246128" cy="3694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Cömert, Allah’a yakın, cennete yakın, insanlara yakın, ama cehennemden uzaktır. Cimri ise Allah’tan uzak, cennetten uzak, insanlardan uzak, ama cehenneme yakındır. Cömert cahil, Yüce Allah katında cimri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âbidden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daha sevimlidir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9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914400" y="572537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57524" y="1820837"/>
            <a:ext cx="9246128" cy="4433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hayırlınız yemek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yedirendir.</a:t>
            </a: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Yüce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Allah yedi kişiyi kendi gölgesinden başka gölge olmayan günde, gölgesi altında gölgelendirecektir… (Bunlardan birisi de)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infâk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ettiğinde, sol tarafının, sağ tarafının ne verdiğini bilmeyecek kadar gizli sadaka veren kimsedir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2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637851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CİMRİLİK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222826"/>
            <a:ext cx="9246128" cy="4433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«(Ve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şöyle emredilir:) Onu yakalayıp bağlayın; Sonra onu alevli ateşe atın! Sonra da (diğerleriyle birlikte) onu yetmiş arşın uzunluğunda bir zincire dizin! Çünkü o,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ulu Allah’a iman etmezdi; Yoksulu doyurmaya teşvik etmezdi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.» Hakka 30-34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92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940526" y="481097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CİMRİLİK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0769" y="1775117"/>
            <a:ext cx="9945014" cy="517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“Onlar cennetlerdedir; günahkârlar hakkında birbirlerine sorular sorarlar? “Sizi şu yakıcı ateşe sokan nedir?” Onlar şöyle cevap verirler: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Biz namaz kılanlardan değildik; Yoksulu doyurmuyorduk; (Günaha) dalanlarla birlikte biz de dalıyorduk, Ceza gününü de asılsız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sayıyorduk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Müddessir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39-46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3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00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22959" y="742355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CİMRİLİK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66083" y="2133285"/>
            <a:ext cx="9246128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“Zulümden sakının, çünkü zulüm kıyamet gününde zifiri karanlıktır. Aşırı hırstan/cimrilikten (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şuhh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) sakının! Çünkü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şuhh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 sizden öncekileri birbirlerinin kanını dökmeye ve kendilerine haram kılınanları çiğnemeye sevk ederek helâk etti.</a:t>
            </a: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5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55639" y="672692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İFFET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692332" y="2097841"/>
            <a:ext cx="957507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SA" sz="5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مَثَلُ الرَّافِلَةِ فِي الزِّينَةِ فِي غَيْرِ أَهْلِهَا كَمَثَلِ ظُلْمَةِ يَوْمِ الْقِيَامَةِ لاَ نُورَ </a:t>
            </a:r>
            <a:r>
              <a:rPr lang="ar-SA" sz="5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لَهَا</a:t>
            </a:r>
            <a:endParaRPr lang="tr-TR" sz="50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Ailesinin </a:t>
            </a:r>
            <a:r>
              <a:rPr lang="tr-T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süslenen kadın, kıyamette hiç nuru olmayan bir karanlık gibidir.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Sünen-i </a:t>
            </a:r>
            <a:r>
              <a:rPr lang="tr-T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Tirmizî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lnSpc>
                <a:spcPct val="150000"/>
              </a:lnSpc>
            </a:pPr>
            <a:r>
              <a:rPr lang="tr-TR" sz="2000" dirty="0" smtClean="0"/>
              <a:t/>
            </a:r>
            <a:br>
              <a:rPr lang="tr-TR" sz="2000" dirty="0" smtClean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89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261257" y="2343638"/>
            <a:ext cx="9772559" cy="2217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Kaynak: Kur’an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ve Sünnette İman-Ahlak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Bütünlüğü, Mehmet Ali </a:t>
            </a:r>
            <a:r>
              <a:rPr lang="tr-T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Çalgan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Diyanet İşleri Başkanlığı Yayınları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45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8" name="Picture 4" descr="Resulullah (sav)'ın hadis hadis oruç günlüğü | Siyer-i Neb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1950" y="11496"/>
            <a:ext cx="11351614" cy="6921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69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964424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DERS İZLENCESİ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98765" y="2318273"/>
            <a:ext cx="5866410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CÖMERTLİK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4949" y="2269086"/>
            <a:ext cx="29908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41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731520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65760" y="1724298"/>
            <a:ext cx="983633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i-FI" sz="2800" dirty="0">
                <a:latin typeface="Arial" panose="020B0604020202020204" pitchFamily="34" charset="0"/>
                <a:cs typeface="Arial" panose="020B0604020202020204" pitchFamily="34" charset="0"/>
              </a:rPr>
              <a:t>Cömert, yüce Allah’a inanır, her şeyin aslında Allah’ın (cc) mülkü, insanın ise emanetçi olduğunu bilir, Cenâb-ı Hakk’ın, kişinin hayır yolunda başkalarına yaptığı harcamaların (infak) yerini dolduracağına olan sözüne itimat </a:t>
            </a:r>
            <a:r>
              <a:rPr lang="fi-FI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eder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tr-T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İman, sabır ve </a:t>
            </a:r>
            <a:r>
              <a:rPr lang="tr-TR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semâhadır</a:t>
            </a: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 (cömertlik)”</a:t>
            </a:r>
            <a:endParaRPr lang="tr-TR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70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68701" y="475332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2706" y="2173146"/>
            <a:ext cx="9886209" cy="4231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«Onlar, kendileri sevip istedikleri halde yoksula, yetime ve esire de yemek verirler. Ve şöyle derler:) “Biz sizi Allah </a:t>
            </a:r>
            <a:r>
              <a:rPr lang="tr-TR" sz="2600" dirty="0" err="1">
                <a:latin typeface="Arial" panose="020B0604020202020204" pitchFamily="34" charset="0"/>
                <a:cs typeface="Arial" panose="020B0604020202020204" pitchFamily="34" charset="0"/>
              </a:rPr>
              <a:t>rızâsı</a:t>
            </a:r>
            <a:r>
              <a:rPr lang="tr-TR" sz="2600" dirty="0">
                <a:latin typeface="Arial" panose="020B0604020202020204" pitchFamily="34" charset="0"/>
                <a:cs typeface="Arial" panose="020B0604020202020204" pitchFamily="34" charset="0"/>
              </a:rPr>
              <a:t> için doyuruyoruz; sizden ne bir karşılık ne de bir teşekkür bekliyoruz. Biz, öfkeli, çetin bir günde Rabbimizden (azabından) korkarız.” Bu yüzden Allah onları o günün dehşetinden korur; yüzlerine aydınlık, gönüllerine sürur 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verir</a:t>
            </a:r>
            <a:r>
              <a:rPr lang="tr-T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» İnsan 8-11</a:t>
            </a:r>
            <a:endParaRPr lang="tr-T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tr-TR" sz="26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24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079621" y="506109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08049" y="2597935"/>
            <a:ext cx="9875519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“Üç özelliği toplayan imanı toplamış olur: Kendi aleyhine dahi olsa </a:t>
            </a:r>
            <a:r>
              <a:rPr lang="tr-TR" sz="3600" dirty="0" err="1">
                <a:latin typeface="Arial" panose="020B0604020202020204" pitchFamily="34" charset="0"/>
                <a:cs typeface="Arial" panose="020B0604020202020204" pitchFamily="34" charset="0"/>
              </a:rPr>
              <a:t>adâletli</a:t>
            </a:r>
            <a:r>
              <a:rPr lang="tr-TR" sz="3600" dirty="0">
                <a:latin typeface="Arial" panose="020B0604020202020204" pitchFamily="34" charset="0"/>
                <a:cs typeface="Arial" panose="020B0604020202020204" pitchFamily="34" charset="0"/>
              </a:rPr>
              <a:t> olman, herkese selam vermen, darlıkta bile infakta bulunmak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000" dirty="0" smtClean="0"/>
              <a:t/>
            </a:r>
            <a:br>
              <a:rPr lang="tr-TR" sz="2000" dirty="0" smtClean="0"/>
            </a:br>
            <a:endParaRPr lang="tr-TR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55638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74552" y="2623473"/>
            <a:ext cx="9742518" cy="259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“Kişi Allah için sever, Allah için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buğz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eder, Allah için verir, Allah için vermezse imanını olgunlaştırmış, kemale erdirmiştir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55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855638" y="551536"/>
            <a:ext cx="8532377" cy="1043367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526898" y="2569868"/>
            <a:ext cx="963801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İslâm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nedir?” “İslâm tatlı konuşmak ve 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yemek yedirmektir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.” </a:t>
            </a:r>
            <a:endParaRPr lang="tr-T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İman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nedir?” “İman sabır ve </a:t>
            </a:r>
            <a:r>
              <a:rPr lang="tr-TR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semâhadır</a:t>
            </a: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cömertlik)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İslam ve imanın tarifleri cömertlik üzerine yapılmış.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3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203223" y="521066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46896" y="2222147"/>
            <a:ext cx="9997830" cy="3543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Bir adam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Rasûlullah’a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hangi İslâm’ın (İslâm’ın hangi özelliğinin) daha hayırlı olduğunu sormuş, </a:t>
            </a:r>
            <a:r>
              <a:rPr lang="tr-TR" sz="3200" dirty="0" err="1">
                <a:latin typeface="Arial" panose="020B0604020202020204" pitchFamily="34" charset="0"/>
                <a:cs typeface="Arial" panose="020B0604020202020204" pitchFamily="34" charset="0"/>
              </a:rPr>
              <a:t>Rasûlullah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 “Yemek yedirmen ve tanıdığın, tanımadığın herkese selam vermen.”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demiştir.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sz="2400" dirty="0"/>
          </a:p>
        </p:txBody>
      </p:sp>
      <p:sp>
        <p:nvSpPr>
          <p:cNvPr id="8" name="Altbilgi Yer Tutucusu 1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-189" y="6458843"/>
            <a:ext cx="10692001" cy="291090"/>
          </a:xfrm>
        </p:spPr>
        <p:txBody>
          <a:bodyPr/>
          <a:lstStyle/>
          <a:p>
            <a:pPr algn="ctr"/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 </a:t>
            </a:r>
            <a:r>
              <a:rPr lang="tr-TR" sz="1050" dirty="0" smtClean="0">
                <a:solidFill>
                  <a:schemeClr val="tx2">
                    <a:lumMod val="75000"/>
                  </a:schemeClr>
                </a:solidFill>
              </a:rPr>
              <a:t>Adıyaman Üniversitesi Uzaktan Eğitim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5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290"/>
            <a:ext cx="10691813" cy="6876000"/>
          </a:xfrm>
          <a:prstGeom prst="rect">
            <a:avLst/>
          </a:prstGeom>
        </p:spPr>
      </p:pic>
      <p:sp>
        <p:nvSpPr>
          <p:cNvPr id="5" name="Yuvarlatılmış Dikdörtgen 4"/>
          <p:cNvSpPr/>
          <p:nvPr>
            <p:custDataLst>
              <p:tags r:id="rId1"/>
            </p:custDataLst>
          </p:nvPr>
        </p:nvSpPr>
        <p:spPr>
          <a:xfrm>
            <a:off x="1146425" y="658226"/>
            <a:ext cx="8208912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lang="tr-TR" sz="28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  <a:ea typeface="Tahoma" pitchFamily="34" charset="0"/>
                <a:cs typeface="Tahoma" pitchFamily="34" charset="0"/>
              </a:rPr>
              <a:t>CÖMERTLİK</a:t>
            </a:r>
            <a:endParaRPr lang="tr-TR" sz="2800" b="1" dirty="0">
              <a:solidFill>
                <a:srgbClr val="FF0000"/>
              </a:solidFill>
              <a:latin typeface="Corbel" panose="020B0503020204020204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34890" y="2004764"/>
            <a:ext cx="9932516" cy="350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«Onlar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bollukta da darlıkta da Allah yolunda harcarlar, öfkelerini yenerler, insanları affederler. Allah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Muhsinleri (işini </a:t>
            </a:r>
            <a:r>
              <a:rPr lang="tr-TR" sz="3200" dirty="0">
                <a:latin typeface="Arial" panose="020B0604020202020204" pitchFamily="34" charset="0"/>
                <a:cs typeface="Arial" panose="020B0604020202020204" pitchFamily="34" charset="0"/>
              </a:rPr>
              <a:t>güzel </a:t>
            </a: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yapanları/iyilik yapanları) sever» Al-i İmran 134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04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Şeritli">
  <a:themeElements>
    <a:clrScheme name="Mavi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Şeritli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Şeritli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3376</TotalTime>
  <Words>743</Words>
  <Application>Microsoft Office PowerPoint</Application>
  <PresentationFormat>Özel</PresentationFormat>
  <Paragraphs>62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30" baseType="lpstr">
      <vt:lpstr>Arial</vt:lpstr>
      <vt:lpstr>Calibri</vt:lpstr>
      <vt:lpstr>Calibri Light</vt:lpstr>
      <vt:lpstr>Corbel</vt:lpstr>
      <vt:lpstr>Shonar Bangla</vt:lpstr>
      <vt:lpstr>Tahoma</vt:lpstr>
      <vt:lpstr>Times New Roman</vt:lpstr>
      <vt:lpstr>Traditional Arabic</vt:lpstr>
      <vt:lpstr>Wingdings</vt:lpstr>
      <vt:lpstr>Office Teması</vt:lpstr>
      <vt:lpstr>Şeritli</vt:lpstr>
      <vt:lpstr> İSİF 307 HADİS III  XIII.HAFTA Dr. Mehmet ali çalgan 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Adıyaman Üniversitesi  Enformatik Bölüm Başkanlığı  Uzaktan Eğitim  Bilgisayar Teknolojileri Dersi</dc:title>
  <dc:creator>Ferdi DOĞAN</dc:creator>
  <cp:lastModifiedBy>sony</cp:lastModifiedBy>
  <cp:revision>388</cp:revision>
  <dcterms:created xsi:type="dcterms:W3CDTF">2019-09-14T09:59:13Z</dcterms:created>
  <dcterms:modified xsi:type="dcterms:W3CDTF">2021-12-07T16:39:23Z</dcterms:modified>
</cp:coreProperties>
</file>