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30"/>
  </p:notesMasterIdLst>
  <p:sldIdLst>
    <p:sldId id="256" r:id="rId3"/>
    <p:sldId id="258" r:id="rId4"/>
    <p:sldId id="401" r:id="rId5"/>
    <p:sldId id="433" r:id="rId6"/>
    <p:sldId id="432" r:id="rId7"/>
    <p:sldId id="403" r:id="rId8"/>
    <p:sldId id="404" r:id="rId9"/>
    <p:sldId id="414" r:id="rId10"/>
    <p:sldId id="415" r:id="rId11"/>
    <p:sldId id="405" r:id="rId12"/>
    <p:sldId id="406" r:id="rId13"/>
    <p:sldId id="450" r:id="rId14"/>
    <p:sldId id="451" r:id="rId15"/>
    <p:sldId id="452" r:id="rId16"/>
    <p:sldId id="453" r:id="rId17"/>
    <p:sldId id="454" r:id="rId18"/>
    <p:sldId id="455" r:id="rId19"/>
    <p:sldId id="456" r:id="rId20"/>
    <p:sldId id="457" r:id="rId21"/>
    <p:sldId id="464" r:id="rId22"/>
    <p:sldId id="465" r:id="rId23"/>
    <p:sldId id="458" r:id="rId24"/>
    <p:sldId id="459" r:id="rId25"/>
    <p:sldId id="460" r:id="rId26"/>
    <p:sldId id="441" r:id="rId27"/>
    <p:sldId id="392" r:id="rId28"/>
    <p:sldId id="307" r:id="rId29"/>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924" y="72"/>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01.12.2021</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01.12.2021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01.12.2021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01.12.2021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01.12.2021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01.12.2021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01.12.2021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01.12.2021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01.12.2021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01.12.2021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01.12.2021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01.12.2021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01.12.2021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01.12.2021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01.12.2021</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01.12.2021</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8.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 İSİF 307 HADİS III</a:t>
            </a:r>
            <a:br>
              <a:rPr lang="tr-TR" sz="2800" b="1" dirty="0" smtClean="0">
                <a:cs typeface="Arial" panose="020B0604020202020204" pitchFamily="34" charset="0"/>
              </a:rPr>
            </a:br>
            <a:r>
              <a:rPr lang="tr-TR" sz="2800" b="1" dirty="0" smtClean="0">
                <a:cs typeface="Arial" panose="020B0604020202020204" pitchFamily="34" charset="0"/>
              </a:rPr>
              <a:t> XII.HAFTA</a:t>
            </a:r>
            <a:br>
              <a:rPr lang="tr-TR" sz="2800" b="1" dirty="0" smtClean="0">
                <a:cs typeface="Arial" panose="020B0604020202020204" pitchFamily="34" charset="0"/>
              </a:rPr>
            </a:br>
            <a:r>
              <a:rPr lang="tr-TR" sz="2800" b="1" dirty="0" smtClean="0">
                <a:cs typeface="Arial" panose="020B0604020202020204" pitchFamily="34" charset="0"/>
              </a:rPr>
              <a:t>Dr. Mehmet ali </a:t>
            </a:r>
            <a:r>
              <a:rPr lang="tr-TR" sz="2800" b="1" dirty="0" err="1" smtClean="0">
                <a:cs typeface="Arial" panose="020B0604020202020204" pitchFamily="34" charset="0"/>
              </a:rPr>
              <a:t>çalgan</a:t>
            </a:r>
            <a:r>
              <a:rPr lang="tr-TR" sz="2800" b="1" dirty="0" smtClean="0">
                <a:cs typeface="Arial" panose="020B0604020202020204" pitchFamily="34" charset="0"/>
              </a:rPr>
              <a:t>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İffet-İman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584285"/>
            <a:ext cx="9246128" cy="2955746"/>
          </a:xfrm>
          <a:prstGeom prst="rect">
            <a:avLst/>
          </a:prstGeom>
          <a:noFill/>
        </p:spPr>
        <p:txBody>
          <a:bodyPr wrap="square" rtlCol="0">
            <a:spAutoFit/>
          </a:bodyPr>
          <a:lstStyle/>
          <a:p>
            <a:pPr algn="just">
              <a:lnSpc>
                <a:spcPct val="150000"/>
              </a:lnSpc>
            </a:pPr>
            <a:r>
              <a:rPr lang="tr-TR" sz="3200" dirty="0" smtClean="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Onlar, Allah ile birlikte başka bir tanrıya tapmazlar; haksız yere, Allah’ın dokunulmaz kıldığı insan hayatına kıymazlar, zina etmezler.” </a:t>
            </a:r>
            <a:r>
              <a:rPr lang="tr-TR" sz="3200" dirty="0" err="1">
                <a:latin typeface="Arial" panose="020B0604020202020204" pitchFamily="34" charset="0"/>
                <a:cs typeface="Arial" panose="020B0604020202020204" pitchFamily="34" charset="0"/>
              </a:rPr>
              <a:t>Furkân</a:t>
            </a:r>
            <a:r>
              <a:rPr lang="tr-TR" sz="3200" dirty="0">
                <a:latin typeface="Arial" panose="020B0604020202020204" pitchFamily="34" charset="0"/>
                <a:cs typeface="Arial" panose="020B0604020202020204" pitchFamily="34" charset="0"/>
              </a:rPr>
              <a:t> 25/68.</a:t>
            </a:r>
            <a:endParaRPr lang="tr-TR" sz="32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106047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920067"/>
            <a:ext cx="9559637"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t>
            </a:r>
            <a:r>
              <a:rPr lang="tr-TR" sz="2800" dirty="0" err="1">
                <a:latin typeface="Arial" panose="020B0604020202020204" pitchFamily="34" charset="0"/>
                <a:cs typeface="Arial" panose="020B0604020202020204" pitchFamily="34" charset="0"/>
              </a:rPr>
              <a:t>Kur’ân</a:t>
            </a:r>
            <a:r>
              <a:rPr lang="tr-TR" sz="2800" dirty="0">
                <a:latin typeface="Arial" panose="020B0604020202020204" pitchFamily="34" charset="0"/>
                <a:cs typeface="Arial" panose="020B0604020202020204" pitchFamily="34" charset="0"/>
              </a:rPr>
              <a:t>-ı Kerîm’de Mısır azizinin karısının gayri meşru arzusunu reddetmesi ile </a:t>
            </a:r>
            <a:r>
              <a:rPr lang="tr-TR" sz="2800" b="1" dirty="0">
                <a:latin typeface="Arial" panose="020B0604020202020204" pitchFamily="34" charset="0"/>
                <a:cs typeface="Arial" panose="020B0604020202020204" pitchFamily="34" charset="0"/>
              </a:rPr>
              <a:t>Hz. Yusuf</a:t>
            </a:r>
            <a:r>
              <a:rPr lang="tr-TR" sz="2800" dirty="0">
                <a:latin typeface="Arial" panose="020B0604020202020204" pitchFamily="34" charset="0"/>
                <a:cs typeface="Arial" panose="020B0604020202020204" pitchFamily="34" charset="0"/>
              </a:rPr>
              <a:t>,  iffetini koruması ile </a:t>
            </a:r>
            <a:r>
              <a:rPr lang="tr-TR" sz="2800" b="1" dirty="0">
                <a:latin typeface="Arial" panose="020B0604020202020204" pitchFamily="34" charset="0"/>
                <a:cs typeface="Arial" panose="020B0604020202020204" pitchFamily="34" charset="0"/>
              </a:rPr>
              <a:t>Hz</a:t>
            </a:r>
            <a:r>
              <a:rPr lang="tr-TR" sz="2800" dirty="0">
                <a:latin typeface="Arial" panose="020B0604020202020204" pitchFamily="34" charset="0"/>
                <a:cs typeface="Arial" panose="020B0604020202020204" pitchFamily="34" charset="0"/>
              </a:rPr>
              <a:t>. </a:t>
            </a:r>
            <a:r>
              <a:rPr lang="tr-TR" sz="2800" b="1" dirty="0">
                <a:latin typeface="Arial" panose="020B0604020202020204" pitchFamily="34" charset="0"/>
                <a:cs typeface="Arial" panose="020B0604020202020204" pitchFamily="34" charset="0"/>
              </a:rPr>
              <a:t>Meryem</a:t>
            </a:r>
            <a:r>
              <a:rPr lang="tr-TR" sz="2800" dirty="0">
                <a:latin typeface="Arial" panose="020B0604020202020204" pitchFamily="34" charset="0"/>
                <a:cs typeface="Arial" panose="020B0604020202020204" pitchFamily="34" charset="0"/>
              </a:rPr>
              <a:t>,  Hz. </a:t>
            </a:r>
            <a:r>
              <a:rPr lang="tr-TR" sz="2800" dirty="0" err="1">
                <a:latin typeface="Arial" panose="020B0604020202020204" pitchFamily="34" charset="0"/>
                <a:cs typeface="Arial" panose="020B0604020202020204" pitchFamily="34" charset="0"/>
              </a:rPr>
              <a:t>Şuayb’ın</a:t>
            </a:r>
            <a:r>
              <a:rPr lang="tr-TR" sz="2800" dirty="0">
                <a:latin typeface="Arial" panose="020B0604020202020204" pitchFamily="34" charset="0"/>
                <a:cs typeface="Arial" panose="020B0604020202020204" pitchFamily="34" charset="0"/>
              </a:rPr>
              <a:t> kızlarının hayvanlarını sulayıp geri çekilmesi ile </a:t>
            </a:r>
            <a:r>
              <a:rPr lang="tr-TR" sz="2800" b="1" dirty="0">
                <a:latin typeface="Arial" panose="020B0604020202020204" pitchFamily="34" charset="0"/>
                <a:cs typeface="Arial" panose="020B0604020202020204" pitchFamily="34" charset="0"/>
              </a:rPr>
              <a:t>Hz</a:t>
            </a:r>
            <a:r>
              <a:rPr lang="tr-TR" sz="2800" dirty="0">
                <a:latin typeface="Arial" panose="020B0604020202020204" pitchFamily="34" charset="0"/>
                <a:cs typeface="Arial" panose="020B0604020202020204" pitchFamily="34" charset="0"/>
              </a:rPr>
              <a:t>. </a:t>
            </a:r>
            <a:r>
              <a:rPr lang="tr-TR" sz="2800" b="1" dirty="0">
                <a:latin typeface="Arial" panose="020B0604020202020204" pitchFamily="34" charset="0"/>
                <a:cs typeface="Arial" panose="020B0604020202020204" pitchFamily="34" charset="0"/>
              </a:rPr>
              <a:t>Musa</a:t>
            </a:r>
            <a:r>
              <a:rPr lang="tr-TR" sz="2800" dirty="0">
                <a:latin typeface="Arial" panose="020B0604020202020204" pitchFamily="34" charset="0"/>
                <a:cs typeface="Arial" panose="020B0604020202020204" pitchFamily="34" charset="0"/>
              </a:rPr>
              <a:t>  ve içlerinden birisinin Hz. Musa’nın yanına hayâlı bir şekilde gelmeleri ile </a:t>
            </a:r>
            <a:r>
              <a:rPr lang="tr-TR" sz="2800" b="1" dirty="0">
                <a:latin typeface="Arial" panose="020B0604020202020204" pitchFamily="34" charset="0"/>
                <a:cs typeface="Arial" panose="020B0604020202020204" pitchFamily="34" charset="0"/>
              </a:rPr>
              <a:t>Hz</a:t>
            </a:r>
            <a:r>
              <a:rPr lang="tr-TR" sz="2800" dirty="0">
                <a:latin typeface="Arial" panose="020B0604020202020204" pitchFamily="34" charset="0"/>
                <a:cs typeface="Arial" panose="020B0604020202020204" pitchFamily="34" charset="0"/>
              </a:rPr>
              <a:t>. </a:t>
            </a:r>
            <a:r>
              <a:rPr lang="tr-TR" sz="2800" b="1" dirty="0" err="1">
                <a:latin typeface="Arial" panose="020B0604020202020204" pitchFamily="34" charset="0"/>
                <a:cs typeface="Arial" panose="020B0604020202020204" pitchFamily="34" charset="0"/>
              </a:rPr>
              <a:t>Şuayb’ın</a:t>
            </a:r>
            <a:r>
              <a:rPr lang="tr-TR" sz="2800" b="1" dirty="0">
                <a:latin typeface="Arial" panose="020B0604020202020204" pitchFamily="34" charset="0"/>
                <a:cs typeface="Arial" panose="020B0604020202020204" pitchFamily="34" charset="0"/>
              </a:rPr>
              <a:t> iki kızı</a:t>
            </a:r>
            <a:r>
              <a:rPr lang="tr-TR" sz="2800" dirty="0">
                <a:latin typeface="Arial" panose="020B0604020202020204" pitchFamily="34" charset="0"/>
                <a:cs typeface="Arial" panose="020B0604020202020204" pitchFamily="34" charset="0"/>
              </a:rPr>
              <a:t>,  bu iffetli davranışları sebebiyle övülmüşlerdir..” </a:t>
            </a:r>
            <a:endParaRPr lang="tr-TR" sz="2800" dirty="0"/>
          </a:p>
          <a:p>
            <a:pPr algn="just">
              <a:lnSpc>
                <a:spcPct val="150000"/>
              </a:lnSpc>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6027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584285"/>
            <a:ext cx="9246128" cy="2955746"/>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“Cennetlikler üç sınıftır</a:t>
            </a:r>
            <a:r>
              <a:rPr lang="tr-TR" sz="3200" dirty="0" smtClean="0">
                <a:latin typeface="Arial" panose="020B0604020202020204" pitchFamily="34" charset="0"/>
                <a:cs typeface="Arial" panose="020B0604020202020204" pitchFamily="34" charset="0"/>
              </a:rPr>
              <a:t>: … akrabasına ve </a:t>
            </a:r>
            <a:r>
              <a:rPr lang="tr-TR" sz="3200" dirty="0">
                <a:latin typeface="Arial" panose="020B0604020202020204" pitchFamily="34" charset="0"/>
                <a:cs typeface="Arial" panose="020B0604020202020204" pitchFamily="34" charset="0"/>
              </a:rPr>
              <a:t>tüm Müslümanlara karşı ince </a:t>
            </a:r>
            <a:r>
              <a:rPr lang="tr-TR" sz="3200" dirty="0" smtClean="0">
                <a:latin typeface="Arial" panose="020B0604020202020204" pitchFamily="34" charset="0"/>
                <a:cs typeface="Arial" panose="020B0604020202020204" pitchFamily="34" charset="0"/>
              </a:rPr>
              <a:t>kalpli </a:t>
            </a:r>
            <a:r>
              <a:rPr lang="tr-TR" sz="3200" dirty="0">
                <a:latin typeface="Arial" panose="020B0604020202020204" pitchFamily="34" charset="0"/>
                <a:cs typeface="Arial" panose="020B0604020202020204" pitchFamily="34" charset="0"/>
              </a:rPr>
              <a:t>ve merhametli olanlar, bir de geniş ailesi olan ve (buna rağmen) iffetini koruyarak insanlara el açmayan kişi,.</a:t>
            </a:r>
            <a:endParaRPr lang="tr-TR" sz="32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692590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584285"/>
            <a:ext cx="9246128" cy="3347840"/>
          </a:xfrm>
          <a:prstGeom prst="rect">
            <a:avLst/>
          </a:prstGeom>
          <a:noFill/>
        </p:spPr>
        <p:txBody>
          <a:bodyPr wrap="square" rtlCol="0">
            <a:spAutoFit/>
          </a:bodyPr>
          <a:lstStyle/>
          <a:p>
            <a:pPr algn="just">
              <a:lnSpc>
                <a:spcPct val="150000"/>
              </a:lnSpc>
            </a:pPr>
            <a:r>
              <a:rPr lang="tr-TR" sz="2400" dirty="0">
                <a:latin typeface="Arial" panose="020B0604020202020204" pitchFamily="34" charset="0"/>
                <a:cs typeface="Arial" panose="020B0604020202020204" pitchFamily="34" charset="0"/>
              </a:rPr>
              <a:t>“Kim dünya malını helalinden de olsa övünmek, malını çoğaltmak, gösteriş yapmak için toplarsa, Yüce Allah ona gazap etmiş bir halde Allah’a kavuşur. Kim de dünya malını helalinden ve kimseye dilenmemek, ailesinin geçimini sağlamak, komşusuna iyilik yapmak için toplarsa kıyamet gününde yüzü dolunay gibi (parlak) olduğu halde Yüce Allah’a </a:t>
            </a:r>
            <a:r>
              <a:rPr lang="tr-TR" sz="2400" dirty="0" smtClean="0">
                <a:latin typeface="Arial" panose="020B0604020202020204" pitchFamily="34" charset="0"/>
                <a:cs typeface="Arial" panose="020B0604020202020204" pitchFamily="34" charset="0"/>
              </a:rPr>
              <a:t>kavuşur.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0317977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584285"/>
            <a:ext cx="9246128" cy="3785652"/>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“Kişi evlendiğinde imanının yarısını tamamlamış olur, öbür yarısında da takva (Allah’a karşı sorumluluk bilinci) sahibi </a:t>
            </a:r>
            <a:r>
              <a:rPr lang="tr-TR" sz="3200" dirty="0" smtClean="0">
                <a:latin typeface="Arial" panose="020B0604020202020204" pitchFamily="34" charset="0"/>
                <a:cs typeface="Arial" panose="020B0604020202020204" pitchFamily="34" charset="0"/>
              </a:rPr>
              <a:t>olsun.</a:t>
            </a:r>
          </a:p>
          <a:p>
            <a:pPr algn="just">
              <a:lnSpc>
                <a:spcPct val="150000"/>
              </a:lnSpc>
            </a:pPr>
            <a:r>
              <a:rPr lang="tr-TR" sz="3200" dirty="0" smtClean="0">
                <a:latin typeface="Arial" panose="020B0604020202020204" pitchFamily="34" charset="0"/>
                <a:cs typeface="Arial" panose="020B0604020202020204" pitchFamily="34" charset="0"/>
              </a:rPr>
              <a:t>Evlenmeye </a:t>
            </a:r>
            <a:r>
              <a:rPr lang="tr-TR" sz="3200" dirty="0">
                <a:latin typeface="Arial" panose="020B0604020202020204" pitchFamily="34" charset="0"/>
                <a:cs typeface="Arial" panose="020B0604020202020204" pitchFamily="34" charset="0"/>
              </a:rPr>
              <a:t>gücü yettiği halde evlenmeyen bizden </a:t>
            </a:r>
            <a:r>
              <a:rPr lang="tr-TR" sz="3200" dirty="0" smtClean="0">
                <a:latin typeface="Arial" panose="020B0604020202020204" pitchFamily="34" charset="0"/>
                <a:cs typeface="Arial" panose="020B0604020202020204" pitchFamily="34" charset="0"/>
              </a:rPr>
              <a:t>değildir.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67228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584285"/>
            <a:ext cx="9246128" cy="2217082"/>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““Üç gruba yüce Allah’ın yardım etmesi haktır</a:t>
            </a:r>
            <a:r>
              <a:rPr lang="tr-TR" sz="3200" dirty="0" smtClean="0">
                <a:latin typeface="Arial" panose="020B0604020202020204" pitchFamily="34" charset="0"/>
                <a:cs typeface="Arial" panose="020B0604020202020204" pitchFamily="34" charset="0"/>
              </a:rPr>
              <a:t>: …, </a:t>
            </a:r>
            <a:r>
              <a:rPr lang="tr-TR" sz="3200" dirty="0">
                <a:latin typeface="Arial" panose="020B0604020202020204" pitchFamily="34" charset="0"/>
                <a:cs typeface="Arial" panose="020B0604020202020204" pitchFamily="34" charset="0"/>
              </a:rPr>
              <a:t>iffetli olabilmek için evlenen kişiye</a:t>
            </a:r>
            <a:r>
              <a:rPr lang="tr-TR" sz="3200" dirty="0" smtClean="0">
                <a:latin typeface="Arial" panose="020B0604020202020204" pitchFamily="34" charset="0"/>
                <a:cs typeface="Arial" panose="020B0604020202020204" pitchFamily="34" charset="0"/>
              </a:rPr>
              <a:t>.”</a:t>
            </a:r>
          </a:p>
          <a:p>
            <a:pPr algn="just">
              <a:lnSpc>
                <a:spcPct val="150000"/>
              </a:lnSpc>
            </a:pPr>
            <a:endParaRPr lang="tr-TR" sz="32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958927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584285"/>
            <a:ext cx="9246128" cy="2217082"/>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“Allah’a ve ahiret gününe inanan kişi, namahremi olan kadınla baş başa kalmasın, zira üçüncüleri şeytan </a:t>
            </a:r>
            <a:r>
              <a:rPr lang="tr-TR" sz="3200" dirty="0" smtClean="0">
                <a:latin typeface="Arial" panose="020B0604020202020204" pitchFamily="34" charset="0"/>
                <a:cs typeface="Arial" panose="020B0604020202020204" pitchFamily="34" charset="0"/>
              </a:rPr>
              <a:t>olur.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690308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18000"/>
            <a:ext cx="10691813" cy="6876000"/>
          </a:xfrm>
          <a:prstGeom prst="rect">
            <a:avLst/>
          </a:prstGeom>
        </p:spPr>
      </p:pic>
      <p:sp>
        <p:nvSpPr>
          <p:cNvPr id="5" name="Yuvarlatılmış Dikdörtgen 4"/>
          <p:cNvSpPr/>
          <p:nvPr>
            <p:custDataLst>
              <p:tags r:id="rId1"/>
            </p:custDataLst>
          </p:nvPr>
        </p:nvSpPr>
        <p:spPr>
          <a:xfrm>
            <a:off x="822959" y="742355"/>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133285"/>
            <a:ext cx="9246128" cy="4616648"/>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İnsanların cennete girmelerine en fazla sebep olan şeyler nelerdir?” diye sorulmuş, Hz. Peygamber: “</a:t>
            </a:r>
            <a:r>
              <a:rPr lang="tr-TR" sz="2800" b="1" dirty="0">
                <a:latin typeface="Arial" panose="020B0604020202020204" pitchFamily="34" charset="0"/>
                <a:cs typeface="Arial" panose="020B0604020202020204" pitchFamily="34" charset="0"/>
              </a:rPr>
              <a:t>Allah’tan sakınmak (takva) ve güzel ahlâktır</a:t>
            </a:r>
            <a:r>
              <a:rPr lang="tr-TR" sz="2800" dirty="0">
                <a:latin typeface="Arial" panose="020B0604020202020204" pitchFamily="34" charset="0"/>
                <a:cs typeface="Arial" panose="020B0604020202020204" pitchFamily="34" charset="0"/>
              </a:rPr>
              <a:t>.” şeklinde cevap vermiştir. “İnsanların cehenneme girmelerine en çok sebep olan nelerdir?” diye sorulduğunda ise, “</a:t>
            </a:r>
            <a:r>
              <a:rPr lang="tr-TR" sz="2800" b="1" dirty="0">
                <a:latin typeface="Arial" panose="020B0604020202020204" pitchFamily="34" charset="0"/>
                <a:cs typeface="Arial" panose="020B0604020202020204" pitchFamily="34" charset="0"/>
              </a:rPr>
              <a:t>Ağızları ve cinsel organlarıdır</a:t>
            </a:r>
            <a:r>
              <a:rPr lang="tr-TR" sz="2800" dirty="0">
                <a:latin typeface="Arial" panose="020B0604020202020204" pitchFamily="34" charset="0"/>
                <a:cs typeface="Arial" panose="020B0604020202020204" pitchFamily="34" charset="0"/>
              </a:rPr>
              <a:t>.” cevabını vermiştir.</a:t>
            </a:r>
            <a:endParaRPr lang="tr-TR" sz="28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547254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59866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435997"/>
            <a:ext cx="9246128" cy="3890489"/>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Bana kendi adınıza altı şeyin güvencesini verin, ben de size cennetin güvencesini vereyim: Konuştuğunuzda doğru söyleyin, söz verdiğinizde sözünüzü tutun, size (bir şey) emanet edildiğinde ona </a:t>
            </a:r>
            <a:r>
              <a:rPr lang="tr-TR" sz="2800" dirty="0" err="1">
                <a:latin typeface="Arial" panose="020B0604020202020204" pitchFamily="34" charset="0"/>
                <a:cs typeface="Arial" panose="020B0604020202020204" pitchFamily="34" charset="0"/>
              </a:rPr>
              <a:t>riâyet</a:t>
            </a:r>
            <a:r>
              <a:rPr lang="tr-TR" sz="2800" dirty="0">
                <a:latin typeface="Arial" panose="020B0604020202020204" pitchFamily="34" charset="0"/>
                <a:cs typeface="Arial" panose="020B0604020202020204" pitchFamily="34" charset="0"/>
              </a:rPr>
              <a:t> edin, iffetinizi koruyun, gözlerinizi (bakılması yasak olandan) sakının ve ellerinizi (haramdan) çekin</a:t>
            </a:r>
            <a:r>
              <a:rPr lang="tr-TR" sz="2800" dirty="0" smtClean="0">
                <a:latin typeface="Arial" panose="020B0604020202020204" pitchFamily="34" charset="0"/>
                <a:cs typeface="Arial" panose="020B0604020202020204" pitchFamily="34" charset="0"/>
              </a:rPr>
              <a:t>.</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9754701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59866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1874294"/>
            <a:ext cx="9827448" cy="4819524"/>
          </a:xfrm>
          <a:prstGeom prst="rect">
            <a:avLst/>
          </a:prstGeom>
          <a:noFill/>
        </p:spPr>
        <p:txBody>
          <a:bodyPr wrap="square" rtlCol="0">
            <a:spAutoFit/>
          </a:bodyPr>
          <a:lstStyle/>
          <a:p>
            <a:pPr algn="just">
              <a:lnSpc>
                <a:spcPct val="150000"/>
              </a:lnSpc>
            </a:pPr>
            <a:r>
              <a:rPr lang="tr-TR" sz="2600" dirty="0">
                <a:latin typeface="Arial" panose="020B0604020202020204" pitchFamily="34" charset="0"/>
                <a:cs typeface="Arial" panose="020B0604020202020204" pitchFamily="34" charset="0"/>
              </a:rPr>
              <a:t>“Efendimiz (sav) hanımlar için erkeklerden ayrı özel bir sohbet günü ve mekanı belirlediği gibi namazlarını da evlerinde kılmalarının daha faziletli olduğunu belirtmiştir. Dinimiz gereksiz kadın erkek ihtilatını (beraber olmayı) asla uygun görmediği gibi dinimizin öğretileriyle şekillenen örfümüz de haremlik selamlık uygulamasını tarih boyunca </a:t>
            </a:r>
            <a:r>
              <a:rPr lang="tr-TR" sz="2600" dirty="0" err="1">
                <a:latin typeface="Arial" panose="020B0604020202020204" pitchFamily="34" charset="0"/>
                <a:cs typeface="Arial" panose="020B0604020202020204" pitchFamily="34" charset="0"/>
              </a:rPr>
              <a:t>sürdüregelmiştir</a:t>
            </a:r>
            <a:r>
              <a:rPr lang="tr-TR" sz="2600" dirty="0">
                <a:latin typeface="Arial" panose="020B0604020202020204" pitchFamily="34" charset="0"/>
                <a:cs typeface="Arial" panose="020B0604020202020204" pitchFamily="34" charset="0"/>
              </a:rPr>
              <a:t>. Bunda amaç, “Zinaya yaklaşmayın” ilâhî emrinde yatan seddi </a:t>
            </a:r>
            <a:r>
              <a:rPr lang="tr-TR" sz="2600" dirty="0" err="1">
                <a:latin typeface="Arial" panose="020B0604020202020204" pitchFamily="34" charset="0"/>
                <a:cs typeface="Arial" panose="020B0604020202020204" pitchFamily="34" charset="0"/>
              </a:rPr>
              <a:t>zerâyî</a:t>
            </a:r>
            <a:r>
              <a:rPr lang="tr-TR" sz="2600" dirty="0">
                <a:latin typeface="Arial" panose="020B0604020202020204" pitchFamily="34" charset="0"/>
                <a:cs typeface="Arial" panose="020B0604020202020204" pitchFamily="34" charset="0"/>
              </a:rPr>
              <a:t> (harama giden yolları kapama) düşüncesidir. .</a:t>
            </a:r>
            <a:endParaRPr lang="tr-TR" sz="26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535821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İFFET</a:t>
            </a:r>
            <a:endParaRPr lang="tr-TR" sz="2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09896" y="27509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60241" y="1730602"/>
            <a:ext cx="9971140" cy="5563831"/>
          </a:xfrm>
          <a:prstGeom prst="rect">
            <a:avLst/>
          </a:prstGeom>
          <a:noFill/>
        </p:spPr>
        <p:txBody>
          <a:bodyPr wrap="square" rtlCol="0">
            <a:spAutoFit/>
          </a:bodyPr>
          <a:lstStyle/>
          <a:p>
            <a:pPr algn="just">
              <a:lnSpc>
                <a:spcPct val="150000"/>
              </a:lnSpc>
            </a:pPr>
            <a:r>
              <a:rPr lang="tr-TR" sz="2400" dirty="0" smtClean="0">
                <a:latin typeface="Arial" panose="020B0604020202020204" pitchFamily="34" charset="0"/>
                <a:cs typeface="Arial" panose="020B0604020202020204" pitchFamily="34" charset="0"/>
              </a:rPr>
              <a:t>“</a:t>
            </a:r>
            <a:r>
              <a:rPr lang="tr-TR" sz="2400" dirty="0" err="1">
                <a:latin typeface="Arial" panose="020B0604020202020204" pitchFamily="34" charset="0"/>
                <a:cs typeface="Arial" panose="020B0604020202020204" pitchFamily="34" charset="0"/>
              </a:rPr>
              <a:t>Mü’min</a:t>
            </a:r>
            <a:r>
              <a:rPr lang="tr-TR" sz="2400" dirty="0">
                <a:latin typeface="Arial" panose="020B0604020202020204" pitchFamily="34" charset="0"/>
                <a:cs typeface="Arial" panose="020B0604020202020204" pitchFamily="34" charset="0"/>
              </a:rPr>
              <a:t> erkeklere söyle, gözlerini haramdan sakınsınlar, ırzlarını korusunlar. Bu davranış onlar için daha nezihtir. Şüphe yok ki, Allah onların yaptıklarından hakkıyla haberdardır. </a:t>
            </a:r>
            <a:r>
              <a:rPr lang="tr-TR" sz="2400" dirty="0" err="1">
                <a:latin typeface="Arial" panose="020B0604020202020204" pitchFamily="34" charset="0"/>
                <a:cs typeface="Arial" panose="020B0604020202020204" pitchFamily="34" charset="0"/>
              </a:rPr>
              <a:t>Mü’min</a:t>
            </a:r>
            <a:r>
              <a:rPr lang="tr-TR" sz="2400" dirty="0">
                <a:latin typeface="Arial" panose="020B0604020202020204" pitchFamily="34" charset="0"/>
                <a:cs typeface="Arial" panose="020B0604020202020204" pitchFamily="34" charset="0"/>
              </a:rPr>
              <a:t> kadınlara da söyle, gözlerini haramdan sakınsınlar, ırzlarını korusunlar. (Yüz ve el gibi) görünen kısımlar müstesna, </a:t>
            </a:r>
            <a:r>
              <a:rPr lang="tr-TR" sz="2400" dirty="0" err="1">
                <a:latin typeface="Arial" panose="020B0604020202020204" pitchFamily="34" charset="0"/>
                <a:cs typeface="Arial" panose="020B0604020202020204" pitchFamily="34" charset="0"/>
              </a:rPr>
              <a:t>zînet</a:t>
            </a:r>
            <a:r>
              <a:rPr lang="tr-TR" sz="2400" dirty="0">
                <a:latin typeface="Arial" panose="020B0604020202020204" pitchFamily="34" charset="0"/>
                <a:cs typeface="Arial" panose="020B0604020202020204" pitchFamily="34" charset="0"/>
              </a:rPr>
              <a:t> (yer)</a:t>
            </a:r>
            <a:r>
              <a:rPr lang="tr-TR" sz="2400" dirty="0" err="1">
                <a:latin typeface="Arial" panose="020B0604020202020204" pitchFamily="34" charset="0"/>
                <a:cs typeface="Arial" panose="020B0604020202020204" pitchFamily="34" charset="0"/>
              </a:rPr>
              <a:t>lerini</a:t>
            </a:r>
            <a:r>
              <a:rPr lang="tr-TR" sz="2400" dirty="0">
                <a:latin typeface="Arial" panose="020B0604020202020204" pitchFamily="34" charset="0"/>
                <a:cs typeface="Arial" panose="020B0604020202020204" pitchFamily="34" charset="0"/>
              </a:rPr>
              <a:t> göstermesinler. Başörtülerini ta yakalarının üzerine kadar salsınlar. </a:t>
            </a:r>
            <a:r>
              <a:rPr lang="tr-TR" sz="2400" dirty="0" err="1" smtClean="0">
                <a:latin typeface="Arial" panose="020B0604020202020204" pitchFamily="34" charset="0"/>
                <a:cs typeface="Arial" panose="020B0604020202020204" pitchFamily="34" charset="0"/>
              </a:rPr>
              <a:t>Zinetlerini</a:t>
            </a:r>
            <a:r>
              <a:rPr lang="tr-TR" sz="2400" dirty="0" smtClean="0">
                <a:latin typeface="Arial" panose="020B0604020202020204" pitchFamily="34" charset="0"/>
                <a:cs typeface="Arial" panose="020B0604020202020204" pitchFamily="34" charset="0"/>
              </a:rPr>
              <a:t>, (12 </a:t>
            </a:r>
            <a:r>
              <a:rPr lang="tr-TR" sz="2400" dirty="0" err="1" smtClean="0">
                <a:latin typeface="Arial" panose="020B0604020202020204" pitchFamily="34" charset="0"/>
                <a:cs typeface="Arial" panose="020B0604020202020204" pitchFamily="34" charset="0"/>
              </a:rPr>
              <a:t>sınıfdan</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başkalarına göstermesinler. Gizledikleri </a:t>
            </a:r>
            <a:r>
              <a:rPr lang="tr-TR" sz="2400" dirty="0" err="1">
                <a:latin typeface="Arial" panose="020B0604020202020204" pitchFamily="34" charset="0"/>
                <a:cs typeface="Arial" panose="020B0604020202020204" pitchFamily="34" charset="0"/>
              </a:rPr>
              <a:t>zinetler</a:t>
            </a:r>
            <a:r>
              <a:rPr lang="tr-TR" sz="2400" dirty="0">
                <a:latin typeface="Arial" panose="020B0604020202020204" pitchFamily="34" charset="0"/>
                <a:cs typeface="Arial" panose="020B0604020202020204" pitchFamily="34" charset="0"/>
              </a:rPr>
              <a:t> bilinsin diye ayaklarını yere vurmasınlar. Ey </a:t>
            </a:r>
            <a:r>
              <a:rPr lang="tr-TR" sz="2400" dirty="0" err="1">
                <a:latin typeface="Arial" panose="020B0604020202020204" pitchFamily="34" charset="0"/>
                <a:cs typeface="Arial" panose="020B0604020202020204" pitchFamily="34" charset="0"/>
              </a:rPr>
              <a:t>mü’minler</a:t>
            </a:r>
            <a:r>
              <a:rPr lang="tr-TR" sz="2400" dirty="0">
                <a:latin typeface="Arial" panose="020B0604020202020204" pitchFamily="34" charset="0"/>
                <a:cs typeface="Arial" panose="020B0604020202020204" pitchFamily="34" charset="0"/>
              </a:rPr>
              <a:t>, hep birlikte tövbe ediniz ki kurtuluşa eresiniz!” Nur 30-31</a:t>
            </a:r>
          </a:p>
          <a:p>
            <a:pPr algn="just">
              <a:lnSpc>
                <a:spcPct val="150000"/>
              </a:lnSpc>
            </a:pPr>
            <a:r>
              <a:rPr lang="tr-TR" sz="2400" dirty="0" smtClean="0">
                <a:latin typeface="Arial" panose="020B0604020202020204" pitchFamily="34" charset="0"/>
                <a:cs typeface="Arial" panose="020B0604020202020204" pitchFamily="34" charset="0"/>
              </a:rPr>
              <a:t>.</a:t>
            </a:r>
            <a:endParaRPr lang="tr-TR" sz="24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733030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59866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044111"/>
            <a:ext cx="9246128" cy="4524315"/>
          </a:xfrm>
          <a:prstGeom prst="rect">
            <a:avLst/>
          </a:prstGeom>
          <a:noFill/>
        </p:spPr>
        <p:txBody>
          <a:bodyPr wrap="square" rtlCol="0">
            <a:spAutoFit/>
          </a:bodyPr>
          <a:lstStyle/>
          <a:p>
            <a:pPr algn="just">
              <a:lnSpc>
                <a:spcPct val="150000"/>
              </a:lnSpc>
            </a:pPr>
            <a:r>
              <a:rPr lang="tr-TR" sz="2400" dirty="0" smtClean="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Zinaya yaklaşmayın. Çünkü o, son derece çirkin bir iştir ve çok kötü bir yoldur.” </a:t>
            </a:r>
            <a:r>
              <a:rPr lang="tr-TR" sz="2400" dirty="0" err="1">
                <a:latin typeface="Arial" panose="020B0604020202020204" pitchFamily="34" charset="0"/>
                <a:cs typeface="Arial" panose="020B0604020202020204" pitchFamily="34" charset="0"/>
              </a:rPr>
              <a:t>İsra</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32</a:t>
            </a:r>
          </a:p>
          <a:p>
            <a:pPr algn="just">
              <a:lnSpc>
                <a:spcPct val="150000"/>
              </a:lnSpc>
            </a:pPr>
            <a:endParaRPr lang="tr-TR" sz="2400" dirty="0">
              <a:latin typeface="Arial" panose="020B0604020202020204" pitchFamily="34" charset="0"/>
              <a:cs typeface="Arial" panose="020B0604020202020204" pitchFamily="34" charset="0"/>
            </a:endParaRPr>
          </a:p>
          <a:p>
            <a:pPr algn="just">
              <a:lnSpc>
                <a:spcPct val="150000"/>
              </a:lnSpc>
            </a:pPr>
            <a:r>
              <a:rPr lang="tr-TR" sz="2400" dirty="0">
                <a:latin typeface="Arial" panose="020B0604020202020204" pitchFamily="34" charset="0"/>
                <a:cs typeface="Arial" panose="020B0604020202020204" pitchFamily="34" charset="0"/>
              </a:rPr>
              <a:t>Hz. </a:t>
            </a:r>
            <a:r>
              <a:rPr lang="tr-TR" sz="2400" dirty="0" err="1">
                <a:latin typeface="Arial" panose="020B0604020202020204" pitchFamily="34" charset="0"/>
                <a:cs typeface="Arial" panose="020B0604020202020204" pitchFamily="34" charset="0"/>
              </a:rPr>
              <a:t>Âişe</a:t>
            </a:r>
            <a:r>
              <a:rPr lang="tr-TR" sz="2400" dirty="0">
                <a:latin typeface="Arial" panose="020B0604020202020204" pitchFamily="34" charset="0"/>
                <a:cs typeface="Arial" panose="020B0604020202020204" pitchFamily="34" charset="0"/>
              </a:rPr>
              <a:t> Validemiz (</a:t>
            </a:r>
            <a:r>
              <a:rPr lang="tr-TR" sz="2400" dirty="0" err="1">
                <a:latin typeface="Arial" panose="020B0604020202020204" pitchFamily="34" charset="0"/>
                <a:cs typeface="Arial" panose="020B0604020202020204" pitchFamily="34" charset="0"/>
              </a:rPr>
              <a:t>ra</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Resulullah’ın</a:t>
            </a:r>
            <a:r>
              <a:rPr lang="tr-TR" sz="2400" dirty="0">
                <a:latin typeface="Arial" panose="020B0604020202020204" pitchFamily="34" charset="0"/>
                <a:cs typeface="Arial" panose="020B0604020202020204" pitchFamily="34" charset="0"/>
              </a:rPr>
              <a:t> (sav) mübarek eli hiçbir yabancı kadının eline kesinlikle değmedi.” </a:t>
            </a:r>
            <a:r>
              <a:rPr lang="tr-TR" sz="2400" dirty="0" err="1">
                <a:latin typeface="Arial" panose="020B0604020202020204" pitchFamily="34" charset="0"/>
                <a:cs typeface="Arial" panose="020B0604020202020204" pitchFamily="34" charset="0"/>
              </a:rPr>
              <a:t>Buharî</a:t>
            </a:r>
            <a:r>
              <a:rPr lang="tr-TR" sz="2400" dirty="0">
                <a:latin typeface="Arial" panose="020B0604020202020204" pitchFamily="34" charset="0"/>
                <a:cs typeface="Arial" panose="020B0604020202020204" pitchFamily="34" charset="0"/>
              </a:rPr>
              <a:t>, Ahkâm, </a:t>
            </a:r>
            <a:r>
              <a:rPr lang="tr-TR" sz="2400" dirty="0" smtClean="0">
                <a:latin typeface="Arial" panose="020B0604020202020204" pitchFamily="34" charset="0"/>
                <a:cs typeface="Arial" panose="020B0604020202020204" pitchFamily="34" charset="0"/>
              </a:rPr>
              <a:t>49</a:t>
            </a:r>
            <a:endParaRPr lang="tr-TR" sz="2400" dirty="0">
              <a:latin typeface="Arial" panose="020B0604020202020204" pitchFamily="34" charset="0"/>
              <a:cs typeface="Arial" panose="020B0604020202020204" pitchFamily="34" charset="0"/>
            </a:endParaRPr>
          </a:p>
          <a:p>
            <a:pPr algn="just">
              <a:lnSpc>
                <a:spcPct val="150000"/>
              </a:lnSpc>
            </a:pPr>
            <a:r>
              <a:rPr lang="tr-TR" sz="2400" dirty="0">
                <a:latin typeface="Arial" panose="020B0604020202020204" pitchFamily="34" charset="0"/>
                <a:cs typeface="Arial" panose="020B0604020202020204" pitchFamily="34" charset="0"/>
              </a:rPr>
              <a:t>“Ben kadınlarla tokalaşmam. Benim yüz kadına söylediğim söz bir kadına söylediğim söz gibidir.” </a:t>
            </a:r>
            <a:r>
              <a:rPr lang="tr-TR" sz="2400" dirty="0" err="1">
                <a:latin typeface="Arial" panose="020B0604020202020204" pitchFamily="34" charset="0"/>
                <a:cs typeface="Arial" panose="020B0604020202020204" pitchFamily="34" charset="0"/>
              </a:rPr>
              <a:t>Neseî</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Bîy’a</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18</a:t>
            </a:r>
            <a:endParaRPr lang="tr-TR" sz="2400" dirty="0">
              <a:latin typeface="Arial" panose="020B0604020202020204" pitchFamily="34" charset="0"/>
              <a:cs typeface="Arial" panose="020B0604020202020204" pitchFamily="34" charset="0"/>
            </a:endParaRPr>
          </a:p>
          <a:p>
            <a:pPr algn="just">
              <a:lnSpc>
                <a:spcPct val="150000"/>
              </a:lnSpc>
            </a:pPr>
            <a:endParaRPr lang="tr-TR" sz="24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0534287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59866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1987740"/>
            <a:ext cx="9246128" cy="461664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“Efendimiz, Hz. Ali’ye, “Ya Ali! (Harama karşı) bakışa bakış ekleme. Birincisi senin için (vebal yoktur; ama) ikincisi aleyhinedir” (</a:t>
            </a:r>
            <a:r>
              <a:rPr lang="tr-TR" sz="2800" dirty="0" err="1">
                <a:latin typeface="Arial" panose="020B0604020202020204" pitchFamily="34" charset="0"/>
                <a:cs typeface="Arial" panose="020B0604020202020204" pitchFamily="34" charset="0"/>
              </a:rPr>
              <a:t>Tirmizi</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Edeb</a:t>
            </a:r>
            <a:r>
              <a:rPr lang="tr-TR" sz="2800" dirty="0">
                <a:latin typeface="Arial" panose="020B0604020202020204" pitchFamily="34" charset="0"/>
                <a:cs typeface="Arial" panose="020B0604020202020204" pitchFamily="34" charset="0"/>
              </a:rPr>
              <a:t> 28</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“Efendimiz, örtünme çağına girmiş bir genç kızdan daha hayâlı idi. Hoşlanmadığı bir şey gördüğünde bu durum, </a:t>
            </a:r>
            <a:r>
              <a:rPr lang="tr-TR" sz="2800" dirty="0" err="1">
                <a:latin typeface="Arial" panose="020B0604020202020204" pitchFamily="34" charset="0"/>
                <a:cs typeface="Arial" panose="020B0604020202020204" pitchFamily="34" charset="0"/>
              </a:rPr>
              <a:t>mübârek</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vech</a:t>
            </a:r>
            <a:r>
              <a:rPr lang="tr-TR" sz="2800" dirty="0">
                <a:latin typeface="Arial" panose="020B0604020202020204" pitchFamily="34" charset="0"/>
                <a:cs typeface="Arial" panose="020B0604020202020204" pitchFamily="34" charset="0"/>
              </a:rPr>
              <a:t>-i </a:t>
            </a:r>
            <a:r>
              <a:rPr lang="tr-TR" sz="2800" dirty="0" err="1">
                <a:latin typeface="Arial" panose="020B0604020202020204" pitchFamily="34" charset="0"/>
                <a:cs typeface="Arial" panose="020B0604020202020204" pitchFamily="34" charset="0"/>
              </a:rPr>
              <a:t>pâkinden</a:t>
            </a:r>
            <a:r>
              <a:rPr lang="tr-TR" sz="2800" dirty="0">
                <a:latin typeface="Arial" panose="020B0604020202020204" pitchFamily="34" charset="0"/>
                <a:cs typeface="Arial" panose="020B0604020202020204" pitchFamily="34" charset="0"/>
              </a:rPr>
              <a:t> hemen anlaşılırdı.” (</a:t>
            </a:r>
            <a:r>
              <a:rPr lang="tr-TR" sz="2800" dirty="0" err="1">
                <a:latin typeface="Arial" panose="020B0604020202020204" pitchFamily="34" charset="0"/>
                <a:cs typeface="Arial" panose="020B0604020202020204" pitchFamily="34" charset="0"/>
              </a:rPr>
              <a:t>Buhârî</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Menâkıb</a:t>
            </a:r>
            <a:r>
              <a:rPr lang="tr-TR" sz="2800" dirty="0">
                <a:latin typeface="Arial" panose="020B0604020202020204" pitchFamily="34" charset="0"/>
                <a:cs typeface="Arial" panose="020B0604020202020204" pitchFamily="34" charset="0"/>
              </a:rPr>
              <a:t>, 23</a:t>
            </a:r>
            <a:endParaRPr lang="tr-TR" sz="28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6939192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59866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234403"/>
            <a:ext cx="9246128" cy="1951496"/>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Gözlerin zinası bakmak, kulakların zinası dinlemek, dilin zinası konuşmak, elin zinası tutmak, ayağın zinası da yürümektir</a:t>
            </a:r>
            <a:r>
              <a:rPr lang="tr-TR" sz="2800" dirty="0" smtClean="0">
                <a:latin typeface="Arial" panose="020B0604020202020204" pitchFamily="34" charset="0"/>
                <a:cs typeface="Arial" panose="020B0604020202020204" pitchFamily="34" charset="0"/>
              </a:rPr>
              <a:t>." </a:t>
            </a:r>
            <a:r>
              <a:rPr lang="tr-TR" sz="2800" dirty="0" err="1" smtClean="0">
                <a:latin typeface="Arial" panose="020B0604020202020204" pitchFamily="34" charset="0"/>
                <a:cs typeface="Arial" panose="020B0604020202020204" pitchFamily="34" charset="0"/>
              </a:rPr>
              <a:t>Buharî</a:t>
            </a:r>
            <a:r>
              <a:rPr lang="tr-TR" sz="2800" dirty="0">
                <a:latin typeface="Arial" panose="020B0604020202020204" pitchFamily="34" charset="0"/>
                <a:cs typeface="Arial" panose="020B0604020202020204" pitchFamily="34" charset="0"/>
              </a:rPr>
              <a:t>, Kader 9.</a:t>
            </a:r>
            <a:endParaRPr lang="tr-TR" sz="28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01951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59866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35454" y="2067569"/>
            <a:ext cx="9246128"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“Sevgili Peygamberimiz (sav) hac sırasında binitinin arkasında </a:t>
            </a:r>
            <a:r>
              <a:rPr lang="tr-TR" sz="2800" dirty="0" err="1">
                <a:latin typeface="Arial" panose="020B0604020202020204" pitchFamily="34" charset="0"/>
                <a:cs typeface="Arial" panose="020B0604020202020204" pitchFamily="34" charset="0"/>
              </a:rPr>
              <a:t>Fazl</a:t>
            </a:r>
            <a:r>
              <a:rPr lang="tr-TR" sz="2800" dirty="0">
                <a:latin typeface="Arial" panose="020B0604020202020204" pitchFamily="34" charset="0"/>
                <a:cs typeface="Arial" panose="020B0604020202020204" pitchFamily="34" charset="0"/>
              </a:rPr>
              <a:t> b. Abbas (</a:t>
            </a:r>
            <a:r>
              <a:rPr lang="tr-TR" sz="2800" dirty="0" err="1">
                <a:latin typeface="Arial" panose="020B0604020202020204" pitchFamily="34" charset="0"/>
                <a:cs typeface="Arial" panose="020B0604020202020204" pitchFamily="34" charset="0"/>
              </a:rPr>
              <a:t>ra</a:t>
            </a:r>
            <a:r>
              <a:rPr lang="tr-TR" sz="2800" dirty="0">
                <a:latin typeface="Arial" panose="020B0604020202020204" pitchFamily="34" charset="0"/>
                <a:cs typeface="Arial" panose="020B0604020202020204" pitchFamily="34" charset="0"/>
              </a:rPr>
              <a:t>) varken genç bir bayan yanlarına gelip </a:t>
            </a:r>
            <a:r>
              <a:rPr lang="tr-TR" sz="2800" dirty="0" err="1">
                <a:latin typeface="Arial" panose="020B0604020202020204" pitchFamily="34" charset="0"/>
                <a:cs typeface="Arial" panose="020B0604020202020204" pitchFamily="34" charset="0"/>
              </a:rPr>
              <a:t>Efendimiz’e</a:t>
            </a:r>
            <a:r>
              <a:rPr lang="tr-TR" sz="2800" dirty="0">
                <a:latin typeface="Arial" panose="020B0604020202020204" pitchFamily="34" charset="0"/>
                <a:cs typeface="Arial" panose="020B0604020202020204" pitchFamily="34" charset="0"/>
              </a:rPr>
              <a:t> (sav) sorular soruyor. Bu sırada </a:t>
            </a:r>
            <a:r>
              <a:rPr lang="tr-TR" sz="2800" dirty="0" err="1">
                <a:latin typeface="Arial" panose="020B0604020202020204" pitchFamily="34" charset="0"/>
                <a:cs typeface="Arial" panose="020B0604020202020204" pitchFamily="34" charset="0"/>
              </a:rPr>
              <a:t>Fazl’ın</a:t>
            </a:r>
            <a:r>
              <a:rPr lang="tr-TR" sz="2800" dirty="0">
                <a:latin typeface="Arial" panose="020B0604020202020204" pitchFamily="34" charset="0"/>
                <a:cs typeface="Arial" panose="020B0604020202020204" pitchFamily="34" charset="0"/>
              </a:rPr>
              <a:t> bu bayana bakışlarını eliyle engelleyen Efendimiz (sav) şöyle buyurmuştur: “</a:t>
            </a:r>
            <a:r>
              <a:rPr lang="tr-TR" sz="2800" b="1" dirty="0">
                <a:latin typeface="Arial" panose="020B0604020202020204" pitchFamily="34" charset="0"/>
                <a:cs typeface="Arial" panose="020B0604020202020204" pitchFamily="34" charset="0"/>
              </a:rPr>
              <a:t>Genç bir erkek ve genç bir kadın…..Onlar hakkında şeytanın kötülüğünden emin değilim.</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Tirmizi</a:t>
            </a:r>
            <a:r>
              <a:rPr lang="tr-TR" sz="2800" dirty="0">
                <a:latin typeface="Arial" panose="020B0604020202020204" pitchFamily="34" charset="0"/>
                <a:cs typeface="Arial" panose="020B0604020202020204" pitchFamily="34" charset="0"/>
              </a:rPr>
              <a:t> Hac 54.</a:t>
            </a:r>
            <a:endParaRPr lang="tr-TR" sz="28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6930907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9" y="67269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İFFET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692332" y="2097841"/>
            <a:ext cx="9575074" cy="4755148"/>
          </a:xfrm>
          <a:prstGeom prst="rect">
            <a:avLst/>
          </a:prstGeom>
          <a:noFill/>
        </p:spPr>
        <p:txBody>
          <a:bodyPr wrap="square" rtlCol="0">
            <a:spAutoFit/>
          </a:bodyPr>
          <a:lstStyle/>
          <a:p>
            <a:pPr algn="just" rtl="1">
              <a:lnSpc>
                <a:spcPct val="150000"/>
              </a:lnSpc>
            </a:pPr>
            <a:r>
              <a:rPr lang="ar-SA" sz="5000" b="1" dirty="0" smtClean="0">
                <a:latin typeface="Traditional Arabic" panose="02020603050405020304" pitchFamily="18" charset="-78"/>
                <a:cs typeface="Traditional Arabic" panose="02020603050405020304" pitchFamily="18" charset="-78"/>
              </a:rPr>
              <a:t>مثل </a:t>
            </a:r>
            <a:r>
              <a:rPr lang="ar-SA" sz="5000" b="1" dirty="0">
                <a:latin typeface="Traditional Arabic" panose="02020603050405020304" pitchFamily="18" charset="-78"/>
                <a:cs typeface="Traditional Arabic" panose="02020603050405020304" pitchFamily="18" charset="-78"/>
              </a:rPr>
              <a:t>الرافلة في الزينة في غير أهلها كمثل ظلمة يوم القيامة لا نور لها سنن </a:t>
            </a:r>
            <a:r>
              <a:rPr lang="ar-SA" sz="5000" b="1" dirty="0" smtClean="0">
                <a:latin typeface="Traditional Arabic" panose="02020603050405020304" pitchFamily="18" charset="-78"/>
                <a:cs typeface="Traditional Arabic" panose="02020603050405020304" pitchFamily="18" charset="-78"/>
              </a:rPr>
              <a:t>الترمذي</a:t>
            </a:r>
            <a:endParaRPr lang="tr-TR" sz="5000" b="1" dirty="0" smtClean="0">
              <a:latin typeface="Traditional Arabic" panose="02020603050405020304" pitchFamily="18" charset="-78"/>
              <a:cs typeface="Traditional Arabic" panose="02020603050405020304" pitchFamily="18" charset="-78"/>
            </a:endParaRPr>
          </a:p>
          <a:p>
            <a:pPr algn="just">
              <a:lnSpc>
                <a:spcPct val="150000"/>
              </a:lnSpc>
            </a:pPr>
            <a:r>
              <a:rPr lang="tr-TR" sz="3200" b="1" dirty="0" smtClean="0">
                <a:latin typeface="Times New Roman" panose="02020603050405020304" pitchFamily="18" charset="0"/>
                <a:cs typeface="Times New Roman" panose="02020603050405020304" pitchFamily="18" charset="0"/>
              </a:rPr>
              <a:t>Ailesinin dışında süslenen kadın, kıyamette hiç nuru olmayan bir karanlık gibidir. Sünen-i </a:t>
            </a:r>
            <a:r>
              <a:rPr lang="tr-TR" sz="3200" b="1" dirty="0" err="1" smtClean="0">
                <a:latin typeface="Times New Roman" panose="02020603050405020304" pitchFamily="18" charset="0"/>
                <a:cs typeface="Times New Roman" panose="02020603050405020304" pitchFamily="18" charset="0"/>
              </a:rPr>
              <a:t>Tirmizî</a:t>
            </a:r>
            <a:endParaRPr lang="tr-TR" sz="3200" b="1" dirty="0" smtClean="0">
              <a:latin typeface="Times New Roman" panose="02020603050405020304" pitchFamily="18" charset="0"/>
              <a:cs typeface="Times New Roman" panose="02020603050405020304" pitchFamily="18" charset="0"/>
            </a:endParaRPr>
          </a:p>
          <a:p>
            <a:pPr algn="just" rtl="1">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9588953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smtClean="0">
                <a:latin typeface="Arial" panose="020B0604020202020204" pitchFamily="34" charset="0"/>
                <a:cs typeface="Arial" panose="020B0604020202020204" pitchFamily="34" charset="0"/>
              </a:rPr>
              <a:t>Kaynak: Kur’an </a:t>
            </a:r>
            <a:r>
              <a:rPr lang="tr-TR" sz="3200" dirty="0">
                <a:latin typeface="Arial" panose="020B0604020202020204" pitchFamily="34" charset="0"/>
                <a:cs typeface="Arial" panose="020B0604020202020204" pitchFamily="34" charset="0"/>
              </a:rPr>
              <a:t>ve Sünnette İman-Ahlak </a:t>
            </a:r>
            <a:r>
              <a:rPr lang="tr-TR" sz="3200" dirty="0" smtClean="0">
                <a:latin typeface="Arial" panose="020B0604020202020204" pitchFamily="34" charset="0"/>
                <a:cs typeface="Arial" panose="020B0604020202020204" pitchFamily="34" charset="0"/>
              </a:rPr>
              <a:t>Bütünlüğü, Mehmet Ali </a:t>
            </a:r>
            <a:r>
              <a:rPr lang="tr-TR" sz="3200" dirty="0" err="1" smtClean="0">
                <a:latin typeface="Arial" panose="020B0604020202020204" pitchFamily="34" charset="0"/>
                <a:cs typeface="Arial" panose="020B0604020202020204" pitchFamily="34" charset="0"/>
              </a:rPr>
              <a:t>Çalgan</a:t>
            </a:r>
            <a:r>
              <a:rPr lang="tr-TR" sz="3200" dirty="0" smtClean="0">
                <a:latin typeface="Arial" panose="020B0604020202020204" pitchFamily="34" charset="0"/>
                <a:cs typeface="Arial" panose="020B0604020202020204" pitchFamily="34" charset="0"/>
              </a:rPr>
              <a:t>, Diyanet İşleri Başkanlığı Yayınları</a:t>
            </a:r>
            <a:endParaRPr lang="tr-TR"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5694571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65760" y="1724298"/>
            <a:ext cx="9836331" cy="7201972"/>
          </a:xfrm>
          <a:prstGeom prst="rect">
            <a:avLst/>
          </a:prstGeom>
          <a:noFill/>
        </p:spPr>
        <p:txBody>
          <a:bodyPr wrap="square" rtlCol="0">
            <a:spAutoFit/>
          </a:bodyPr>
          <a:lstStyle/>
          <a:p>
            <a:pPr algn="just">
              <a:lnSpc>
                <a:spcPct val="150000"/>
              </a:lnSpc>
            </a:pPr>
            <a:r>
              <a:rPr lang="fi-FI" sz="2800" dirty="0">
                <a:latin typeface="Arial" panose="020B0604020202020204" pitchFamily="34" charset="0"/>
                <a:cs typeface="Arial" panose="020B0604020202020204" pitchFamily="34" charset="0"/>
              </a:rPr>
              <a:t>İffet, “insanın bedenî ve maddî hazlara aşırı düşkünlükten korunmasını sağlayan erdem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Dilimizde daha çok namusu korumak </a:t>
            </a:r>
            <a:r>
              <a:rPr lang="tr-TR" sz="2800" dirty="0" err="1">
                <a:latin typeface="Arial" panose="020B0604020202020204" pitchFamily="34" charset="0"/>
                <a:cs typeface="Arial" panose="020B0604020202020204" pitchFamily="34" charset="0"/>
              </a:rPr>
              <a:t>mânasında</a:t>
            </a:r>
            <a:r>
              <a:rPr lang="tr-TR" sz="2800" dirty="0">
                <a:latin typeface="Arial" panose="020B0604020202020204" pitchFamily="34" charset="0"/>
                <a:cs typeface="Arial" panose="020B0604020202020204" pitchFamily="34" charset="0"/>
              </a:rPr>
              <a:t> kullanılan “iffet” kelimesi, aslında nefsin her türlü </a:t>
            </a:r>
            <a:r>
              <a:rPr lang="tr-TR" sz="2800" dirty="0" smtClean="0">
                <a:latin typeface="Arial" panose="020B0604020202020204" pitchFamily="34" charset="0"/>
                <a:cs typeface="Arial" panose="020B0604020202020204" pitchFamily="34" charset="0"/>
              </a:rPr>
              <a:t>arzusunu </a:t>
            </a:r>
            <a:r>
              <a:rPr lang="tr-TR" sz="2800" dirty="0">
                <a:latin typeface="Arial" panose="020B0604020202020204" pitchFamily="34" charset="0"/>
                <a:cs typeface="Arial" panose="020B0604020202020204" pitchFamily="34" charset="0"/>
              </a:rPr>
              <a:t>dizginlemeyi ve başkalarına el açmaktan kaçınmayı da içeren bir kavramdır</a:t>
            </a:r>
            <a:endParaRPr lang="tr-TR" sz="2800" dirty="0" smtClean="0">
              <a:latin typeface="Arial" panose="020B0604020202020204" pitchFamily="34" charset="0"/>
              <a:cs typeface="Arial" panose="020B0604020202020204" pitchFamily="34" charset="0"/>
            </a:endParaRP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b="1" dirty="0" smtClean="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
            </a:r>
            <a:br>
              <a:rPr lang="tr-TR" sz="2800" dirty="0" smtClean="0">
                <a:latin typeface="Arial" panose="020B0604020202020204" pitchFamily="34" charset="0"/>
                <a:cs typeface="Arial" panose="020B0604020202020204" pitchFamily="34" charset="0"/>
              </a:rPr>
            </a:br>
            <a:r>
              <a:rPr lang="tr-TR" sz="2800" dirty="0" smtClean="0"/>
              <a:t/>
            </a:r>
            <a:br>
              <a:rPr lang="tr-TR" sz="2800" dirty="0" smtClean="0"/>
            </a:br>
            <a:endParaRPr lang="tr-TR" sz="28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8770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68701" y="47533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2706" y="2173146"/>
            <a:ext cx="9886209" cy="3031086"/>
          </a:xfrm>
          <a:prstGeom prst="rect">
            <a:avLst/>
          </a:prstGeom>
          <a:noFill/>
        </p:spPr>
        <p:txBody>
          <a:bodyPr wrap="square" rtlCol="0">
            <a:spAutoFit/>
          </a:bodyPr>
          <a:lstStyle/>
          <a:p>
            <a:pPr algn="just">
              <a:lnSpc>
                <a:spcPct val="150000"/>
              </a:lnSpc>
            </a:pPr>
            <a:r>
              <a:rPr lang="tr-TR" sz="2600" dirty="0">
                <a:latin typeface="Arial" panose="020B0604020202020204" pitchFamily="34" charset="0"/>
                <a:cs typeface="Arial" panose="020B0604020202020204" pitchFamily="34" charset="0"/>
              </a:rPr>
              <a:t>«başkalarına el açmaktan hayâ etmek, maddî konularda kanaatkâr davranarak hakkı olmayana tamah etmemek, namusu korumak, nefsine yenik düşmemek iffetli olmanın </a:t>
            </a:r>
            <a:r>
              <a:rPr lang="tr-TR" sz="2600" dirty="0" smtClean="0">
                <a:latin typeface="Arial" panose="020B0604020202020204" pitchFamily="34" charset="0"/>
                <a:cs typeface="Arial" panose="020B0604020202020204" pitchFamily="34" charset="0"/>
              </a:rPr>
              <a:t>gereklerindendir»</a:t>
            </a:r>
          </a:p>
          <a:p>
            <a:pPr algn="just">
              <a:lnSpc>
                <a:spcPct val="150000"/>
              </a:lnSpc>
            </a:pPr>
            <a:endParaRPr lang="tr-TR" sz="26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528244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79621" y="50610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8049" y="2597935"/>
            <a:ext cx="9875519" cy="2957861"/>
          </a:xfrm>
          <a:prstGeom prst="rect">
            <a:avLst/>
          </a:prstGeom>
          <a:noFill/>
        </p:spPr>
        <p:txBody>
          <a:bodyPr wrap="square" rtlCol="0">
            <a:spAutoFit/>
          </a:bodyPr>
          <a:lstStyle/>
          <a:p>
            <a:pPr>
              <a:lnSpc>
                <a:spcPct val="150000"/>
              </a:lnSpc>
            </a:pPr>
            <a:r>
              <a:rPr lang="tr-TR" sz="3600" dirty="0" smtClean="0">
                <a:latin typeface="Arial" panose="020B0604020202020204" pitchFamily="34" charset="0"/>
                <a:cs typeface="Arial" panose="020B0604020202020204" pitchFamily="34" charset="0"/>
              </a:rPr>
              <a:t>“</a:t>
            </a:r>
            <a:r>
              <a:rPr lang="tr-TR" sz="3600" dirty="0">
                <a:latin typeface="Arial" panose="020B0604020202020204" pitchFamily="34" charset="0"/>
                <a:cs typeface="Arial" panose="020B0604020202020204" pitchFamily="34" charset="0"/>
              </a:rPr>
              <a:t>Nefsini arındıran elbette kurtuluşa ermiştir. Onu arzularıyla baş başa bırakan da ziyan etmiştir.” </a:t>
            </a:r>
            <a:r>
              <a:rPr lang="tr-TR" sz="2800" dirty="0">
                <a:latin typeface="Arial" panose="020B0604020202020204" pitchFamily="34" charset="0"/>
                <a:cs typeface="Arial" panose="020B0604020202020204" pitchFamily="34" charset="0"/>
              </a:rPr>
              <a:t>Şems 91/9-10</a:t>
            </a:r>
            <a:r>
              <a:rPr lang="tr-TR" sz="2800" dirty="0" smtClean="0">
                <a:latin typeface="Arial" panose="020B0604020202020204" pitchFamily="34" charset="0"/>
                <a:cs typeface="Arial" panose="020B0604020202020204" pitchFamily="34" charset="0"/>
              </a:rPr>
              <a:t>.</a:t>
            </a: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307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891953"/>
            <a:ext cx="9742518" cy="3890489"/>
          </a:xfrm>
          <a:prstGeom prst="rect">
            <a:avLst/>
          </a:prstGeom>
          <a:noFill/>
        </p:spPr>
        <p:txBody>
          <a:bodyPr wrap="square" rtlCol="0">
            <a:spAutoFit/>
          </a:bodyPr>
          <a:lstStyle/>
          <a:p>
            <a:pPr>
              <a:lnSpc>
                <a:spcPct val="150000"/>
              </a:lnSpc>
            </a:pPr>
            <a:r>
              <a:rPr lang="tr-TR" sz="2800" dirty="0">
                <a:latin typeface="Arial" panose="020B0604020202020204" pitchFamily="34" charset="0"/>
                <a:cs typeface="Arial" panose="020B0604020202020204" pitchFamily="34" charset="0"/>
              </a:rPr>
              <a:t>“Hayâ, iffet, kalbin değil dilin acizliği (günahtan çekinerek dikkatli ve az konuşmak) ve anlayışlı olmak imandandır. Bunlar </a:t>
            </a:r>
            <a:r>
              <a:rPr lang="tr-TR" sz="2800" dirty="0" err="1">
                <a:latin typeface="Arial" panose="020B0604020202020204" pitchFamily="34" charset="0"/>
                <a:cs typeface="Arial" panose="020B0604020202020204" pitchFamily="34" charset="0"/>
              </a:rPr>
              <a:t>ahiretlik</a:t>
            </a:r>
            <a:r>
              <a:rPr lang="tr-TR" sz="2800" dirty="0">
                <a:latin typeface="Arial" panose="020B0604020202020204" pitchFamily="34" charset="0"/>
                <a:cs typeface="Arial" panose="020B0604020202020204" pitchFamily="34" charset="0"/>
              </a:rPr>
              <a:t> kazancı artıran, dünyalık kazancı azaltan şeylerdir. Ancak uhrevî kazançtaki artış daha </a:t>
            </a:r>
            <a:r>
              <a:rPr lang="tr-TR" sz="2800" dirty="0" smtClean="0">
                <a:latin typeface="Arial" panose="020B0604020202020204" pitchFamily="34" charset="0"/>
                <a:cs typeface="Arial" panose="020B0604020202020204" pitchFamily="34" charset="0"/>
              </a:rPr>
              <a:t>fazladır.</a:t>
            </a:r>
          </a:p>
          <a:p>
            <a:pPr>
              <a:lnSpc>
                <a:spcPct val="150000"/>
              </a:lnSpc>
            </a:pPr>
            <a:endParaRPr lang="tr-TR" sz="2800" dirty="0">
              <a:latin typeface="Arial" panose="020B0604020202020204" pitchFamily="34" charset="0"/>
              <a:cs typeface="Arial" panose="020B0604020202020204" pitchFamily="34" charset="0"/>
            </a:endParaRPr>
          </a:p>
          <a:p>
            <a:pPr>
              <a:lnSpc>
                <a:spcPct val="150000"/>
              </a:lnSpc>
            </a:pPr>
            <a:r>
              <a:rPr lang="tr-TR" sz="2800" dirty="0">
                <a:latin typeface="Arial" panose="020B0604020202020204" pitchFamily="34" charset="0"/>
                <a:cs typeface="Arial" panose="020B0604020202020204" pitchFamily="34" charset="0"/>
              </a:rPr>
              <a:t>Kıskançlık imandandır, ailesini kıskanmamak ise </a:t>
            </a:r>
            <a:r>
              <a:rPr lang="tr-TR" sz="2800" dirty="0" err="1">
                <a:latin typeface="Arial" panose="020B0604020202020204" pitchFamily="34" charset="0"/>
                <a:cs typeface="Arial" panose="020B0604020202020204" pitchFamily="34" charset="0"/>
              </a:rPr>
              <a:t>nifâktandır</a:t>
            </a: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221557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9332" y="1864474"/>
            <a:ext cx="9638014" cy="4154984"/>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Allah’ım! Senden </a:t>
            </a:r>
            <a:r>
              <a:rPr lang="tr-TR" sz="3200" dirty="0" err="1">
                <a:latin typeface="Arial" panose="020B0604020202020204" pitchFamily="34" charset="0"/>
                <a:cs typeface="Arial" panose="020B0604020202020204" pitchFamily="34" charset="0"/>
              </a:rPr>
              <a:t>hidâyet</a:t>
            </a:r>
            <a:r>
              <a:rPr lang="tr-TR" sz="3200" dirty="0">
                <a:latin typeface="Arial" panose="020B0604020202020204" pitchFamily="34" charset="0"/>
                <a:cs typeface="Arial" panose="020B0604020202020204" pitchFamily="34" charset="0"/>
              </a:rPr>
              <a:t>, takva, iffet ve zenginlik dilerim</a:t>
            </a:r>
            <a:r>
              <a:rPr lang="tr-TR" sz="2800" dirty="0" smtClean="0">
                <a:latin typeface="Arial" panose="020B0604020202020204" pitchFamily="34" charset="0"/>
                <a:cs typeface="Arial" panose="020B0604020202020204" pitchFamily="34" charset="0"/>
              </a:rPr>
              <a:t>.”</a:t>
            </a: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Bu duada iman </a:t>
            </a:r>
            <a:r>
              <a:rPr lang="tr-TR" sz="2800" dirty="0">
                <a:latin typeface="Arial" panose="020B0604020202020204" pitchFamily="34" charset="0"/>
                <a:cs typeface="Arial" panose="020B0604020202020204" pitchFamily="34" charset="0"/>
              </a:rPr>
              <a:t>ile ilgili iki istek (</a:t>
            </a:r>
            <a:r>
              <a:rPr lang="tr-TR" sz="2800" dirty="0" err="1">
                <a:latin typeface="Arial" panose="020B0604020202020204" pitchFamily="34" charset="0"/>
                <a:cs typeface="Arial" panose="020B0604020202020204" pitchFamily="34" charset="0"/>
              </a:rPr>
              <a:t>hidâyet</a:t>
            </a:r>
            <a:r>
              <a:rPr lang="tr-TR" sz="2800" dirty="0">
                <a:latin typeface="Arial" panose="020B0604020202020204" pitchFamily="34" charset="0"/>
                <a:cs typeface="Arial" panose="020B0604020202020204" pitchFamily="34" charset="0"/>
              </a:rPr>
              <a:t> ve takva) ile, iffetle ilgili iki isteğin (iffet ve gönül zenginliği) birlikte </a:t>
            </a:r>
            <a:r>
              <a:rPr lang="tr-TR" sz="2800" dirty="0" smtClean="0">
                <a:latin typeface="Arial" panose="020B0604020202020204" pitchFamily="34" charset="0"/>
                <a:cs typeface="Arial" panose="020B0604020202020204" pitchFamily="34" charset="0"/>
              </a:rPr>
              <a:t>anılmaktadır.</a:t>
            </a:r>
            <a:endParaRPr lang="tr-TR"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137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203223" y="52106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08764" y="1833077"/>
            <a:ext cx="9997830" cy="3543727"/>
          </a:xfrm>
          <a:prstGeom prst="rect">
            <a:avLst/>
          </a:prstGeom>
          <a:noFill/>
        </p:spPr>
        <p:txBody>
          <a:bodyPr wrap="square" rtlCol="0">
            <a:spAutoFit/>
          </a:bodyPr>
          <a:lstStyle/>
          <a:p>
            <a:pPr>
              <a:lnSpc>
                <a:spcPct val="150000"/>
              </a:lnSpc>
            </a:pPr>
            <a:r>
              <a:rPr lang="tr-TR" sz="3200" dirty="0" err="1">
                <a:latin typeface="Arial" panose="020B0604020202020204" pitchFamily="34" charset="0"/>
                <a:cs typeface="Arial" panose="020B0604020202020204" pitchFamily="34" charset="0"/>
              </a:rPr>
              <a:t>Ebû</a:t>
            </a:r>
            <a:r>
              <a:rPr lang="tr-TR" sz="3200" dirty="0">
                <a:latin typeface="Arial" panose="020B0604020202020204" pitchFamily="34" charset="0"/>
                <a:cs typeface="Arial" panose="020B0604020202020204" pitchFamily="34" charset="0"/>
              </a:rPr>
              <a:t> </a:t>
            </a:r>
            <a:r>
              <a:rPr lang="tr-TR" sz="3200" dirty="0" err="1">
                <a:latin typeface="Arial" panose="020B0604020202020204" pitchFamily="34" charset="0"/>
                <a:cs typeface="Arial" panose="020B0604020202020204" pitchFamily="34" charset="0"/>
              </a:rPr>
              <a:t>Süfyân’ın</a:t>
            </a:r>
            <a:r>
              <a:rPr lang="tr-TR" sz="3200" dirty="0">
                <a:latin typeface="Arial" panose="020B0604020202020204" pitchFamily="34" charset="0"/>
                <a:cs typeface="Arial" panose="020B0604020202020204" pitchFamily="34" charset="0"/>
              </a:rPr>
              <a:t> krala söyledikleri arasında şunlar da vardır: “O bize Allah’a kulluk etmeyi, namaz kılmayı, doğru sözlü olmayı, akraba ile ilgilenmeyi ve iffetli olmayı emrediyor</a:t>
            </a:r>
            <a:r>
              <a:rPr lang="tr-TR"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p>
            <a:pPr>
              <a:lnSpc>
                <a:spcPct val="150000"/>
              </a:lnSpc>
            </a:pP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8050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İFFET: ÖZDENETİM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34890" y="2004764"/>
            <a:ext cx="9932516" cy="4248407"/>
          </a:xfrm>
          <a:prstGeom prst="rect">
            <a:avLst/>
          </a:prstGeom>
          <a:noFill/>
        </p:spPr>
        <p:txBody>
          <a:bodyPr wrap="square" rtlCol="0">
            <a:spAutoFit/>
          </a:bodyPr>
          <a:lstStyle/>
          <a:p>
            <a:pPr>
              <a:lnSpc>
                <a:spcPct val="150000"/>
              </a:lnSpc>
            </a:pPr>
            <a:endParaRPr lang="tr-TR" sz="2400" dirty="0" smtClean="0">
              <a:latin typeface="Arial" panose="020B0604020202020204" pitchFamily="34" charset="0"/>
              <a:cs typeface="Arial" panose="020B0604020202020204" pitchFamily="34" charset="0"/>
            </a:endParaRPr>
          </a:p>
          <a:p>
            <a:pPr>
              <a:lnSpc>
                <a:spcPct val="150000"/>
              </a:lnSpc>
            </a:pPr>
            <a:r>
              <a:rPr lang="tr-TR" sz="3200" dirty="0">
                <a:latin typeface="Arial" panose="020B0604020202020204" pitchFamily="34" charset="0"/>
                <a:cs typeface="Arial" panose="020B0604020202020204" pitchFamily="34" charset="0"/>
              </a:rPr>
              <a:t>“Kendilerini Allah yoluna adadıklarından seyahat ve ticarete imkân bulamayan yoksullara verin. Yoksulluklarını gizli tuttukları için bilmeyen onları zengin sanır. Kendilerini simalarından tanırsın. Onlar insanlara asla el açmazlar.” el-Bakara 2/273</a:t>
            </a:r>
            <a:r>
              <a:rPr lang="tr-TR"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00469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3357</TotalTime>
  <Words>1299</Words>
  <Application>Microsoft Office PowerPoint</Application>
  <PresentationFormat>Özel</PresentationFormat>
  <Paragraphs>93</Paragraphs>
  <Slides>27</Slides>
  <Notes>0</Notes>
  <HiddenSlides>0</HiddenSlides>
  <MMClips>0</MMClips>
  <ScaleCrop>false</ScaleCrop>
  <HeadingPairs>
    <vt:vector size="6" baseType="variant">
      <vt:variant>
        <vt:lpstr>Kullanılan Yazı Tipleri</vt:lpstr>
      </vt:variant>
      <vt:variant>
        <vt:i4>9</vt:i4>
      </vt:variant>
      <vt:variant>
        <vt:lpstr>Tema</vt:lpstr>
      </vt:variant>
      <vt:variant>
        <vt:i4>2</vt:i4>
      </vt:variant>
      <vt:variant>
        <vt:lpstr>Slayt Başlıkları</vt:lpstr>
      </vt:variant>
      <vt:variant>
        <vt:i4>27</vt:i4>
      </vt:variant>
    </vt:vector>
  </HeadingPairs>
  <TitlesOfParts>
    <vt:vector size="38" baseType="lpstr">
      <vt:lpstr>Arial</vt:lpstr>
      <vt:lpstr>Calibri</vt:lpstr>
      <vt:lpstr>Calibri Light</vt:lpstr>
      <vt:lpstr>Corbel</vt:lpstr>
      <vt:lpstr>Shonar Bangla</vt:lpstr>
      <vt:lpstr>Tahoma</vt:lpstr>
      <vt:lpstr>Times New Roman</vt:lpstr>
      <vt:lpstr>Traditional Arabic</vt:lpstr>
      <vt:lpstr>Wingdings</vt:lpstr>
      <vt:lpstr>Office Teması</vt:lpstr>
      <vt:lpstr>Şeritli</vt:lpstr>
      <vt:lpstr> İSİF 307 HADİS III  XII.HAFTA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sony</cp:lastModifiedBy>
  <cp:revision>381</cp:revision>
  <dcterms:created xsi:type="dcterms:W3CDTF">2019-09-14T09:59:13Z</dcterms:created>
  <dcterms:modified xsi:type="dcterms:W3CDTF">2021-12-01T08:12:25Z</dcterms:modified>
</cp:coreProperties>
</file>