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18"/>
  </p:notesMasterIdLst>
  <p:sldIdLst>
    <p:sldId id="256" r:id="rId3"/>
    <p:sldId id="258" r:id="rId4"/>
    <p:sldId id="401" r:id="rId5"/>
    <p:sldId id="433" r:id="rId6"/>
    <p:sldId id="432" r:id="rId7"/>
    <p:sldId id="403" r:id="rId8"/>
    <p:sldId id="404" r:id="rId9"/>
    <p:sldId id="414" r:id="rId10"/>
    <p:sldId id="415" r:id="rId11"/>
    <p:sldId id="405" r:id="rId12"/>
    <p:sldId id="406" r:id="rId13"/>
    <p:sldId id="449" r:id="rId14"/>
    <p:sldId id="441" r:id="rId15"/>
    <p:sldId id="392" r:id="rId16"/>
    <p:sldId id="307" r:id="rId17"/>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924" y="72"/>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16.11.2021</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16.11.2021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16.11.2021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16.11.2021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16.11.2021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16.11.2021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16.11.2021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16.11.2021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16.11.2021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16.11.2021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16.11.2021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16.11.2021</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16.11.2021</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5.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 İSİF 307 HADİS III</a:t>
            </a:r>
            <a:br>
              <a:rPr lang="tr-TR" sz="2800" b="1" dirty="0" smtClean="0">
                <a:cs typeface="Arial" panose="020B0604020202020204" pitchFamily="34" charset="0"/>
              </a:rPr>
            </a:br>
            <a:r>
              <a:rPr lang="tr-TR" sz="2800" b="1" dirty="0" smtClean="0">
                <a:cs typeface="Arial" panose="020B0604020202020204" pitchFamily="34" charset="0"/>
              </a:rPr>
              <a:t> </a:t>
            </a:r>
            <a:r>
              <a:rPr lang="tr-TR" sz="2800" b="1" dirty="0" smtClean="0">
                <a:cs typeface="Arial" panose="020B0604020202020204" pitchFamily="34" charset="0"/>
              </a:rPr>
              <a:t>X.HAFTA</a:t>
            </a:r>
            <a:r>
              <a:rPr lang="tr-TR" sz="2800" b="1" dirty="0" smtClean="0">
                <a:cs typeface="Arial" panose="020B0604020202020204" pitchFamily="34" charset="0"/>
              </a:rPr>
              <a:t/>
            </a:r>
            <a:br>
              <a:rPr lang="tr-TR" sz="2800" b="1" dirty="0" smtClean="0">
                <a:cs typeface="Arial" panose="020B0604020202020204" pitchFamily="34" charset="0"/>
              </a:rPr>
            </a:br>
            <a:r>
              <a:rPr lang="tr-TR" sz="2800" b="1" dirty="0" smtClean="0">
                <a:cs typeface="Arial" panose="020B0604020202020204" pitchFamily="34" charset="0"/>
              </a:rPr>
              <a:t>Dr. Mehmet ali </a:t>
            </a:r>
            <a:r>
              <a:rPr lang="tr-TR" sz="2800" b="1" dirty="0" err="1" smtClean="0">
                <a:cs typeface="Arial" panose="020B0604020202020204" pitchFamily="34" charset="0"/>
              </a:rPr>
              <a:t>çalgan</a:t>
            </a:r>
            <a:r>
              <a:rPr lang="tr-TR" sz="2800" b="1" dirty="0" smtClean="0">
                <a:cs typeface="Arial" panose="020B0604020202020204" pitchFamily="34" charset="0"/>
              </a:rPr>
              <a:t>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Haya-İman </a:t>
            </a:r>
            <a:r>
              <a:rPr lang="tr-TR" sz="2000" b="1" dirty="0" smtClean="0">
                <a:solidFill>
                  <a:schemeClr val="accent1">
                    <a:lumMod val="20000"/>
                    <a:lumOff val="80000"/>
                  </a:schemeClr>
                </a:solidFill>
              </a:rPr>
              <a:t>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err="1" smtClean="0">
                <a:solidFill>
                  <a:schemeClr val="accent1">
                    <a:lumMod val="75000"/>
                  </a:schemeClr>
                </a:solidFill>
                <a:latin typeface="Corbel" panose="020B0503020204020204" pitchFamily="34" charset="0"/>
                <a:ea typeface="Tahoma" pitchFamily="34" charset="0"/>
                <a:cs typeface="Tahoma" pitchFamily="34" charset="0"/>
              </a:rPr>
              <a:t>Hayâsızlığın</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 </a:t>
            </a:r>
            <a:r>
              <a:rPr lang="tr-TR" sz="2800" b="1" dirty="0">
                <a:solidFill>
                  <a:schemeClr val="accent1">
                    <a:lumMod val="75000"/>
                  </a:schemeClr>
                </a:solidFill>
                <a:latin typeface="Corbel" panose="020B0503020204020204" pitchFamily="34" charset="0"/>
                <a:ea typeface="Tahoma" pitchFamily="34" charset="0"/>
                <a:cs typeface="Tahoma" pitchFamily="34" charset="0"/>
              </a:rPr>
              <a:t>İslam’da Yeri Yoktur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584285"/>
            <a:ext cx="9246128" cy="2217082"/>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Mümin insanları inciten, insanlara lanet okuyan, söz ve davranışta çirkinlik sergileyen (fâhiş) ve ağzı bozuk kimse (</a:t>
            </a:r>
            <a:r>
              <a:rPr lang="tr-TR" sz="3200" dirty="0" err="1">
                <a:latin typeface="Arial" panose="020B0604020202020204" pitchFamily="34" charset="0"/>
                <a:cs typeface="Arial" panose="020B0604020202020204" pitchFamily="34" charset="0"/>
              </a:rPr>
              <a:t>bezî</a:t>
            </a:r>
            <a:r>
              <a:rPr lang="tr-TR" sz="3200" dirty="0">
                <a:latin typeface="Arial" panose="020B0604020202020204" pitchFamily="34" charset="0"/>
                <a:cs typeface="Arial" panose="020B0604020202020204" pitchFamily="34" charset="0"/>
              </a:rPr>
              <a:t>) değildir.” </a:t>
            </a:r>
            <a:endParaRPr lang="tr-TR" sz="32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106047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err="1">
                <a:solidFill>
                  <a:schemeClr val="accent1">
                    <a:lumMod val="75000"/>
                  </a:schemeClr>
                </a:solidFill>
                <a:latin typeface="Corbel" panose="020B0503020204020204" pitchFamily="34" charset="0"/>
                <a:ea typeface="Tahoma" pitchFamily="34" charset="0"/>
                <a:cs typeface="Tahoma" pitchFamily="34" charset="0"/>
              </a:rPr>
              <a:t>Hayâsızlığın</a:t>
            </a:r>
            <a:r>
              <a:rPr lang="tr-TR" sz="2800" b="1" dirty="0">
                <a:solidFill>
                  <a:schemeClr val="accent1">
                    <a:lumMod val="75000"/>
                  </a:schemeClr>
                </a:solidFill>
                <a:latin typeface="Corbel" panose="020B0503020204020204" pitchFamily="34" charset="0"/>
                <a:ea typeface="Tahoma" pitchFamily="34" charset="0"/>
                <a:cs typeface="Tahoma" pitchFamily="34" charset="0"/>
              </a:rPr>
              <a:t> İslam’da Yeri Yoktur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66086" y="2795451"/>
            <a:ext cx="9559637" cy="2874826"/>
          </a:xfrm>
          <a:prstGeom prst="rect">
            <a:avLst/>
          </a:prstGeom>
          <a:noFill/>
        </p:spPr>
        <p:txBody>
          <a:bodyPr wrap="square" rtlCol="0">
            <a:spAutoFit/>
          </a:bodyPr>
          <a:lstStyle/>
          <a:p>
            <a:pPr algn="just">
              <a:lnSpc>
                <a:spcPct val="150000"/>
              </a:lnSpc>
            </a:pPr>
            <a:r>
              <a:rPr lang="tr-TR" sz="3200" dirty="0">
                <a:latin typeface="Arial" panose="020B0604020202020204" pitchFamily="34" charset="0"/>
                <a:cs typeface="Arial" panose="020B0604020202020204" pitchFamily="34" charset="0"/>
              </a:rPr>
              <a:t>“Çirkin söz ve davranışların İslâm’da hiç yeri yoktur. Müslümanlığı en iyi olan insanlar, ahlâkı en güzel olanlardır.” </a:t>
            </a:r>
            <a:endParaRPr lang="tr-TR" sz="3200" dirty="0"/>
          </a:p>
          <a:p>
            <a:pPr algn="just">
              <a:lnSpc>
                <a:spcPct val="150000"/>
              </a:lnSpc>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6027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42575" y="742354"/>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ŞÜKÜR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1567543" y="2801573"/>
            <a:ext cx="8113950" cy="2080698"/>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مَنْ لاَ يَشْكُرِ النَّاسَ لاَ يَشْكُرِ </a:t>
            </a:r>
            <a:r>
              <a:rPr lang="ar-SA" sz="5000" b="1" dirty="0" smtClean="0">
                <a:latin typeface="Traditional Arabic" panose="02020603050405020304" pitchFamily="18" charset="-78"/>
                <a:cs typeface="Traditional Arabic" panose="02020603050405020304" pitchFamily="18" charset="-78"/>
              </a:rPr>
              <a:t>اللَّهَ</a:t>
            </a:r>
            <a:endParaRPr lang="tr-TR" sz="5000" b="1" dirty="0" smtClean="0">
              <a:latin typeface="Traditional Arabic" panose="02020603050405020304" pitchFamily="18" charset="-78"/>
              <a:cs typeface="Traditional Arabic" panose="02020603050405020304" pitchFamily="18" charset="-78"/>
            </a:endParaRPr>
          </a:p>
          <a:p>
            <a:pPr algn="just" rtl="1">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7762780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88052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KARDEŞLİK</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1600636" y="2382461"/>
            <a:ext cx="7787379" cy="2123658"/>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الْمُؤْمنُ للْمُؤْمِن كَالْبُنْيَانِ يَشدُّ بعْضُهُ </a:t>
            </a:r>
            <a:r>
              <a:rPr lang="ar-SA" sz="5000" b="1" dirty="0" smtClean="0">
                <a:latin typeface="Traditional Arabic" panose="02020603050405020304" pitchFamily="18" charset="-78"/>
                <a:cs typeface="Traditional Arabic" panose="02020603050405020304" pitchFamily="18" charset="-78"/>
              </a:rPr>
              <a:t>بَعْضاً</a:t>
            </a:r>
            <a:endParaRPr lang="tr-TR" sz="5000" b="1" dirty="0" smtClean="0">
              <a:latin typeface="Traditional Arabic" panose="02020603050405020304" pitchFamily="18" charset="-78"/>
              <a:cs typeface="Traditional Arabic" panose="02020603050405020304" pitchFamily="18" charset="-78"/>
            </a:endParaRPr>
          </a:p>
          <a:p>
            <a:pPr algn="just" rtl="1">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958895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smtClean="0">
                <a:latin typeface="Arial" panose="020B0604020202020204" pitchFamily="34" charset="0"/>
                <a:cs typeface="Arial" panose="020B0604020202020204" pitchFamily="34" charset="0"/>
              </a:rPr>
              <a:t>Kaynak: Kur’an </a:t>
            </a:r>
            <a:r>
              <a:rPr lang="tr-TR" sz="3200" dirty="0">
                <a:latin typeface="Arial" panose="020B0604020202020204" pitchFamily="34" charset="0"/>
                <a:cs typeface="Arial" panose="020B0604020202020204" pitchFamily="34" charset="0"/>
              </a:rPr>
              <a:t>ve Sünnette İman-Ahlak </a:t>
            </a:r>
            <a:r>
              <a:rPr lang="tr-TR" sz="3200" dirty="0" smtClean="0">
                <a:latin typeface="Arial" panose="020B0604020202020204" pitchFamily="34" charset="0"/>
                <a:cs typeface="Arial" panose="020B0604020202020204" pitchFamily="34" charset="0"/>
              </a:rPr>
              <a:t>Bütünlüğü, Mehmet Ali </a:t>
            </a:r>
            <a:r>
              <a:rPr lang="tr-TR" sz="3200" dirty="0" err="1" smtClean="0">
                <a:latin typeface="Arial" panose="020B0604020202020204" pitchFamily="34" charset="0"/>
                <a:cs typeface="Arial" panose="020B0604020202020204" pitchFamily="34" charset="0"/>
              </a:rPr>
              <a:t>Çalgan</a:t>
            </a:r>
            <a:r>
              <a:rPr lang="tr-TR" sz="3200" dirty="0" smtClean="0">
                <a:latin typeface="Arial" panose="020B0604020202020204" pitchFamily="34" charset="0"/>
                <a:cs typeface="Arial" panose="020B0604020202020204" pitchFamily="34" charset="0"/>
              </a:rPr>
              <a:t>, Diyanet İşleri Başkanlığı Yayınları</a:t>
            </a: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69457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HAYÂ</a:t>
            </a:r>
            <a:endParaRPr lang="tr-TR" sz="2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Hayâ</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65760" y="1724298"/>
            <a:ext cx="9836331" cy="7781489"/>
          </a:xfrm>
          <a:prstGeom prst="rect">
            <a:avLst/>
          </a:prstGeom>
          <a:noFill/>
        </p:spPr>
        <p:txBody>
          <a:bodyPr wrap="square" rtlCol="0">
            <a:spAutoFit/>
          </a:bodyPr>
          <a:lstStyle/>
          <a:p>
            <a:pPr algn="just">
              <a:lnSpc>
                <a:spcPct val="150000"/>
              </a:lnSpc>
            </a:pPr>
            <a:r>
              <a:rPr lang="fi-FI" sz="2800" b="1" dirty="0">
                <a:latin typeface="Arial" panose="020B0604020202020204" pitchFamily="34" charset="0"/>
                <a:cs typeface="Arial" panose="020B0604020202020204" pitchFamily="34" charset="0"/>
              </a:rPr>
              <a:t>Hayâ</a:t>
            </a:r>
            <a:r>
              <a:rPr lang="fi-FI" sz="2800" dirty="0">
                <a:latin typeface="Arial" panose="020B0604020202020204" pitchFamily="34" charset="0"/>
                <a:cs typeface="Arial" panose="020B0604020202020204" pitchFamily="34" charset="0"/>
              </a:rPr>
              <a:t>, çirkin şeylerden nefsin rahatsız olması ve onları terk etmesi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t>
            </a:r>
            <a:r>
              <a:rPr lang="tr-TR" sz="2800" b="1" dirty="0">
                <a:latin typeface="Arial" panose="020B0604020202020204" pitchFamily="34" charset="0"/>
                <a:cs typeface="Arial" panose="020B0604020202020204" pitchFamily="34" charset="0"/>
              </a:rPr>
              <a:t>Çirkin söz ve davranış (fuhuş) </a:t>
            </a:r>
            <a:r>
              <a:rPr lang="tr-TR" sz="2800" dirty="0">
                <a:latin typeface="Arial" panose="020B0604020202020204" pitchFamily="34" charset="0"/>
                <a:cs typeface="Arial" panose="020B0604020202020204" pitchFamily="34" charset="0"/>
              </a:rPr>
              <a:t>nerede olursa orayı çirkinleştirir; hayâ ise nerede olursa orayı güzelleştirir.”  </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“Hayâ imandan doğar, (</a:t>
            </a:r>
            <a:r>
              <a:rPr lang="tr-TR" sz="2800" dirty="0" err="1">
                <a:latin typeface="Arial" panose="020B0604020202020204" pitchFamily="34" charset="0"/>
                <a:cs typeface="Arial" panose="020B0604020202020204" pitchFamily="34" charset="0"/>
              </a:rPr>
              <a:t>ehl</a:t>
            </a:r>
            <a:r>
              <a:rPr lang="tr-TR" sz="2800" dirty="0">
                <a:latin typeface="Arial" panose="020B0604020202020204" pitchFamily="34" charset="0"/>
                <a:cs typeface="Arial" panose="020B0604020202020204" pitchFamily="34" charset="0"/>
              </a:rPr>
              <a:t>-i) iman da cennete gider. </a:t>
            </a:r>
            <a:r>
              <a:rPr lang="tr-TR" sz="2800" b="1" dirty="0">
                <a:latin typeface="Arial" panose="020B0604020202020204" pitchFamily="34" charset="0"/>
                <a:cs typeface="Arial" panose="020B0604020202020204" pitchFamily="34" charset="0"/>
              </a:rPr>
              <a:t>Ağzı bozuk ve yüzsüz olmak (</a:t>
            </a:r>
            <a:r>
              <a:rPr lang="tr-TR" sz="2800" b="1" dirty="0" err="1">
                <a:latin typeface="Arial" panose="020B0604020202020204" pitchFamily="34" charset="0"/>
                <a:cs typeface="Arial" panose="020B0604020202020204" pitchFamily="34" charset="0"/>
              </a:rPr>
              <a:t>bezâ</a:t>
            </a:r>
            <a:r>
              <a:rPr lang="tr-TR" sz="2800" b="1" dirty="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 ise kabalıktan (cefa) kaynaklanır. Kabalık (sahibi olanlar) da cehenneme gider.” .</a:t>
            </a: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b="1" dirty="0" smtClean="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
            </a:r>
            <a:br>
              <a:rPr lang="tr-TR" sz="2800" dirty="0" smtClean="0">
                <a:latin typeface="Arial" panose="020B0604020202020204" pitchFamily="34" charset="0"/>
                <a:cs typeface="Arial" panose="020B0604020202020204" pitchFamily="34" charset="0"/>
              </a:rPr>
            </a:br>
            <a:r>
              <a:rPr lang="tr-TR" sz="2800" dirty="0" smtClean="0"/>
              <a:t/>
            </a:r>
            <a:br>
              <a:rPr lang="tr-TR" sz="2800" dirty="0" smtClean="0"/>
            </a:br>
            <a:endParaRPr lang="tr-TR" sz="28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877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68701" y="47533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a:t>
            </a:r>
            <a:r>
              <a:rPr lang="tr-TR" sz="2800" b="1" dirty="0">
                <a:solidFill>
                  <a:schemeClr val="accent1">
                    <a:lumMod val="75000"/>
                  </a:schemeClr>
                </a:solidFill>
                <a:latin typeface="Corbel" panose="020B0503020204020204" pitchFamily="34" charset="0"/>
                <a:ea typeface="Tahoma" pitchFamily="34" charset="0"/>
                <a:cs typeface="Tahoma" pitchFamily="34" charset="0"/>
              </a:rPr>
              <a:t>, Kişiyi Hayâlı Yapar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2706" y="2173146"/>
            <a:ext cx="9886209" cy="3631250"/>
          </a:xfrm>
          <a:prstGeom prst="rect">
            <a:avLst/>
          </a:prstGeom>
          <a:noFill/>
        </p:spPr>
        <p:txBody>
          <a:bodyPr wrap="square" rtlCol="0">
            <a:spAutoFit/>
          </a:bodyPr>
          <a:lstStyle/>
          <a:p>
            <a:pPr algn="just">
              <a:lnSpc>
                <a:spcPct val="150000"/>
              </a:lnSpc>
            </a:pPr>
            <a:r>
              <a:rPr lang="tr-TR" sz="2600" dirty="0" smtClean="0">
                <a:latin typeface="Arial" panose="020B0604020202020204" pitchFamily="34" charset="0"/>
                <a:cs typeface="Arial" panose="020B0604020202020204" pitchFamily="34" charset="0"/>
              </a:rPr>
              <a:t>«Yüce </a:t>
            </a:r>
            <a:r>
              <a:rPr lang="tr-TR" sz="2600" dirty="0">
                <a:latin typeface="Arial" panose="020B0604020202020204" pitchFamily="34" charset="0"/>
                <a:cs typeface="Arial" panose="020B0604020202020204" pitchFamily="34" charset="0"/>
              </a:rPr>
              <a:t>Allah’tan hakkıyla hayâ etmek, baş ve başta bulunan organlarla, karın ve karındaki  organları (her türlü günah ve haramdan) korumak, ölümü ve (toprak altında) çürümeyi hatırlamaktır. </a:t>
            </a:r>
            <a:r>
              <a:rPr lang="tr-TR" sz="2600" dirty="0" err="1">
                <a:latin typeface="Arial" panose="020B0604020202020204" pitchFamily="34" charset="0"/>
                <a:cs typeface="Arial" panose="020B0604020202020204" pitchFamily="34" charset="0"/>
              </a:rPr>
              <a:t>Âhireti</a:t>
            </a:r>
            <a:r>
              <a:rPr lang="tr-TR" sz="2600" dirty="0">
                <a:latin typeface="Arial" panose="020B0604020202020204" pitchFamily="34" charset="0"/>
                <a:cs typeface="Arial" panose="020B0604020202020204" pitchFamily="34" charset="0"/>
              </a:rPr>
              <a:t> arzu eden, dünyanın süsünü terk eder. Kim bu şekilde davranırsa Allah’tan gereği gibi hayâ etmiş </a:t>
            </a:r>
            <a:r>
              <a:rPr lang="tr-TR" sz="2600" dirty="0" smtClean="0">
                <a:latin typeface="Arial" panose="020B0604020202020204" pitchFamily="34" charset="0"/>
                <a:cs typeface="Arial" panose="020B0604020202020204" pitchFamily="34" charset="0"/>
              </a:rPr>
              <a:t>olur.»</a:t>
            </a:r>
          </a:p>
          <a:p>
            <a:pPr algn="just">
              <a:lnSpc>
                <a:spcPct val="150000"/>
              </a:lnSpc>
            </a:pPr>
            <a:endParaRPr lang="tr-TR" sz="26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528244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79621" y="50610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Hayâ </a:t>
            </a:r>
            <a:r>
              <a:rPr lang="tr-TR" sz="2800" b="1" dirty="0">
                <a:solidFill>
                  <a:schemeClr val="accent1">
                    <a:lumMod val="75000"/>
                  </a:schemeClr>
                </a:solidFill>
                <a:latin typeface="Corbel" panose="020B0503020204020204" pitchFamily="34" charset="0"/>
                <a:ea typeface="Tahoma" pitchFamily="34" charset="0"/>
                <a:cs typeface="Tahoma" pitchFamily="34" charset="0"/>
              </a:rPr>
              <a:t>İmandandır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8049" y="1827227"/>
            <a:ext cx="9875519" cy="5201424"/>
          </a:xfrm>
          <a:prstGeom prst="rect">
            <a:avLst/>
          </a:prstGeom>
          <a:noFill/>
        </p:spPr>
        <p:txBody>
          <a:bodyPr wrap="square" rtlCol="0">
            <a:spAutoFit/>
          </a:bodyPr>
          <a:lstStyle/>
          <a:p>
            <a:pPr>
              <a:lnSpc>
                <a:spcPct val="150000"/>
              </a:lnSpc>
            </a:pPr>
            <a:r>
              <a:rPr lang="tr-TR" dirty="0" smtClean="0"/>
              <a:t>“</a:t>
            </a:r>
            <a:r>
              <a:rPr lang="tr-TR" sz="2800" dirty="0">
                <a:latin typeface="Arial" panose="020B0604020202020204" pitchFamily="34" charset="0"/>
                <a:cs typeface="Arial" panose="020B0604020202020204" pitchFamily="34" charset="0"/>
              </a:rPr>
              <a:t>“İmanın yetmiş küsur şubesi vardır. Bunların en üstünü “Lâ ilâhe </a:t>
            </a:r>
            <a:r>
              <a:rPr lang="tr-TR" sz="2800" dirty="0" err="1">
                <a:latin typeface="Arial" panose="020B0604020202020204" pitchFamily="34" charset="0"/>
                <a:cs typeface="Arial" panose="020B0604020202020204" pitchFamily="34" charset="0"/>
              </a:rPr>
              <a:t>illâllâh</a:t>
            </a:r>
            <a:r>
              <a:rPr lang="tr-TR" sz="2800" dirty="0">
                <a:latin typeface="Arial" panose="020B0604020202020204" pitchFamily="34" charset="0"/>
                <a:cs typeface="Arial" panose="020B0604020202020204" pitchFamily="34" charset="0"/>
              </a:rPr>
              <a:t>” (Allah’tan başka ilâh yoktur.) sözüdür. En alt derecesi ise yoldaki eziyet veren şeyleri kaldırmaktır. Hayâ da imanın bir şubesidir.” </a:t>
            </a:r>
            <a:endParaRPr lang="tr-TR" sz="2800" dirty="0" smtClean="0">
              <a:latin typeface="Arial" panose="020B0604020202020204" pitchFamily="34" charset="0"/>
              <a:cs typeface="Arial" panose="020B0604020202020204" pitchFamily="34" charset="0"/>
            </a:endParaRPr>
          </a:p>
          <a:p>
            <a:pPr>
              <a:lnSpc>
                <a:spcPct val="150000"/>
              </a:lnSpc>
            </a:pPr>
            <a:r>
              <a:rPr lang="tr-TR" sz="2800" dirty="0" err="1" smtClean="0">
                <a:latin typeface="Arial" panose="020B0604020202020204" pitchFamily="34" charset="0"/>
                <a:cs typeface="Arial" panose="020B0604020202020204" pitchFamily="34" charset="0"/>
              </a:rPr>
              <a:t>Rasûlullah</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(sav) fazla utangaç olduğu sebebiyle din kardeşini azarlayan birini görünce, “Onu (kendi hâline) bırak. Çünkü hayâ, imandandır.” demiştir. </a:t>
            </a:r>
            <a:endParaRPr lang="en-US" sz="2800" dirty="0">
              <a:latin typeface="Arial" panose="020B0604020202020204" pitchFamily="34" charset="0"/>
              <a:cs typeface="Arial" panose="020B0604020202020204" pitchFamily="34" charset="0"/>
            </a:endParaRPr>
          </a:p>
          <a:p>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307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Hayâ İmandandır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891953"/>
            <a:ext cx="9742518" cy="4455835"/>
          </a:xfrm>
          <a:prstGeom prst="rect">
            <a:avLst/>
          </a:prstGeom>
          <a:noFill/>
        </p:spPr>
        <p:txBody>
          <a:bodyPr wrap="square" rtlCol="0">
            <a:spAutoFit/>
          </a:bodyPr>
          <a:lstStyle/>
          <a:p>
            <a:pPr>
              <a:lnSpc>
                <a:spcPct val="150000"/>
              </a:lnSpc>
            </a:pPr>
            <a:r>
              <a:rPr lang="tr-TR" sz="2400" dirty="0">
                <a:latin typeface="Arial" panose="020B0604020202020204" pitchFamily="34" charset="0"/>
                <a:cs typeface="Arial" panose="020B0604020202020204" pitchFamily="34" charset="0"/>
              </a:rPr>
              <a:t>“</a:t>
            </a:r>
            <a:r>
              <a:rPr lang="tr-TR" sz="2400" dirty="0" err="1">
                <a:latin typeface="Arial" panose="020B0604020202020204" pitchFamily="34" charset="0"/>
                <a:cs typeface="Arial" panose="020B0604020202020204" pitchFamily="34" charset="0"/>
              </a:rPr>
              <a:t>Nevevî</a:t>
            </a:r>
            <a:r>
              <a:rPr lang="tr-TR" sz="2400" dirty="0">
                <a:latin typeface="Arial" panose="020B0604020202020204" pitchFamily="34" charset="0"/>
                <a:cs typeface="Arial" panose="020B0604020202020204" pitchFamily="34" charset="0"/>
              </a:rPr>
              <a:t>, hayânın tamamen hayır olduğuna şöyle bir itiraz getirilebileceğine değinir: Hayâ sahibi kişi büyük gördüğü birinden utanarak iyiliği emretme, kötülükten sakındırma vazifesini terk edebilir, bazı hakların ihlal edilmesine müdahale etmekten çekinebilir. Bu itiraza </a:t>
            </a:r>
            <a:r>
              <a:rPr lang="tr-TR" sz="2400" dirty="0" smtClean="0">
                <a:latin typeface="Arial" panose="020B0604020202020204" pitchFamily="34" charset="0"/>
                <a:cs typeface="Arial" panose="020B0604020202020204" pitchFamily="34" charset="0"/>
              </a:rPr>
              <a:t>cevap: </a:t>
            </a:r>
            <a:r>
              <a:rPr lang="tr-TR" sz="2400" dirty="0">
                <a:latin typeface="Arial" panose="020B0604020202020204" pitchFamily="34" charset="0"/>
                <a:cs typeface="Arial" panose="020B0604020202020204" pitchFamily="34" charset="0"/>
              </a:rPr>
              <a:t>Bu verilen örneklerdeki hayâ, hakiki hayâ değildir. Bilakis acizliktir. Ancak hayâya benzediği için insanlar mecaz olarak ona da hayâ demişlerdir. Hakikî hayâ, insanı çirkin davranışlardan ve hak sahibinin hakkının ihlal edilmesinden alıkoyar</a:t>
            </a:r>
            <a:endParaRPr lang="tr-TR" sz="24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221557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Hayâ İmandandır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9332" y="1864474"/>
            <a:ext cx="9638014" cy="2597827"/>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Hayâ imandan doğar, (</a:t>
            </a:r>
            <a:r>
              <a:rPr lang="tr-TR" sz="2800" dirty="0" err="1">
                <a:latin typeface="Arial" panose="020B0604020202020204" pitchFamily="34" charset="0"/>
                <a:cs typeface="Arial" panose="020B0604020202020204" pitchFamily="34" charset="0"/>
              </a:rPr>
              <a:t>ehl</a:t>
            </a:r>
            <a:r>
              <a:rPr lang="tr-TR" sz="2800" dirty="0">
                <a:latin typeface="Arial" panose="020B0604020202020204" pitchFamily="34" charset="0"/>
                <a:cs typeface="Arial" panose="020B0604020202020204" pitchFamily="34" charset="0"/>
              </a:rPr>
              <a:t>-i) iman da cennete gider. Ağzı bozuk ve yüzsüz olmak (</a:t>
            </a:r>
            <a:r>
              <a:rPr lang="tr-TR" sz="2800" dirty="0" err="1">
                <a:latin typeface="Arial" panose="020B0604020202020204" pitchFamily="34" charset="0"/>
                <a:cs typeface="Arial" panose="020B0604020202020204" pitchFamily="34" charset="0"/>
              </a:rPr>
              <a:t>bezâ</a:t>
            </a:r>
            <a:r>
              <a:rPr lang="tr-TR" sz="2800" dirty="0">
                <a:latin typeface="Arial" panose="020B0604020202020204" pitchFamily="34" charset="0"/>
                <a:cs typeface="Arial" panose="020B0604020202020204" pitchFamily="34" charset="0"/>
              </a:rPr>
              <a:t>) ise kabalıktan kaynaklanır. Kabalık (sahibi olanlar) da cehenneme gider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smtClean="0">
                <a:latin typeface="Arial" panose="020B0604020202020204" pitchFamily="34" charset="0"/>
                <a:cs typeface="Arial" panose="020B0604020202020204" pitchFamily="34" charset="0"/>
              </a:rPr>
              <a:t> </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13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203223" y="52106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Hayâ İmandandır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08764" y="1833077"/>
            <a:ext cx="9997830" cy="3543727"/>
          </a:xfrm>
          <a:prstGeom prst="rect">
            <a:avLst/>
          </a:prstGeom>
          <a:noFill/>
        </p:spPr>
        <p:txBody>
          <a:bodyPr wrap="square" rtlCol="0">
            <a:spAutoFit/>
          </a:bodyPr>
          <a:lstStyle/>
          <a:p>
            <a:pPr>
              <a:lnSpc>
                <a:spcPct val="150000"/>
              </a:lnSpc>
            </a:pPr>
            <a:r>
              <a:rPr lang="tr-TR" sz="3200" dirty="0" err="1" smtClean="0">
                <a:latin typeface="Arial" panose="020B0604020202020204" pitchFamily="34" charset="0"/>
                <a:cs typeface="Arial" panose="020B0604020202020204" pitchFamily="34" charset="0"/>
              </a:rPr>
              <a:t>Rasûl</a:t>
            </a:r>
            <a:r>
              <a:rPr lang="tr-TR" sz="3200" dirty="0" smtClean="0">
                <a:latin typeface="Arial" panose="020B0604020202020204" pitchFamily="34" charset="0"/>
                <a:cs typeface="Arial" panose="020B0604020202020204" pitchFamily="34" charset="0"/>
              </a:rPr>
              <a:t>-i </a:t>
            </a:r>
            <a:r>
              <a:rPr lang="tr-TR" sz="3200" dirty="0">
                <a:latin typeface="Arial" panose="020B0604020202020204" pitchFamily="34" charset="0"/>
                <a:cs typeface="Arial" panose="020B0604020202020204" pitchFamily="34" charset="0"/>
              </a:rPr>
              <a:t>Ekrem (sav) “Her dinin (kendine özgü) bir ahlâkı vardır; İslâm ahlâkı ise hayâdır.”  buyurmuş</a:t>
            </a:r>
            <a:r>
              <a:rPr lang="tr-TR" sz="3200" dirty="0" smtClean="0">
                <a:latin typeface="Arial" panose="020B0604020202020204" pitchFamily="34" charset="0"/>
                <a:cs typeface="Arial" panose="020B0604020202020204" pitchFamily="34" charset="0"/>
              </a:rPr>
              <a:t>,</a:t>
            </a:r>
          </a:p>
          <a:p>
            <a:pPr>
              <a:lnSpc>
                <a:spcPct val="150000"/>
              </a:lnSpc>
            </a:pPr>
            <a:r>
              <a:rPr lang="tr-TR" sz="3200" dirty="0" smtClean="0">
                <a:latin typeface="Arial" panose="020B0604020202020204" pitchFamily="34" charset="0"/>
                <a:cs typeface="Arial" panose="020B0604020202020204" pitchFamily="34" charset="0"/>
              </a:rPr>
              <a:t> </a:t>
            </a:r>
            <a:r>
              <a:rPr lang="tr-TR" sz="3200" dirty="0">
                <a:latin typeface="Arial" panose="020B0604020202020204" pitchFamily="34" charset="0"/>
                <a:cs typeface="Arial" panose="020B0604020202020204" pitchFamily="34" charset="0"/>
              </a:rPr>
              <a:t>kendisine hayânın dinden olup olmadığı sorulunca “Bilakis hayâ dinin hepsidir.” demiştir.</a:t>
            </a:r>
            <a:endParaRPr lang="en-US" sz="3200" dirty="0">
              <a:latin typeface="Arial" panose="020B0604020202020204" pitchFamily="34" charset="0"/>
              <a:cs typeface="Arial" panose="020B0604020202020204" pitchFamily="34" charset="0"/>
            </a:endParaRPr>
          </a:p>
          <a:p>
            <a:pPr>
              <a:lnSpc>
                <a:spcPct val="150000"/>
              </a:lnSpc>
            </a:pP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805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Mümin </a:t>
            </a:r>
            <a:r>
              <a:rPr lang="tr-TR" sz="2800" b="1" dirty="0">
                <a:solidFill>
                  <a:schemeClr val="accent1">
                    <a:lumMod val="75000"/>
                  </a:schemeClr>
                </a:solidFill>
                <a:latin typeface="Corbel" panose="020B0503020204020204" pitchFamily="34" charset="0"/>
                <a:ea typeface="Tahoma" pitchFamily="34" charset="0"/>
                <a:cs typeface="Tahoma" pitchFamily="34" charset="0"/>
              </a:rPr>
              <a:t>Hayâlıdır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4890" y="2004764"/>
            <a:ext cx="9932516" cy="2771080"/>
          </a:xfrm>
          <a:prstGeom prst="rect">
            <a:avLst/>
          </a:prstGeom>
          <a:noFill/>
        </p:spPr>
        <p:txBody>
          <a:bodyPr wrap="square" rtlCol="0">
            <a:spAutoFit/>
          </a:bodyPr>
          <a:lstStyle/>
          <a:p>
            <a:pPr>
              <a:lnSpc>
                <a:spcPct val="150000"/>
              </a:lnSpc>
            </a:pPr>
            <a:endParaRPr lang="tr-TR" sz="2400" dirty="0" smtClean="0">
              <a:latin typeface="Arial" panose="020B0604020202020204" pitchFamily="34" charset="0"/>
              <a:cs typeface="Arial" panose="020B0604020202020204" pitchFamily="34" charset="0"/>
            </a:endParaRPr>
          </a:p>
          <a:p>
            <a:pPr>
              <a:lnSpc>
                <a:spcPct val="150000"/>
              </a:lnSpc>
            </a:pPr>
            <a:r>
              <a:rPr lang="tr-TR" sz="3200" dirty="0">
                <a:latin typeface="Arial" panose="020B0604020202020204" pitchFamily="34" charset="0"/>
                <a:cs typeface="Arial" panose="020B0604020202020204" pitchFamily="34" charset="0"/>
              </a:rPr>
              <a:t>Onlar büyük günahlardan ve </a:t>
            </a:r>
            <a:r>
              <a:rPr lang="tr-TR" sz="3200" dirty="0" err="1">
                <a:latin typeface="Arial" panose="020B0604020202020204" pitchFamily="34" charset="0"/>
                <a:cs typeface="Arial" panose="020B0604020202020204" pitchFamily="34" charset="0"/>
              </a:rPr>
              <a:t>hayâsızlıklardan</a:t>
            </a:r>
            <a:r>
              <a:rPr lang="tr-TR" sz="3200" dirty="0">
                <a:latin typeface="Arial" panose="020B0604020202020204" pitchFamily="34" charset="0"/>
                <a:cs typeface="Arial" panose="020B0604020202020204" pitchFamily="34" charset="0"/>
              </a:rPr>
              <a:t> kaçınırlar, öfkelendiklerinde dahi bağışlarlar.” eş-</a:t>
            </a:r>
            <a:r>
              <a:rPr lang="tr-TR" sz="3200" dirty="0" err="1">
                <a:latin typeface="Arial" panose="020B0604020202020204" pitchFamily="34" charset="0"/>
                <a:cs typeface="Arial" panose="020B0604020202020204" pitchFamily="34" charset="0"/>
              </a:rPr>
              <a:t>Şûrâ</a:t>
            </a:r>
            <a:r>
              <a:rPr lang="tr-TR" sz="3200" dirty="0">
                <a:latin typeface="Arial" panose="020B0604020202020204" pitchFamily="34" charset="0"/>
                <a:cs typeface="Arial" panose="020B0604020202020204" pitchFamily="34" charset="0"/>
              </a:rPr>
              <a:t> 42/37</a:t>
            </a:r>
            <a:r>
              <a:rPr lang="tr-TR"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100469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3296</TotalTime>
  <Words>573</Words>
  <Application>Microsoft Office PowerPoint</Application>
  <PresentationFormat>Özel</PresentationFormat>
  <Paragraphs>51</Paragraphs>
  <Slides>15</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15</vt:i4>
      </vt:variant>
    </vt:vector>
  </HeadingPairs>
  <TitlesOfParts>
    <vt:vector size="25" baseType="lpstr">
      <vt:lpstr>Arial</vt:lpstr>
      <vt:lpstr>Calibri</vt:lpstr>
      <vt:lpstr>Calibri Light</vt:lpstr>
      <vt:lpstr>Corbel</vt:lpstr>
      <vt:lpstr>Shonar Bangla</vt:lpstr>
      <vt:lpstr>Tahoma</vt:lpstr>
      <vt:lpstr>Traditional Arabic</vt:lpstr>
      <vt:lpstr>Wingdings</vt:lpstr>
      <vt:lpstr>Office Teması</vt:lpstr>
      <vt:lpstr>Şeritli</vt:lpstr>
      <vt:lpstr> İSİF 307 HADİS III  X.HAFTA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sony</cp:lastModifiedBy>
  <cp:revision>368</cp:revision>
  <dcterms:created xsi:type="dcterms:W3CDTF">2019-09-14T09:59:13Z</dcterms:created>
  <dcterms:modified xsi:type="dcterms:W3CDTF">2021-11-16T17:17:22Z</dcterms:modified>
</cp:coreProperties>
</file>