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2" r:id="rId1"/>
    <p:sldMasterId id="2147483994" r:id="rId2"/>
  </p:sldMasterIdLst>
  <p:sldIdLst>
    <p:sldId id="256" r:id="rId3"/>
    <p:sldId id="258" r:id="rId4"/>
    <p:sldId id="283" r:id="rId5"/>
    <p:sldId id="272" r:id="rId6"/>
    <p:sldId id="268" r:id="rId7"/>
    <p:sldId id="269" r:id="rId8"/>
    <p:sldId id="273" r:id="rId9"/>
    <p:sldId id="274" r:id="rId10"/>
    <p:sldId id="275" r:id="rId11"/>
    <p:sldId id="276" r:id="rId12"/>
    <p:sldId id="277" r:id="rId13"/>
    <p:sldId id="284" r:id="rId14"/>
    <p:sldId id="278" r:id="rId15"/>
    <p:sldId id="279" r:id="rId16"/>
    <p:sldId id="271" r:id="rId17"/>
    <p:sldId id="285" r:id="rId18"/>
  </p:sldIdLst>
  <p:sldSz cx="10691813" cy="6858000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630" y="144"/>
      </p:cViewPr>
      <p:guideLst>
        <p:guide orient="horz" pos="2160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6477" y="1122363"/>
            <a:ext cx="8018860" cy="2387600"/>
          </a:xfrm>
        </p:spPr>
        <p:txBody>
          <a:bodyPr anchor="b"/>
          <a:lstStyle>
            <a:lvl1pPr algn="ctr">
              <a:defRPr sz="5262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602038"/>
            <a:ext cx="8018860" cy="1655762"/>
          </a:xfrm>
        </p:spPr>
        <p:txBody>
          <a:bodyPr/>
          <a:lstStyle>
            <a:lvl1pPr marL="0" indent="0" algn="ctr">
              <a:buNone/>
              <a:defRPr sz="2105"/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204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2938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365125"/>
            <a:ext cx="2305422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2" y="365125"/>
            <a:ext cx="6782619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784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001" y="3887812"/>
            <a:ext cx="1069503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001" y="2059012"/>
            <a:ext cx="1069503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981" y="2166365"/>
            <a:ext cx="9863197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5262" spc="132" baseline="0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16" y="3913632"/>
            <a:ext cx="10090399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54">
                <a:solidFill>
                  <a:srgbClr val="FFFFFF"/>
                </a:solidFill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754"/>
            </a:lvl3pPr>
            <a:lvl4pPr marL="1202893" indent="0" algn="ctr">
              <a:buNone/>
              <a:defRPr sz="1754"/>
            </a:lvl4pPr>
            <a:lvl5pPr marL="1603858" indent="0" algn="ctr">
              <a:buNone/>
              <a:defRPr sz="1754"/>
            </a:lvl5pPr>
            <a:lvl6pPr marL="2004822" indent="0" algn="ctr">
              <a:buNone/>
              <a:defRPr sz="1754"/>
            </a:lvl6pPr>
            <a:lvl7pPr marL="2405786" indent="0" algn="ctr">
              <a:buNone/>
              <a:defRPr sz="1754"/>
            </a:lvl7pPr>
            <a:lvl8pPr marL="2806751" indent="0" algn="ctr">
              <a:buNone/>
              <a:defRPr sz="1754"/>
            </a:lvl8pPr>
            <a:lvl9pPr marL="3207715" indent="0" algn="ctr">
              <a:buNone/>
              <a:defRPr sz="1754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43759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6186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001" y="2059012"/>
            <a:ext cx="1069503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001" y="3887812"/>
            <a:ext cx="1069503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81" y="2167128"/>
            <a:ext cx="9863197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5262" b="0" spc="132" baseline="0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716" y="3913212"/>
            <a:ext cx="10087726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754">
                <a:solidFill>
                  <a:srgbClr val="FFFFFF"/>
                </a:solidFill>
              </a:defRPr>
            </a:lvl1pPr>
            <a:lvl2pPr marL="400964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4570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7030" y="2011680"/>
            <a:ext cx="4169807" cy="4206240"/>
          </a:xfrm>
        </p:spPr>
        <p:txBody>
          <a:bodyPr/>
          <a:lstStyle>
            <a:lvl1pPr>
              <a:defRPr sz="1929"/>
            </a:lvl1pPr>
            <a:lvl2pPr>
              <a:defRPr sz="1754"/>
            </a:lvl2pPr>
            <a:lvl3pPr>
              <a:defRPr sz="1579"/>
            </a:lvl3pPr>
            <a:lvl4pPr>
              <a:defRPr sz="1403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3761" y="2011680"/>
            <a:ext cx="4169807" cy="4206240"/>
          </a:xfrm>
        </p:spPr>
        <p:txBody>
          <a:bodyPr/>
          <a:lstStyle>
            <a:lvl1pPr>
              <a:defRPr sz="1929"/>
            </a:lvl1pPr>
            <a:lvl2pPr>
              <a:defRPr sz="1754"/>
            </a:lvl2pPr>
            <a:lvl3pPr>
              <a:defRPr sz="1579"/>
            </a:lvl3pPr>
            <a:lvl4pPr>
              <a:defRPr sz="1403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5236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8490" y="1913470"/>
            <a:ext cx="4169807" cy="743094"/>
          </a:xfrm>
        </p:spPr>
        <p:txBody>
          <a:bodyPr anchor="ctr">
            <a:normAutofit/>
          </a:bodyPr>
          <a:lstStyle>
            <a:lvl1pPr marL="0" indent="0">
              <a:buNone/>
              <a:defRPr sz="1842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8490" y="2656566"/>
            <a:ext cx="4169807" cy="3566160"/>
          </a:xfrm>
        </p:spPr>
        <p:txBody>
          <a:bodyPr/>
          <a:lstStyle>
            <a:lvl1pPr>
              <a:defRPr sz="1929"/>
            </a:lvl1pPr>
            <a:lvl2pPr>
              <a:defRPr sz="1754"/>
            </a:lvl2pPr>
            <a:lvl3pPr>
              <a:defRPr sz="1579"/>
            </a:lvl3pPr>
            <a:lvl4pPr>
              <a:defRPr sz="1403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4497" y="1913470"/>
            <a:ext cx="4169807" cy="743094"/>
          </a:xfrm>
        </p:spPr>
        <p:txBody>
          <a:bodyPr anchor="ctr">
            <a:normAutofit/>
          </a:bodyPr>
          <a:lstStyle>
            <a:lvl1pPr marL="0" indent="0">
              <a:buNone/>
              <a:defRPr sz="1842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4497" y="2656564"/>
            <a:ext cx="4169807" cy="3566160"/>
          </a:xfrm>
        </p:spPr>
        <p:txBody>
          <a:bodyPr/>
          <a:lstStyle>
            <a:lvl1pPr>
              <a:defRPr sz="1929"/>
            </a:lvl1pPr>
            <a:lvl2pPr>
              <a:defRPr sz="1754"/>
            </a:lvl2pPr>
            <a:lvl3pPr>
              <a:defRPr sz="1579"/>
            </a:lvl3pPr>
            <a:lvl4pPr>
              <a:defRPr sz="1403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887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751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6655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490" y="2120054"/>
            <a:ext cx="5372636" cy="4114800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0608" y="2147487"/>
            <a:ext cx="2806601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579"/>
            </a:lvl1pPr>
            <a:lvl2pPr marL="400964" indent="0">
              <a:buNone/>
              <a:defRPr sz="1052"/>
            </a:lvl2pPr>
            <a:lvl3pPr marL="801929" indent="0">
              <a:buNone/>
              <a:defRPr sz="877"/>
            </a:lvl3pPr>
            <a:lvl4pPr marL="1202893" indent="0">
              <a:buNone/>
              <a:defRPr sz="789"/>
            </a:lvl4pPr>
            <a:lvl5pPr marL="1603858" indent="0">
              <a:buNone/>
              <a:defRPr sz="789"/>
            </a:lvl5pPr>
            <a:lvl6pPr marL="2004822" indent="0">
              <a:buNone/>
              <a:defRPr sz="789"/>
            </a:lvl6pPr>
            <a:lvl7pPr marL="2405786" indent="0">
              <a:buNone/>
              <a:defRPr sz="789"/>
            </a:lvl7pPr>
            <a:lvl8pPr marL="2806751" indent="0">
              <a:buNone/>
              <a:defRPr sz="789"/>
            </a:lvl8pPr>
            <a:lvl9pPr marL="3207715" indent="0">
              <a:buNone/>
              <a:defRPr sz="789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2639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557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22640" y="2211494"/>
            <a:ext cx="5372636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2806">
                <a:solidFill>
                  <a:schemeClr val="tx1">
                    <a:lumMod val="50000"/>
                  </a:schemeClr>
                </a:solidFill>
              </a:defRPr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2068" y="2150621"/>
            <a:ext cx="2806601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579"/>
            </a:lvl1pPr>
            <a:lvl2pPr marL="400964" indent="0">
              <a:buNone/>
              <a:defRPr sz="1052"/>
            </a:lvl2pPr>
            <a:lvl3pPr marL="801929" indent="0">
              <a:buNone/>
              <a:defRPr sz="877"/>
            </a:lvl3pPr>
            <a:lvl4pPr marL="1202893" indent="0">
              <a:buNone/>
              <a:defRPr sz="789"/>
            </a:lvl4pPr>
            <a:lvl5pPr marL="1603858" indent="0">
              <a:buNone/>
              <a:defRPr sz="789"/>
            </a:lvl5pPr>
            <a:lvl6pPr marL="2004822" indent="0">
              <a:buNone/>
              <a:defRPr sz="789"/>
            </a:lvl6pPr>
            <a:lvl7pPr marL="2405786" indent="0">
              <a:buNone/>
              <a:defRPr sz="789"/>
            </a:lvl7pPr>
            <a:lvl8pPr marL="2806751" indent="0">
              <a:buNone/>
              <a:defRPr sz="789"/>
            </a:lvl8pPr>
            <a:lvl9pPr marL="3207715" indent="0">
              <a:buNone/>
              <a:defRPr sz="789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348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3829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09514" y="0"/>
            <a:ext cx="240565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33438" y="274638"/>
            <a:ext cx="2106775" cy="58975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2" y="274638"/>
            <a:ext cx="6992203" cy="58975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6422855"/>
            <a:ext cx="2405654" cy="365125"/>
          </a:xfrm>
        </p:spPr>
        <p:txBody>
          <a:bodyPr/>
          <a:lstStyle/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11494" y="6422855"/>
            <a:ext cx="375306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9686" y="6422855"/>
            <a:ext cx="771507" cy="365125"/>
          </a:xfrm>
        </p:spPr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729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3" y="1709739"/>
            <a:ext cx="9221689" cy="2852737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3" y="4589464"/>
            <a:ext cx="9221689" cy="1500187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052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1825625"/>
            <a:ext cx="4544021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1825625"/>
            <a:ext cx="4544021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300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365126"/>
            <a:ext cx="9221689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5" y="1681163"/>
            <a:ext cx="4523138" cy="82391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5" y="2505075"/>
            <a:ext cx="452313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0" y="1681163"/>
            <a:ext cx="4545413" cy="82391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0" y="2505075"/>
            <a:ext cx="4545413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446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669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6482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57200"/>
            <a:ext cx="3448388" cy="1600200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987426"/>
            <a:ext cx="5412730" cy="4873625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057400"/>
            <a:ext cx="3448388" cy="3811588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418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57200"/>
            <a:ext cx="3448388" cy="1600200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987426"/>
            <a:ext cx="5412730" cy="4873625"/>
          </a:xfrm>
        </p:spPr>
        <p:txBody>
          <a:bodyPr anchor="t"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057400"/>
            <a:ext cx="3448388" cy="3811588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299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365126"/>
            <a:ext cx="922168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1825625"/>
            <a:ext cx="92216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6356351"/>
            <a:ext cx="2405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6356351"/>
            <a:ext cx="36084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6356351"/>
            <a:ext cx="2405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879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4" y="176109"/>
            <a:ext cx="10689140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4904" y="284176"/>
            <a:ext cx="85801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4904" y="2011680"/>
            <a:ext cx="85801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54331" y="6422855"/>
            <a:ext cx="26316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921">
                <a:solidFill>
                  <a:schemeClr val="tx1"/>
                </a:solidFill>
              </a:defRPr>
            </a:lvl1pPr>
          </a:lstStyle>
          <a:p>
            <a:fld id="{D06DE85E-D9ED-4BD3-B93A-FEBB02327D00}" type="datetimeFigureOut">
              <a:rPr lang="tr-TR" smtClean="0"/>
              <a:t>06.04.2020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07843" y="6422855"/>
            <a:ext cx="44237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21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380" y="6422855"/>
            <a:ext cx="829829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052" b="0">
                <a:solidFill>
                  <a:schemeClr val="tx1"/>
                </a:solidFill>
              </a:defRPr>
            </a:lvl1pPr>
          </a:lstStyle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8538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5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</p:sldLayoutIdLst>
  <p:txStyles>
    <p:titleStyle>
      <a:lvl1pPr algn="l" defTabSz="801929" rtl="0" eaLnBrk="1" latinLnBrk="0" hangingPunct="1">
        <a:lnSpc>
          <a:spcPct val="85000"/>
        </a:lnSpc>
        <a:spcBef>
          <a:spcPct val="0"/>
        </a:spcBef>
        <a:buNone/>
        <a:defRPr sz="3508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60386" indent="-160386" algn="l" defTabSz="801929" rtl="0" eaLnBrk="1" latinLnBrk="0" hangingPunct="1">
        <a:lnSpc>
          <a:spcPct val="90000"/>
        </a:lnSpc>
        <a:spcBef>
          <a:spcPts val="1052"/>
        </a:spcBef>
        <a:spcAft>
          <a:spcPts val="175"/>
        </a:spcAft>
        <a:buClr>
          <a:schemeClr val="tx1"/>
        </a:buClr>
        <a:buFont typeface="Wingdings" pitchFamily="2" charset="2"/>
        <a:buChar char=""/>
        <a:defRPr sz="1929" kern="1200">
          <a:solidFill>
            <a:schemeClr val="tx1"/>
          </a:solidFill>
          <a:latin typeface="+mn-lt"/>
          <a:ea typeface="+mn-ea"/>
          <a:cs typeface="+mn-cs"/>
        </a:defRPr>
      </a:lvl1pPr>
      <a:lvl2pPr marL="360868" indent="-160386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754" kern="1200">
          <a:solidFill>
            <a:schemeClr val="tx1"/>
          </a:solidFill>
          <a:latin typeface="+mn-lt"/>
          <a:ea typeface="+mn-ea"/>
          <a:cs typeface="+mn-cs"/>
        </a:defRPr>
      </a:lvl2pPr>
      <a:lvl3pPr marL="561350" indent="-160386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761832" indent="-160386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4pPr>
      <a:lvl5pPr marL="962315" indent="-160386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5pPr>
      <a:lvl6pPr marL="1126594" indent="-200482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6pPr>
      <a:lvl7pPr marL="1290769" indent="-200482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7pPr>
      <a:lvl8pPr marL="1428633" indent="-200482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8pPr>
      <a:lvl9pPr marL="1584037" indent="-200482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8" y="0"/>
            <a:ext cx="10692000" cy="687600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2078182"/>
            <a:ext cx="10691812" cy="2183686"/>
          </a:xfrm>
        </p:spPr>
        <p:txBody>
          <a:bodyPr>
            <a:noAutofit/>
          </a:bodyPr>
          <a:lstStyle/>
          <a:p>
            <a:r>
              <a:rPr lang="tr-TR" sz="2800" b="1" dirty="0" smtClean="0">
                <a:cs typeface="Arial" panose="020B0604020202020204" pitchFamily="34" charset="0"/>
              </a:rPr>
              <a:t>İSİF108 HADİS İLİMLERİ VE USULÜ-II </a:t>
            </a:r>
            <a:r>
              <a:rPr lang="tr-TR" sz="2800" b="1" dirty="0">
                <a:solidFill>
                  <a:srgbClr val="FF0000"/>
                </a:solidFill>
                <a:cs typeface="Arial" panose="020B0604020202020204" pitchFamily="34" charset="0"/>
              </a:rPr>
              <a:t/>
            </a:r>
            <a:br>
              <a:rPr lang="tr-TR" sz="2800" b="1" dirty="0">
                <a:solidFill>
                  <a:srgbClr val="FF0000"/>
                </a:solidFill>
                <a:cs typeface="Arial" panose="020B0604020202020204" pitchFamily="34" charset="0"/>
              </a:rPr>
            </a:br>
            <a:r>
              <a:rPr lang="tr-TR" sz="2800" b="1" dirty="0" smtClean="0">
                <a:cs typeface="Arial" panose="020B0604020202020204" pitchFamily="34" charset="0"/>
              </a:rPr>
              <a:t>I. Hafta</a:t>
            </a:r>
            <a:br>
              <a:rPr lang="tr-TR" sz="2800" b="1" dirty="0" smtClean="0">
                <a:cs typeface="Arial" panose="020B0604020202020204" pitchFamily="34" charset="0"/>
              </a:rPr>
            </a:br>
            <a:r>
              <a:rPr lang="tr-TR" sz="2800" b="1" dirty="0">
                <a:cs typeface="Arial" panose="020B0604020202020204" pitchFamily="34" charset="0"/>
              </a:rPr>
              <a:t/>
            </a:r>
            <a:br>
              <a:rPr lang="tr-TR" sz="2800" b="1" dirty="0">
                <a:cs typeface="Arial" panose="020B0604020202020204" pitchFamily="34" charset="0"/>
              </a:rPr>
            </a:br>
            <a:endParaRPr lang="tr-TR" sz="2800" b="1" dirty="0">
              <a:cs typeface="Arial" panose="020B0604020202020204" pitchFamily="34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399011" y="3870038"/>
            <a:ext cx="9277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Sıhhatine göre Hadisler</a:t>
            </a:r>
            <a:endParaRPr lang="tr-TR" sz="2000" dirty="0">
              <a:solidFill>
                <a:srgbClr val="FF0000"/>
              </a:solidFill>
            </a:endParaRPr>
          </a:p>
        </p:txBody>
      </p:sp>
      <p:sp>
        <p:nvSpPr>
          <p:cNvPr id="5" name="Altbilgi Yer Tutucusu 1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Hadis Kitapları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138146"/>
            <a:ext cx="9725891" cy="4356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Sadece sahih hadisleri bir araya getirmek amacıyla birçok kitap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yazılmıştır. Bunların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en meşhurları,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Buhârî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(ö. 256/869) ve Müslim’in (ö. 261/874)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el-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Câmiu’s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-Sahih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adlı kitaplarıdır. Bu eserlere Sahih-i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Buhârî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Sahih-i Müslim de denir. Bu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iki esere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Sahihayn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denilmiş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Kur’ân’dan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sonra en güvenilir kitaplar olarak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kabul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edilmişlerdir.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Buhârî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Müslim’in kitaplarına almadıkları diğer sahih hadisleri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Tirmizî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ö.279/892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Ebû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Dâvûd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(ö. 275/888),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Nesâî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(ö. 303/915)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İbn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Mâce’nin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(ö.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273/886)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Sünen’lerinde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İbn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Huzeyme’nin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(ö. 311/923)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Sahih’i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İbn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Hibbân’ın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(ö. 354/965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Sahih’i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Hâkim en-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Neysâbûrî’nin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(ö. 405/1014) el-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Müstedrek’i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Dârekutnî’nin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ö.385/995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Sünen’i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Beyhâkî’nin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(ö. 458/1065)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Sünen’inde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bulabiliriz. Sahih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hadisler sadece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Sahihayn’da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aranmaz,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Sahihayn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dışında da sahih hadis kitapları vardır ve onlarda da sahih hadis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bulunmaktadır.</a:t>
            </a:r>
            <a:endParaRPr lang="tr-TR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60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69871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HASEN HADİS VE ÇEŞİTLERİ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208484"/>
            <a:ext cx="972589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Hasen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hadis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; sahih hadisin şartlarını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taşımakla beraber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 veya birkaç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râvisinin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zabtı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sahih hadis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râvilerine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nispetle daha az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olan hadis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demektir.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Hasen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hadis, sahih ile zayıf arasında yer alan fakat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sahih’e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daha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yakın olan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 hadis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çeşitidir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Hasen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hadisler ikiye ayrılmaktadır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Hasen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li-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zâtihî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râvilerinin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hepsi adalet sıfatına sahip olduğu hâlde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râvilerinden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bir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veya birkaçının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zabt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sıfatı tam olmayan, muttasıl bir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senedle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şâz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muallel olmaksızın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rivayet edilen hadistir.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Hasen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li-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zâtihî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olan bir hadis, kendisi gibi veya kendisinden daha kuvvetli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başka bir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tarikle/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isnâdla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rivayet edildiğinde veya bir şahidi bulunduğunda Sahih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li-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ğayrihî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derecesine yükselir.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/>
              <a:t/>
            </a:r>
            <a:br>
              <a:rPr lang="tr-TR" sz="2000" dirty="0"/>
            </a:br>
            <a:endParaRPr lang="tr-TR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60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608" y="576268"/>
            <a:ext cx="7018704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66" y="4499838"/>
            <a:ext cx="74580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610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69871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HASEN HADİS VE ÇEŞİTLERİ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009193"/>
            <a:ext cx="972589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Hasen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li-</a:t>
            </a:r>
            <a:r>
              <a:rPr lang="tr-T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Ğayrihî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İsnâdındaki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bir veya birkaç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râvisinin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zabt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sıfatının zayıf olması sebebiyle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aslında zayıf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olan, ancak zayıflığı başka rivayetlerin desteğiyle giderilerek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hasen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niteliğini kazanan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hadise,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hasen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li-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ğayrihî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denir.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Her zayıf hadis, başka rivayetlerle desteklenerek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hasen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li-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ğayrihî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derecesine yükselemez. Senedinde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kizb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(yalancılık),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ittihâm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bi’l-kizb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(yalanla itham edilmek),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kesretü’l-ğalat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(hadis rivayetinde çok hata yapmak) ve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fısk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(büyük günah işlemek, küçüklerde ısrar etmek) sebepleriyle cerh edilmiş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râvilerin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bulunduğu zayıf hadisler, çok zayıftırlar, başka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isnâdlarla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rivayet edilseler bile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hasen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li-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ğayrihî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seviyesine yükselemezler.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61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69871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HASEN HADİS VE ÇEŞİTLERİ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525005"/>
            <a:ext cx="9725891" cy="3342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Hadisçiler,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fakîhler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usulcülere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göre </a:t>
            </a:r>
            <a:r>
              <a:rPr lang="tr-TR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hasen</a:t>
            </a:r>
            <a:r>
              <a:rPr lang="tr-T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hadis</a:t>
            </a:r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, sahih hadis gibi dinde </a:t>
            </a: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delil olarak </a:t>
            </a:r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kullanılır ve hükmüyle amel edilir.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Âlimler sadece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hasen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hadisleri bir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araya getirmek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amacıyla müstakil kitaplar yazmamışlardır. Ancak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Tirmizî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Ebû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Dâvûd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Nesâî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Darekutnî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Sünen adlı eserlerine birçok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hasen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hadis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almışlardır.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000" dirty="0"/>
              <a:t/>
            </a:r>
            <a:br>
              <a:rPr lang="tr-TR" sz="2000" dirty="0"/>
            </a:br>
            <a:endParaRPr lang="tr-TR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61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KONU ÖZETİ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182880" y="2349510"/>
            <a:ext cx="1044909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Sıhhat yani sağlamlık bakımından hadisler sahih,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hasen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zayıf ve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mevzû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olmak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üzere dörde ayrılır. Adalet ve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zabt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sahibi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râvilerin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muttasıl bir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senedle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rivayet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ettikleri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şâzz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ve muallel olmayan hadise, sahih hadis denir.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Sahih hadis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sahih li-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zâtihî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ve sahih li-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ğayrihî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olmak üzere ikiye ayrılmıştır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Adalet sahibi olup ta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zabt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sıfatı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tam olmayan/biraz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zayıf olan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râvi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veya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râvilerin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muttasıl bir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senedle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şâz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 muallel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olmaksızın rivayet ettikleri hadise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hasen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li-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zâtihî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denir.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Sahih ve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hasen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hadisle amel etmek; hadis, usul ve fıkıh âlimlerinin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icmâsı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ile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vaciptir. Dinde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kendisiyle amel edilmesi gereken bir hüccet/delildir, onunla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amel etmeyi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terk etmek caiz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değildir.</a:t>
            </a:r>
          </a:p>
          <a:p>
            <a:pPr algn="just">
              <a:lnSpc>
                <a:spcPct val="150000"/>
              </a:lnSpc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50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498764" y="2525005"/>
            <a:ext cx="9725891" cy="2419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 sunumun hazırlanmasında Atatürk Üniversitesi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Açıköğretim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Fakültesi yayınlarından Hadis Tarihi ve Usulü kitabından istifade edilmiştir.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000" dirty="0"/>
              <a:t/>
            </a:r>
            <a:br>
              <a:rPr lang="tr-TR" sz="2000" dirty="0"/>
            </a:br>
            <a:endParaRPr lang="tr-TR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91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DERS İZLENCESİ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318273"/>
            <a:ext cx="9725891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Sahih Hadis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Hasen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Hadis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000" dirty="0"/>
              <a:t/>
            </a:r>
            <a:br>
              <a:rPr lang="tr-TR" sz="2000" dirty="0"/>
            </a:br>
            <a:endParaRPr lang="tr-TR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11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953" y="1629506"/>
            <a:ext cx="7150077" cy="3395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75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SIHHATİNE GÖRE HADİSLER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525005"/>
            <a:ext cx="9725891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Âlimler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hadisleri sıhhatleri yani Hz. Peygamber’e ait olup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olmamaları açısından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ele alıp inceleyerek onları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sahih,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hasen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, zayıf ve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mevzû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olmak üzere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dört kısma ayırmışlardır.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Hicri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üçüncü asırda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Buharî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ve Müslim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sadece sahih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hadisleri içeren “Sahih” adlı eserlerini,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Tirmizî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Ebû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Dâvûd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Nesâî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İbn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Mâce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ise sahih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hasen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ve az da olsa zayıf hadisleri içeren “Sünen” adlı eserlerini yazmışlardır.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tr-TR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0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Sahih Hadisin </a:t>
            </a:r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Şartları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508392"/>
            <a:ext cx="4954385" cy="280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Sahih hadis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; adalet ve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zabt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sahibi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râvilerin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muttasıl bir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senedle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rivayet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ettikleri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şâz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ve muallel olmayan hadistir. Bu tanıma göre bir hadisin sahih olabilmesi için şu </a:t>
            </a: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beş şartı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taşıması gerekir: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421" y="2676893"/>
            <a:ext cx="3869130" cy="262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758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Sahih Hadisin </a:t>
            </a:r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Şartları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303521" y="2548292"/>
            <a:ext cx="491900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Râvilerin adalet sahibi olması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: Hadisin senedinde yer alan her bir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râvinin,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Müslüman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, büluğ çağına ermiş, akıllı, dinin emirlerini yapıp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yasaklarından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kaçınan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ve kişiliğe zarar verici söz ve davranışlardan sakınan olması gerekir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2000" dirty="0"/>
              <a:t/>
            </a:r>
            <a:br>
              <a:rPr lang="tr-TR" sz="2000" dirty="0"/>
            </a:br>
            <a:endParaRPr lang="tr-TR" sz="2000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54" y="2773498"/>
            <a:ext cx="4382610" cy="2431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511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Sahih Hadisin </a:t>
            </a:r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Şartları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82959" y="2177853"/>
            <a:ext cx="972589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Râvilerin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zabt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sahibi olması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Zabt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râvinin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ezberinden rivayet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ediyorsa naklettiklerini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ezberlemiş olması, kitabından rivayet ediyorsa kitabını her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türlü değişiklikten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koruması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demektir.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Senedin muttasıl/kesiksiz olması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: İlk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râviden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râviye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kadar,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râviler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arasında kopukluk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olmaması, yani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senedde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yer alan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râvilerden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her birinin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hadisi, kendisinden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hadis naklettiği hocasından bizzat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almasıdır.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Hadisin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şâz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olmaması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: Sika yani adalet ve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zabt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sahibi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râvinin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rivayet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ettiği hadisin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diğer sika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râvilerin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rivayetlerine aykırı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olmamasıdır.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92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Sahih Hadisin </a:t>
            </a:r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Şartları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278822"/>
            <a:ext cx="972589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Hadisin muallel olmaması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: Hadisin,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sıhhata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zarar verecek gizli bir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kusurunun bulunmaması.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Bir hadisin sahih olabilmesi için bu şartların hepsini taşıması gerekir, kendisinde bu şartlardan biri eksik olan hadise, sahih adı verilmez.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Sahih hadis yukarıda zikredilen özellikleri bizzat veya herhangi bir destekle taşımasına göre, bir başka ifadeyle bu şartları en üst seviyede taşıyıp taşımamasına göre iki kısma ayrılır: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Sahih li-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zâtihî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diye adlandırılan hadis, yukarıda belirttiğimiz sıhhat şartlarını bizzat taşıyan hadistir.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92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Sahih Hadisin </a:t>
            </a:r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Çeşitleri/ Hükmü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525005"/>
            <a:ext cx="9725891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Sahih </a:t>
            </a:r>
            <a:r>
              <a:rPr lang="tr-T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ğayrihî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Muttasıl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isnâdla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rivayet olunmuş,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şâzz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ve muallel olmayan fakat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râvilerinden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birinin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zabtının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tam olmaması gibi bir eksiklik sebebiyle sahih olamayan, ancak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 eksikliği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başka bir rivayetle giderilerek sahih derecesine çıkan hadistir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Sahih hadisle amel etmek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; hadis, usul ve fıkıh âlimlerinin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icmâsı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ile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vaciptir. Dinde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kendisiyle amel edilmesi gereken bir hüccet/delildir, onunla amel etmeyi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terk etmek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caiz değildir.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92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Şeritli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Şeritli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Şeritli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nded" id="{98DFF888-2449-4D28-977C-6306C017633E}" vid="{B7CF026C-957E-4F4E-893C-D02C23AB63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341</TotalTime>
  <Words>1081</Words>
  <Application>Microsoft Office PowerPoint</Application>
  <PresentationFormat>Özel</PresentationFormat>
  <Paragraphs>61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16</vt:i4>
      </vt:variant>
    </vt:vector>
  </HeadingPairs>
  <TitlesOfParts>
    <vt:vector size="18" baseType="lpstr">
      <vt:lpstr>Office Teması</vt:lpstr>
      <vt:lpstr>Şeritli</vt:lpstr>
      <vt:lpstr>İSİF108 HADİS İLİMLERİ VE USULÜ-II  I. Hafta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Adıyaman Üniversitesi  Enformatik Bölüm Başkanlığı  Uzaktan Eğitim  Bilgisayar Teknolojileri Dersi</dc:title>
  <dc:creator>Ferdi DOĞAN</dc:creator>
  <cp:lastModifiedBy>pc</cp:lastModifiedBy>
  <cp:revision>63</cp:revision>
  <dcterms:created xsi:type="dcterms:W3CDTF">2019-09-14T09:59:13Z</dcterms:created>
  <dcterms:modified xsi:type="dcterms:W3CDTF">2020-04-06T20:02:02Z</dcterms:modified>
</cp:coreProperties>
</file>