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301" r:id="rId3"/>
    <p:sldId id="306" r:id="rId4"/>
    <p:sldId id="324" r:id="rId5"/>
    <p:sldId id="325" r:id="rId6"/>
    <p:sldId id="326" r:id="rId7"/>
    <p:sldId id="327" r:id="rId8"/>
    <p:sldId id="328" r:id="rId9"/>
    <p:sldId id="329" r:id="rId10"/>
    <p:sldId id="323" r:id="rId11"/>
    <p:sldId id="293" r:id="rId12"/>
    <p:sldId id="309" r:id="rId13"/>
    <p:sldId id="304" r:id="rId14"/>
    <p:sldId id="310" r:id="rId15"/>
    <p:sldId id="305" r:id="rId16"/>
    <p:sldId id="307" r:id="rId17"/>
    <p:sldId id="330" r:id="rId18"/>
    <p:sldId id="259" r:id="rId19"/>
    <p:sldId id="260" r:id="rId20"/>
    <p:sldId id="261" r:id="rId21"/>
    <p:sldId id="311" r:id="rId22"/>
    <p:sldId id="312" r:id="rId23"/>
    <p:sldId id="313" r:id="rId24"/>
    <p:sldId id="314" r:id="rId25"/>
    <p:sldId id="258" r:id="rId26"/>
    <p:sldId id="262" r:id="rId27"/>
    <p:sldId id="263" r:id="rId28"/>
    <p:sldId id="264" r:id="rId29"/>
    <p:sldId id="265" r:id="rId30"/>
    <p:sldId id="266" r:id="rId31"/>
    <p:sldId id="267" r:id="rId32"/>
    <p:sldId id="268" r:id="rId33"/>
    <p:sldId id="269" r:id="rId34"/>
    <p:sldId id="270" r:id="rId35"/>
    <p:sldId id="282" r:id="rId36"/>
    <p:sldId id="294" r:id="rId37"/>
    <p:sldId id="275" r:id="rId38"/>
    <p:sldId id="276" r:id="rId39"/>
    <p:sldId id="277" r:id="rId40"/>
    <p:sldId id="278" r:id="rId41"/>
    <p:sldId id="316" r:id="rId42"/>
    <p:sldId id="279" r:id="rId43"/>
    <p:sldId id="280" r:id="rId44"/>
    <p:sldId id="281" r:id="rId45"/>
    <p:sldId id="283" r:id="rId46"/>
    <p:sldId id="286" r:id="rId47"/>
    <p:sldId id="285" r:id="rId48"/>
    <p:sldId id="320" r:id="rId49"/>
    <p:sldId id="331" r:id="rId50"/>
    <p:sldId id="332" r:id="rId51"/>
    <p:sldId id="289" r:id="rId52"/>
    <p:sldId id="322" r:id="rId53"/>
    <p:sldId id="291" r:id="rId54"/>
    <p:sldId id="295" r:id="rId55"/>
    <p:sldId id="296" r:id="rId56"/>
    <p:sldId id="297" r:id="rId57"/>
    <p:sldId id="308" r:id="rId58"/>
    <p:sldId id="298" r:id="rId59"/>
    <p:sldId id="321" r:id="rId60"/>
    <p:sldId id="315" r:id="rId61"/>
    <p:sldId id="300" r:id="rId62"/>
    <p:sldId id="299" r:id="rId63"/>
    <p:sldId id="317" r:id="rId64"/>
    <p:sldId id="319" r:id="rId65"/>
    <p:sldId id="333" r:id="rId66"/>
    <p:sldId id="318" r:id="rId6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E2B54A-46F3-4B4C-BE4F-9E6AE329050B}" type="doc">
      <dgm:prSet loTypeId="urn:microsoft.com/office/officeart/2005/8/layout/arrow2" loCatId="process" qsTypeId="urn:microsoft.com/office/officeart/2005/8/quickstyle/simple1" qsCatId="simple" csTypeId="urn:microsoft.com/office/officeart/2005/8/colors/accent1_2" csCatId="accent1" phldr="1"/>
      <dgm:spPr/>
    </dgm:pt>
    <dgm:pt modelId="{D599FDF2-FD94-4720-96A9-2A18631C703B}">
      <dgm:prSet phldrT="[Metin]"/>
      <dgm:spPr/>
      <dgm:t>
        <a:bodyPr/>
        <a:lstStyle/>
        <a:p>
          <a:r>
            <a:rPr lang="tr-TR" dirty="0" smtClean="0"/>
            <a:t>İLİM</a:t>
          </a:r>
          <a:endParaRPr lang="tr-TR" dirty="0"/>
        </a:p>
      </dgm:t>
    </dgm:pt>
    <dgm:pt modelId="{C89C0E3E-23A8-4A43-BEA1-A23D2BC98E5C}" type="parTrans" cxnId="{4B540CCA-289E-4750-AFFD-B3FD071D9BCA}">
      <dgm:prSet/>
      <dgm:spPr/>
      <dgm:t>
        <a:bodyPr/>
        <a:lstStyle/>
        <a:p>
          <a:endParaRPr lang="tr-TR"/>
        </a:p>
      </dgm:t>
    </dgm:pt>
    <dgm:pt modelId="{5B41AFA5-5129-4A8E-8A55-52150AA1604C}" type="sibTrans" cxnId="{4B540CCA-289E-4750-AFFD-B3FD071D9BCA}">
      <dgm:prSet/>
      <dgm:spPr/>
      <dgm:t>
        <a:bodyPr/>
        <a:lstStyle/>
        <a:p>
          <a:endParaRPr lang="tr-TR"/>
        </a:p>
      </dgm:t>
    </dgm:pt>
    <dgm:pt modelId="{A145D6FE-D49B-4461-A603-E597D7295099}">
      <dgm:prSet phldrT="[Metin]"/>
      <dgm:spPr/>
      <dgm:t>
        <a:bodyPr/>
        <a:lstStyle/>
        <a:p>
          <a:r>
            <a:rPr lang="tr-TR" dirty="0" smtClean="0"/>
            <a:t>İMAN</a:t>
          </a:r>
          <a:endParaRPr lang="tr-TR" dirty="0"/>
        </a:p>
      </dgm:t>
    </dgm:pt>
    <dgm:pt modelId="{311A7842-A243-4F70-B70A-52D9D969F26A}" type="parTrans" cxnId="{47EDDE1C-97A5-4C14-9656-D253BDC0163D}">
      <dgm:prSet/>
      <dgm:spPr/>
      <dgm:t>
        <a:bodyPr/>
        <a:lstStyle/>
        <a:p>
          <a:endParaRPr lang="tr-TR"/>
        </a:p>
      </dgm:t>
    </dgm:pt>
    <dgm:pt modelId="{4BF02C78-B360-4288-A212-6982DE24E84B}" type="sibTrans" cxnId="{47EDDE1C-97A5-4C14-9656-D253BDC0163D}">
      <dgm:prSet/>
      <dgm:spPr/>
      <dgm:t>
        <a:bodyPr/>
        <a:lstStyle/>
        <a:p>
          <a:endParaRPr lang="tr-TR"/>
        </a:p>
      </dgm:t>
    </dgm:pt>
    <dgm:pt modelId="{3BAEA02E-8488-4F0E-B52B-3C1D556E002D}">
      <dgm:prSet phldrT="[Metin]"/>
      <dgm:spPr/>
      <dgm:t>
        <a:bodyPr/>
        <a:lstStyle/>
        <a:p>
          <a:r>
            <a:rPr lang="tr-TR" dirty="0" smtClean="0"/>
            <a:t>AHLAK</a:t>
          </a:r>
          <a:endParaRPr lang="tr-TR" dirty="0"/>
        </a:p>
      </dgm:t>
    </dgm:pt>
    <dgm:pt modelId="{3AA95409-FE55-42D0-8AA0-A43DB7B08038}" type="parTrans" cxnId="{03EAAD87-FF62-40C8-AA06-2CBD8ADD9056}">
      <dgm:prSet/>
      <dgm:spPr/>
      <dgm:t>
        <a:bodyPr/>
        <a:lstStyle/>
        <a:p>
          <a:endParaRPr lang="tr-TR"/>
        </a:p>
      </dgm:t>
    </dgm:pt>
    <dgm:pt modelId="{32B63D26-6A95-47DC-9885-74E8FFADEA69}" type="sibTrans" cxnId="{03EAAD87-FF62-40C8-AA06-2CBD8ADD9056}">
      <dgm:prSet/>
      <dgm:spPr/>
      <dgm:t>
        <a:bodyPr/>
        <a:lstStyle/>
        <a:p>
          <a:endParaRPr lang="tr-TR"/>
        </a:p>
      </dgm:t>
    </dgm:pt>
    <dgm:pt modelId="{8BB66DFC-ACA1-4006-B4AB-3A5E4CABC063}" type="pres">
      <dgm:prSet presAssocID="{44E2B54A-46F3-4B4C-BE4F-9E6AE329050B}" presName="arrowDiagram" presStyleCnt="0">
        <dgm:presLayoutVars>
          <dgm:chMax val="5"/>
          <dgm:dir/>
          <dgm:resizeHandles val="exact"/>
        </dgm:presLayoutVars>
      </dgm:prSet>
      <dgm:spPr/>
    </dgm:pt>
    <dgm:pt modelId="{280A07D7-55DD-411F-9A96-4B538C278C36}" type="pres">
      <dgm:prSet presAssocID="{44E2B54A-46F3-4B4C-BE4F-9E6AE329050B}" presName="arrow" presStyleLbl="bgShp" presStyleIdx="0" presStyleCnt="1"/>
      <dgm:spPr/>
    </dgm:pt>
    <dgm:pt modelId="{8EB12E54-88D3-40F7-99AA-73FF8AB3B09F}" type="pres">
      <dgm:prSet presAssocID="{44E2B54A-46F3-4B4C-BE4F-9E6AE329050B}" presName="arrowDiagram3" presStyleCnt="0"/>
      <dgm:spPr/>
    </dgm:pt>
    <dgm:pt modelId="{7FFABCFC-EA8D-473B-8756-8E527F7B4845}" type="pres">
      <dgm:prSet presAssocID="{D599FDF2-FD94-4720-96A9-2A18631C703B}" presName="bullet3a" presStyleLbl="node1" presStyleIdx="0" presStyleCnt="3"/>
      <dgm:spPr/>
    </dgm:pt>
    <dgm:pt modelId="{DCD4AF49-04FE-478E-B4B6-C87C2C5D6F34}" type="pres">
      <dgm:prSet presAssocID="{D599FDF2-FD94-4720-96A9-2A18631C703B}" presName="textBox3a" presStyleLbl="revTx" presStyleIdx="0" presStyleCnt="3">
        <dgm:presLayoutVars>
          <dgm:bulletEnabled val="1"/>
        </dgm:presLayoutVars>
      </dgm:prSet>
      <dgm:spPr/>
      <dgm:t>
        <a:bodyPr/>
        <a:lstStyle/>
        <a:p>
          <a:endParaRPr lang="tr-TR"/>
        </a:p>
      </dgm:t>
    </dgm:pt>
    <dgm:pt modelId="{873D33CD-E5DD-47CD-825D-5E2861CF5C37}" type="pres">
      <dgm:prSet presAssocID="{A145D6FE-D49B-4461-A603-E597D7295099}" presName="bullet3b" presStyleLbl="node1" presStyleIdx="1" presStyleCnt="3"/>
      <dgm:spPr/>
    </dgm:pt>
    <dgm:pt modelId="{102FFAB0-9624-49F2-A4C5-5E6D12C32FD1}" type="pres">
      <dgm:prSet presAssocID="{A145D6FE-D49B-4461-A603-E597D7295099}" presName="textBox3b" presStyleLbl="revTx" presStyleIdx="1" presStyleCnt="3">
        <dgm:presLayoutVars>
          <dgm:bulletEnabled val="1"/>
        </dgm:presLayoutVars>
      </dgm:prSet>
      <dgm:spPr/>
      <dgm:t>
        <a:bodyPr/>
        <a:lstStyle/>
        <a:p>
          <a:endParaRPr lang="tr-TR"/>
        </a:p>
      </dgm:t>
    </dgm:pt>
    <dgm:pt modelId="{586A3AA1-7DC0-4BE2-8E19-2611257CD432}" type="pres">
      <dgm:prSet presAssocID="{3BAEA02E-8488-4F0E-B52B-3C1D556E002D}" presName="bullet3c" presStyleLbl="node1" presStyleIdx="2" presStyleCnt="3"/>
      <dgm:spPr/>
    </dgm:pt>
    <dgm:pt modelId="{52C459ED-75C8-4DA4-BD3F-679D60DE08C6}" type="pres">
      <dgm:prSet presAssocID="{3BAEA02E-8488-4F0E-B52B-3C1D556E002D}" presName="textBox3c" presStyleLbl="revTx" presStyleIdx="2" presStyleCnt="3">
        <dgm:presLayoutVars>
          <dgm:bulletEnabled val="1"/>
        </dgm:presLayoutVars>
      </dgm:prSet>
      <dgm:spPr/>
      <dgm:t>
        <a:bodyPr/>
        <a:lstStyle/>
        <a:p>
          <a:endParaRPr lang="tr-TR"/>
        </a:p>
      </dgm:t>
    </dgm:pt>
  </dgm:ptLst>
  <dgm:cxnLst>
    <dgm:cxn modelId="{4B540CCA-289E-4750-AFFD-B3FD071D9BCA}" srcId="{44E2B54A-46F3-4B4C-BE4F-9E6AE329050B}" destId="{D599FDF2-FD94-4720-96A9-2A18631C703B}" srcOrd="0" destOrd="0" parTransId="{C89C0E3E-23A8-4A43-BEA1-A23D2BC98E5C}" sibTransId="{5B41AFA5-5129-4A8E-8A55-52150AA1604C}"/>
    <dgm:cxn modelId="{47EDDE1C-97A5-4C14-9656-D253BDC0163D}" srcId="{44E2B54A-46F3-4B4C-BE4F-9E6AE329050B}" destId="{A145D6FE-D49B-4461-A603-E597D7295099}" srcOrd="1" destOrd="0" parTransId="{311A7842-A243-4F70-B70A-52D9D969F26A}" sibTransId="{4BF02C78-B360-4288-A212-6982DE24E84B}"/>
    <dgm:cxn modelId="{03EAAD87-FF62-40C8-AA06-2CBD8ADD9056}" srcId="{44E2B54A-46F3-4B4C-BE4F-9E6AE329050B}" destId="{3BAEA02E-8488-4F0E-B52B-3C1D556E002D}" srcOrd="2" destOrd="0" parTransId="{3AA95409-FE55-42D0-8AA0-A43DB7B08038}" sibTransId="{32B63D26-6A95-47DC-9885-74E8FFADEA69}"/>
    <dgm:cxn modelId="{F4CD2FAA-B103-4103-ABD7-3D7F01E0E5CA}" type="presOf" srcId="{A145D6FE-D49B-4461-A603-E597D7295099}" destId="{102FFAB0-9624-49F2-A4C5-5E6D12C32FD1}" srcOrd="0" destOrd="0" presId="urn:microsoft.com/office/officeart/2005/8/layout/arrow2"/>
    <dgm:cxn modelId="{6A97545E-E350-4638-AF8C-B5E152C6199D}" type="presOf" srcId="{44E2B54A-46F3-4B4C-BE4F-9E6AE329050B}" destId="{8BB66DFC-ACA1-4006-B4AB-3A5E4CABC063}" srcOrd="0" destOrd="0" presId="urn:microsoft.com/office/officeart/2005/8/layout/arrow2"/>
    <dgm:cxn modelId="{660EA4B4-66EC-4EE6-9DD0-E7488F56719F}" type="presOf" srcId="{D599FDF2-FD94-4720-96A9-2A18631C703B}" destId="{DCD4AF49-04FE-478E-B4B6-C87C2C5D6F34}" srcOrd="0" destOrd="0" presId="urn:microsoft.com/office/officeart/2005/8/layout/arrow2"/>
    <dgm:cxn modelId="{1C8F4E41-F93D-43CC-8DFE-3064901ADA70}" type="presOf" srcId="{3BAEA02E-8488-4F0E-B52B-3C1D556E002D}" destId="{52C459ED-75C8-4DA4-BD3F-679D60DE08C6}" srcOrd="0" destOrd="0" presId="urn:microsoft.com/office/officeart/2005/8/layout/arrow2"/>
    <dgm:cxn modelId="{AF8E7E48-49CD-4E3A-A8C0-4E721321EF67}" type="presParOf" srcId="{8BB66DFC-ACA1-4006-B4AB-3A5E4CABC063}" destId="{280A07D7-55DD-411F-9A96-4B538C278C36}" srcOrd="0" destOrd="0" presId="urn:microsoft.com/office/officeart/2005/8/layout/arrow2"/>
    <dgm:cxn modelId="{BC1B9D6F-35D7-4B08-B0CB-0B7C96E261C4}" type="presParOf" srcId="{8BB66DFC-ACA1-4006-B4AB-3A5E4CABC063}" destId="{8EB12E54-88D3-40F7-99AA-73FF8AB3B09F}" srcOrd="1" destOrd="0" presId="urn:microsoft.com/office/officeart/2005/8/layout/arrow2"/>
    <dgm:cxn modelId="{D317C984-EE5D-4E26-B7E5-701899D63C2E}" type="presParOf" srcId="{8EB12E54-88D3-40F7-99AA-73FF8AB3B09F}" destId="{7FFABCFC-EA8D-473B-8756-8E527F7B4845}" srcOrd="0" destOrd="0" presId="urn:microsoft.com/office/officeart/2005/8/layout/arrow2"/>
    <dgm:cxn modelId="{A38D57FF-9AF7-428D-8ECB-D4384204A24F}" type="presParOf" srcId="{8EB12E54-88D3-40F7-99AA-73FF8AB3B09F}" destId="{DCD4AF49-04FE-478E-B4B6-C87C2C5D6F34}" srcOrd="1" destOrd="0" presId="urn:microsoft.com/office/officeart/2005/8/layout/arrow2"/>
    <dgm:cxn modelId="{F7AD1679-6F12-4FBF-B9F0-5A0B749074D6}" type="presParOf" srcId="{8EB12E54-88D3-40F7-99AA-73FF8AB3B09F}" destId="{873D33CD-E5DD-47CD-825D-5E2861CF5C37}" srcOrd="2" destOrd="0" presId="urn:microsoft.com/office/officeart/2005/8/layout/arrow2"/>
    <dgm:cxn modelId="{638CF760-D2DF-4411-8EB7-F88FE124AC3A}" type="presParOf" srcId="{8EB12E54-88D3-40F7-99AA-73FF8AB3B09F}" destId="{102FFAB0-9624-49F2-A4C5-5E6D12C32FD1}" srcOrd="3" destOrd="0" presId="urn:microsoft.com/office/officeart/2005/8/layout/arrow2"/>
    <dgm:cxn modelId="{D4830F17-E726-43FA-91F2-1B84C76FB00D}" type="presParOf" srcId="{8EB12E54-88D3-40F7-99AA-73FF8AB3B09F}" destId="{586A3AA1-7DC0-4BE2-8E19-2611257CD432}" srcOrd="4" destOrd="0" presId="urn:microsoft.com/office/officeart/2005/8/layout/arrow2"/>
    <dgm:cxn modelId="{F62C2AFF-B4DB-4FAE-BC8B-0E3FEB31F673}" type="presParOf" srcId="{8EB12E54-88D3-40F7-99AA-73FF8AB3B09F}" destId="{52C459ED-75C8-4DA4-BD3F-679D60DE08C6}"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66799B5-2D17-4913-91A1-72C62CE05C9E}" type="datetimeFigureOut">
              <a:rPr lang="tr-TR" smtClean="0"/>
              <a:t>04.03.2020</a:t>
            </a:fld>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05B0085-E975-48D6-8B2C-934B3E5F9CEB}" type="slidenum">
              <a:rPr lang="tr-TR" smtClean="0"/>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66799B5-2D17-4913-91A1-72C62CE05C9E}" type="datetimeFigureOut">
              <a:rPr lang="tr-TR" smtClean="0"/>
              <a:t>04.03.2020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5B0085-E975-48D6-8B2C-934B3E5F9CEB}"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66799B5-2D17-4913-91A1-72C62CE05C9E}" type="datetimeFigureOut">
              <a:rPr lang="tr-TR" smtClean="0"/>
              <a:t>04.03.2020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5B0085-E975-48D6-8B2C-934B3E5F9CEB}"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66799B5-2D17-4913-91A1-72C62CE05C9E}" type="datetimeFigureOut">
              <a:rPr lang="tr-TR" smtClean="0"/>
              <a:t>04.03.2020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5B0085-E975-48D6-8B2C-934B3E5F9CEB}"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66799B5-2D17-4913-91A1-72C62CE05C9E}" type="datetimeFigureOut">
              <a:rPr lang="tr-TR" smtClean="0"/>
              <a:t>04.03.2020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5B0085-E975-48D6-8B2C-934B3E5F9CEB}"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266799B5-2D17-4913-91A1-72C62CE05C9E}" type="datetimeFigureOut">
              <a:rPr lang="tr-TR" smtClean="0"/>
              <a:t>04.03.2020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05B0085-E975-48D6-8B2C-934B3E5F9CEB}" type="slidenum">
              <a:rPr lang="tr-TR" smtClean="0"/>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66799B5-2D17-4913-91A1-72C62CE05C9E}" type="datetimeFigureOut">
              <a:rPr lang="tr-TR" smtClean="0"/>
              <a:t>04.03.2020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05B0085-E975-48D6-8B2C-934B3E5F9CEB}"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266799B5-2D17-4913-91A1-72C62CE05C9E}" type="datetimeFigureOut">
              <a:rPr lang="tr-TR" smtClean="0"/>
              <a:t>04.03.2020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05B0085-E975-48D6-8B2C-934B3E5F9CEB}"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6799B5-2D17-4913-91A1-72C62CE05C9E}" type="datetimeFigureOut">
              <a:rPr lang="tr-TR" smtClean="0"/>
              <a:t>04.03.2020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05B0085-E975-48D6-8B2C-934B3E5F9CEB}"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66799B5-2D17-4913-91A1-72C62CE05C9E}" type="datetimeFigureOut">
              <a:rPr lang="tr-TR" smtClean="0"/>
              <a:t>04.03.2020</a:t>
            </a:fld>
            <a:endParaRPr lang="tr-TR"/>
          </a:p>
        </p:txBody>
      </p:sp>
      <p:sp>
        <p:nvSpPr>
          <p:cNvPr id="7" name="Slide Number Placeholder 6"/>
          <p:cNvSpPr>
            <a:spLocks noGrp="1"/>
          </p:cNvSpPr>
          <p:nvPr>
            <p:ph type="sldNum" sz="quarter" idx="12"/>
          </p:nvPr>
        </p:nvSpPr>
        <p:spPr/>
        <p:txBody>
          <a:bodyPr/>
          <a:lstStyle/>
          <a:p>
            <a:fld id="{705B0085-E975-48D6-8B2C-934B3E5F9CEB}" type="slidenum">
              <a:rPr lang="tr-TR" smtClean="0"/>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66799B5-2D17-4913-91A1-72C62CE05C9E}" type="datetimeFigureOut">
              <a:rPr lang="tr-TR" smtClean="0"/>
              <a:t>04.03.2020</a:t>
            </a:fld>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705B0085-E975-48D6-8B2C-934B3E5F9CEB}"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66799B5-2D17-4913-91A1-72C62CE05C9E}" type="datetimeFigureOut">
              <a:rPr lang="tr-TR" smtClean="0"/>
              <a:t>04.03.2020</a:t>
            </a:fld>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05B0085-E975-48D6-8B2C-934B3E5F9CEB}"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733365" y="2708476"/>
            <a:ext cx="3313355" cy="3240804"/>
          </a:xfrm>
        </p:spPr>
        <p:txBody>
          <a:bodyPr>
            <a:normAutofit fontScale="90000"/>
          </a:bodyPr>
          <a:lstStyle/>
          <a:p>
            <a:r>
              <a:rPr lang="tr-TR" dirty="0" smtClean="0"/>
              <a:t>İNSAN VE MACERASI, ALLAH’IN VARLIĞINDA ŞÜPHE Mİ VAR?</a:t>
            </a:r>
            <a:br>
              <a:rPr lang="tr-TR" dirty="0" smtClean="0"/>
            </a:br>
            <a:r>
              <a:rPr lang="tr-TR" dirty="0" smtClean="0"/>
              <a:t>ADYÜ 2020</a:t>
            </a:r>
            <a:endParaRPr lang="tr-TR" dirty="0"/>
          </a:p>
        </p:txBody>
      </p:sp>
    </p:spTree>
    <p:extLst>
      <p:ext uri="{BB962C8B-B14F-4D97-AF65-F5344CB8AC3E}">
        <p14:creationId xmlns:p14="http://schemas.microsoft.com/office/powerpoint/2010/main" val="200122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İNSANIN YOLCULUĞU VE HAYATIN MANASI</a:t>
            </a:r>
            <a:endParaRPr lang="tr-TR" b="1" dirty="0"/>
          </a:p>
        </p:txBody>
      </p:sp>
    </p:spTree>
    <p:extLst>
      <p:ext uri="{BB962C8B-B14F-4D97-AF65-F5344CB8AC3E}">
        <p14:creationId xmlns:p14="http://schemas.microsoft.com/office/powerpoint/2010/main" val="580683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Hayatın Manası Nedir?</a:t>
            </a:r>
            <a:endParaRPr lang="tr-TR" dirty="0"/>
          </a:p>
        </p:txBody>
      </p:sp>
      <p:sp>
        <p:nvSpPr>
          <p:cNvPr id="3" name="İçerik Yer Tutucusu 2"/>
          <p:cNvSpPr>
            <a:spLocks noGrp="1"/>
          </p:cNvSpPr>
          <p:nvPr>
            <p:ph idx="1"/>
          </p:nvPr>
        </p:nvSpPr>
        <p:spPr/>
        <p:txBody>
          <a:bodyPr>
            <a:normAutofit/>
          </a:bodyPr>
          <a:lstStyle/>
          <a:p>
            <a:pPr marL="68580" indent="0">
              <a:buNone/>
            </a:pPr>
            <a:r>
              <a:rPr lang="tr-TR" sz="4400" dirty="0"/>
              <a:t>Seni aramam için beni uzağa attın! </a:t>
            </a:r>
            <a:br>
              <a:rPr lang="tr-TR" sz="4400" dirty="0"/>
            </a:br>
            <a:r>
              <a:rPr lang="tr-TR" sz="4400" dirty="0"/>
              <a:t>Alemi benim, beni kendin için yarattın</a:t>
            </a:r>
            <a:r>
              <a:rPr lang="tr-TR" sz="4400" dirty="0" smtClean="0"/>
              <a:t>!</a:t>
            </a:r>
          </a:p>
          <a:p>
            <a:pPr marL="68580" indent="0">
              <a:buNone/>
            </a:pPr>
            <a:r>
              <a:rPr lang="tr-TR" sz="2800" dirty="0" smtClean="0"/>
              <a:t>Necip Fazıl</a:t>
            </a:r>
          </a:p>
          <a:p>
            <a:endParaRPr lang="tr-TR" dirty="0"/>
          </a:p>
        </p:txBody>
      </p:sp>
    </p:spTree>
    <p:extLst>
      <p:ext uri="{BB962C8B-B14F-4D97-AF65-F5344CB8AC3E}">
        <p14:creationId xmlns:p14="http://schemas.microsoft.com/office/powerpoint/2010/main" val="2053020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Ölüm, yolculuğumuzun bir diğer durağı</a:t>
            </a:r>
            <a:endParaRPr lang="tr-TR" dirty="0"/>
          </a:p>
        </p:txBody>
      </p:sp>
      <p:sp>
        <p:nvSpPr>
          <p:cNvPr id="3" name="İçerik Yer Tutucusu 2"/>
          <p:cNvSpPr>
            <a:spLocks noGrp="1"/>
          </p:cNvSpPr>
          <p:nvPr>
            <p:ph idx="1"/>
          </p:nvPr>
        </p:nvSpPr>
        <p:spPr/>
        <p:txBody>
          <a:bodyPr/>
          <a:lstStyle/>
          <a:p>
            <a:r>
              <a:rPr lang="tr-TR" dirty="0"/>
              <a:t>Her nefis ölümü </a:t>
            </a:r>
            <a:r>
              <a:rPr lang="tr-TR" dirty="0" smtClean="0"/>
              <a:t>tadıcıdır! Amellerinizin </a:t>
            </a:r>
            <a:r>
              <a:rPr lang="tr-TR" dirty="0"/>
              <a:t>karşılığı ise, ancak </a:t>
            </a:r>
            <a:r>
              <a:rPr lang="tr-TR" dirty="0" err="1"/>
              <a:t>kıyâmet</a:t>
            </a:r>
            <a:r>
              <a:rPr lang="tr-TR" dirty="0"/>
              <a:t> günü size tam olarak verilecektir. Artık kim ateşten uzaklaştırılıp Cennete sokulursa, işte (o kişi)gerçekten kurtulmuş (</a:t>
            </a:r>
            <a:r>
              <a:rPr lang="tr-TR" dirty="0" err="1"/>
              <a:t>murâdına</a:t>
            </a:r>
            <a:r>
              <a:rPr lang="tr-TR" dirty="0"/>
              <a:t> ermiş)tir. Hâlbuki dünya </a:t>
            </a:r>
            <a:r>
              <a:rPr lang="tr-TR" dirty="0" err="1"/>
              <a:t>hayâtı</a:t>
            </a:r>
            <a:r>
              <a:rPr lang="tr-TR" dirty="0"/>
              <a:t>, aldatıcı menfaatten başka bir şey değildir</a:t>
            </a:r>
            <a:r>
              <a:rPr lang="tr-TR" dirty="0" smtClean="0"/>
              <a:t>. Ali İmran 185</a:t>
            </a:r>
            <a:endParaRPr lang="tr-TR" dirty="0"/>
          </a:p>
        </p:txBody>
      </p:sp>
    </p:spTree>
    <p:extLst>
      <p:ext uri="{BB962C8B-B14F-4D97-AF65-F5344CB8AC3E}">
        <p14:creationId xmlns:p14="http://schemas.microsoft.com/office/powerpoint/2010/main" val="718185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078" y="0"/>
            <a:ext cx="95706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441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67703"/>
            <a:ext cx="10673562" cy="7025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027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Akıllı kişi kimdir?</a:t>
            </a:r>
            <a:endParaRPr lang="tr-TR" dirty="0"/>
          </a:p>
        </p:txBody>
      </p:sp>
      <p:sp>
        <p:nvSpPr>
          <p:cNvPr id="3" name="İçerik Yer Tutucusu 2"/>
          <p:cNvSpPr>
            <a:spLocks noGrp="1"/>
          </p:cNvSpPr>
          <p:nvPr>
            <p:ph idx="1"/>
          </p:nvPr>
        </p:nvSpPr>
        <p:spPr/>
        <p:txBody>
          <a:bodyPr/>
          <a:lstStyle/>
          <a:p>
            <a:pPr marL="68580" indent="0">
              <a:buNone/>
            </a:pPr>
            <a:r>
              <a:rPr lang="tr-TR" sz="3200" i="1" dirty="0"/>
              <a:t>Akıllı kişi, nefsine hâkim olan ve ölüm sonrası için çalışandır. Aciz kişi de, nefsini </a:t>
            </a:r>
            <a:r>
              <a:rPr lang="tr-TR" sz="3200" i="1" dirty="0" err="1"/>
              <a:t>hevâsına</a:t>
            </a:r>
            <a:r>
              <a:rPr lang="tr-TR" sz="3200" i="1" dirty="0"/>
              <a:t> </a:t>
            </a:r>
            <a:r>
              <a:rPr lang="tr-TR" sz="3200" i="1" dirty="0" smtClean="0"/>
              <a:t>(arzularına) tabi </a:t>
            </a:r>
            <a:r>
              <a:rPr lang="tr-TR" sz="3200" i="1" dirty="0"/>
              <a:t>kılan ve Allah'tan dilek(</a:t>
            </a:r>
            <a:r>
              <a:rPr lang="tr-TR" sz="3200" i="1" dirty="0" err="1"/>
              <a:t>ler</a:t>
            </a:r>
            <a:r>
              <a:rPr lang="tr-TR" sz="3200" i="1" dirty="0"/>
              <a:t>)de bulunup duran (bunu yeterli gören) kişidir</a:t>
            </a:r>
            <a:r>
              <a:rPr lang="tr-TR" sz="3200" i="1" dirty="0" smtClean="0"/>
              <a:t>. </a:t>
            </a:r>
            <a:r>
              <a:rPr lang="tr-TR" dirty="0" err="1" smtClean="0"/>
              <a:t>Tirmizi</a:t>
            </a:r>
            <a:r>
              <a:rPr lang="tr-TR" dirty="0"/>
              <a:t>,</a:t>
            </a:r>
            <a:r>
              <a:rPr lang="tr-TR" dirty="0" smtClean="0"/>
              <a:t> </a:t>
            </a:r>
            <a:r>
              <a:rPr lang="tr-TR" dirty="0" err="1" smtClean="0"/>
              <a:t>Kıyame</a:t>
            </a:r>
            <a:r>
              <a:rPr lang="tr-TR" dirty="0" smtClean="0"/>
              <a:t>, </a:t>
            </a:r>
            <a:r>
              <a:rPr lang="tr-TR" dirty="0"/>
              <a:t>25</a:t>
            </a:r>
          </a:p>
        </p:txBody>
      </p:sp>
    </p:spTree>
    <p:extLst>
      <p:ext uri="{BB962C8B-B14F-4D97-AF65-F5344CB8AC3E}">
        <p14:creationId xmlns:p14="http://schemas.microsoft.com/office/powerpoint/2010/main" val="253809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8645" y="2900829"/>
            <a:ext cx="6637468" cy="2400379"/>
          </a:xfrm>
        </p:spPr>
        <p:txBody>
          <a:bodyPr>
            <a:normAutofit/>
          </a:bodyPr>
          <a:lstStyle/>
          <a:p>
            <a:r>
              <a:rPr lang="tr-TR" b="1" dirty="0"/>
              <a:t>KAİNAT </a:t>
            </a:r>
            <a:r>
              <a:rPr lang="tr-TR" b="1" dirty="0" smtClean="0"/>
              <a:t>KİTABINDA YARADANA İŞARET EDEN AYETLER</a:t>
            </a:r>
            <a:endParaRPr lang="tr-TR" dirty="0"/>
          </a:p>
        </p:txBody>
      </p:sp>
    </p:spTree>
    <p:extLst>
      <p:ext uri="{BB962C8B-B14F-4D97-AF65-F5344CB8AC3E}">
        <p14:creationId xmlns:p14="http://schemas.microsoft.com/office/powerpoint/2010/main" val="502093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ALLAH NASIL BULUNUR?</a:t>
            </a:r>
            <a:endParaRPr lang="tr-TR" dirty="0"/>
          </a:p>
        </p:txBody>
      </p:sp>
      <p:sp>
        <p:nvSpPr>
          <p:cNvPr id="3" name="İçerik Yer Tutucusu 2"/>
          <p:cNvSpPr>
            <a:spLocks noGrp="1"/>
          </p:cNvSpPr>
          <p:nvPr>
            <p:ph idx="1"/>
          </p:nvPr>
        </p:nvSpPr>
        <p:spPr/>
        <p:txBody>
          <a:bodyPr>
            <a:normAutofit/>
          </a:bodyPr>
          <a:lstStyle/>
          <a:p>
            <a:r>
              <a:rPr lang="tr-TR" dirty="0" smtClean="0"/>
              <a:t>İnanmayan bir kişi nasıl </a:t>
            </a:r>
            <a:r>
              <a:rPr lang="tr-TR" dirty="0" err="1" smtClean="0"/>
              <a:t>Yaratıcı’yı</a:t>
            </a:r>
            <a:r>
              <a:rPr lang="tr-TR" dirty="0" smtClean="0"/>
              <a:t> bulabilir?</a:t>
            </a:r>
          </a:p>
          <a:p>
            <a:r>
              <a:rPr lang="tr-TR" b="1" dirty="0" smtClean="0"/>
              <a:t>Cevap</a:t>
            </a:r>
            <a:r>
              <a:rPr lang="tr-TR" dirty="0" smtClean="0"/>
              <a:t>: </a:t>
            </a:r>
            <a:r>
              <a:rPr lang="tr-TR" u="sng" dirty="0" smtClean="0"/>
              <a:t>Aklını kullanarak.</a:t>
            </a:r>
          </a:p>
          <a:p>
            <a:r>
              <a:rPr lang="tr-TR" dirty="0" smtClean="0"/>
              <a:t>Kendisine, çevresine, kainata dikkatlice bakarak, düşünerek </a:t>
            </a:r>
            <a:r>
              <a:rPr lang="tr-TR" dirty="0" err="1" smtClean="0"/>
              <a:t>Yaratıcı’yı</a:t>
            </a:r>
            <a:r>
              <a:rPr lang="tr-TR" dirty="0" smtClean="0"/>
              <a:t> bulabilir. İnsan zaten içinde bu yöneliş, kodlanmış olarak dünyaya </a:t>
            </a:r>
            <a:r>
              <a:rPr lang="tr-TR" dirty="0"/>
              <a:t>gelmektedir. </a:t>
            </a:r>
            <a:r>
              <a:rPr lang="tr-TR" dirty="0" smtClean="0"/>
              <a:t>İnanmak tabiî ve fıtrî iken, inanmamak zorlamadır.</a:t>
            </a:r>
            <a:endParaRPr lang="tr-TR" dirty="0"/>
          </a:p>
        </p:txBody>
      </p:sp>
    </p:spTree>
    <p:extLst>
      <p:ext uri="{BB962C8B-B14F-4D97-AF65-F5344CB8AC3E}">
        <p14:creationId xmlns:p14="http://schemas.microsoft.com/office/powerpoint/2010/main" val="3124318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KURAN KERİMDE DİKKATLERE SUNULAN ÖRNEKLER</a:t>
            </a:r>
            <a:endParaRPr lang="tr-TR" dirty="0"/>
          </a:p>
        </p:txBody>
      </p:sp>
      <p:sp>
        <p:nvSpPr>
          <p:cNvPr id="3" name="İçerik Yer Tutucusu 2"/>
          <p:cNvSpPr>
            <a:spLocks noGrp="1"/>
          </p:cNvSpPr>
          <p:nvPr>
            <p:ph idx="1"/>
          </p:nvPr>
        </p:nvSpPr>
        <p:spPr/>
        <p:txBody>
          <a:bodyPr>
            <a:normAutofit lnSpcReduction="10000"/>
          </a:bodyPr>
          <a:lstStyle/>
          <a:p>
            <a:r>
              <a:rPr lang="tr-TR" dirty="0" smtClean="0"/>
              <a:t>İnsanın yaratılışı</a:t>
            </a:r>
          </a:p>
          <a:p>
            <a:r>
              <a:rPr lang="tr-TR" dirty="0" smtClean="0"/>
              <a:t>Göklerin ve Yerin yaratılışı</a:t>
            </a:r>
          </a:p>
          <a:p>
            <a:r>
              <a:rPr lang="tr-TR" dirty="0"/>
              <a:t>Gece ile gündüzün peş peşe </a:t>
            </a:r>
            <a:r>
              <a:rPr lang="tr-TR" dirty="0" smtClean="0"/>
              <a:t>gelmesi</a:t>
            </a:r>
          </a:p>
          <a:p>
            <a:r>
              <a:rPr lang="tr-TR" dirty="0" smtClean="0"/>
              <a:t>Güneş ve ayın bir hesap ile hareket etmesi</a:t>
            </a:r>
            <a:endParaRPr lang="tr-TR" dirty="0"/>
          </a:p>
          <a:p>
            <a:r>
              <a:rPr lang="tr-TR" dirty="0" smtClean="0"/>
              <a:t>Yağmur ile ölü yeri diriltilmesi</a:t>
            </a:r>
          </a:p>
          <a:p>
            <a:r>
              <a:rPr lang="tr-TR" dirty="0" smtClean="0"/>
              <a:t>Temiz suyun içilmeye müsait olması</a:t>
            </a:r>
          </a:p>
          <a:p>
            <a:r>
              <a:rPr lang="tr-TR" dirty="0" smtClean="0"/>
              <a:t>Ağaçtan ateş çıkması</a:t>
            </a:r>
          </a:p>
          <a:p>
            <a:r>
              <a:rPr lang="tr-TR" dirty="0" smtClean="0"/>
              <a:t>Yeryüzünde sabit dağların yaratılması</a:t>
            </a:r>
          </a:p>
          <a:p>
            <a:endParaRPr lang="tr-TR" dirty="0"/>
          </a:p>
        </p:txBody>
      </p:sp>
    </p:spTree>
    <p:extLst>
      <p:ext uri="{BB962C8B-B14F-4D97-AF65-F5344CB8AC3E}">
        <p14:creationId xmlns:p14="http://schemas.microsoft.com/office/powerpoint/2010/main" val="1371134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Yeryüzündeki canlıların insanın istifadesine sunulması</a:t>
            </a:r>
          </a:p>
          <a:p>
            <a:r>
              <a:rPr lang="tr-TR" dirty="0" smtClean="0"/>
              <a:t>Rüzgarlar</a:t>
            </a:r>
          </a:p>
          <a:p>
            <a:r>
              <a:rPr lang="tr-TR" dirty="0" smtClean="0"/>
              <a:t>Nehirler</a:t>
            </a:r>
          </a:p>
          <a:p>
            <a:r>
              <a:rPr lang="tr-TR" dirty="0" smtClean="0"/>
              <a:t>Yıldızlar</a:t>
            </a:r>
          </a:p>
          <a:p>
            <a:r>
              <a:rPr lang="tr-TR" dirty="0" smtClean="0"/>
              <a:t>Süt </a:t>
            </a:r>
          </a:p>
          <a:p>
            <a:r>
              <a:rPr lang="tr-TR" dirty="0" smtClean="0"/>
              <a:t>Hurma ve üzüm ağaçları</a:t>
            </a:r>
          </a:p>
          <a:p>
            <a:r>
              <a:rPr lang="tr-TR" dirty="0" smtClean="0"/>
              <a:t>Bal arısı ve bal</a:t>
            </a:r>
          </a:p>
          <a:p>
            <a:endParaRPr lang="tr-TR" dirty="0"/>
          </a:p>
        </p:txBody>
      </p:sp>
    </p:spTree>
    <p:extLst>
      <p:ext uri="{BB962C8B-B14F-4D97-AF65-F5344CB8AC3E}">
        <p14:creationId xmlns:p14="http://schemas.microsoft.com/office/powerpoint/2010/main" val="3934652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052736"/>
            <a:ext cx="7416940" cy="4968552"/>
          </a:xfrm>
        </p:spPr>
        <p:txBody>
          <a:bodyPr>
            <a:noAutofit/>
          </a:bodyPr>
          <a:lstStyle/>
          <a:p>
            <a:r>
              <a:rPr lang="tr-TR" sz="3600" b="1" dirty="0" smtClean="0"/>
              <a:t>GÜNÜMÜZ İNANÇ PROBLEMLERİNİN SEBEPLERİ</a:t>
            </a:r>
          </a:p>
          <a:p>
            <a:r>
              <a:rPr lang="tr-TR" sz="3600" b="1" dirty="0" smtClean="0"/>
              <a:t>İNSANIN MACERASI, YOLCULUĞU</a:t>
            </a:r>
          </a:p>
          <a:p>
            <a:r>
              <a:rPr lang="tr-TR" sz="3600" b="1" dirty="0" smtClean="0"/>
              <a:t>HAYATIN MANASI</a:t>
            </a:r>
          </a:p>
          <a:p>
            <a:r>
              <a:rPr lang="tr-TR" sz="3600" b="1" dirty="0" smtClean="0"/>
              <a:t>KAİNAT KİTABINDAKİ AYETLER</a:t>
            </a:r>
          </a:p>
          <a:p>
            <a:r>
              <a:rPr lang="tr-TR" sz="3600" b="1" dirty="0" smtClean="0"/>
              <a:t>İLİM-İMAN-AHLAK İLİŞKİSİ</a:t>
            </a:r>
            <a:endParaRPr lang="tr-TR" sz="3600" b="1" dirty="0"/>
          </a:p>
        </p:txBody>
      </p:sp>
    </p:spTree>
    <p:extLst>
      <p:ext uri="{BB962C8B-B14F-4D97-AF65-F5344CB8AC3E}">
        <p14:creationId xmlns:p14="http://schemas.microsoft.com/office/powerpoint/2010/main" val="3764442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Kuşlar</a:t>
            </a:r>
          </a:p>
          <a:p>
            <a:r>
              <a:rPr lang="tr-TR" dirty="0" smtClean="0"/>
              <a:t>Deve</a:t>
            </a:r>
          </a:p>
          <a:p>
            <a:r>
              <a:rPr lang="tr-TR" dirty="0" smtClean="0"/>
              <a:t>İlk yaratılış</a:t>
            </a:r>
          </a:p>
          <a:p>
            <a:r>
              <a:rPr lang="tr-TR" dirty="0" smtClean="0"/>
              <a:t>Ekinlerin yetişmesi</a:t>
            </a:r>
          </a:p>
          <a:p>
            <a:r>
              <a:rPr lang="tr-TR" dirty="0" smtClean="0"/>
              <a:t>İnsan dillerinin ve renklerinin farklılığı</a:t>
            </a:r>
          </a:p>
          <a:p>
            <a:r>
              <a:rPr lang="tr-TR" dirty="0" smtClean="0"/>
              <a:t>Karı koca arasına sevgi ve rahmet verilmesi</a:t>
            </a:r>
            <a:endParaRPr lang="tr-TR" dirty="0"/>
          </a:p>
        </p:txBody>
      </p:sp>
    </p:spTree>
    <p:extLst>
      <p:ext uri="{BB962C8B-B14F-4D97-AF65-F5344CB8AC3E}">
        <p14:creationId xmlns:p14="http://schemas.microsoft.com/office/powerpoint/2010/main" val="2598019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Gökler ve yer, gece ve gündüz, güneş ve ay</a:t>
            </a:r>
            <a:endParaRPr lang="tr-TR" dirty="0"/>
          </a:p>
        </p:txBody>
      </p:sp>
      <p:sp>
        <p:nvSpPr>
          <p:cNvPr id="3" name="İçerik Yer Tutucusu 2"/>
          <p:cNvSpPr>
            <a:spLocks noGrp="1"/>
          </p:cNvSpPr>
          <p:nvPr>
            <p:ph idx="1"/>
          </p:nvPr>
        </p:nvSpPr>
        <p:spPr/>
        <p:txBody>
          <a:bodyPr/>
          <a:lstStyle/>
          <a:p>
            <a:r>
              <a:rPr lang="tr-TR" dirty="0"/>
              <a:t>O, gökleri ve yeri hak ile yarattı, geceyi gündüzün üstüne sarıyor, gündüzü de gecenin üstüne sarıyor. Güneşi ve </a:t>
            </a:r>
            <a:r>
              <a:rPr lang="tr-TR" dirty="0" err="1"/>
              <a:t>ay'ı</a:t>
            </a:r>
            <a:r>
              <a:rPr lang="tr-TR" dirty="0"/>
              <a:t> emrine </a:t>
            </a:r>
            <a:r>
              <a:rPr lang="tr-TR" dirty="0" err="1"/>
              <a:t>âmade</a:t>
            </a:r>
            <a:r>
              <a:rPr lang="tr-TR" dirty="0"/>
              <a:t> kılmış, her biri belli bir süreye kadar akıp gitmektedir. İyi bil ki, çok güçlü ve çok bağışlayıcı olan ancak O'dur.</a:t>
            </a:r>
          </a:p>
        </p:txBody>
      </p:sp>
    </p:spTree>
    <p:extLst>
      <p:ext uri="{BB962C8B-B14F-4D97-AF65-F5344CB8AC3E}">
        <p14:creationId xmlns:p14="http://schemas.microsoft.com/office/powerpoint/2010/main" val="21689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408"/>
            <a:ext cx="9144000"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04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Yağmurla tabiatın canlanması</a:t>
            </a:r>
            <a:endParaRPr lang="tr-TR" dirty="0"/>
          </a:p>
        </p:txBody>
      </p:sp>
      <p:sp>
        <p:nvSpPr>
          <p:cNvPr id="3" name="İçerik Yer Tutucusu 2"/>
          <p:cNvSpPr>
            <a:spLocks noGrp="1"/>
          </p:cNvSpPr>
          <p:nvPr>
            <p:ph idx="1"/>
          </p:nvPr>
        </p:nvSpPr>
        <p:spPr/>
        <p:txBody>
          <a:bodyPr/>
          <a:lstStyle/>
          <a:p>
            <a:r>
              <a:rPr lang="tr-TR" dirty="0"/>
              <a:t>Allah'ın </a:t>
            </a:r>
            <a:r>
              <a:rPr lang="tr-TR" i="1" dirty="0"/>
              <a:t>gökten bir su indirip </a:t>
            </a:r>
            <a:r>
              <a:rPr lang="tr-TR" dirty="0"/>
              <a:t>de onu bir yoluyla yeryüzündeki </a:t>
            </a:r>
            <a:r>
              <a:rPr lang="tr-TR" dirty="0" err="1"/>
              <a:t>menbalara</a:t>
            </a:r>
            <a:r>
              <a:rPr lang="tr-TR" dirty="0"/>
              <a:t> koyduğunu görmedin mi? Sonra onunla türlü renklerde bir ekin çıkarır, sonra onun olgunlaşıp sarardığını görürsün. Sonra da onu bir çöpe çevirir. Elbette bunda temiz akıllılar için bir ihtar vardır.</a:t>
            </a:r>
          </a:p>
        </p:txBody>
      </p:sp>
    </p:spTree>
    <p:extLst>
      <p:ext uri="{BB962C8B-B14F-4D97-AF65-F5344CB8AC3E}">
        <p14:creationId xmlns:p14="http://schemas.microsoft.com/office/powerpoint/2010/main" val="23097582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4894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İLK YARATILIŞ</a:t>
            </a:r>
            <a:endParaRPr lang="tr-TR" dirty="0"/>
          </a:p>
        </p:txBody>
      </p:sp>
      <p:sp>
        <p:nvSpPr>
          <p:cNvPr id="3" name="İçerik Yer Tutucusu 2"/>
          <p:cNvSpPr>
            <a:spLocks noGrp="1"/>
          </p:cNvSpPr>
          <p:nvPr>
            <p:ph idx="1"/>
          </p:nvPr>
        </p:nvSpPr>
        <p:spPr/>
        <p:txBody>
          <a:bodyPr>
            <a:normAutofit/>
          </a:bodyPr>
          <a:lstStyle/>
          <a:p>
            <a:r>
              <a:rPr lang="tr-TR" dirty="0"/>
              <a:t>Yaratılışını unutarak bize bir de mesel fırlattı: "</a:t>
            </a:r>
            <a:r>
              <a:rPr lang="tr-TR" dirty="0" smtClean="0"/>
              <a:t>Kim diriltecekmiş </a:t>
            </a:r>
            <a:r>
              <a:rPr lang="tr-TR" dirty="0"/>
              <a:t>o çürümüş kemikleri?" dedi. De ki: "Onları ilk defa yaratan diriltecek ve o her yaratmayı bilir</a:t>
            </a:r>
            <a:r>
              <a:rPr lang="tr-TR" dirty="0" smtClean="0"/>
              <a:t>."</a:t>
            </a:r>
            <a:r>
              <a:rPr lang="tr-TR" dirty="0"/>
              <a:t> </a:t>
            </a:r>
            <a:r>
              <a:rPr lang="tr-TR" b="1" dirty="0"/>
              <a:t>Yasin </a:t>
            </a:r>
            <a:r>
              <a:rPr lang="tr-TR" b="1" dirty="0" smtClean="0"/>
              <a:t>77-81</a:t>
            </a:r>
          </a:p>
          <a:p>
            <a:r>
              <a:rPr lang="tr-TR" dirty="0" err="1"/>
              <a:t>Andolsun</a:t>
            </a:r>
            <a:r>
              <a:rPr lang="tr-TR" dirty="0"/>
              <a:t>, ilk yaratılışı bildiniz. Düşünüp ibret almanız gerekmez mi? Vakıa 57-74</a:t>
            </a:r>
          </a:p>
          <a:p>
            <a:endParaRPr lang="tr-TR" dirty="0"/>
          </a:p>
        </p:txBody>
      </p:sp>
    </p:spTree>
    <p:extLst>
      <p:ext uri="{BB962C8B-B14F-4D97-AF65-F5344CB8AC3E}">
        <p14:creationId xmlns:p14="http://schemas.microsoft.com/office/powerpoint/2010/main" val="733527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İnsanın yaratılışı</a:t>
            </a:r>
            <a:endParaRPr lang="tr-TR" dirty="0"/>
          </a:p>
        </p:txBody>
      </p:sp>
      <p:sp>
        <p:nvSpPr>
          <p:cNvPr id="3" name="İçerik Yer Tutucusu 2"/>
          <p:cNvSpPr>
            <a:spLocks noGrp="1"/>
          </p:cNvSpPr>
          <p:nvPr>
            <p:ph idx="1"/>
          </p:nvPr>
        </p:nvSpPr>
        <p:spPr/>
        <p:txBody>
          <a:bodyPr/>
          <a:lstStyle/>
          <a:p>
            <a:r>
              <a:rPr lang="tr-TR" dirty="0"/>
              <a:t>İnsan başıboş bırakılacağını mı sanır? O, dökülen </a:t>
            </a:r>
            <a:r>
              <a:rPr lang="tr-TR" dirty="0" smtClean="0"/>
              <a:t>bir </a:t>
            </a:r>
            <a:r>
              <a:rPr lang="tr-TR" dirty="0"/>
              <a:t>damla (sperm) değil miydi? Sonra bir </a:t>
            </a:r>
            <a:r>
              <a:rPr lang="tr-TR" dirty="0" err="1"/>
              <a:t>aleka</a:t>
            </a:r>
            <a:r>
              <a:rPr lang="tr-TR" dirty="0"/>
              <a:t> (embriyon) oldu da Rabbi onu biçime koydu, sonra şekil verdi. Ondan da iki cinsi; erkek ve dişiyi var etti. Peki, bunu yapanın ölüleri diriltmeye gücü yetmez mi? </a:t>
            </a:r>
            <a:r>
              <a:rPr lang="tr-TR" b="1" dirty="0"/>
              <a:t>Kıyamet 36-40</a:t>
            </a:r>
            <a:endParaRPr lang="tr-TR" dirty="0"/>
          </a:p>
        </p:txBody>
      </p:sp>
    </p:spTree>
    <p:extLst>
      <p:ext uri="{BB962C8B-B14F-4D97-AF65-F5344CB8AC3E}">
        <p14:creationId xmlns:p14="http://schemas.microsoft.com/office/powerpoint/2010/main" val="3184204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13759"/>
            <a:ext cx="9617244" cy="728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67569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Ekinlerin yetişmesi</a:t>
            </a:r>
            <a:endParaRPr lang="tr-TR" dirty="0"/>
          </a:p>
        </p:txBody>
      </p:sp>
      <p:sp>
        <p:nvSpPr>
          <p:cNvPr id="3" name="İçerik Yer Tutucusu 2"/>
          <p:cNvSpPr>
            <a:spLocks noGrp="1"/>
          </p:cNvSpPr>
          <p:nvPr>
            <p:ph idx="1"/>
          </p:nvPr>
        </p:nvSpPr>
        <p:spPr/>
        <p:txBody>
          <a:bodyPr/>
          <a:lstStyle/>
          <a:p>
            <a:r>
              <a:rPr lang="tr-TR" b="1" dirty="0"/>
              <a:t>Ektiğinizi gördünüz mü</a:t>
            </a:r>
            <a:r>
              <a:rPr lang="tr-TR" dirty="0"/>
              <a:t>? Onu siz mi bitiriyorsunuz, yoksa bitiren biz miyiz? Dileseydik, onu kuru bir çöp yapardık. Hayret eder dururdunuz.</a:t>
            </a:r>
          </a:p>
        </p:txBody>
      </p:sp>
    </p:spTree>
    <p:extLst>
      <p:ext uri="{BB962C8B-B14F-4D97-AF65-F5344CB8AC3E}">
        <p14:creationId xmlns:p14="http://schemas.microsoft.com/office/powerpoint/2010/main" val="1526250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27384"/>
            <a:ext cx="9468544" cy="705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932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GÜNÜMÜZ İNANÇ </a:t>
            </a:r>
            <a:r>
              <a:rPr lang="tr-TR" b="1" dirty="0" smtClean="0"/>
              <a:t>PROBLEMLERİ</a:t>
            </a:r>
            <a:br>
              <a:rPr lang="tr-TR" b="1" dirty="0" smtClean="0"/>
            </a:br>
            <a:r>
              <a:rPr lang="tr-TR" b="1" dirty="0" smtClean="0"/>
              <a:t>SEBEPLER, ARGÜMANLAR</a:t>
            </a:r>
            <a:br>
              <a:rPr lang="tr-TR" b="1" dirty="0" smtClean="0"/>
            </a:br>
            <a:endParaRPr lang="tr-TR" b="1" dirty="0"/>
          </a:p>
        </p:txBody>
      </p:sp>
    </p:spTree>
    <p:extLst>
      <p:ext uri="{BB962C8B-B14F-4D97-AF65-F5344CB8AC3E}">
        <p14:creationId xmlns:p14="http://schemas.microsoft.com/office/powerpoint/2010/main" val="39425177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İçilen suyun temizliği</a:t>
            </a:r>
            <a:endParaRPr lang="tr-TR" dirty="0"/>
          </a:p>
        </p:txBody>
      </p:sp>
      <p:sp>
        <p:nvSpPr>
          <p:cNvPr id="3" name="İçerik Yer Tutucusu 2"/>
          <p:cNvSpPr>
            <a:spLocks noGrp="1"/>
          </p:cNvSpPr>
          <p:nvPr>
            <p:ph idx="1"/>
          </p:nvPr>
        </p:nvSpPr>
        <p:spPr/>
        <p:txBody>
          <a:bodyPr/>
          <a:lstStyle/>
          <a:p>
            <a:r>
              <a:rPr lang="tr-TR" dirty="0"/>
              <a:t> </a:t>
            </a:r>
            <a:r>
              <a:rPr lang="tr-TR" b="1" dirty="0"/>
              <a:t>İçtiğiniz suya baktınız mı</a:t>
            </a:r>
            <a:r>
              <a:rPr lang="tr-TR" dirty="0"/>
              <a:t>? Buluttan onu siz mi indirdiniz, yoksa indiren biz miyiz? Dileseydik onu tuzlu yapardık</a:t>
            </a:r>
            <a:r>
              <a:rPr lang="tr-TR" dirty="0" smtClean="0"/>
              <a:t>. Vakıa 57-74</a:t>
            </a:r>
            <a:endParaRPr lang="tr-TR" dirty="0"/>
          </a:p>
        </p:txBody>
      </p:sp>
    </p:spTree>
    <p:extLst>
      <p:ext uri="{BB962C8B-B14F-4D97-AF65-F5344CB8AC3E}">
        <p14:creationId xmlns:p14="http://schemas.microsoft.com/office/powerpoint/2010/main" val="17688725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74820"/>
            <a:ext cx="9252520" cy="693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165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i="1" dirty="0"/>
              <a:t>yeşil ağaçtan bir ateş</a:t>
            </a:r>
            <a:endParaRPr lang="tr-TR" dirty="0"/>
          </a:p>
        </p:txBody>
      </p:sp>
      <p:sp>
        <p:nvSpPr>
          <p:cNvPr id="3" name="İçerik Yer Tutucusu 2"/>
          <p:cNvSpPr>
            <a:spLocks noGrp="1"/>
          </p:cNvSpPr>
          <p:nvPr>
            <p:ph idx="1"/>
          </p:nvPr>
        </p:nvSpPr>
        <p:spPr/>
        <p:txBody>
          <a:bodyPr>
            <a:normAutofit/>
          </a:bodyPr>
          <a:lstStyle/>
          <a:p>
            <a:r>
              <a:rPr lang="tr-TR" dirty="0"/>
              <a:t>Bir de </a:t>
            </a:r>
            <a:r>
              <a:rPr lang="tr-TR" b="1" dirty="0"/>
              <a:t>o çaktığınız ateşi gördünüz mü</a:t>
            </a:r>
            <a:r>
              <a:rPr lang="tr-TR" dirty="0"/>
              <a:t>? Onun ağacını siz mi yarattınız, yoksa yaratan biz miyiz? Biz onu bir ibret ve çölden gelip geçenlere bir fayda yaptık. </a:t>
            </a:r>
            <a:r>
              <a:rPr lang="tr-TR" b="1" dirty="0" smtClean="0"/>
              <a:t>Vakıa 57-74</a:t>
            </a:r>
          </a:p>
          <a:p>
            <a:r>
              <a:rPr lang="tr-TR" dirty="0"/>
              <a:t>Size o </a:t>
            </a:r>
            <a:r>
              <a:rPr lang="tr-TR" i="1" dirty="0"/>
              <a:t>yeşil ağaçtan bir ateş </a:t>
            </a:r>
            <a:r>
              <a:rPr lang="tr-TR" dirty="0"/>
              <a:t>yapan O'dur. Şimdi siz ondan tutuşturmaktasınız.  </a:t>
            </a:r>
            <a:r>
              <a:rPr lang="tr-TR" b="1" dirty="0"/>
              <a:t>Yasin 77-81</a:t>
            </a:r>
            <a:endParaRPr lang="tr-TR" dirty="0"/>
          </a:p>
          <a:p>
            <a:endParaRPr lang="tr-TR" dirty="0"/>
          </a:p>
        </p:txBody>
      </p:sp>
    </p:spTree>
    <p:extLst>
      <p:ext uri="{BB962C8B-B14F-4D97-AF65-F5344CB8AC3E}">
        <p14:creationId xmlns:p14="http://schemas.microsoft.com/office/powerpoint/2010/main" val="4298286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İnsan dillerinin ve renklerinin </a:t>
            </a:r>
            <a:r>
              <a:rPr lang="tr-TR" dirty="0" smtClean="0"/>
              <a:t>farklılığı</a:t>
            </a:r>
            <a:endParaRPr lang="tr-TR" dirty="0"/>
          </a:p>
        </p:txBody>
      </p:sp>
      <p:sp>
        <p:nvSpPr>
          <p:cNvPr id="3" name="İçerik Yer Tutucusu 2"/>
          <p:cNvSpPr>
            <a:spLocks noGrp="1"/>
          </p:cNvSpPr>
          <p:nvPr>
            <p:ph idx="1"/>
          </p:nvPr>
        </p:nvSpPr>
        <p:spPr/>
        <p:txBody>
          <a:bodyPr/>
          <a:lstStyle/>
          <a:p>
            <a:r>
              <a:rPr lang="tr-TR" dirty="0"/>
              <a:t>“O'nun varlığının ve kudretinin delillerinden biri de: Gökleri ve yeri yaratması, lisanlarınızın ve renklerinizin farklı olmasıdır. Elbette bunda bilen ve anlayan kimseler için ibretler vardır.”</a:t>
            </a:r>
            <a:r>
              <a:rPr lang="tr-TR" i="1" dirty="0"/>
              <a:t> (Rum, 30/22)</a:t>
            </a:r>
            <a:endParaRPr lang="tr-TR" dirty="0"/>
          </a:p>
        </p:txBody>
      </p:sp>
    </p:spTree>
    <p:extLst>
      <p:ext uri="{BB962C8B-B14F-4D97-AF65-F5344CB8AC3E}">
        <p14:creationId xmlns:p14="http://schemas.microsoft.com/office/powerpoint/2010/main" val="25430388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7385"/>
            <a:ext cx="9289032" cy="6984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863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54373" cy="7045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221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Karı koca arasına sevgi ve rahmet </a:t>
            </a:r>
            <a:r>
              <a:rPr lang="tr-TR" dirty="0" smtClean="0"/>
              <a:t>konulması</a:t>
            </a:r>
            <a:endParaRPr lang="tr-TR" dirty="0"/>
          </a:p>
        </p:txBody>
      </p:sp>
      <p:sp>
        <p:nvSpPr>
          <p:cNvPr id="3" name="İçerik Yer Tutucusu 2"/>
          <p:cNvSpPr>
            <a:spLocks noGrp="1"/>
          </p:cNvSpPr>
          <p:nvPr>
            <p:ph idx="1"/>
          </p:nvPr>
        </p:nvSpPr>
        <p:spPr/>
        <p:txBody>
          <a:bodyPr/>
          <a:lstStyle/>
          <a:p>
            <a:r>
              <a:rPr lang="tr-TR" dirty="0" smtClean="0"/>
              <a:t>«Kendileri </a:t>
            </a:r>
            <a:r>
              <a:rPr lang="tr-TR" dirty="0"/>
              <a:t>ile huzur ve sükûn bulasınız diye, sizin için türünüzden eşler yaratması, aranızda bir sevgi ve merhamet var etmesi de O’nun (varlığının ve kudretinin) delillerindendir. Şüphesiz bunda düşünen bir toplum için elbette ibretler vardır</a:t>
            </a:r>
            <a:r>
              <a:rPr lang="tr-TR" dirty="0" smtClean="0"/>
              <a:t>.»(</a:t>
            </a:r>
            <a:r>
              <a:rPr lang="tr-TR" dirty="0" err="1"/>
              <a:t>Rûm</a:t>
            </a:r>
            <a:r>
              <a:rPr lang="tr-TR" dirty="0"/>
              <a:t>, 21)</a:t>
            </a:r>
          </a:p>
        </p:txBody>
      </p:sp>
    </p:spTree>
    <p:extLst>
      <p:ext uri="{BB962C8B-B14F-4D97-AF65-F5344CB8AC3E}">
        <p14:creationId xmlns:p14="http://schemas.microsoft.com/office/powerpoint/2010/main" val="35817191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Hayvanların insanlara faydaları</a:t>
            </a:r>
            <a:endParaRPr lang="tr-TR" dirty="0"/>
          </a:p>
        </p:txBody>
      </p:sp>
      <p:sp>
        <p:nvSpPr>
          <p:cNvPr id="3" name="İçerik Yer Tutucusu 2"/>
          <p:cNvSpPr>
            <a:spLocks noGrp="1"/>
          </p:cNvSpPr>
          <p:nvPr>
            <p:ph idx="1"/>
          </p:nvPr>
        </p:nvSpPr>
        <p:spPr/>
        <p:txBody>
          <a:bodyPr/>
          <a:lstStyle/>
          <a:p>
            <a:r>
              <a:rPr lang="tr-TR" dirty="0"/>
              <a:t>Hayvanları da O yarattı. Onlarda sizi ısıtacak şeyler ve birçok faydalar vardır. Ve siz onlardan bir kısmını da yersiniz</a:t>
            </a:r>
            <a:r>
              <a:rPr lang="tr-TR" dirty="0" smtClean="0"/>
              <a:t>.</a:t>
            </a:r>
          </a:p>
          <a:p>
            <a:r>
              <a:rPr lang="tr-TR" dirty="0"/>
              <a:t>Bu hayvanlar, ancak güçlükle varabileceğiniz bir memlekete yüklerinizi taşır. Rabbiniz, şüphesiz çok şefkatlidir, çok merhametlidir.</a:t>
            </a:r>
          </a:p>
        </p:txBody>
      </p:sp>
    </p:spTree>
    <p:extLst>
      <p:ext uri="{BB962C8B-B14F-4D97-AF65-F5344CB8AC3E}">
        <p14:creationId xmlns:p14="http://schemas.microsoft.com/office/powerpoint/2010/main" val="28695457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Sabit dağlar, nehirler, yollar</a:t>
            </a:r>
            <a:endParaRPr lang="tr-TR" dirty="0"/>
          </a:p>
        </p:txBody>
      </p:sp>
      <p:sp>
        <p:nvSpPr>
          <p:cNvPr id="3" name="İçerik Yer Tutucusu 2"/>
          <p:cNvSpPr>
            <a:spLocks noGrp="1"/>
          </p:cNvSpPr>
          <p:nvPr>
            <p:ph idx="1"/>
          </p:nvPr>
        </p:nvSpPr>
        <p:spPr/>
        <p:txBody>
          <a:bodyPr/>
          <a:lstStyle/>
          <a:p>
            <a:r>
              <a:rPr lang="tr-TR" dirty="0"/>
              <a:t>Allah, yeryüzü sizi sarsmasın diye oraya sabit dağlar yerleştirdi. Yolunuzu bulmanız için de </a:t>
            </a:r>
            <a:r>
              <a:rPr lang="tr-TR" i="1" dirty="0"/>
              <a:t>nehirler ve yollar </a:t>
            </a:r>
            <a:r>
              <a:rPr lang="tr-TR" dirty="0"/>
              <a:t>yarattı.</a:t>
            </a:r>
          </a:p>
        </p:txBody>
      </p:sp>
    </p:spTree>
    <p:extLst>
      <p:ext uri="{BB962C8B-B14F-4D97-AF65-F5344CB8AC3E}">
        <p14:creationId xmlns:p14="http://schemas.microsoft.com/office/powerpoint/2010/main" val="36330866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76" y="-171400"/>
            <a:ext cx="9321876" cy="704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515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Kötülük problemi</a:t>
            </a:r>
            <a:endParaRPr lang="tr-TR" dirty="0"/>
          </a:p>
        </p:txBody>
      </p:sp>
      <p:sp>
        <p:nvSpPr>
          <p:cNvPr id="3" name="İçerik Yer Tutucusu 2"/>
          <p:cNvSpPr>
            <a:spLocks noGrp="1"/>
          </p:cNvSpPr>
          <p:nvPr>
            <p:ph idx="1"/>
          </p:nvPr>
        </p:nvSpPr>
        <p:spPr>
          <a:xfrm>
            <a:off x="1043492" y="2323652"/>
            <a:ext cx="7200916" cy="3985668"/>
          </a:xfrm>
        </p:spPr>
        <p:txBody>
          <a:bodyPr>
            <a:normAutofit fontScale="77500" lnSpcReduction="20000"/>
          </a:bodyPr>
          <a:lstStyle/>
          <a:p>
            <a:pPr marL="68580" indent="0">
              <a:buNone/>
            </a:pPr>
            <a:r>
              <a:rPr lang="tr-TR" sz="4400" dirty="0" smtClean="0"/>
              <a:t>Dünyada neden kötülük (savaş, vs.) var? Şer, hayra neden üstün geliyor? </a:t>
            </a:r>
          </a:p>
          <a:p>
            <a:pPr marL="68580" indent="0">
              <a:buNone/>
            </a:pPr>
            <a:r>
              <a:rPr lang="tr-TR" sz="4400" b="1" dirty="0" smtClean="0"/>
              <a:t>Cevap</a:t>
            </a:r>
            <a:r>
              <a:rPr lang="tr-TR" sz="4400" dirty="0" smtClean="0"/>
              <a:t>: Çünkü insanın imtihan olması için bu dünyada kötülüğün iyiliğe üstün geldiği dönemler olması gerekir. Eğer hep iyilik üstün gelse, imtihanın sırrı ve hikmeti kalmaz.</a:t>
            </a:r>
            <a:endParaRPr lang="tr-TR" sz="2800" dirty="0" smtClean="0"/>
          </a:p>
          <a:p>
            <a:endParaRPr lang="tr-TR" dirty="0"/>
          </a:p>
        </p:txBody>
      </p:sp>
    </p:spTree>
    <p:extLst>
      <p:ext uri="{BB962C8B-B14F-4D97-AF65-F5344CB8AC3E}">
        <p14:creationId xmlns:p14="http://schemas.microsoft.com/office/powerpoint/2010/main" val="4744524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Süt, hurma, üzüm</a:t>
            </a:r>
            <a:endParaRPr lang="tr-TR" dirty="0"/>
          </a:p>
        </p:txBody>
      </p:sp>
      <p:sp>
        <p:nvSpPr>
          <p:cNvPr id="3" name="İçerik Yer Tutucusu 2"/>
          <p:cNvSpPr>
            <a:spLocks noGrp="1"/>
          </p:cNvSpPr>
          <p:nvPr>
            <p:ph idx="1"/>
          </p:nvPr>
        </p:nvSpPr>
        <p:spPr>
          <a:xfrm>
            <a:off x="1043492" y="2323652"/>
            <a:ext cx="6777317" cy="3841652"/>
          </a:xfrm>
        </p:spPr>
        <p:txBody>
          <a:bodyPr>
            <a:normAutofit/>
          </a:bodyPr>
          <a:lstStyle/>
          <a:p>
            <a:r>
              <a:rPr lang="tr-TR" dirty="0"/>
              <a:t>Gerçekten süt veren hayvanlarda da size bir ibret vardır. Size işkembelerindeki yem artıklarıyla kandan meydana gelen, içenlere içimi </a:t>
            </a:r>
            <a:r>
              <a:rPr lang="tr-TR" dirty="0" smtClean="0"/>
              <a:t>kolay halis bir</a:t>
            </a:r>
            <a:r>
              <a:rPr lang="tr-TR" dirty="0"/>
              <a:t> </a:t>
            </a:r>
            <a:r>
              <a:rPr lang="tr-TR" i="1" dirty="0"/>
              <a:t>süt </a:t>
            </a:r>
            <a:r>
              <a:rPr lang="tr-TR" dirty="0"/>
              <a:t>içirmekteyiz</a:t>
            </a:r>
            <a:r>
              <a:rPr lang="tr-TR" dirty="0" smtClean="0"/>
              <a:t>.</a:t>
            </a:r>
          </a:p>
          <a:p>
            <a:r>
              <a:rPr lang="tr-TR" i="1" dirty="0"/>
              <a:t>Hurma ve üzüm ağaçlarının </a:t>
            </a:r>
            <a:r>
              <a:rPr lang="tr-TR" i="1" dirty="0" err="1"/>
              <a:t>meyvalarından</a:t>
            </a:r>
            <a:r>
              <a:rPr lang="tr-TR" i="1" dirty="0"/>
              <a:t> </a:t>
            </a:r>
            <a:r>
              <a:rPr lang="tr-TR" dirty="0"/>
              <a:t>da hem içecek, hem de güzel gıdalar edinirsiniz. Şüphesiz ki bunda aklını kullanan kimseler için büyük bir ibret vardır.</a:t>
            </a:r>
          </a:p>
        </p:txBody>
      </p:sp>
    </p:spTree>
    <p:extLst>
      <p:ext uri="{BB962C8B-B14F-4D97-AF65-F5344CB8AC3E}">
        <p14:creationId xmlns:p14="http://schemas.microsoft.com/office/powerpoint/2010/main" val="37188759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528" y="-99392"/>
            <a:ext cx="9552523" cy="7228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4252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Bal arısı ve bal</a:t>
            </a:r>
            <a:endParaRPr lang="tr-TR" dirty="0"/>
          </a:p>
        </p:txBody>
      </p:sp>
      <p:sp>
        <p:nvSpPr>
          <p:cNvPr id="3" name="İçerik Yer Tutucusu 2"/>
          <p:cNvSpPr>
            <a:spLocks noGrp="1"/>
          </p:cNvSpPr>
          <p:nvPr>
            <p:ph idx="1"/>
          </p:nvPr>
        </p:nvSpPr>
        <p:spPr/>
        <p:txBody>
          <a:bodyPr>
            <a:normAutofit/>
          </a:bodyPr>
          <a:lstStyle/>
          <a:p>
            <a:r>
              <a:rPr lang="tr-TR" dirty="0"/>
              <a:t>Senin Rabbin </a:t>
            </a:r>
            <a:r>
              <a:rPr lang="tr-TR" i="1" dirty="0"/>
              <a:t>bal arısına </a:t>
            </a:r>
            <a:r>
              <a:rPr lang="tr-TR" dirty="0"/>
              <a:t>şöyle </a:t>
            </a:r>
            <a:r>
              <a:rPr lang="tr-TR" dirty="0" err="1"/>
              <a:t>vahyetti</a:t>
            </a:r>
            <a:r>
              <a:rPr lang="tr-TR" dirty="0"/>
              <a:t>: Dağlardan, ağaçlardan ve insanların kuracakları kovanlardan kendine evler </a:t>
            </a:r>
            <a:r>
              <a:rPr lang="tr-TR" dirty="0" smtClean="0"/>
              <a:t>edin. </a:t>
            </a:r>
            <a:r>
              <a:rPr lang="tr-TR" dirty="0"/>
              <a:t>Sonra </a:t>
            </a:r>
            <a:r>
              <a:rPr lang="tr-TR" dirty="0" err="1"/>
              <a:t>meyvaların</a:t>
            </a:r>
            <a:r>
              <a:rPr lang="tr-TR" dirty="0"/>
              <a:t> hepsinden ye de, Rabbinin (sana) kolay kıldığı yollara gir, diye ilham etti. Onların karınlarından renkleri çeşitli bir bal çıkar ki, onda insanlar için </a:t>
            </a:r>
            <a:r>
              <a:rPr lang="tr-TR" dirty="0" err="1"/>
              <a:t>şifâ</a:t>
            </a:r>
            <a:r>
              <a:rPr lang="tr-TR" dirty="0"/>
              <a:t> vardır. Şüphesiz ki bunda düşünen bir millet için, büyük bir ibret vardır.</a:t>
            </a:r>
          </a:p>
          <a:p>
            <a:endParaRPr lang="tr-TR" dirty="0"/>
          </a:p>
        </p:txBody>
      </p:sp>
    </p:spTree>
    <p:extLst>
      <p:ext uri="{BB962C8B-B14F-4D97-AF65-F5344CB8AC3E}">
        <p14:creationId xmlns:p14="http://schemas.microsoft.com/office/powerpoint/2010/main" val="14613550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99392"/>
            <a:ext cx="9939131"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6055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kuşlar</a:t>
            </a:r>
            <a:endParaRPr lang="tr-TR" dirty="0"/>
          </a:p>
        </p:txBody>
      </p:sp>
      <p:sp>
        <p:nvSpPr>
          <p:cNvPr id="3" name="İçerik Yer Tutucusu 2"/>
          <p:cNvSpPr>
            <a:spLocks noGrp="1"/>
          </p:cNvSpPr>
          <p:nvPr>
            <p:ph idx="1"/>
          </p:nvPr>
        </p:nvSpPr>
        <p:spPr/>
        <p:txBody>
          <a:bodyPr/>
          <a:lstStyle/>
          <a:p>
            <a:r>
              <a:rPr lang="tr-TR" dirty="0"/>
              <a:t>Göğün boşluğunda Allah'ın emrine boyun eğdirilerek uçuşan </a:t>
            </a:r>
            <a:r>
              <a:rPr lang="tr-TR" i="1" dirty="0"/>
              <a:t>kuşlara </a:t>
            </a:r>
            <a:r>
              <a:rPr lang="tr-TR" dirty="0"/>
              <a:t>bakmadılar mı? Şüphesiz bunda inanan bir toplum için </a:t>
            </a:r>
            <a:r>
              <a:rPr lang="tr-TR" dirty="0" err="1"/>
              <a:t>âyetler</a:t>
            </a:r>
            <a:r>
              <a:rPr lang="tr-TR" dirty="0"/>
              <a:t> (ibretler) vardır. </a:t>
            </a:r>
            <a:r>
              <a:rPr lang="tr-TR" b="1" dirty="0" err="1"/>
              <a:t>Nahl</a:t>
            </a:r>
            <a:endParaRPr lang="tr-TR" dirty="0"/>
          </a:p>
        </p:txBody>
      </p:sp>
    </p:spTree>
    <p:extLst>
      <p:ext uri="{BB962C8B-B14F-4D97-AF65-F5344CB8AC3E}">
        <p14:creationId xmlns:p14="http://schemas.microsoft.com/office/powerpoint/2010/main" val="20135197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48" y="0"/>
            <a:ext cx="972361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876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Ecelin yaklaşması</a:t>
            </a:r>
            <a:endParaRPr lang="tr-TR" dirty="0"/>
          </a:p>
        </p:txBody>
      </p:sp>
      <p:sp>
        <p:nvSpPr>
          <p:cNvPr id="3" name="İçerik Yer Tutucusu 2"/>
          <p:cNvSpPr>
            <a:spLocks noGrp="1"/>
          </p:cNvSpPr>
          <p:nvPr>
            <p:ph idx="1"/>
          </p:nvPr>
        </p:nvSpPr>
        <p:spPr/>
        <p:txBody>
          <a:bodyPr/>
          <a:lstStyle/>
          <a:p>
            <a:r>
              <a:rPr lang="tr-TR" dirty="0"/>
              <a:t>Onlar göklerdeki ve yerdeki sınırsız hükümranlık ve </a:t>
            </a:r>
            <a:r>
              <a:rPr lang="tr-TR" dirty="0" smtClean="0"/>
              <a:t>nizama, </a:t>
            </a:r>
            <a:r>
              <a:rPr lang="tr-TR" dirty="0"/>
              <a:t>Allah’ın yarattığı her şeye, ecellerinin yaklaşmış olabileceğine hiç bakmadılar mı? Peki, bundan sonra artık hangi söze inanacaklar</a:t>
            </a:r>
            <a:r>
              <a:rPr lang="tr-TR" dirty="0" smtClean="0"/>
              <a:t>? Araf 185</a:t>
            </a:r>
            <a:endParaRPr lang="tr-TR" dirty="0"/>
          </a:p>
        </p:txBody>
      </p:sp>
    </p:spTree>
    <p:extLst>
      <p:ext uri="{BB962C8B-B14F-4D97-AF65-F5344CB8AC3E}">
        <p14:creationId xmlns:p14="http://schemas.microsoft.com/office/powerpoint/2010/main" val="11323618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9391"/>
            <a:ext cx="9270513"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94675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412776"/>
            <a:ext cx="6777317" cy="3508977"/>
          </a:xfrm>
        </p:spPr>
        <p:txBody>
          <a:bodyPr>
            <a:normAutofit/>
          </a:bodyPr>
          <a:lstStyle/>
          <a:p>
            <a:pPr marL="68580" indent="0">
              <a:buNone/>
            </a:pPr>
            <a:r>
              <a:rPr lang="tr-TR" sz="5400" dirty="0"/>
              <a:t>Gökleri ve yeri yaratan Allah hakkında bir şüphe mi var? </a:t>
            </a:r>
            <a:r>
              <a:rPr lang="tr-TR" dirty="0" smtClean="0"/>
              <a:t>İbrahim 10</a:t>
            </a:r>
            <a:endParaRPr lang="tr-TR" dirty="0"/>
          </a:p>
        </p:txBody>
      </p:sp>
    </p:spTree>
    <p:extLst>
      <p:ext uri="{BB962C8B-B14F-4D97-AF65-F5344CB8AC3E}">
        <p14:creationId xmlns:p14="http://schemas.microsoft.com/office/powerpoint/2010/main" val="9903633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817160"/>
          </a:xfrm>
        </p:spPr>
        <p:txBody>
          <a:bodyPr>
            <a:normAutofit fontScale="90000"/>
          </a:bodyPr>
          <a:lstStyle/>
          <a:p>
            <a:r>
              <a:rPr lang="tr-TR" dirty="0" smtClean="0"/>
              <a:t>MODERN BİLİMİN SUNDUKLARI</a:t>
            </a:r>
            <a:endParaRPr lang="tr-TR" dirty="0"/>
          </a:p>
        </p:txBody>
      </p:sp>
      <p:sp>
        <p:nvSpPr>
          <p:cNvPr id="3" name="İçerik Yer Tutucusu 2"/>
          <p:cNvSpPr>
            <a:spLocks noGrp="1"/>
          </p:cNvSpPr>
          <p:nvPr>
            <p:ph idx="1"/>
          </p:nvPr>
        </p:nvSpPr>
        <p:spPr>
          <a:xfrm>
            <a:off x="1043492" y="1988840"/>
            <a:ext cx="7200916" cy="4320480"/>
          </a:xfrm>
        </p:spPr>
        <p:txBody>
          <a:bodyPr>
            <a:normAutofit fontScale="92500" lnSpcReduction="20000"/>
          </a:bodyPr>
          <a:lstStyle/>
          <a:p>
            <a:r>
              <a:rPr lang="tr-TR" dirty="0" smtClean="0"/>
              <a:t>Dünya, atmosferi ile, karbon, oksijen ve azot dengesiyle, suyu, güneş ve ayı ile, eksen eğimi ile, ve daha bir çok özelliği ile kainatta yaşanabilir tek gezegen olması tesadüf mü?</a:t>
            </a:r>
          </a:p>
          <a:p>
            <a:r>
              <a:rPr lang="tr-TR" dirty="0" smtClean="0"/>
              <a:t>Biyolojinin konusu olan hayat ve can nedir? Ölçülemeyen ve vücudu kontrol eden ruhun kaynağı nedir?</a:t>
            </a:r>
          </a:p>
          <a:p>
            <a:r>
              <a:rPr lang="tr-TR" dirty="0" smtClean="0"/>
              <a:t>Hayvanların içgüdülerinin kaynağı nedir?</a:t>
            </a:r>
          </a:p>
          <a:p>
            <a:r>
              <a:rPr lang="tr-TR" dirty="0" smtClean="0"/>
              <a:t>İnsandaki aklın ve muhakeme gücünün kaynağı nedir?</a:t>
            </a:r>
          </a:p>
          <a:p>
            <a:r>
              <a:rPr lang="tr-TR" dirty="0" smtClean="0"/>
              <a:t>Bu ve </a:t>
            </a:r>
            <a:r>
              <a:rPr lang="tr-TR" dirty="0" err="1" smtClean="0"/>
              <a:t>benzerî</a:t>
            </a:r>
            <a:r>
              <a:rPr lang="tr-TR" dirty="0" smtClean="0"/>
              <a:t> sorular </a:t>
            </a:r>
            <a:r>
              <a:rPr lang="tr-TR" dirty="0" err="1" smtClean="0"/>
              <a:t>maddecî</a:t>
            </a:r>
            <a:r>
              <a:rPr lang="tr-TR" dirty="0" smtClean="0"/>
              <a:t> ve inkarcı bir bakışla asla cevaplanamaz. Bilakis bilimin gelişmeleri insanı hayrete düşürerek </a:t>
            </a:r>
            <a:r>
              <a:rPr lang="tr-TR" dirty="0" err="1" smtClean="0"/>
              <a:t>Yaratıcı’nın</a:t>
            </a:r>
            <a:r>
              <a:rPr lang="tr-TR" dirty="0" smtClean="0"/>
              <a:t> varlığına inanmaya zorlamaktadır.</a:t>
            </a:r>
            <a:endParaRPr lang="tr-TR" dirty="0"/>
          </a:p>
        </p:txBody>
      </p:sp>
    </p:spTree>
    <p:extLst>
      <p:ext uri="{BB962C8B-B14F-4D97-AF65-F5344CB8AC3E}">
        <p14:creationId xmlns:p14="http://schemas.microsoft.com/office/powerpoint/2010/main" val="4218940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Bilim- din çatışması</a:t>
            </a:r>
            <a:endParaRPr lang="tr-TR" dirty="0"/>
          </a:p>
        </p:txBody>
      </p:sp>
      <p:sp>
        <p:nvSpPr>
          <p:cNvPr id="3" name="İçerik Yer Tutucusu 2"/>
          <p:cNvSpPr>
            <a:spLocks noGrp="1"/>
          </p:cNvSpPr>
          <p:nvPr>
            <p:ph idx="1"/>
          </p:nvPr>
        </p:nvSpPr>
        <p:spPr>
          <a:xfrm>
            <a:off x="1043492" y="2323652"/>
            <a:ext cx="7200916" cy="3985668"/>
          </a:xfrm>
        </p:spPr>
        <p:txBody>
          <a:bodyPr>
            <a:normAutofit fontScale="62500" lnSpcReduction="20000"/>
          </a:bodyPr>
          <a:lstStyle/>
          <a:p>
            <a:pPr marL="68580" indent="0">
              <a:buNone/>
            </a:pPr>
            <a:r>
              <a:rPr lang="tr-TR" sz="4400" dirty="0" smtClean="0"/>
              <a:t>Bilimle din çatışmıyor mu? İslam dünyası bu yüzden geri kalmadı mı?</a:t>
            </a:r>
          </a:p>
          <a:p>
            <a:pPr marL="68580" indent="0">
              <a:buNone/>
            </a:pPr>
            <a:r>
              <a:rPr lang="tr-TR" sz="4400" b="1" dirty="0" smtClean="0"/>
              <a:t>Cevap</a:t>
            </a:r>
            <a:r>
              <a:rPr lang="tr-TR" sz="4400" dirty="0" smtClean="0"/>
              <a:t>: Bilim-din çatışması Avrupa kaynaklı bir olgudur. Tahrif edilmiş Hristiyanlık, Kilise’nin Ortaçağ’daki hakimiyeti ve bilimsel gelişmelere hoşgörüsüz tavrı, Reform ve Rönesans’ı tetiklemiştir. Ancak, İslam’da bilimle bir çatışma olmadığı için aynı dönemlerde İslam dünyası bilimde ve medeniyette altın çağını yaşamıştır.</a:t>
            </a:r>
            <a:endParaRPr lang="tr-TR" sz="2800" dirty="0" smtClean="0"/>
          </a:p>
          <a:p>
            <a:endParaRPr lang="tr-TR" dirty="0"/>
          </a:p>
        </p:txBody>
      </p:sp>
    </p:spTree>
    <p:extLst>
      <p:ext uri="{BB962C8B-B14F-4D97-AF65-F5344CB8AC3E}">
        <p14:creationId xmlns:p14="http://schemas.microsoft.com/office/powerpoint/2010/main" val="42190242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BATIDA İNANÇ SAVUNUSU</a:t>
            </a:r>
            <a:endParaRPr lang="tr-TR" dirty="0"/>
          </a:p>
        </p:txBody>
      </p:sp>
      <p:sp>
        <p:nvSpPr>
          <p:cNvPr id="3" name="İçerik Yer Tutucusu 2"/>
          <p:cNvSpPr>
            <a:spLocks noGrp="1"/>
          </p:cNvSpPr>
          <p:nvPr>
            <p:ph idx="1"/>
          </p:nvPr>
        </p:nvSpPr>
        <p:spPr>
          <a:xfrm>
            <a:off x="1043492" y="2323652"/>
            <a:ext cx="7056900" cy="3769644"/>
          </a:xfrm>
        </p:spPr>
        <p:txBody>
          <a:bodyPr>
            <a:normAutofit/>
          </a:bodyPr>
          <a:lstStyle/>
          <a:p>
            <a:r>
              <a:rPr lang="tr-TR" dirty="0" smtClean="0"/>
              <a:t>Abraham </a:t>
            </a:r>
            <a:r>
              <a:rPr lang="tr-TR" dirty="0" err="1" smtClean="0"/>
              <a:t>Cressy</a:t>
            </a:r>
            <a:r>
              <a:rPr lang="tr-TR" dirty="0" smtClean="0"/>
              <a:t> </a:t>
            </a:r>
            <a:r>
              <a:rPr lang="tr-TR" dirty="0" err="1" smtClean="0"/>
              <a:t>Morrison</a:t>
            </a:r>
            <a:r>
              <a:rPr lang="tr-TR" dirty="0" smtClean="0"/>
              <a:t> (1864-1951) New York Bilimler Akademisi Başkanı. «</a:t>
            </a:r>
            <a:r>
              <a:rPr lang="en-US" dirty="0" smtClean="0"/>
              <a:t>Seven </a:t>
            </a:r>
            <a:r>
              <a:rPr lang="en-US" dirty="0"/>
              <a:t>Reasons why a Scientist Believes in </a:t>
            </a:r>
            <a:r>
              <a:rPr lang="en-US" dirty="0" smtClean="0"/>
              <a:t>God</a:t>
            </a:r>
            <a:r>
              <a:rPr lang="tr-TR" dirty="0" smtClean="0"/>
              <a:t>»</a:t>
            </a:r>
            <a:r>
              <a:rPr lang="en-US" dirty="0" smtClean="0"/>
              <a:t> </a:t>
            </a:r>
            <a:r>
              <a:rPr lang="en-US" dirty="0"/>
              <a:t>(1944</a:t>
            </a:r>
            <a:r>
              <a:rPr lang="en-US" dirty="0" smtClean="0"/>
              <a:t>)</a:t>
            </a:r>
            <a:endParaRPr lang="tr-TR" dirty="0" smtClean="0"/>
          </a:p>
          <a:p>
            <a:r>
              <a:rPr lang="tr-TR" dirty="0" smtClean="0"/>
              <a:t>Maurice </a:t>
            </a:r>
            <a:r>
              <a:rPr lang="tr-TR" dirty="0" err="1" smtClean="0"/>
              <a:t>Bucaille</a:t>
            </a:r>
            <a:r>
              <a:rPr lang="tr-TR" dirty="0" smtClean="0"/>
              <a:t> (1920-1998) Fransız Bilimler Akademisi Üyesi, «İncil, Kuran ve Bilim» (1976)</a:t>
            </a:r>
          </a:p>
          <a:p>
            <a:r>
              <a:rPr lang="tr-TR" dirty="0" err="1" smtClean="0"/>
              <a:t>Alexis</a:t>
            </a:r>
            <a:r>
              <a:rPr lang="tr-TR" dirty="0" smtClean="0"/>
              <a:t> </a:t>
            </a:r>
            <a:r>
              <a:rPr lang="tr-TR" dirty="0" err="1" smtClean="0"/>
              <a:t>Carrel</a:t>
            </a:r>
            <a:r>
              <a:rPr lang="tr-TR" dirty="0"/>
              <a:t> </a:t>
            </a:r>
            <a:r>
              <a:rPr lang="tr-TR" dirty="0" smtClean="0"/>
              <a:t>(1873-1944), 1912 Nobel ödülü sahibi doktor. «</a:t>
            </a:r>
            <a:r>
              <a:rPr lang="tr-TR" dirty="0" err="1" smtClean="0"/>
              <a:t>The</a:t>
            </a:r>
            <a:r>
              <a:rPr lang="tr-TR" dirty="0" smtClean="0"/>
              <a:t> Man </a:t>
            </a:r>
            <a:r>
              <a:rPr lang="tr-TR" dirty="0" err="1" smtClean="0"/>
              <a:t>the</a:t>
            </a:r>
            <a:r>
              <a:rPr lang="tr-TR" dirty="0" smtClean="0"/>
              <a:t> </a:t>
            </a:r>
            <a:r>
              <a:rPr lang="tr-TR" dirty="0" err="1" smtClean="0"/>
              <a:t>unknown</a:t>
            </a:r>
            <a:r>
              <a:rPr lang="tr-TR" dirty="0" smtClean="0"/>
              <a:t>» (1935)</a:t>
            </a:r>
            <a:endParaRPr lang="tr-TR" dirty="0"/>
          </a:p>
        </p:txBody>
      </p:sp>
    </p:spTree>
    <p:extLst>
      <p:ext uri="{BB962C8B-B14F-4D97-AF65-F5344CB8AC3E}">
        <p14:creationId xmlns:p14="http://schemas.microsoft.com/office/powerpoint/2010/main" val="1519840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Rabbimiz </a:t>
            </a:r>
            <a:endParaRPr lang="tr-TR" dirty="0"/>
          </a:p>
        </p:txBody>
      </p:sp>
      <p:sp>
        <p:nvSpPr>
          <p:cNvPr id="3" name="İçerik Yer Tutucusu 2"/>
          <p:cNvSpPr>
            <a:spLocks noGrp="1"/>
          </p:cNvSpPr>
          <p:nvPr>
            <p:ph idx="1"/>
          </p:nvPr>
        </p:nvSpPr>
        <p:spPr/>
        <p:txBody>
          <a:bodyPr/>
          <a:lstStyle/>
          <a:p>
            <a:pPr fontAlgn="base"/>
            <a:r>
              <a:rPr lang="tr-TR" dirty="0"/>
              <a:t> "</a:t>
            </a:r>
            <a:r>
              <a:rPr lang="tr-TR" i="1" dirty="0"/>
              <a:t>Ey insanoğlu seni yaratıp sonra şekil veren, düzenleyen, </a:t>
            </a:r>
            <a:r>
              <a:rPr lang="tr-TR" i="1" dirty="0" smtClean="0"/>
              <a:t>istediği </a:t>
            </a:r>
            <a:r>
              <a:rPr lang="tr-TR" i="1" dirty="0"/>
              <a:t>şekilde seni </a:t>
            </a:r>
            <a:r>
              <a:rPr lang="tr-TR" i="1" dirty="0" err="1"/>
              <a:t>terkib</a:t>
            </a:r>
            <a:r>
              <a:rPr lang="tr-TR" i="1" dirty="0"/>
              <a:t> eden, çok cömert olan Rabbine karşı seni aldatan nedir</a:t>
            </a:r>
            <a:r>
              <a:rPr lang="tr-TR" i="1" dirty="0" smtClean="0"/>
              <a:t>?</a:t>
            </a:r>
            <a:r>
              <a:rPr lang="tr-TR" dirty="0" smtClean="0"/>
              <a:t>" </a:t>
            </a:r>
            <a:r>
              <a:rPr lang="tr-TR" dirty="0" err="1" smtClean="0"/>
              <a:t>İnfitar</a:t>
            </a:r>
            <a:r>
              <a:rPr lang="tr-TR" dirty="0" smtClean="0"/>
              <a:t> 6</a:t>
            </a:r>
            <a:endParaRPr lang="tr-TR" dirty="0"/>
          </a:p>
          <a:p>
            <a:pPr fontAlgn="base"/>
            <a:r>
              <a:rPr lang="tr-TR" i="1" dirty="0"/>
              <a:t>"Kullarıma benim bağışlayan, merhamet eden olduğumu</a:t>
            </a:r>
            <a:r>
              <a:rPr lang="tr-TR" i="1" dirty="0" smtClean="0"/>
              <a:t>, ancak azabımın da </a:t>
            </a:r>
            <a:r>
              <a:rPr lang="tr-TR" i="1" dirty="0"/>
              <a:t>can ya­kıcı bir </a:t>
            </a:r>
            <a:r>
              <a:rPr lang="tr-TR" i="1" dirty="0" err="1"/>
              <a:t>azab</a:t>
            </a:r>
            <a:r>
              <a:rPr lang="tr-TR" i="1" dirty="0"/>
              <a:t> olduğunu haber ver</a:t>
            </a:r>
            <a:r>
              <a:rPr lang="tr-TR" i="1" dirty="0" smtClean="0"/>
              <a:t>." </a:t>
            </a:r>
            <a:r>
              <a:rPr lang="tr-TR" i="1" dirty="0" err="1" smtClean="0"/>
              <a:t>Hicr</a:t>
            </a:r>
            <a:r>
              <a:rPr lang="tr-TR" i="1" dirty="0" smtClean="0"/>
              <a:t> 49</a:t>
            </a:r>
            <a:endParaRPr lang="tr-TR" dirty="0"/>
          </a:p>
          <a:p>
            <a:endParaRPr lang="tr-TR" dirty="0"/>
          </a:p>
        </p:txBody>
      </p:sp>
    </p:spTree>
    <p:extLst>
      <p:ext uri="{BB962C8B-B14F-4D97-AF65-F5344CB8AC3E}">
        <p14:creationId xmlns:p14="http://schemas.microsoft.com/office/powerpoint/2010/main" val="39688755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İnsan </a:t>
            </a:r>
            <a:r>
              <a:rPr lang="tr-TR" b="1" dirty="0" smtClean="0"/>
              <a:t>başıboş</a:t>
            </a:r>
            <a:r>
              <a:rPr lang="tr-TR" dirty="0" smtClean="0"/>
              <a:t>, varlık alemi de </a:t>
            </a:r>
            <a:r>
              <a:rPr lang="tr-TR" b="1" dirty="0" smtClean="0"/>
              <a:t>boşuna</a:t>
            </a:r>
            <a:r>
              <a:rPr lang="tr-TR" dirty="0" smtClean="0"/>
              <a:t> yaratılmamış</a:t>
            </a:r>
            <a:endParaRPr lang="tr-TR" dirty="0"/>
          </a:p>
        </p:txBody>
      </p:sp>
      <p:sp>
        <p:nvSpPr>
          <p:cNvPr id="3" name="İçerik Yer Tutucusu 2"/>
          <p:cNvSpPr>
            <a:spLocks noGrp="1"/>
          </p:cNvSpPr>
          <p:nvPr>
            <p:ph idx="1"/>
          </p:nvPr>
        </p:nvSpPr>
        <p:spPr/>
        <p:txBody>
          <a:bodyPr>
            <a:normAutofit/>
          </a:bodyPr>
          <a:lstStyle/>
          <a:p>
            <a:r>
              <a:rPr lang="tr-TR" sz="2800" dirty="0"/>
              <a:t>İnsan </a:t>
            </a:r>
            <a:r>
              <a:rPr lang="tr-TR" sz="2800" b="1" dirty="0"/>
              <a:t>başıboş</a:t>
            </a:r>
            <a:r>
              <a:rPr lang="tr-TR" sz="2800" dirty="0"/>
              <a:t> bırakılacağını mı sanır?  </a:t>
            </a:r>
            <a:r>
              <a:rPr lang="tr-TR" sz="2800" dirty="0" smtClean="0"/>
              <a:t>(Kıyamet 36)</a:t>
            </a:r>
          </a:p>
          <a:p>
            <a:pPr marL="68580" indent="0">
              <a:buNone/>
            </a:pPr>
            <a:endParaRPr lang="tr-TR" sz="2800" dirty="0"/>
          </a:p>
          <a:p>
            <a:r>
              <a:rPr lang="tr-TR" sz="2800" dirty="0"/>
              <a:t>Sizi sırf </a:t>
            </a:r>
            <a:r>
              <a:rPr lang="tr-TR" sz="2800" b="1" dirty="0"/>
              <a:t>boş yere </a:t>
            </a:r>
            <a:r>
              <a:rPr lang="tr-TR" sz="2800" dirty="0"/>
              <a:t>yarattığımızı ve sizin artık huzurumuza geri getirilmeyeceğinizi mi sandınız</a:t>
            </a:r>
            <a:r>
              <a:rPr lang="tr-TR" sz="2800" dirty="0" smtClean="0"/>
              <a:t>? (</a:t>
            </a:r>
            <a:r>
              <a:rPr lang="tr-TR" sz="2800" dirty="0" err="1" smtClean="0"/>
              <a:t>Müminun</a:t>
            </a:r>
            <a:r>
              <a:rPr lang="tr-TR" sz="2800" dirty="0" smtClean="0"/>
              <a:t> 115)</a:t>
            </a:r>
            <a:endParaRPr lang="tr-TR" sz="2800" dirty="0"/>
          </a:p>
        </p:txBody>
      </p:sp>
    </p:spTree>
    <p:extLst>
      <p:ext uri="{BB962C8B-B14F-4D97-AF65-F5344CB8AC3E}">
        <p14:creationId xmlns:p14="http://schemas.microsoft.com/office/powerpoint/2010/main" val="21331602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Hesap gününe hazırlık</a:t>
            </a:r>
            <a:endParaRPr lang="tr-TR" dirty="0"/>
          </a:p>
        </p:txBody>
      </p:sp>
      <p:sp>
        <p:nvSpPr>
          <p:cNvPr id="3" name="İçerik Yer Tutucusu 2"/>
          <p:cNvSpPr>
            <a:spLocks noGrp="1"/>
          </p:cNvSpPr>
          <p:nvPr>
            <p:ph idx="1"/>
          </p:nvPr>
        </p:nvSpPr>
        <p:spPr>
          <a:xfrm>
            <a:off x="1043492" y="2323652"/>
            <a:ext cx="6777317" cy="4129684"/>
          </a:xfrm>
        </p:spPr>
        <p:txBody>
          <a:bodyPr>
            <a:normAutofit fontScale="92500" lnSpcReduction="20000"/>
          </a:bodyPr>
          <a:lstStyle/>
          <a:p>
            <a:r>
              <a:rPr lang="tr-TR" dirty="0"/>
              <a:t>Ey insanlar! Sağlığınızda ahiret için hazırlık yapınız. Biliniz ki kıyamet gününde herkes yaptığından hesaba çekilecektir</a:t>
            </a:r>
            <a:r>
              <a:rPr lang="tr-TR" dirty="0" smtClean="0"/>
              <a:t>. Rabbi </a:t>
            </a:r>
            <a:r>
              <a:rPr lang="tr-TR" dirty="0"/>
              <a:t>ona tercümansız ve aracısız olarak şöyle diyecek: ‘Sana </a:t>
            </a:r>
            <a:r>
              <a:rPr lang="tr-TR" dirty="0" err="1"/>
              <a:t>Resûlüm</a:t>
            </a:r>
            <a:r>
              <a:rPr lang="tr-TR" dirty="0"/>
              <a:t> gelip de emirlerimi tebliğ etmedi mi? Ben sana mal mülk verdim, pek çok iyiliklerde bulundum. Ya sen kendin için ahiret azığı olarak ne getirdin?’ Bu soruyla karşılaşan şahıs sağına soluna bakacak ancak hiçbir şey göremeyecek. Önüne baktığında ise cehennemi görecek. Öyleyse yarım hurma ile dahi olsa cehennemden korunmaya çalışınız, onu da bulamayan güzel bir sözle kendisini kurtarmaya baksın. </a:t>
            </a:r>
          </a:p>
        </p:txBody>
      </p:sp>
    </p:spTree>
    <p:extLst>
      <p:ext uri="{BB962C8B-B14F-4D97-AF65-F5344CB8AC3E}">
        <p14:creationId xmlns:p14="http://schemas.microsoft.com/office/powerpoint/2010/main" val="34715883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Rabbimiz ne istiyor bizden?</a:t>
            </a:r>
            <a:endParaRPr lang="tr-TR" dirty="0"/>
          </a:p>
        </p:txBody>
      </p:sp>
      <p:sp>
        <p:nvSpPr>
          <p:cNvPr id="3" name="İçerik Yer Tutucusu 2"/>
          <p:cNvSpPr>
            <a:spLocks noGrp="1"/>
          </p:cNvSpPr>
          <p:nvPr>
            <p:ph idx="1"/>
          </p:nvPr>
        </p:nvSpPr>
        <p:spPr/>
        <p:txBody>
          <a:bodyPr/>
          <a:lstStyle/>
          <a:p>
            <a:r>
              <a:rPr lang="tr-TR" dirty="0" smtClean="0"/>
              <a:t>O’nu tanımamızı, nimetlerine şükretmemizi</a:t>
            </a:r>
          </a:p>
          <a:p>
            <a:r>
              <a:rPr lang="tr-TR" dirty="0" smtClean="0"/>
              <a:t>Bunun için namaz kılmamızı</a:t>
            </a:r>
          </a:p>
          <a:p>
            <a:r>
              <a:rPr lang="tr-TR" dirty="0" smtClean="0"/>
              <a:t>İnsanlara yardım etmemizi (zekat)</a:t>
            </a:r>
          </a:p>
          <a:p>
            <a:r>
              <a:rPr lang="tr-TR" dirty="0" smtClean="0"/>
              <a:t>Ahlak esaslarına uymamızı (adalet, dürüstlük, insanlara iyilik, tevazu, haya vb.)</a:t>
            </a:r>
          </a:p>
          <a:p>
            <a:endParaRPr lang="tr-TR" dirty="0"/>
          </a:p>
        </p:txBody>
      </p:sp>
    </p:spTree>
    <p:extLst>
      <p:ext uri="{BB962C8B-B14F-4D97-AF65-F5344CB8AC3E}">
        <p14:creationId xmlns:p14="http://schemas.microsoft.com/office/powerpoint/2010/main" val="23329224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Namaz ne için kılınır?</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Allah </a:t>
            </a:r>
            <a:r>
              <a:rPr lang="tr-TR" dirty="0" err="1" smtClean="0"/>
              <a:t>teala’yı</a:t>
            </a:r>
            <a:r>
              <a:rPr lang="tr-TR" dirty="0" smtClean="0"/>
              <a:t> hatırlamak için Taha 14</a:t>
            </a:r>
          </a:p>
          <a:p>
            <a:r>
              <a:rPr lang="tr-TR" dirty="0" err="1" smtClean="0"/>
              <a:t>Rabbimiz’in</a:t>
            </a:r>
            <a:r>
              <a:rPr lang="tr-TR" dirty="0" smtClean="0"/>
              <a:t> nimetlerine şükrümüzün göstergesi olarak</a:t>
            </a:r>
          </a:p>
          <a:p>
            <a:r>
              <a:rPr lang="tr-TR" dirty="0" err="1" smtClean="0"/>
              <a:t>Rabbimiz’e</a:t>
            </a:r>
            <a:r>
              <a:rPr lang="tr-TR" dirty="0" smtClean="0"/>
              <a:t> saygımızı göstermek, ilişkimizi güçlü tutmak için, O’ndan yardım istemek için Bakara 153</a:t>
            </a:r>
          </a:p>
          <a:p>
            <a:r>
              <a:rPr lang="tr-TR" dirty="0" smtClean="0"/>
              <a:t>Bizi kötülüklerden uzak tutması için </a:t>
            </a:r>
            <a:r>
              <a:rPr lang="tr-TR" dirty="0" err="1" smtClean="0"/>
              <a:t>Ankebut</a:t>
            </a:r>
            <a:r>
              <a:rPr lang="tr-TR" dirty="0" smtClean="0"/>
              <a:t> 45</a:t>
            </a:r>
          </a:p>
          <a:p>
            <a:r>
              <a:rPr lang="tr-TR" dirty="0" smtClean="0"/>
              <a:t>Namaz dinimizin direğidir. Ahirette ilk hesap namazdan olacaktır. Kişi ile küfür arasında namaz vardır.</a:t>
            </a:r>
            <a:endParaRPr lang="tr-TR" dirty="0"/>
          </a:p>
        </p:txBody>
      </p:sp>
    </p:spTree>
    <p:extLst>
      <p:ext uri="{BB962C8B-B14F-4D97-AF65-F5344CB8AC3E}">
        <p14:creationId xmlns:p14="http://schemas.microsoft.com/office/powerpoint/2010/main" val="13569944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969941" cy="705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1047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İLİM-İMAN-AHLAK İLİŞKİSİ</a:t>
            </a:r>
            <a:endParaRPr lang="tr-TR" b="1" dirty="0"/>
          </a:p>
        </p:txBody>
      </p:sp>
    </p:spTree>
    <p:extLst>
      <p:ext uri="{BB962C8B-B14F-4D97-AF65-F5344CB8AC3E}">
        <p14:creationId xmlns:p14="http://schemas.microsoft.com/office/powerpoint/2010/main" val="31136616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973237422"/>
              </p:ext>
            </p:extLst>
          </p:nvPr>
        </p:nvGraphicFramePr>
        <p:xfrm>
          <a:off x="1042988" y="2324100"/>
          <a:ext cx="6777037" cy="350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07463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İlim kişiyi imana götürür</a:t>
            </a:r>
            <a:endParaRPr lang="tr-TR" dirty="0"/>
          </a:p>
        </p:txBody>
      </p:sp>
      <p:sp>
        <p:nvSpPr>
          <p:cNvPr id="3" name="İçerik Yer Tutucusu 2"/>
          <p:cNvSpPr>
            <a:spLocks noGrp="1"/>
          </p:cNvSpPr>
          <p:nvPr>
            <p:ph idx="1"/>
          </p:nvPr>
        </p:nvSpPr>
        <p:spPr/>
        <p:txBody>
          <a:bodyPr>
            <a:normAutofit lnSpcReduction="10000"/>
          </a:bodyPr>
          <a:lstStyle/>
          <a:p>
            <a:r>
              <a:rPr lang="tr-TR" dirty="0"/>
              <a:t>F</a:t>
            </a:r>
            <a:r>
              <a:rPr lang="tr-TR" dirty="0" smtClean="0"/>
              <a:t>en bilimleri olsun, insanî bilimler olsun, bütün </a:t>
            </a:r>
            <a:r>
              <a:rPr lang="tr-TR" dirty="0"/>
              <a:t>ilimler, </a:t>
            </a:r>
            <a:r>
              <a:rPr lang="tr-TR" dirty="0" smtClean="0"/>
              <a:t>insanı Allah Teala’ya imana götürür. Çünkü:</a:t>
            </a:r>
          </a:p>
          <a:p>
            <a:r>
              <a:rPr lang="tr-TR" dirty="0" smtClean="0"/>
              <a:t>İlimler </a:t>
            </a:r>
            <a:r>
              <a:rPr lang="tr-TR" dirty="0"/>
              <a:t>kainatı keşfetmeye, eşya ve hadiseleri anlamaya çalışıyor. </a:t>
            </a:r>
            <a:r>
              <a:rPr lang="tr-TR" dirty="0" smtClean="0"/>
              <a:t>Buradaki eşsizlikler insanı her şeyde </a:t>
            </a:r>
            <a:r>
              <a:rPr lang="tr-TR" dirty="0"/>
              <a:t>bir düzenin </a:t>
            </a:r>
            <a:r>
              <a:rPr lang="tr-TR" dirty="0" smtClean="0"/>
              <a:t>olduğuna ve bu düzeni kuran bir Yaratıcının varlığı hakikatine ulaştıracaktır</a:t>
            </a:r>
            <a:r>
              <a:rPr lang="tr-TR" dirty="0"/>
              <a:t>.</a:t>
            </a:r>
          </a:p>
          <a:p>
            <a:r>
              <a:rPr lang="tr-TR" dirty="0"/>
              <a:t>«Allah </a:t>
            </a:r>
            <a:r>
              <a:rPr lang="tr-TR" dirty="0" smtClean="0"/>
              <a:t>Teala’dan </a:t>
            </a:r>
            <a:r>
              <a:rPr lang="tr-TR" dirty="0"/>
              <a:t>ancak alimler korkar.»</a:t>
            </a:r>
          </a:p>
          <a:p>
            <a:endParaRPr lang="tr-TR" dirty="0"/>
          </a:p>
        </p:txBody>
      </p:sp>
    </p:spTree>
    <p:extLst>
      <p:ext uri="{BB962C8B-B14F-4D97-AF65-F5344CB8AC3E}">
        <p14:creationId xmlns:p14="http://schemas.microsoft.com/office/powerpoint/2010/main" val="2068069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Bilim- din çatışması (devam)</a:t>
            </a:r>
            <a:endParaRPr lang="tr-TR" dirty="0"/>
          </a:p>
        </p:txBody>
      </p:sp>
      <p:sp>
        <p:nvSpPr>
          <p:cNvPr id="3" name="İçerik Yer Tutucusu 2"/>
          <p:cNvSpPr>
            <a:spLocks noGrp="1"/>
          </p:cNvSpPr>
          <p:nvPr>
            <p:ph idx="1"/>
          </p:nvPr>
        </p:nvSpPr>
        <p:spPr>
          <a:xfrm>
            <a:off x="1043492" y="2323652"/>
            <a:ext cx="7200916" cy="3985668"/>
          </a:xfrm>
        </p:spPr>
        <p:txBody>
          <a:bodyPr>
            <a:normAutofit fontScale="85000" lnSpcReduction="20000"/>
          </a:bodyPr>
          <a:lstStyle/>
          <a:p>
            <a:pPr marL="68580" indent="0">
              <a:buNone/>
            </a:pPr>
            <a:r>
              <a:rPr lang="tr-TR" sz="4400" dirty="0" smtClean="0"/>
              <a:t>Bilimle din çatışmıyor mu? İslam dünyası bu yüzden geri kalmadı mı?</a:t>
            </a:r>
          </a:p>
          <a:p>
            <a:pPr marL="68580" indent="0">
              <a:buNone/>
            </a:pPr>
            <a:r>
              <a:rPr lang="tr-TR" sz="4400" b="1" dirty="0" smtClean="0"/>
              <a:t>Cevap</a:t>
            </a:r>
            <a:r>
              <a:rPr lang="tr-TR" sz="4400" dirty="0" smtClean="0"/>
              <a:t>: Günümüzde Batı’da bu tartışma sürmektedir. İslam Dünyası’nın geri kalışının sebepleri farklıdır ve bu sebepler çok yönlüdür.</a:t>
            </a:r>
            <a:endParaRPr lang="tr-TR" dirty="0"/>
          </a:p>
        </p:txBody>
      </p:sp>
    </p:spTree>
    <p:extLst>
      <p:ext uri="{BB962C8B-B14F-4D97-AF65-F5344CB8AC3E}">
        <p14:creationId xmlns:p14="http://schemas.microsoft.com/office/powerpoint/2010/main" val="7796229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764704"/>
            <a:ext cx="7024744" cy="1143000"/>
          </a:xfrm>
        </p:spPr>
        <p:txBody>
          <a:bodyPr/>
          <a:lstStyle/>
          <a:p>
            <a:r>
              <a:rPr lang="tr-TR" dirty="0" smtClean="0"/>
              <a:t>İlim: önemi ve değeri</a:t>
            </a:r>
            <a:endParaRPr lang="tr-TR" dirty="0"/>
          </a:p>
        </p:txBody>
      </p:sp>
      <p:sp>
        <p:nvSpPr>
          <p:cNvPr id="3" name="İçerik Yer Tutucusu 2"/>
          <p:cNvSpPr>
            <a:spLocks noGrp="1"/>
          </p:cNvSpPr>
          <p:nvPr>
            <p:ph idx="1"/>
          </p:nvPr>
        </p:nvSpPr>
        <p:spPr>
          <a:xfrm>
            <a:off x="971600" y="1916832"/>
            <a:ext cx="6777317" cy="3240360"/>
          </a:xfrm>
        </p:spPr>
        <p:txBody>
          <a:bodyPr>
            <a:normAutofit/>
          </a:bodyPr>
          <a:lstStyle/>
          <a:p>
            <a:r>
              <a:rPr lang="tr-TR" dirty="0" smtClean="0"/>
              <a:t>Çalışkanlık</a:t>
            </a:r>
          </a:p>
          <a:p>
            <a:r>
              <a:rPr lang="tr-TR" dirty="0" smtClean="0"/>
              <a:t>Zamanı değerlendirme</a:t>
            </a:r>
          </a:p>
          <a:p>
            <a:r>
              <a:rPr lang="tr-TR" dirty="0" smtClean="0"/>
              <a:t>İşini en güzel şekilde yapma </a:t>
            </a:r>
          </a:p>
          <a:p>
            <a:r>
              <a:rPr lang="tr-TR" dirty="0" smtClean="0"/>
              <a:t>İlim öğrenme ve yayma </a:t>
            </a:r>
          </a:p>
          <a:p>
            <a:pPr marL="68580" indent="0">
              <a:buNone/>
            </a:pPr>
            <a:endParaRPr lang="tr-TR" dirty="0"/>
          </a:p>
          <a:p>
            <a:pPr marL="68580" indent="0">
              <a:buNone/>
            </a:pPr>
            <a:r>
              <a:rPr lang="tr-TR" dirty="0" smtClean="0"/>
              <a:t>dinimizin çok fazla önem verdiği hususlardır.</a:t>
            </a:r>
          </a:p>
          <a:p>
            <a:pPr marL="68580" indent="0">
              <a:buNone/>
            </a:pPr>
            <a:endParaRPr lang="tr-TR" dirty="0" smtClean="0"/>
          </a:p>
        </p:txBody>
      </p:sp>
    </p:spTree>
    <p:extLst>
      <p:ext uri="{BB962C8B-B14F-4D97-AF65-F5344CB8AC3E}">
        <p14:creationId xmlns:p14="http://schemas.microsoft.com/office/powerpoint/2010/main" val="32723968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İman-ahlak ilişkisi (HADİSLER)</a:t>
            </a:r>
            <a:br>
              <a:rPr lang="tr-TR" dirty="0" smtClean="0"/>
            </a:br>
            <a:r>
              <a:rPr lang="tr-TR" i="1" dirty="0" smtClean="0"/>
              <a:t>İman da kişiyi ahlaka götürür</a:t>
            </a:r>
            <a:endParaRPr lang="tr-TR" i="1" dirty="0"/>
          </a:p>
        </p:txBody>
      </p:sp>
      <p:sp>
        <p:nvSpPr>
          <p:cNvPr id="3" name="İçerik Yer Tutucusu 2"/>
          <p:cNvSpPr>
            <a:spLocks noGrp="1"/>
          </p:cNvSpPr>
          <p:nvPr>
            <p:ph idx="1"/>
          </p:nvPr>
        </p:nvSpPr>
        <p:spPr/>
        <p:txBody>
          <a:bodyPr>
            <a:normAutofit/>
          </a:bodyPr>
          <a:lstStyle/>
          <a:p>
            <a:r>
              <a:rPr lang="tr-TR" sz="2800" dirty="0" smtClean="0"/>
              <a:t>Müminlerin </a:t>
            </a:r>
            <a:r>
              <a:rPr lang="tr-TR" sz="2800" dirty="0"/>
              <a:t>imanca en olgunu, </a:t>
            </a:r>
            <a:r>
              <a:rPr lang="tr-TR" sz="2800" b="1" dirty="0"/>
              <a:t>ahlâkı</a:t>
            </a:r>
            <a:r>
              <a:rPr lang="tr-TR" sz="2800" dirty="0"/>
              <a:t> en güzel olanıdır. </a:t>
            </a:r>
            <a:endParaRPr lang="tr-TR" sz="2800" dirty="0" smtClean="0"/>
          </a:p>
          <a:p>
            <a:r>
              <a:rPr lang="tr-TR" sz="2800" b="1" dirty="0" smtClean="0"/>
              <a:t>Emaneti</a:t>
            </a:r>
            <a:r>
              <a:rPr lang="tr-TR" sz="2800" dirty="0" smtClean="0"/>
              <a:t> </a:t>
            </a:r>
            <a:r>
              <a:rPr lang="tr-TR" sz="2800" dirty="0"/>
              <a:t>(güvenilirliği) olmayanın imanı yoktur</a:t>
            </a:r>
            <a:r>
              <a:rPr lang="tr-TR" sz="2800" dirty="0" smtClean="0"/>
              <a:t>.</a:t>
            </a:r>
          </a:p>
          <a:p>
            <a:r>
              <a:rPr lang="tr-TR" sz="2800" dirty="0" smtClean="0"/>
              <a:t> </a:t>
            </a:r>
            <a:r>
              <a:rPr lang="tr-TR" sz="2800" dirty="0"/>
              <a:t>Birbirinizi </a:t>
            </a:r>
            <a:r>
              <a:rPr lang="tr-TR" sz="2800" b="1" dirty="0"/>
              <a:t>sevmedikçe</a:t>
            </a:r>
            <a:r>
              <a:rPr lang="tr-TR" sz="2800" dirty="0"/>
              <a:t> iman etmiş olmazsınız</a:t>
            </a:r>
            <a:r>
              <a:rPr lang="tr-TR" sz="2800" dirty="0" smtClean="0"/>
              <a:t>.</a:t>
            </a:r>
          </a:p>
          <a:p>
            <a:r>
              <a:rPr lang="tr-TR" sz="2800" dirty="0" smtClean="0"/>
              <a:t> </a:t>
            </a:r>
            <a:r>
              <a:rPr lang="tr-TR" sz="2800" b="1" dirty="0"/>
              <a:t>Haya</a:t>
            </a:r>
            <a:r>
              <a:rPr lang="tr-TR" sz="2800" dirty="0"/>
              <a:t> imandan bir şubedir.</a:t>
            </a:r>
          </a:p>
        </p:txBody>
      </p:sp>
    </p:spTree>
    <p:extLst>
      <p:ext uri="{BB962C8B-B14F-4D97-AF65-F5344CB8AC3E}">
        <p14:creationId xmlns:p14="http://schemas.microsoft.com/office/powerpoint/2010/main" val="39998671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638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813" y="188641"/>
            <a:ext cx="9339341"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8743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SONUÇ</a:t>
            </a:r>
            <a:endParaRPr lang="tr-TR" dirty="0"/>
          </a:p>
        </p:txBody>
      </p:sp>
      <p:sp>
        <p:nvSpPr>
          <p:cNvPr id="3" name="İçerik Yer Tutucusu 2"/>
          <p:cNvSpPr>
            <a:spLocks noGrp="1"/>
          </p:cNvSpPr>
          <p:nvPr>
            <p:ph idx="1"/>
          </p:nvPr>
        </p:nvSpPr>
        <p:spPr>
          <a:xfrm>
            <a:off x="1043492" y="2323652"/>
            <a:ext cx="6777317" cy="3913660"/>
          </a:xfrm>
        </p:spPr>
        <p:txBody>
          <a:bodyPr>
            <a:normAutofit lnSpcReduction="10000"/>
          </a:bodyPr>
          <a:lstStyle/>
          <a:p>
            <a:r>
              <a:rPr lang="tr-TR" b="1" dirty="0" smtClean="0"/>
              <a:t>Yolculuğumuzu</a:t>
            </a:r>
            <a:r>
              <a:rPr lang="tr-TR" dirty="0" smtClean="0"/>
              <a:t> iyi değerlendirmeliyiz.</a:t>
            </a:r>
          </a:p>
          <a:p>
            <a:r>
              <a:rPr lang="tr-TR" dirty="0" smtClean="0"/>
              <a:t>Rabbimizi tanıyarak gerçek mutluluğu elde etmeli, hayatımızı manalı kılmalıyız.</a:t>
            </a:r>
          </a:p>
          <a:p>
            <a:r>
              <a:rPr lang="tr-TR" dirty="0" smtClean="0"/>
              <a:t>Kainata </a:t>
            </a:r>
            <a:r>
              <a:rPr lang="tr-TR" b="1" dirty="0" smtClean="0"/>
              <a:t>ibret gözüyle </a:t>
            </a:r>
            <a:r>
              <a:rPr lang="tr-TR" dirty="0" smtClean="0"/>
              <a:t>bakmalı, yaşadığımız her şeyin bir plan ve imtihanın parçası olduğunu hatırlamalıyız.</a:t>
            </a:r>
          </a:p>
          <a:p>
            <a:r>
              <a:rPr lang="tr-TR" dirty="0" smtClean="0"/>
              <a:t>Rabbimizle bağımızı güçlü tutmalı, böylece </a:t>
            </a:r>
            <a:r>
              <a:rPr lang="tr-TR" b="1" dirty="0" smtClean="0"/>
              <a:t>kalp huzuruna </a:t>
            </a:r>
            <a:r>
              <a:rPr lang="tr-TR" dirty="0" smtClean="0"/>
              <a:t>kavuşmalıyız.</a:t>
            </a:r>
          </a:p>
          <a:p>
            <a:r>
              <a:rPr lang="tr-TR" dirty="0" smtClean="0"/>
              <a:t>İlim-iman-ahlak üçlüsünü sağlamlaştırmalıyız.</a:t>
            </a:r>
          </a:p>
          <a:p>
            <a:endParaRPr lang="tr-TR" dirty="0"/>
          </a:p>
        </p:txBody>
      </p:sp>
    </p:spTree>
    <p:extLst>
      <p:ext uri="{BB962C8B-B14F-4D97-AF65-F5344CB8AC3E}">
        <p14:creationId xmlns:p14="http://schemas.microsoft.com/office/powerpoint/2010/main" val="34681971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764704"/>
            <a:ext cx="7024744" cy="1143000"/>
          </a:xfrm>
        </p:spPr>
        <p:txBody>
          <a:bodyPr>
            <a:normAutofit fontScale="90000"/>
          </a:bodyPr>
          <a:lstStyle/>
          <a:p>
            <a:r>
              <a:rPr lang="tr-TR" dirty="0" err="1" smtClean="0"/>
              <a:t>Gayba</a:t>
            </a:r>
            <a:r>
              <a:rPr lang="tr-TR" dirty="0" smtClean="0"/>
              <a:t> İmanın </a:t>
            </a:r>
            <a:r>
              <a:rPr lang="tr-TR" dirty="0" err="1" smtClean="0"/>
              <a:t>Psiko</a:t>
            </a:r>
            <a:r>
              <a:rPr lang="tr-TR" dirty="0" smtClean="0"/>
              <a:t>-Sosyal Etkileri, H. </a:t>
            </a:r>
            <a:r>
              <a:rPr lang="tr-TR" dirty="0" err="1" smtClean="0"/>
              <a:t>Hökelekli</a:t>
            </a:r>
            <a:endParaRPr lang="tr-TR" dirty="0"/>
          </a:p>
        </p:txBody>
      </p:sp>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2033637"/>
            <a:ext cx="7543631" cy="4491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94661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Konu ile ilgili kaynak eserler</a:t>
            </a:r>
            <a:endParaRPr lang="tr-TR" dirty="0"/>
          </a:p>
        </p:txBody>
      </p:sp>
      <p:sp>
        <p:nvSpPr>
          <p:cNvPr id="3" name="İçerik Yer Tutucusu 2"/>
          <p:cNvSpPr>
            <a:spLocks noGrp="1"/>
          </p:cNvSpPr>
          <p:nvPr>
            <p:ph idx="1"/>
          </p:nvPr>
        </p:nvSpPr>
        <p:spPr/>
        <p:txBody>
          <a:bodyPr/>
          <a:lstStyle/>
          <a:p>
            <a:r>
              <a:rPr lang="tr-TR" dirty="0" smtClean="0"/>
              <a:t>Modern Çağın İnanç Sorunları (Diyanet İşleri Başkanlığı, 2019)</a:t>
            </a:r>
          </a:p>
          <a:p>
            <a:r>
              <a:rPr lang="tr-TR" dirty="0" smtClean="0"/>
              <a:t>İnsanın Anlam Arayışı </a:t>
            </a:r>
            <a:r>
              <a:rPr lang="tr-TR" dirty="0"/>
              <a:t>(Diyanet İşleri Başkanlığı, 2019</a:t>
            </a:r>
            <a:r>
              <a:rPr lang="tr-TR" dirty="0" smtClean="0"/>
              <a:t>)</a:t>
            </a:r>
          </a:p>
          <a:p>
            <a:r>
              <a:rPr lang="tr-TR" dirty="0" smtClean="0"/>
              <a:t>Çağdaş İnanç Problemleri </a:t>
            </a:r>
            <a:r>
              <a:rPr lang="tr-TR" dirty="0"/>
              <a:t>(Diyanet İşleri Başkanlığı, </a:t>
            </a:r>
            <a:r>
              <a:rPr lang="tr-TR" dirty="0" smtClean="0"/>
              <a:t>2018)</a:t>
            </a:r>
            <a:endParaRPr lang="tr-TR" dirty="0"/>
          </a:p>
          <a:p>
            <a:r>
              <a:rPr lang="tr-TR" dirty="0" smtClean="0"/>
              <a:t>Niçin İnanıyorum? </a:t>
            </a:r>
            <a:r>
              <a:rPr lang="tr-TR" dirty="0"/>
              <a:t>(Diyanet İşleri Başkanlığı, 2019)</a:t>
            </a:r>
          </a:p>
          <a:p>
            <a:endParaRPr lang="tr-TR" dirty="0"/>
          </a:p>
          <a:p>
            <a:endParaRPr lang="tr-TR" dirty="0"/>
          </a:p>
        </p:txBody>
      </p:sp>
    </p:spTree>
    <p:extLst>
      <p:ext uri="{BB962C8B-B14F-4D97-AF65-F5344CB8AC3E}">
        <p14:creationId xmlns:p14="http://schemas.microsoft.com/office/powerpoint/2010/main" val="15685782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İbrahim Hakkı, </a:t>
            </a:r>
            <a:r>
              <a:rPr lang="tr-TR" dirty="0" err="1" smtClean="0"/>
              <a:t>Tefvizname</a:t>
            </a:r>
            <a:endParaRPr lang="tr-TR" dirty="0"/>
          </a:p>
        </p:txBody>
      </p:sp>
      <p:sp>
        <p:nvSpPr>
          <p:cNvPr id="3" name="İçerik Yer Tutucusu 2"/>
          <p:cNvSpPr>
            <a:spLocks noGrp="1"/>
          </p:cNvSpPr>
          <p:nvPr>
            <p:ph idx="1"/>
          </p:nvPr>
        </p:nvSpPr>
        <p:spPr/>
        <p:txBody>
          <a:bodyPr/>
          <a:lstStyle/>
          <a:p>
            <a:r>
              <a:rPr lang="tr-TR" dirty="0" err="1"/>
              <a:t>Hakkîn</a:t>
            </a:r>
            <a:r>
              <a:rPr lang="tr-TR" dirty="0"/>
              <a:t> </a:t>
            </a:r>
            <a:r>
              <a:rPr lang="tr-TR" dirty="0" smtClean="0"/>
              <a:t>olacak </a:t>
            </a:r>
            <a:r>
              <a:rPr lang="tr-TR" dirty="0"/>
              <a:t>işler</a:t>
            </a:r>
          </a:p>
          <a:p>
            <a:r>
              <a:rPr lang="tr-TR" dirty="0" err="1"/>
              <a:t>Boşdur</a:t>
            </a:r>
            <a:r>
              <a:rPr lang="tr-TR" dirty="0"/>
              <a:t> gam u teşvişler</a:t>
            </a:r>
          </a:p>
          <a:p>
            <a:r>
              <a:rPr lang="tr-TR" dirty="0"/>
              <a:t>Ol hikmetini işler</a:t>
            </a:r>
          </a:p>
          <a:p>
            <a:r>
              <a:rPr lang="tr-TR" dirty="0"/>
              <a:t>Mevlâ görelim neyler</a:t>
            </a:r>
          </a:p>
          <a:p>
            <a:r>
              <a:rPr lang="tr-TR" dirty="0"/>
              <a:t>Neylerse güzel eyler…</a:t>
            </a:r>
          </a:p>
        </p:txBody>
      </p:sp>
    </p:spTree>
    <p:extLst>
      <p:ext uri="{BB962C8B-B14F-4D97-AF65-F5344CB8AC3E}">
        <p14:creationId xmlns:p14="http://schemas.microsoft.com/office/powerpoint/2010/main" val="880444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601136"/>
          </a:xfrm>
        </p:spPr>
        <p:txBody>
          <a:bodyPr>
            <a:normAutofit fontScale="90000"/>
          </a:bodyPr>
          <a:lstStyle/>
          <a:p>
            <a:r>
              <a:rPr lang="tr-TR" dirty="0" smtClean="0"/>
              <a:t>İslam şiddet dini mi?</a:t>
            </a:r>
            <a:endParaRPr lang="tr-TR" dirty="0"/>
          </a:p>
        </p:txBody>
      </p:sp>
      <p:sp>
        <p:nvSpPr>
          <p:cNvPr id="3" name="İçerik Yer Tutucusu 2"/>
          <p:cNvSpPr>
            <a:spLocks noGrp="1"/>
          </p:cNvSpPr>
          <p:nvPr>
            <p:ph idx="1"/>
          </p:nvPr>
        </p:nvSpPr>
        <p:spPr>
          <a:xfrm>
            <a:off x="1043608" y="1916832"/>
            <a:ext cx="7272808" cy="4176464"/>
          </a:xfrm>
        </p:spPr>
        <p:txBody>
          <a:bodyPr>
            <a:normAutofit fontScale="62500" lnSpcReduction="20000"/>
          </a:bodyPr>
          <a:lstStyle/>
          <a:p>
            <a:pPr marL="68580" indent="0">
              <a:buNone/>
            </a:pPr>
            <a:r>
              <a:rPr lang="tr-TR" sz="4400" dirty="0" smtClean="0"/>
              <a:t>Soru: İslam şiddetle yayılmadı mı? </a:t>
            </a:r>
            <a:r>
              <a:rPr lang="tr-TR" sz="4400" dirty="0" err="1" smtClean="0"/>
              <a:t>Cihad</a:t>
            </a:r>
            <a:r>
              <a:rPr lang="tr-TR" sz="4400" dirty="0" smtClean="0"/>
              <a:t> şiddet değil midir?</a:t>
            </a:r>
          </a:p>
          <a:p>
            <a:pPr marL="68580" indent="0">
              <a:buNone/>
            </a:pPr>
            <a:r>
              <a:rPr lang="tr-TR" sz="4400" b="1" dirty="0" smtClean="0"/>
              <a:t>Cevap</a:t>
            </a:r>
            <a:r>
              <a:rPr lang="tr-TR" sz="4400" dirty="0" smtClean="0"/>
              <a:t>: İslam insanların gönülleri ve akılları ikna yoluyla yayılmıştır. Önce bu görevle insanlar gönderilmiş, uzun bir süre tebliğ yapılmıştır. Bu aşamadan sonra, bu insanlara isterlerse İslam’ı seçmeleri, isterlerse dinlerinde kalıp Müslümanlara güvenlik vergisi vermeleri teklif edilmiş, bu teklifler kabul edilmezse savaşılacağı bildirilmiştir.</a:t>
            </a:r>
            <a:endParaRPr lang="tr-TR" dirty="0"/>
          </a:p>
        </p:txBody>
      </p:sp>
    </p:spTree>
    <p:extLst>
      <p:ext uri="{BB962C8B-B14F-4D97-AF65-F5344CB8AC3E}">
        <p14:creationId xmlns:p14="http://schemas.microsoft.com/office/powerpoint/2010/main" val="1537613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601136"/>
          </a:xfrm>
        </p:spPr>
        <p:txBody>
          <a:bodyPr>
            <a:normAutofit fontScale="90000"/>
          </a:bodyPr>
          <a:lstStyle/>
          <a:p>
            <a:r>
              <a:rPr lang="tr-TR" dirty="0" smtClean="0"/>
              <a:t>İslam şiddet dini mi? (devam)</a:t>
            </a:r>
            <a:endParaRPr lang="tr-TR" dirty="0"/>
          </a:p>
        </p:txBody>
      </p:sp>
      <p:sp>
        <p:nvSpPr>
          <p:cNvPr id="3" name="İçerik Yer Tutucusu 2"/>
          <p:cNvSpPr>
            <a:spLocks noGrp="1"/>
          </p:cNvSpPr>
          <p:nvPr>
            <p:ph idx="1"/>
          </p:nvPr>
        </p:nvSpPr>
        <p:spPr>
          <a:xfrm>
            <a:off x="1043608" y="1916832"/>
            <a:ext cx="7272808" cy="4176464"/>
          </a:xfrm>
        </p:spPr>
        <p:txBody>
          <a:bodyPr>
            <a:normAutofit fontScale="62500" lnSpcReduction="20000"/>
          </a:bodyPr>
          <a:lstStyle/>
          <a:p>
            <a:pPr marL="68580" indent="0">
              <a:buNone/>
            </a:pPr>
            <a:r>
              <a:rPr lang="tr-TR" sz="4400" dirty="0" smtClean="0"/>
              <a:t>Soru: İslam şiddetle yayılmadı mı? </a:t>
            </a:r>
            <a:r>
              <a:rPr lang="tr-TR" sz="4400" dirty="0" err="1" smtClean="0"/>
              <a:t>Cihad</a:t>
            </a:r>
            <a:r>
              <a:rPr lang="tr-TR" sz="4400" dirty="0" smtClean="0"/>
              <a:t> şiddet değil midir?</a:t>
            </a:r>
          </a:p>
          <a:p>
            <a:pPr marL="68580" indent="0">
              <a:buNone/>
            </a:pPr>
            <a:r>
              <a:rPr lang="tr-TR" sz="4400" b="1" dirty="0" smtClean="0"/>
              <a:t>Cevap</a:t>
            </a:r>
            <a:r>
              <a:rPr lang="tr-TR" sz="4400" dirty="0" smtClean="0"/>
              <a:t>: Bu savaşın amacı da insanların İslam’ı serbestçe yaşayabilmeleri olmuştur. Osmanlı Balkanlarda asırlarca din hürriyetini sağlamış, oradaki kültürleri yaşatmıştır. Ancak, Osmanlı sonrası Balkanlarda </a:t>
            </a:r>
            <a:r>
              <a:rPr lang="tr-TR" sz="4400" dirty="0" err="1" smtClean="0"/>
              <a:t>müslümanların</a:t>
            </a:r>
            <a:r>
              <a:rPr lang="tr-TR" sz="4400" dirty="0" smtClean="0"/>
              <a:t>, ör. Bosnalıların, Bulgar </a:t>
            </a:r>
            <a:r>
              <a:rPr lang="tr-TR" sz="4400" dirty="0" err="1" smtClean="0"/>
              <a:t>müslümanlarının</a:t>
            </a:r>
            <a:r>
              <a:rPr lang="tr-TR" sz="4400" dirty="0" smtClean="0"/>
              <a:t> dinlerinden öte, hayat haklarına tecavüz edilmiştir. </a:t>
            </a:r>
            <a:endParaRPr lang="tr-TR" dirty="0"/>
          </a:p>
        </p:txBody>
      </p:sp>
    </p:spTree>
    <p:extLst>
      <p:ext uri="{BB962C8B-B14F-4D97-AF65-F5344CB8AC3E}">
        <p14:creationId xmlns:p14="http://schemas.microsoft.com/office/powerpoint/2010/main" val="3624509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601136"/>
          </a:xfrm>
        </p:spPr>
        <p:txBody>
          <a:bodyPr>
            <a:normAutofit fontScale="90000"/>
          </a:bodyPr>
          <a:lstStyle/>
          <a:p>
            <a:r>
              <a:rPr lang="tr-TR" dirty="0" err="1" smtClean="0"/>
              <a:t>Dünyevîleşme</a:t>
            </a:r>
            <a:endParaRPr lang="tr-TR" dirty="0"/>
          </a:p>
        </p:txBody>
      </p:sp>
      <p:sp>
        <p:nvSpPr>
          <p:cNvPr id="3" name="İçerik Yer Tutucusu 2"/>
          <p:cNvSpPr>
            <a:spLocks noGrp="1"/>
          </p:cNvSpPr>
          <p:nvPr>
            <p:ph idx="1"/>
          </p:nvPr>
        </p:nvSpPr>
        <p:spPr>
          <a:xfrm>
            <a:off x="1043608" y="1916832"/>
            <a:ext cx="7272808" cy="4176464"/>
          </a:xfrm>
        </p:spPr>
        <p:txBody>
          <a:bodyPr>
            <a:normAutofit fontScale="85000" lnSpcReduction="20000"/>
          </a:bodyPr>
          <a:lstStyle/>
          <a:p>
            <a:pPr marL="68580" indent="0">
              <a:buNone/>
            </a:pPr>
            <a:r>
              <a:rPr lang="tr-TR" sz="4400" dirty="0" err="1" smtClean="0"/>
              <a:t>Dünyevîleşme</a:t>
            </a:r>
            <a:r>
              <a:rPr lang="tr-TR" sz="4400" dirty="0" smtClean="0"/>
              <a:t> ve dinin sınırlarına uymama isteği</a:t>
            </a:r>
          </a:p>
          <a:p>
            <a:pPr marL="68580" indent="0">
              <a:buNone/>
            </a:pPr>
            <a:r>
              <a:rPr lang="tr-TR" sz="4400" b="1" dirty="0" smtClean="0"/>
              <a:t>Cevap</a:t>
            </a:r>
            <a:r>
              <a:rPr lang="tr-TR" sz="4400" dirty="0" smtClean="0"/>
              <a:t>: Din insana başıboş olmadığını, belli sorumluluklar taşıdığını bildirir. Dinin getirdiği bu sorumluluklardan kaçınma arzusu da inançsızlığa başka bir motivasyon sağlar.</a:t>
            </a:r>
            <a:endParaRPr lang="tr-TR" dirty="0"/>
          </a:p>
        </p:txBody>
      </p:sp>
    </p:spTree>
    <p:extLst>
      <p:ext uri="{BB962C8B-B14F-4D97-AF65-F5344CB8AC3E}">
        <p14:creationId xmlns:p14="http://schemas.microsoft.com/office/powerpoint/2010/main" val="12457288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750</TotalTime>
  <Words>1606</Words>
  <Application>Microsoft Office PowerPoint</Application>
  <PresentationFormat>Ekran Gösterisi (4:3)</PresentationFormat>
  <Paragraphs>163</Paragraphs>
  <Slides>66</Slides>
  <Notes>0</Notes>
  <HiddenSlides>0</HiddenSlides>
  <MMClips>0</MMClips>
  <ScaleCrop>false</ScaleCrop>
  <HeadingPairs>
    <vt:vector size="4" baseType="variant">
      <vt:variant>
        <vt:lpstr>Tema</vt:lpstr>
      </vt:variant>
      <vt:variant>
        <vt:i4>1</vt:i4>
      </vt:variant>
      <vt:variant>
        <vt:lpstr>Slayt Başlıkları</vt:lpstr>
      </vt:variant>
      <vt:variant>
        <vt:i4>66</vt:i4>
      </vt:variant>
    </vt:vector>
  </HeadingPairs>
  <TitlesOfParts>
    <vt:vector size="67" baseType="lpstr">
      <vt:lpstr>Austin</vt:lpstr>
      <vt:lpstr>İNSAN VE MACERASI, ALLAH’IN VARLIĞINDA ŞÜPHE Mİ VAR? ADYÜ 2020</vt:lpstr>
      <vt:lpstr>PowerPoint Sunusu</vt:lpstr>
      <vt:lpstr>GÜNÜMÜZ İNANÇ PROBLEMLERİ SEBEPLER, ARGÜMANLAR </vt:lpstr>
      <vt:lpstr>Kötülük problemi</vt:lpstr>
      <vt:lpstr>Bilim- din çatışması</vt:lpstr>
      <vt:lpstr>Bilim- din çatışması (devam)</vt:lpstr>
      <vt:lpstr>İslam şiddet dini mi?</vt:lpstr>
      <vt:lpstr>İslam şiddet dini mi? (devam)</vt:lpstr>
      <vt:lpstr>Dünyevîleşme</vt:lpstr>
      <vt:lpstr>İNSANIN YOLCULUĞU VE HAYATIN MANASI</vt:lpstr>
      <vt:lpstr>Hayatın Manası Nedir?</vt:lpstr>
      <vt:lpstr>Ölüm, yolculuğumuzun bir diğer durağı</vt:lpstr>
      <vt:lpstr>PowerPoint Sunusu</vt:lpstr>
      <vt:lpstr>PowerPoint Sunusu</vt:lpstr>
      <vt:lpstr>Akıllı kişi kimdir?</vt:lpstr>
      <vt:lpstr>KAİNAT KİTABINDA YARADANA İŞARET EDEN AYETLER</vt:lpstr>
      <vt:lpstr>ALLAH NASIL BULUNUR?</vt:lpstr>
      <vt:lpstr>KURAN KERİMDE DİKKATLERE SUNULAN ÖRNEKLER</vt:lpstr>
      <vt:lpstr>PowerPoint Sunusu</vt:lpstr>
      <vt:lpstr>PowerPoint Sunusu</vt:lpstr>
      <vt:lpstr>Gökler ve yer, gece ve gündüz, güneş ve ay</vt:lpstr>
      <vt:lpstr>PowerPoint Sunusu</vt:lpstr>
      <vt:lpstr>Yağmurla tabiatın canlanması</vt:lpstr>
      <vt:lpstr>PowerPoint Sunusu</vt:lpstr>
      <vt:lpstr>İLK YARATILIŞ</vt:lpstr>
      <vt:lpstr>İnsanın yaratılışı</vt:lpstr>
      <vt:lpstr>PowerPoint Sunusu</vt:lpstr>
      <vt:lpstr>Ekinlerin yetişmesi</vt:lpstr>
      <vt:lpstr>PowerPoint Sunusu</vt:lpstr>
      <vt:lpstr>İçilen suyun temizliği</vt:lpstr>
      <vt:lpstr>PowerPoint Sunusu</vt:lpstr>
      <vt:lpstr>yeşil ağaçtan bir ateş</vt:lpstr>
      <vt:lpstr>İnsan dillerinin ve renklerinin farklılığı</vt:lpstr>
      <vt:lpstr>PowerPoint Sunusu</vt:lpstr>
      <vt:lpstr>PowerPoint Sunusu</vt:lpstr>
      <vt:lpstr>Karı koca arasına sevgi ve rahmet konulması</vt:lpstr>
      <vt:lpstr>Hayvanların insanlara faydaları</vt:lpstr>
      <vt:lpstr>Sabit dağlar, nehirler, yollar</vt:lpstr>
      <vt:lpstr>PowerPoint Sunusu</vt:lpstr>
      <vt:lpstr>Süt, hurma, üzüm</vt:lpstr>
      <vt:lpstr>PowerPoint Sunusu</vt:lpstr>
      <vt:lpstr>Bal arısı ve bal</vt:lpstr>
      <vt:lpstr>PowerPoint Sunusu</vt:lpstr>
      <vt:lpstr>kuşlar</vt:lpstr>
      <vt:lpstr>PowerPoint Sunusu</vt:lpstr>
      <vt:lpstr>Ecelin yaklaşması</vt:lpstr>
      <vt:lpstr>PowerPoint Sunusu</vt:lpstr>
      <vt:lpstr>PowerPoint Sunusu</vt:lpstr>
      <vt:lpstr>MODERN BİLİMİN SUNDUKLARI</vt:lpstr>
      <vt:lpstr>BATIDA İNANÇ SAVUNUSU</vt:lpstr>
      <vt:lpstr>Rabbimiz </vt:lpstr>
      <vt:lpstr>İnsan başıboş, varlık alemi de boşuna yaratılmamış</vt:lpstr>
      <vt:lpstr>Hesap gününe hazırlık</vt:lpstr>
      <vt:lpstr>Rabbimiz ne istiyor bizden?</vt:lpstr>
      <vt:lpstr>Namaz ne için kılınır?</vt:lpstr>
      <vt:lpstr>PowerPoint Sunusu</vt:lpstr>
      <vt:lpstr>İLİM-İMAN-AHLAK İLİŞKİSİ</vt:lpstr>
      <vt:lpstr>PowerPoint Sunusu</vt:lpstr>
      <vt:lpstr>İlim kişiyi imana götürür</vt:lpstr>
      <vt:lpstr>İlim: önemi ve değeri</vt:lpstr>
      <vt:lpstr>İman-ahlak ilişkisi (HADİSLER) İman da kişiyi ahlaka götürür</vt:lpstr>
      <vt:lpstr>PowerPoint Sunusu</vt:lpstr>
      <vt:lpstr>SONUÇ</vt:lpstr>
      <vt:lpstr>Gayba İmanın Psiko-Sosyal Etkileri, H. Hökelekli</vt:lpstr>
      <vt:lpstr>Konu ile ilgili kaynak eserler</vt:lpstr>
      <vt:lpstr>İbrahim Hakkı, Tefvizname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AKILLI İNSAN KİMDİR?</dc:title>
  <dc:creator>sony</dc:creator>
  <cp:lastModifiedBy>pc</cp:lastModifiedBy>
  <cp:revision>87</cp:revision>
  <dcterms:created xsi:type="dcterms:W3CDTF">2019-04-29T06:33:55Z</dcterms:created>
  <dcterms:modified xsi:type="dcterms:W3CDTF">2020-03-04T10:39:21Z</dcterms:modified>
</cp:coreProperties>
</file>