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2" r:id="rId1"/>
    <p:sldMasterId id="2147483994" r:id="rId2"/>
  </p:sldMasterIdLst>
  <p:sldIdLst>
    <p:sldId id="256" r:id="rId3"/>
    <p:sldId id="258" r:id="rId4"/>
    <p:sldId id="272" r:id="rId5"/>
    <p:sldId id="268" r:id="rId6"/>
    <p:sldId id="269" r:id="rId7"/>
    <p:sldId id="273" r:id="rId8"/>
    <p:sldId id="274" r:id="rId9"/>
    <p:sldId id="275" r:id="rId10"/>
    <p:sldId id="276" r:id="rId11"/>
    <p:sldId id="277" r:id="rId12"/>
    <p:sldId id="278" r:id="rId13"/>
    <p:sldId id="279" r:id="rId14"/>
    <p:sldId id="280" r:id="rId15"/>
    <p:sldId id="271" r:id="rId16"/>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1" d="100"/>
          <a:sy n="81" d="100"/>
        </p:scale>
        <p:origin x="-642" y="216"/>
      </p:cViewPr>
      <p:guideLst>
        <p:guide orient="horz" pos="2160"/>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26.03.2020</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26.03.2020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26.03.2020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26.03.2020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26.03.2020</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26.03.2020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26.03.2020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26.03.2020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26.03.2020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26.03.2020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26.03.2020</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26.03.2020</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5.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İİF312 HADİS IV </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smtClean="0">
                <a:cs typeface="Arial" panose="020B0604020202020204" pitchFamily="34" charset="0"/>
              </a:rPr>
              <a:t>I. Hafta</a:t>
            </a:r>
            <a:br>
              <a:rPr lang="tr-TR" sz="2800" b="1" dirty="0" smtClean="0">
                <a:cs typeface="Arial" panose="020B0604020202020204" pitchFamily="34" charset="0"/>
              </a:rPr>
            </a:br>
            <a:r>
              <a:rPr lang="tr-TR" sz="2800" b="1" dirty="0" smtClean="0">
                <a:cs typeface="Arial" panose="020B0604020202020204" pitchFamily="34" charset="0"/>
              </a:rPr>
              <a:t>DR M.ALİ ÇALGAN</a:t>
            </a: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smtClean="0">
                <a:solidFill>
                  <a:schemeClr val="accent1">
                    <a:lumMod val="20000"/>
                    <a:lumOff val="80000"/>
                  </a:schemeClr>
                </a:solidFill>
              </a:rPr>
              <a:t>Bilgi ve Ahlakı</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69871"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 AHLAKI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5032147"/>
          </a:xfrm>
          <a:prstGeom prst="rect">
            <a:avLst/>
          </a:prstGeom>
          <a:noFill/>
        </p:spPr>
        <p:txBody>
          <a:bodyPr wrap="square" rtlCol="0">
            <a:spAutoFit/>
          </a:bodyPr>
          <a:lstStyle/>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Her kim, kendisine sorulan bir meseleyi yahut kendisinden istenilen bir bilgiyi bile bile gizler de cevabını vermezse, kıyamet günü ona ateşten bir gem vurulacaktır</a:t>
            </a:r>
            <a:r>
              <a:rPr lang="tr-TR" sz="2000" dirty="0" smtClean="0">
                <a:latin typeface="Arial" panose="020B0604020202020204" pitchFamily="34" charset="0"/>
                <a:cs typeface="Arial" panose="020B0604020202020204" pitchFamily="34" charset="0"/>
              </a:rPr>
              <a:t>.</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Allah </a:t>
            </a:r>
            <a:r>
              <a:rPr lang="tr-TR" sz="2000" dirty="0" err="1">
                <a:latin typeface="Arial" panose="020B0604020202020204" pitchFamily="34" charset="0"/>
                <a:cs typeface="Arial" panose="020B0604020202020204" pitchFamily="34" charset="0"/>
              </a:rPr>
              <a:t>Resûlü</a:t>
            </a:r>
            <a:r>
              <a:rPr lang="tr-TR" sz="2000" dirty="0">
                <a:latin typeface="Arial" panose="020B0604020202020204" pitchFamily="34" charset="0"/>
                <a:cs typeface="Arial" panose="020B0604020202020204" pitchFamily="34" charset="0"/>
              </a:rPr>
              <a:t>, bilgisini başkalarına aktaran ama kendisini bundan mahrum bırakan kişileri, "etrafını aydınlattığı hâlde kendisini yakan kandil" e </a:t>
            </a:r>
            <a:r>
              <a:rPr lang="tr-TR" sz="2000" dirty="0" smtClean="0">
                <a:latin typeface="Arial" panose="020B0604020202020204" pitchFamily="34" charset="0"/>
                <a:cs typeface="Arial" panose="020B0604020202020204" pitchFamily="34" charset="0"/>
              </a:rPr>
              <a:t>benzetmiştir.</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Genç </a:t>
            </a:r>
            <a:r>
              <a:rPr lang="tr-TR" sz="2000" dirty="0" err="1">
                <a:latin typeface="Arial" panose="020B0604020202020204" pitchFamily="34" charset="0"/>
                <a:cs typeface="Arial" panose="020B0604020202020204" pitchFamily="34" charset="0"/>
              </a:rPr>
              <a:t>sahâbî</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Muâz</a:t>
            </a:r>
            <a:r>
              <a:rPr lang="tr-TR" sz="2000" dirty="0">
                <a:latin typeface="Arial" panose="020B0604020202020204" pitchFamily="34" charset="0"/>
                <a:cs typeface="Arial" panose="020B0604020202020204" pitchFamily="34" charset="0"/>
              </a:rPr>
              <a:t> der ki: “</a:t>
            </a:r>
            <a:r>
              <a:rPr lang="tr-TR" sz="2000" dirty="0" err="1">
                <a:latin typeface="Arial" panose="020B0604020202020204" pitchFamily="34" charset="0"/>
                <a:cs typeface="Arial" panose="020B0604020202020204" pitchFamily="34" charset="0"/>
              </a:rPr>
              <a:t>Resûlullah</a:t>
            </a:r>
            <a:r>
              <a:rPr lang="tr-TR" sz="2000" dirty="0">
                <a:latin typeface="Arial" panose="020B0604020202020204" pitchFamily="34" charset="0"/>
                <a:cs typeface="Arial" panose="020B0604020202020204" pitchFamily="34" charset="0"/>
              </a:rPr>
              <a:t> tavaf yaparken ona yanaştım ve “İnsanların hangisi en şerlidir?” diye sordum. “</a:t>
            </a:r>
            <a:r>
              <a:rPr lang="tr-TR" sz="2000" dirty="0" err="1">
                <a:latin typeface="Arial" panose="020B0604020202020204" pitchFamily="34" charset="0"/>
                <a:cs typeface="Arial" panose="020B0604020202020204" pitchFamily="34" charset="0"/>
              </a:rPr>
              <a:t>Allah"ım</a:t>
            </a:r>
            <a:r>
              <a:rPr lang="tr-TR" sz="2000" dirty="0">
                <a:latin typeface="Arial" panose="020B0604020202020204" pitchFamily="34" charset="0"/>
                <a:cs typeface="Arial" panose="020B0604020202020204" pitchFamily="34" charset="0"/>
              </a:rPr>
              <a:t> (bizi) affet! (</a:t>
            </a:r>
            <a:r>
              <a:rPr lang="tr-TR" sz="2000" dirty="0" err="1">
                <a:latin typeface="Arial" panose="020B0604020202020204" pitchFamily="34" charset="0"/>
                <a:cs typeface="Arial" panose="020B0604020202020204" pitchFamily="34" charset="0"/>
              </a:rPr>
              <a:t>Muâz</a:t>
            </a:r>
            <a:r>
              <a:rPr lang="tr-TR" sz="2000" dirty="0">
                <a:latin typeface="Arial" panose="020B0604020202020204" pitchFamily="34" charset="0"/>
                <a:cs typeface="Arial" panose="020B0604020202020204" pitchFamily="34" charset="0"/>
              </a:rPr>
              <a:t>!) sen şerden değil, hayırdan sor. İnsanların en şerlileri en şerli âlimler, en hayırlıları da en hayırlı âlimlerdir.” b</a:t>
            </a:r>
            <a:r>
              <a:rPr lang="tr-TR" sz="2000" dirty="0" smtClean="0">
                <a:latin typeface="Arial" panose="020B0604020202020204" pitchFamily="34" charset="0"/>
                <a:cs typeface="Arial" panose="020B0604020202020204" pitchFamily="34" charset="0"/>
              </a:rPr>
              <a:t>uyurdu.</a:t>
            </a:r>
            <a:endParaRPr lang="tr-TR" sz="2000" dirty="0" smtClean="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0266074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69871"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 AHLAKI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009193"/>
            <a:ext cx="9725891" cy="4708981"/>
          </a:xfrm>
          <a:prstGeom prst="rect">
            <a:avLst/>
          </a:prstGeom>
          <a:noFill/>
        </p:spPr>
        <p:txBody>
          <a:bodyPr wrap="square" rtlCol="0">
            <a:spAutoFit/>
          </a:bodyPr>
          <a:lstStyle/>
          <a:p>
            <a:pPr algn="just">
              <a:lnSpc>
                <a:spcPct val="150000"/>
              </a:lnSpc>
              <a:spcBef>
                <a:spcPts val="600"/>
              </a:spcBef>
              <a:spcAft>
                <a:spcPts val="600"/>
              </a:spcAft>
            </a:pPr>
            <a:r>
              <a:rPr lang="tr-TR" sz="2000" dirty="0" err="1">
                <a:latin typeface="Arial" panose="020B0604020202020204" pitchFamily="34" charset="0"/>
                <a:cs typeface="Arial" panose="020B0604020202020204" pitchFamily="34" charset="0"/>
              </a:rPr>
              <a:t>Allah"ın</a:t>
            </a:r>
            <a:r>
              <a:rPr lang="tr-TR" sz="2000" dirty="0">
                <a:latin typeface="Arial" panose="020B0604020202020204" pitchFamily="34" charset="0"/>
                <a:cs typeface="Arial" panose="020B0604020202020204" pitchFamily="34" charset="0"/>
              </a:rPr>
              <a:t> rızası için öğrenil(</a:t>
            </a:r>
            <a:r>
              <a:rPr lang="tr-TR" sz="2000" dirty="0" err="1">
                <a:latin typeface="Arial" panose="020B0604020202020204" pitchFamily="34" charset="0"/>
                <a:cs typeface="Arial" panose="020B0604020202020204" pitchFamily="34" charset="0"/>
              </a:rPr>
              <a:t>mesi</a:t>
            </a:r>
            <a:r>
              <a:rPr lang="tr-TR" sz="2000" dirty="0">
                <a:latin typeface="Arial" panose="020B0604020202020204" pitchFamily="34" charset="0"/>
                <a:cs typeface="Arial" panose="020B0604020202020204" pitchFamily="34" charset="0"/>
              </a:rPr>
              <a:t> gerek)en bir ilmi, sırf dünya menfaati elde etmek için öğrenen bir kimse kıyamet günü cennetin kokusunu (dahi) alamayacaktır</a:t>
            </a:r>
            <a:r>
              <a:rPr lang="tr-TR" sz="2000" dirty="0" smtClean="0">
                <a:latin typeface="Arial" panose="020B0604020202020204" pitchFamily="34" charset="0"/>
                <a:cs typeface="Arial" panose="020B0604020202020204" pitchFamily="34" charset="0"/>
              </a:rPr>
              <a:t>.</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İlmi, âlimlere karşı övünmek, cahillerle münakaşa etmek ve insanların teveccühünü kazanmak için öğrenmeyiniz. Kim böyle yaparsa o kimse </a:t>
            </a:r>
            <a:r>
              <a:rPr lang="tr-TR" sz="2000" dirty="0" smtClean="0">
                <a:latin typeface="Arial" panose="020B0604020202020204" pitchFamily="34" charset="0"/>
                <a:cs typeface="Arial" panose="020B0604020202020204" pitchFamily="34" charset="0"/>
              </a:rPr>
              <a:t>ateştedir.</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Bilgiyi lâyık olmayana öğreten kişi, domuza, değerli taşlar, inci ve altın(dan yapılmış bir gerdanlık) takmış </a:t>
            </a:r>
            <a:r>
              <a:rPr lang="tr-TR" sz="2000" dirty="0" smtClean="0">
                <a:latin typeface="Arial" panose="020B0604020202020204" pitchFamily="34" charset="0"/>
                <a:cs typeface="Arial" panose="020B0604020202020204" pitchFamily="34" charset="0"/>
              </a:rPr>
              <a:t>sayılır.</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Bu ilmi gelecek nesillerden dürüst ve kabiliyetli olanlar miras olarak alacak ve onu, cahillerin yorumlarından, bâtıl ehlinin istismarından ve haddi aşanların saptırmalarından </a:t>
            </a:r>
            <a:r>
              <a:rPr lang="tr-TR" sz="2000" dirty="0" smtClean="0">
                <a:latin typeface="Arial" panose="020B0604020202020204" pitchFamily="34" charset="0"/>
                <a:cs typeface="Arial" panose="020B0604020202020204" pitchFamily="34" charset="0"/>
              </a:rPr>
              <a:t>koruyacaklardır.</a:t>
            </a: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96619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69871"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 AHLAKI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4724370"/>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anose="020B0604020202020204" pitchFamily="34" charset="0"/>
                <a:cs typeface="Arial" panose="020B0604020202020204" pitchFamily="34" charset="0"/>
              </a:rPr>
              <a:t>...</a:t>
            </a:r>
            <a:r>
              <a:rPr lang="tr-TR" sz="2000" dirty="0">
                <a:latin typeface="Arial" panose="020B0604020202020204" pitchFamily="34" charset="0"/>
                <a:cs typeface="Arial" panose="020B0604020202020204" pitchFamily="34" charset="0"/>
              </a:rPr>
              <a:t>Dünyadayken ilim öğrenmiş, öğretmiş ve </a:t>
            </a:r>
            <a:r>
              <a:rPr lang="tr-TR" sz="2000" dirty="0" err="1">
                <a:latin typeface="Arial" panose="020B0604020202020204" pitchFamily="34" charset="0"/>
                <a:cs typeface="Arial" panose="020B0604020202020204" pitchFamily="34" charset="0"/>
              </a:rPr>
              <a:t>Kur"an</a:t>
            </a:r>
            <a:r>
              <a:rPr lang="tr-TR" sz="2000" dirty="0">
                <a:latin typeface="Arial" panose="020B0604020202020204" pitchFamily="34" charset="0"/>
                <a:cs typeface="Arial" panose="020B0604020202020204" pitchFamily="34" charset="0"/>
              </a:rPr>
              <a:t> okumuş bir adam kıyamet günü </a:t>
            </a:r>
            <a:r>
              <a:rPr lang="tr-TR" sz="2000" dirty="0" err="1">
                <a:latin typeface="Arial" panose="020B0604020202020204" pitchFamily="34" charset="0"/>
                <a:cs typeface="Arial" panose="020B0604020202020204" pitchFamily="34" charset="0"/>
              </a:rPr>
              <a:t>Allah"ın</a:t>
            </a:r>
            <a:r>
              <a:rPr lang="tr-TR" sz="2000" dirty="0">
                <a:latin typeface="Arial" panose="020B0604020202020204" pitchFamily="34" charset="0"/>
                <a:cs typeface="Arial" panose="020B0604020202020204" pitchFamily="34" charset="0"/>
              </a:rPr>
              <a:t> huzuruna getirilir. Yüce Allah ona olan nimetlerini hatırlatır ve o da bunları tasdik eder. Sonra Allah ona "Peki bunlara (nimetlerime) karşılık ne yaptın?" diye sorar. O da "</a:t>
            </a:r>
            <a:r>
              <a:rPr lang="tr-TR" sz="2000" dirty="0" err="1">
                <a:latin typeface="Arial" panose="020B0604020202020204" pitchFamily="34" charset="0"/>
                <a:cs typeface="Arial" panose="020B0604020202020204" pitchFamily="34" charset="0"/>
              </a:rPr>
              <a:t>Yâ</a:t>
            </a:r>
            <a:r>
              <a:rPr lang="tr-TR" sz="2000" dirty="0">
                <a:latin typeface="Arial" panose="020B0604020202020204" pitchFamily="34" charset="0"/>
                <a:cs typeface="Arial" panose="020B0604020202020204" pitchFamily="34" charset="0"/>
              </a:rPr>
              <a:t> Rabbi! İlim öğrendim, öğrettim ve senin (rızan) için </a:t>
            </a:r>
            <a:r>
              <a:rPr lang="tr-TR" sz="2000" dirty="0" err="1">
                <a:latin typeface="Arial" panose="020B0604020202020204" pitchFamily="34" charset="0"/>
                <a:cs typeface="Arial" panose="020B0604020202020204" pitchFamily="34" charset="0"/>
              </a:rPr>
              <a:t>Kur"an</a:t>
            </a:r>
            <a:r>
              <a:rPr lang="tr-TR" sz="2000" dirty="0">
                <a:latin typeface="Arial" panose="020B0604020202020204" pitchFamily="34" charset="0"/>
                <a:cs typeface="Arial" panose="020B0604020202020204" pitchFamily="34" charset="0"/>
              </a:rPr>
              <a:t> okudum." der. Yüce Allah, "Hayır, yalan söyledin. Sen, "Falan kimse âlimdir." desinler diye ilim öğrendin ve "O, </a:t>
            </a:r>
            <a:r>
              <a:rPr lang="tr-TR" sz="2000" dirty="0" err="1">
                <a:latin typeface="Arial" panose="020B0604020202020204" pitchFamily="34" charset="0"/>
                <a:cs typeface="Arial" panose="020B0604020202020204" pitchFamily="34" charset="0"/>
              </a:rPr>
              <a:t>kâri"dir</a:t>
            </a:r>
            <a:r>
              <a:rPr lang="tr-TR" sz="2000" dirty="0">
                <a:latin typeface="Arial" panose="020B0604020202020204" pitchFamily="34" charset="0"/>
                <a:cs typeface="Arial" panose="020B0604020202020204" pitchFamily="34" charset="0"/>
              </a:rPr>
              <a:t> (iyi bir </a:t>
            </a:r>
            <a:r>
              <a:rPr lang="tr-TR" sz="2000" dirty="0" err="1">
                <a:latin typeface="Arial" panose="020B0604020202020204" pitchFamily="34" charset="0"/>
                <a:cs typeface="Arial" panose="020B0604020202020204" pitchFamily="34" charset="0"/>
              </a:rPr>
              <a:t>Kur"an</a:t>
            </a:r>
            <a:r>
              <a:rPr lang="tr-TR" sz="2000" dirty="0">
                <a:latin typeface="Arial" panose="020B0604020202020204" pitchFamily="34" charset="0"/>
                <a:cs typeface="Arial" panose="020B0604020202020204" pitchFamily="34" charset="0"/>
              </a:rPr>
              <a:t> okuyucusudur)." desinler diye </a:t>
            </a:r>
            <a:r>
              <a:rPr lang="tr-TR" sz="2000" dirty="0" err="1">
                <a:latin typeface="Arial" panose="020B0604020202020204" pitchFamily="34" charset="0"/>
                <a:cs typeface="Arial" panose="020B0604020202020204" pitchFamily="34" charset="0"/>
              </a:rPr>
              <a:t>Kur"an</a:t>
            </a:r>
            <a:r>
              <a:rPr lang="tr-TR" sz="2000" dirty="0">
                <a:latin typeface="Arial" panose="020B0604020202020204" pitchFamily="34" charset="0"/>
                <a:cs typeface="Arial" panose="020B0604020202020204" pitchFamily="34" charset="0"/>
              </a:rPr>
              <a:t> okudun, nitekim böyle denildi de." buyurur. Sonra Allah emreder ve o kişi yüz üstü sürüklenerek cehenneme atılır</a:t>
            </a:r>
            <a:r>
              <a:rPr lang="tr-TR" sz="2000" dirty="0" smtClean="0">
                <a:latin typeface="Arial" panose="020B0604020202020204" pitchFamily="34" charset="0"/>
                <a:cs typeface="Arial" panose="020B0604020202020204" pitchFamily="34" charset="0"/>
              </a:rPr>
              <a:t>.</a:t>
            </a:r>
            <a:endParaRPr lang="tr-TR" sz="2000" dirty="0" smtClean="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96619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69871"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 AHLAKI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3257" y="2525005"/>
            <a:ext cx="4471821" cy="4001095"/>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anose="020B0604020202020204" pitchFamily="34" charset="0"/>
                <a:cs typeface="Arial" panose="020B0604020202020204" pitchFamily="34" charset="0"/>
              </a:rPr>
              <a:t>Allah’ım</a:t>
            </a:r>
            <a:r>
              <a:rPr lang="tr-TR" sz="2000" dirty="0">
                <a:latin typeface="Arial" panose="020B0604020202020204" pitchFamily="34" charset="0"/>
                <a:cs typeface="Arial" panose="020B0604020202020204" pitchFamily="34" charset="0"/>
              </a:rPr>
              <a:t>! Faydasız ilimden sana </a:t>
            </a:r>
            <a:r>
              <a:rPr lang="tr-TR" sz="2000" dirty="0" smtClean="0">
                <a:latin typeface="Arial" panose="020B0604020202020204" pitchFamily="34" charset="0"/>
                <a:cs typeface="Arial" panose="020B0604020202020204" pitchFamily="34" charset="0"/>
              </a:rPr>
              <a:t>sığınırım.</a:t>
            </a:r>
          </a:p>
          <a:p>
            <a:pPr algn="just">
              <a:lnSpc>
                <a:spcPct val="150000"/>
              </a:lnSpc>
              <a:spcBef>
                <a:spcPts val="600"/>
              </a:spcBef>
              <a:spcAft>
                <a:spcPts val="600"/>
              </a:spcAft>
            </a:pP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smtClean="0">
                <a:latin typeface="Arial" panose="020B0604020202020204" pitchFamily="34" charset="0"/>
                <a:cs typeface="Arial" panose="020B0604020202020204" pitchFamily="34" charset="0"/>
              </a:rPr>
              <a:t>Allah’ım</a:t>
            </a:r>
            <a:r>
              <a:rPr lang="tr-TR" sz="2000" dirty="0">
                <a:latin typeface="Arial" panose="020B0604020202020204" pitchFamily="34" charset="0"/>
                <a:cs typeface="Arial" panose="020B0604020202020204" pitchFamily="34" charset="0"/>
              </a:rPr>
              <a:t>, bana öğrettiklerinle beni faydalandır. Bana fayda verecek ilmi bana öğret ve ilmimi </a:t>
            </a:r>
            <a:r>
              <a:rPr lang="tr-TR" sz="2000" dirty="0" smtClean="0">
                <a:latin typeface="Arial" panose="020B0604020202020204" pitchFamily="34" charset="0"/>
                <a:cs typeface="Arial" panose="020B0604020202020204" pitchFamily="34" charset="0"/>
              </a:rPr>
              <a:t>artır.</a:t>
            </a:r>
          </a:p>
          <a:p>
            <a:pPr algn="just">
              <a:lnSpc>
                <a:spcPct val="150000"/>
              </a:lnSpc>
              <a:spcBef>
                <a:spcPts val="600"/>
              </a:spcBef>
              <a:spcAft>
                <a:spcPts val="600"/>
              </a:spcAft>
            </a:pP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61716" y="2224454"/>
            <a:ext cx="5139682" cy="30274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6619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KONU ÖZETİ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182880" y="2349510"/>
            <a:ext cx="10449099" cy="4708981"/>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tr-TR" sz="2000" dirty="0" smtClean="0"/>
              <a:t>Dinimiz bilginin faziletini ve önemini yeterince vurgulamıştır.</a:t>
            </a:r>
            <a:endParaRPr lang="tr-TR" sz="2000" dirty="0" smtClean="0"/>
          </a:p>
          <a:p>
            <a:pPr marL="342900" indent="-342900" algn="just">
              <a:lnSpc>
                <a:spcPct val="150000"/>
              </a:lnSpc>
              <a:buFont typeface="Arial" panose="020B0604020202020204" pitchFamily="34" charset="0"/>
              <a:buChar char="•"/>
            </a:pPr>
            <a:r>
              <a:rPr lang="tr-TR" sz="2000" dirty="0" smtClean="0"/>
              <a:t>Bilginin bir de ahlakı vardır: </a:t>
            </a:r>
          </a:p>
          <a:p>
            <a:pPr marL="800100" lvl="1" indent="-342900" algn="just">
              <a:lnSpc>
                <a:spcPct val="150000"/>
              </a:lnSpc>
              <a:buFont typeface="Arial" panose="020B0604020202020204" pitchFamily="34" charset="0"/>
              <a:buChar char="•"/>
            </a:pPr>
            <a:r>
              <a:rPr lang="tr-TR" sz="2000" dirty="0" smtClean="0"/>
              <a:t>Gösteriş yapmak ya da dünyevî menfaatler için ilim öğrenilmemelidir. Yüce Allah’ın rızası öncelikli hedef olmalıdır. </a:t>
            </a:r>
          </a:p>
          <a:p>
            <a:pPr marL="800100" lvl="1" indent="-342900" algn="just">
              <a:lnSpc>
                <a:spcPct val="150000"/>
              </a:lnSpc>
              <a:buFont typeface="Arial" panose="020B0604020202020204" pitchFamily="34" charset="0"/>
              <a:buChar char="•"/>
            </a:pPr>
            <a:r>
              <a:rPr lang="tr-TR" sz="2000" dirty="0" smtClean="0"/>
              <a:t>İlimle amel edilmelidir. </a:t>
            </a:r>
          </a:p>
          <a:p>
            <a:pPr marL="800100" lvl="1" indent="-342900" algn="just">
              <a:lnSpc>
                <a:spcPct val="150000"/>
              </a:lnSpc>
              <a:buFont typeface="Arial" panose="020B0604020202020204" pitchFamily="34" charset="0"/>
              <a:buChar char="•"/>
            </a:pPr>
            <a:r>
              <a:rPr lang="tr-TR" sz="2000" dirty="0" smtClean="0"/>
              <a:t>İlim insanlara öğretilmelidir. İnsanları hayra çağırmak büyük bir sorumluluktur.</a:t>
            </a:r>
            <a:endParaRPr lang="tr-TR" sz="2000" dirty="0" smtClean="0"/>
          </a:p>
          <a:p>
            <a:pPr marL="342900" indent="-342900" algn="just">
              <a:lnSpc>
                <a:spcPct val="150000"/>
              </a:lnSpc>
              <a:buFont typeface="Arial" panose="020B0604020202020204" pitchFamily="34" charset="0"/>
              <a:buChar char="•"/>
            </a:pPr>
            <a:endParaRPr lang="tr-TR" sz="2000" dirty="0" smtClean="0"/>
          </a:p>
          <a:p>
            <a:pPr algn="just">
              <a:lnSpc>
                <a:spcPct val="150000"/>
              </a:lnSpc>
            </a:pP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sz="2000" dirty="0"/>
          </a:p>
        </p:txBody>
      </p:sp>
      <p:sp>
        <p:nvSpPr>
          <p:cNvPr id="6"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752500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318273"/>
            <a:ext cx="9725891" cy="2385268"/>
          </a:xfrm>
          <a:prstGeom prst="rect">
            <a:avLst/>
          </a:prstGeom>
          <a:noFill/>
        </p:spPr>
        <p:txBody>
          <a:bodyPr wrap="square" rtlCol="0">
            <a:spAutoFit/>
          </a:bodyPr>
          <a:lstStyle/>
          <a:p>
            <a:pPr algn="just">
              <a:lnSpc>
                <a:spcPct val="150000"/>
              </a:lnSpc>
              <a:buFont typeface="+mj-lt"/>
              <a:buAutoNum type="arabicPeriod"/>
            </a:pPr>
            <a:r>
              <a:rPr lang="tr-TR" sz="2000" dirty="0" smtClean="0">
                <a:latin typeface="Arial" panose="020B0604020202020204" pitchFamily="34" charset="0"/>
                <a:cs typeface="Arial" panose="020B0604020202020204" pitchFamily="34" charset="0"/>
              </a:rPr>
              <a:t>Bilgi</a:t>
            </a:r>
          </a:p>
          <a:p>
            <a:pPr algn="just">
              <a:lnSpc>
                <a:spcPct val="150000"/>
              </a:lnSpc>
              <a:buFont typeface="+mj-lt"/>
              <a:buAutoNum type="arabicPeriod"/>
            </a:pPr>
            <a:r>
              <a:rPr lang="tr-TR" sz="2000" dirty="0" smtClean="0">
                <a:latin typeface="Arial" panose="020B0604020202020204" pitchFamily="34" charset="0"/>
                <a:cs typeface="Arial" panose="020B0604020202020204" pitchFamily="34" charset="0"/>
              </a:rPr>
              <a:t>Bilgi Ahlakı</a:t>
            </a:r>
          </a:p>
          <a:p>
            <a:pPr algn="just">
              <a:lnSpc>
                <a:spcPct val="150000"/>
              </a:lnSpc>
              <a:spcBef>
                <a:spcPts val="600"/>
              </a:spcBef>
              <a:spcAft>
                <a:spcPts val="600"/>
              </a:spcAft>
            </a:pPr>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4262705"/>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anose="020B0604020202020204" pitchFamily="34" charset="0"/>
                <a:cs typeface="Arial" panose="020B0604020202020204" pitchFamily="34" charset="0"/>
              </a:rPr>
              <a:t>Kim </a:t>
            </a:r>
            <a:r>
              <a:rPr lang="tr-TR" sz="2000" dirty="0">
                <a:latin typeface="Arial" panose="020B0604020202020204" pitchFamily="34" charset="0"/>
                <a:cs typeface="Arial" panose="020B0604020202020204" pitchFamily="34" charset="0"/>
              </a:rPr>
              <a:t>ilim için yola çıkarsa Allah ona cennete giden yolu kolaylaştırır. Melekler, hoşnutluklarından dolayı ilim talebesine kanatlarını serer. Sudaki balıklara varıncaya kadar yer ve gök ehli âlim kişinin bağışlanması için Allah’a yakarır. Âlimin, </a:t>
            </a:r>
            <a:r>
              <a:rPr lang="tr-TR" sz="2000" dirty="0" err="1">
                <a:latin typeface="Arial" panose="020B0604020202020204" pitchFamily="34" charset="0"/>
                <a:cs typeface="Arial" panose="020B0604020202020204" pitchFamily="34" charset="0"/>
              </a:rPr>
              <a:t>âbide</a:t>
            </a:r>
            <a:r>
              <a:rPr lang="tr-TR" sz="2000" dirty="0">
                <a:latin typeface="Arial" panose="020B0604020202020204" pitchFamily="34" charset="0"/>
                <a:cs typeface="Arial" panose="020B0604020202020204" pitchFamily="34" charset="0"/>
              </a:rPr>
              <a:t> (ibadet edene) üstünlüğü, (parlaklık, görünürlük ve güzellik bakımından) ayın diğer yıldızlara olan üstünlüğü </a:t>
            </a:r>
            <a:r>
              <a:rPr lang="tr-TR" sz="2000" dirty="0" smtClean="0">
                <a:latin typeface="Arial" panose="020B0604020202020204" pitchFamily="34" charset="0"/>
                <a:cs typeface="Arial" panose="020B0604020202020204" pitchFamily="34" charset="0"/>
              </a:rPr>
              <a:t>gibidir</a:t>
            </a:r>
            <a:r>
              <a:rPr lang="tr-TR" sz="2000" dirty="0">
                <a:latin typeface="Arial" panose="020B0604020202020204" pitchFamily="34" charset="0"/>
                <a:cs typeface="Arial" panose="020B0604020202020204" pitchFamily="34" charset="0"/>
              </a:rPr>
              <a:t>. Kuşkusuz âlimler peygamberlerin vârisleridir. Peygamberler miras olarak ne altın ne de gümüş bırakmışlardır; onların bıraktıkları yegâne miras ilimdir. Dolayısıyla kim onu alırsa büyük bir pay almış olur.</a:t>
            </a:r>
            <a:endParaRPr lang="tr-TR" sz="2000" dirty="0" smtClean="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a:r>
            <a:br>
              <a:rPr lang="tr-TR" dirty="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50304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08392"/>
            <a:ext cx="4954385" cy="2959208"/>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anose="020B0604020202020204" pitchFamily="34" charset="0"/>
                <a:cs typeface="Arial" panose="020B0604020202020204" pitchFamily="34" charset="0"/>
              </a:rPr>
              <a:t>İlim </a:t>
            </a:r>
            <a:r>
              <a:rPr lang="tr-TR" sz="2000" dirty="0">
                <a:latin typeface="Arial" panose="020B0604020202020204" pitchFamily="34" charset="0"/>
                <a:cs typeface="Arial" panose="020B0604020202020204" pitchFamily="34" charset="0"/>
              </a:rPr>
              <a:t>için yola koyulan kimse, dönünceye kadar Allah yolundadır. </a:t>
            </a:r>
            <a:endParaRPr lang="tr-TR" sz="2000" dirty="0" smtClean="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tr-TR" sz="2000" dirty="0" smtClean="0">
                <a:latin typeface="Arial" panose="020B0604020202020204" pitchFamily="34" charset="0"/>
                <a:cs typeface="Arial" panose="020B0604020202020204" pitchFamily="34" charset="0"/>
              </a:rPr>
              <a:t>İnsan </a:t>
            </a:r>
            <a:r>
              <a:rPr lang="tr-TR" sz="2000" dirty="0">
                <a:latin typeface="Arial" panose="020B0604020202020204" pitchFamily="34" charset="0"/>
                <a:cs typeface="Arial" panose="020B0604020202020204" pitchFamily="34" charset="0"/>
              </a:rPr>
              <a:t>ölünce üç şey dışında ameli kesilir: Sadaka-i </a:t>
            </a:r>
            <a:r>
              <a:rPr lang="tr-TR" sz="2000" dirty="0" err="1">
                <a:latin typeface="Arial" panose="020B0604020202020204" pitchFamily="34" charset="0"/>
                <a:cs typeface="Arial" panose="020B0604020202020204" pitchFamily="34" charset="0"/>
              </a:rPr>
              <a:t>câriye</a:t>
            </a:r>
            <a:r>
              <a:rPr lang="tr-TR" sz="2000" dirty="0">
                <a:latin typeface="Arial" panose="020B0604020202020204" pitchFamily="34" charset="0"/>
                <a:cs typeface="Arial" panose="020B0604020202020204" pitchFamily="34" charset="0"/>
              </a:rPr>
              <a:t> (faydası kesintisiz sürüp giden sadaka), kendisinden faydalanılan ilim ve kendisine dua eden hayırlı evlât. </a:t>
            </a:r>
            <a:endParaRPr lang="tr-TR" sz="2000" dirty="0" smtClean="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4421" y="2676893"/>
            <a:ext cx="3869130" cy="2621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27581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303521" y="2548292"/>
            <a:ext cx="4919002" cy="4045723"/>
          </a:xfrm>
          <a:prstGeom prst="rect">
            <a:avLst/>
          </a:prstGeom>
          <a:noFill/>
        </p:spPr>
        <p:txBody>
          <a:bodyPr wrap="square" rtlCol="0">
            <a:spAutoFit/>
          </a:bodyPr>
          <a:lstStyle/>
          <a:p>
            <a:pPr algn="just">
              <a:lnSpc>
                <a:spcPct val="150000"/>
              </a:lnSpc>
              <a:spcBef>
                <a:spcPts val="600"/>
              </a:spcBef>
              <a:spcAft>
                <a:spcPts val="600"/>
              </a:spcAft>
            </a:pPr>
            <a:r>
              <a:rPr lang="es-ES" sz="2000" dirty="0">
                <a:latin typeface="Arial" panose="020B0604020202020204" pitchFamily="34" charset="0"/>
                <a:cs typeface="Arial" panose="020B0604020202020204" pitchFamily="34" charset="0"/>
              </a:rPr>
              <a:t>Öğreten, öğrenen, dinleyen ya da ilmi seven/destekleyen ol, beşincisi olma, helâk olursun</a:t>
            </a:r>
            <a:r>
              <a:rPr lang="es-ES" sz="2000" dirty="0" smtClean="0">
                <a:latin typeface="Arial" panose="020B0604020202020204" pitchFamily="34" charset="0"/>
                <a:cs typeface="Arial" panose="020B0604020202020204" pitchFamily="34" charset="0"/>
              </a:rPr>
              <a:t>!</a:t>
            </a:r>
            <a:endParaRPr lang="tr-TR" sz="2000" dirty="0" smtClean="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tr-TR" sz="2000" dirty="0" smtClean="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Allah her kimin iyiliğini dilerse, dinin inceliklerini anlama konusunda ona kabiliyet </a:t>
            </a:r>
            <a:r>
              <a:rPr lang="tr-TR" sz="2000" dirty="0" smtClean="0">
                <a:latin typeface="Arial" panose="020B0604020202020204" pitchFamily="34" charset="0"/>
                <a:cs typeface="Arial" panose="020B0604020202020204" pitchFamily="34" charset="0"/>
              </a:rPr>
              <a:t>verir.</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İlim ancak öğrenmekle elde </a:t>
            </a:r>
            <a:r>
              <a:rPr lang="tr-TR" sz="2000" dirty="0" smtClean="0">
                <a:latin typeface="Arial" panose="020B0604020202020204" pitchFamily="34" charset="0"/>
                <a:cs typeface="Arial" panose="020B0604020202020204" pitchFamily="34" charset="0"/>
              </a:rPr>
              <a:t>edilir.</a:t>
            </a:r>
            <a:r>
              <a:rPr lang="tr-TR" sz="2000" dirty="0"/>
              <a:t/>
            </a:r>
            <a:br>
              <a:rPr lang="tr-TR" sz="2000" dirty="0"/>
            </a:br>
            <a:endParaRPr lang="tr-TR" sz="20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2954" y="2773498"/>
            <a:ext cx="4382610" cy="24315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5119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396052"/>
            <a:ext cx="9725891" cy="4190314"/>
          </a:xfrm>
          <a:prstGeom prst="rect">
            <a:avLst/>
          </a:prstGeom>
          <a:noFill/>
        </p:spPr>
        <p:txBody>
          <a:bodyPr wrap="square" rtlCol="0">
            <a:spAutoFit/>
          </a:bodyPr>
          <a:lstStyle/>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Allah’ın benimle gönderdiği hidayet ve ilim, (farklı yapılardaki) topraklara düşen bol yağmura benzer. Bunlardan bazıları temizdir, suyu alır, bol bitki ve ot yetiştirir. Bazıları kuraktır, suyu (yüzeyinde) tutar. Bu sudan insanlar yararlanır; hem kendileri içerler hem de (hayvanlarını) sularlar ve ziraat yaparlar. Diğer bir toprak çeşidi de vardır ki dümdüzdür. (Ona da yağmur düşer ama) o ne su tutar ne de bitki yetiştirir. Allah’ın dinini inceden inceye kavrayan, Allah’ın beni kendisiyle gönderdiğinden (hidayet ve ilimden) faydalanan, öğrenen ve öğreten kimse ile (bunları duyduğu vakit kibrinden) başını bile kaldırmayan ve kendisiyle gönderildiğim </a:t>
            </a:r>
            <a:r>
              <a:rPr lang="tr-TR" sz="2000" dirty="0" err="1">
                <a:latin typeface="Arial" panose="020B0604020202020204" pitchFamily="34" charset="0"/>
                <a:cs typeface="Arial" panose="020B0604020202020204" pitchFamily="34" charset="0"/>
              </a:rPr>
              <a:t>Allah"ın</a:t>
            </a:r>
            <a:r>
              <a:rPr lang="tr-TR" sz="2000" dirty="0">
                <a:latin typeface="Arial" panose="020B0604020202020204" pitchFamily="34" charset="0"/>
                <a:cs typeface="Arial" panose="020B0604020202020204" pitchFamily="34" charset="0"/>
              </a:rPr>
              <a:t> hidayetini kabul etmeyen kimsenin misali işte </a:t>
            </a:r>
            <a:r>
              <a:rPr lang="tr-TR" sz="2000" dirty="0" smtClean="0">
                <a:latin typeface="Arial" panose="020B0604020202020204" pitchFamily="34" charset="0"/>
                <a:cs typeface="Arial" panose="020B0604020202020204" pitchFamily="34" charset="0"/>
              </a:rPr>
              <a:t>böyledir.</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372606"/>
            <a:ext cx="9725891" cy="4247317"/>
          </a:xfrm>
          <a:prstGeom prst="rect">
            <a:avLst/>
          </a:prstGeom>
          <a:noFill/>
        </p:spPr>
        <p:txBody>
          <a:bodyPr wrap="square" rtlCol="0">
            <a:spAutoFit/>
          </a:bodyPr>
          <a:lstStyle/>
          <a:p>
            <a:pPr algn="just">
              <a:lnSpc>
                <a:spcPct val="150000"/>
              </a:lnSpc>
              <a:spcBef>
                <a:spcPts val="600"/>
              </a:spcBef>
              <a:spcAft>
                <a:spcPts val="600"/>
              </a:spcAft>
            </a:pPr>
            <a:r>
              <a:rPr lang="tr-TR" sz="2000" dirty="0" smtClean="0">
                <a:latin typeface="Arial" panose="020B0604020202020204" pitchFamily="34" charset="0"/>
                <a:cs typeface="Arial" panose="020B0604020202020204" pitchFamily="34" charset="0"/>
              </a:rPr>
              <a:t>Allah’ım</a:t>
            </a:r>
            <a:r>
              <a:rPr lang="tr-TR" sz="2000" dirty="0">
                <a:latin typeface="Arial" panose="020B0604020202020204" pitchFamily="34" charset="0"/>
                <a:cs typeface="Arial" panose="020B0604020202020204" pitchFamily="34" charset="0"/>
              </a:rPr>
              <a:t>! Huşû duymayan kalpten, kabul edilmeyen duadan, doymayan nefisten ve fayda vermeyen ilimden sana sığınırım. Bu dört şeyden sana </a:t>
            </a:r>
            <a:r>
              <a:rPr lang="tr-TR" sz="2000" dirty="0" smtClean="0">
                <a:latin typeface="Arial" panose="020B0604020202020204" pitchFamily="34" charset="0"/>
                <a:cs typeface="Arial" panose="020B0604020202020204" pitchFamily="34" charset="0"/>
              </a:rPr>
              <a:t>sığınırım.</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Öğreten ve öğrenen, sevap konusunda </a:t>
            </a:r>
            <a:r>
              <a:rPr lang="tr-TR" sz="2000" dirty="0" smtClean="0">
                <a:latin typeface="Arial" panose="020B0604020202020204" pitchFamily="34" charset="0"/>
                <a:cs typeface="Arial" panose="020B0604020202020204" pitchFamily="34" charset="0"/>
              </a:rPr>
              <a:t>eşittir.</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Ancak iki kişiye gıpta edilir: Onlardan biri, </a:t>
            </a:r>
            <a:r>
              <a:rPr lang="tr-TR" sz="2000" dirty="0" err="1">
                <a:latin typeface="Arial" panose="020B0604020202020204" pitchFamily="34" charset="0"/>
                <a:cs typeface="Arial" panose="020B0604020202020204" pitchFamily="34" charset="0"/>
              </a:rPr>
              <a:t>Allah"ın</a:t>
            </a:r>
            <a:r>
              <a:rPr lang="tr-TR" sz="2000" dirty="0">
                <a:latin typeface="Arial" panose="020B0604020202020204" pitchFamily="34" charset="0"/>
                <a:cs typeface="Arial" panose="020B0604020202020204" pitchFamily="34" charset="0"/>
              </a:rPr>
              <a:t> kendisine mal verdiği ve Hak yolunda o malı harcamasına imkân tanınan kişi, diğeri de </a:t>
            </a:r>
            <a:r>
              <a:rPr lang="tr-TR" sz="2000" dirty="0" err="1">
                <a:latin typeface="Arial" panose="020B0604020202020204" pitchFamily="34" charset="0"/>
                <a:cs typeface="Arial" panose="020B0604020202020204" pitchFamily="34" charset="0"/>
              </a:rPr>
              <a:t>Allah"ın</a:t>
            </a:r>
            <a:r>
              <a:rPr lang="tr-TR" sz="2000" dirty="0">
                <a:latin typeface="Arial" panose="020B0604020202020204" pitchFamily="34" charset="0"/>
                <a:cs typeface="Arial" panose="020B0604020202020204" pitchFamily="34" charset="0"/>
              </a:rPr>
              <a:t> kendisine hikmet verdiği ve onunla hüküm veren ve onu başkalarına öğreten kişidir</a:t>
            </a:r>
            <a:r>
              <a:rPr lang="tr-TR" sz="2000" dirty="0" smtClean="0">
                <a:latin typeface="Arial" panose="020B0604020202020204" pitchFamily="34" charset="0"/>
                <a:cs typeface="Arial" panose="020B0604020202020204" pitchFamily="34" charset="0"/>
              </a:rPr>
              <a:t>.</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Bir ilim öğreten kimseye, —onların sevabında bir eksilme olmaksızın— öğrettiği ilimle amel edenlerin kazandıkları sevap kadar sevap </a:t>
            </a:r>
            <a:r>
              <a:rPr lang="tr-TR" sz="2000" dirty="0" smtClean="0">
                <a:latin typeface="Arial" panose="020B0604020202020204" pitchFamily="34" charset="0"/>
                <a:cs typeface="Arial" panose="020B0604020202020204" pitchFamily="34" charset="0"/>
              </a:rPr>
              <a:t>verilir.</a:t>
            </a: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3939540"/>
          </a:xfrm>
          <a:prstGeom prst="rect">
            <a:avLst/>
          </a:prstGeom>
          <a:noFill/>
        </p:spPr>
        <p:txBody>
          <a:bodyPr wrap="square" rtlCol="0">
            <a:spAutoFit/>
          </a:bodyPr>
          <a:lstStyle/>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Allah </a:t>
            </a:r>
            <a:r>
              <a:rPr lang="tr-TR" sz="2000" dirty="0" err="1">
                <a:latin typeface="Arial" panose="020B0604020202020204" pitchFamily="34" charset="0"/>
                <a:cs typeface="Arial" panose="020B0604020202020204" pitchFamily="34" charset="0"/>
              </a:rPr>
              <a:t>Resûlü</a:t>
            </a:r>
            <a:r>
              <a:rPr lang="tr-TR" sz="2000" dirty="0">
                <a:latin typeface="Arial" panose="020B0604020202020204" pitchFamily="34" charset="0"/>
                <a:cs typeface="Arial" panose="020B0604020202020204" pitchFamily="34" charset="0"/>
              </a:rPr>
              <a:t>, günün birinde, mescitte iki gruba rastlamış ve, “İkisi de hayır üzeredir. Ama biri, diğerinden daha üstündür. Bir kısmı </a:t>
            </a:r>
            <a:r>
              <a:rPr lang="tr-TR" sz="2000" dirty="0" err="1">
                <a:latin typeface="Arial" panose="020B0604020202020204" pitchFamily="34" charset="0"/>
                <a:cs typeface="Arial" panose="020B0604020202020204" pitchFamily="34" charset="0"/>
              </a:rPr>
              <a:t>Allah"a</a:t>
            </a:r>
            <a:r>
              <a:rPr lang="tr-TR" sz="2000" dirty="0">
                <a:latin typeface="Arial" panose="020B0604020202020204" pitchFamily="34" charset="0"/>
                <a:cs typeface="Arial" panose="020B0604020202020204" pitchFamily="34" charset="0"/>
              </a:rPr>
              <a:t> dua ediyor ve ondan bir şey istiyorlar. Allah onlara ister verir, isterse vermez. Diğerleri ise, dini anlamaya ve ilim öğrenmeye çalışıyorlar ve bilmeyene öğretiyorlar. Bunlar daha </a:t>
            </a:r>
            <a:r>
              <a:rPr lang="tr-TR" sz="2000" dirty="0" smtClean="0">
                <a:latin typeface="Arial" panose="020B0604020202020204" pitchFamily="34" charset="0"/>
                <a:cs typeface="Arial" panose="020B0604020202020204" pitchFamily="34" charset="0"/>
              </a:rPr>
              <a:t>üstündür.</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Haydi ailelerinizin yanına dönün, onların yanında kalın, (öğrendiklerinizi) onlara öğretin ve yapmaları gerekenleri söyleyin. Beni namaz kılarken nasıl gördüyseniz, siz de aynı şekilde kılın. Namaz vakti geldiğinde içinizden biri ezan okusun ve en büyüğünüz de size </a:t>
            </a:r>
            <a:r>
              <a:rPr lang="tr-TR" sz="2000" dirty="0" smtClean="0">
                <a:latin typeface="Arial" panose="020B0604020202020204" pitchFamily="34" charset="0"/>
                <a:cs typeface="Arial" panose="020B0604020202020204" pitchFamily="34" charset="0"/>
              </a:rPr>
              <a:t>imam olsun!</a:t>
            </a: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764923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BİLGİ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4" y="2525005"/>
            <a:ext cx="9725891" cy="3170099"/>
          </a:xfrm>
          <a:prstGeom prst="rect">
            <a:avLst/>
          </a:prstGeom>
          <a:noFill/>
        </p:spPr>
        <p:txBody>
          <a:bodyPr wrap="square" rtlCol="0">
            <a:spAutoFit/>
          </a:bodyPr>
          <a:lstStyle/>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Benden bir </a:t>
            </a:r>
            <a:r>
              <a:rPr lang="tr-TR" sz="2000" dirty="0" err="1">
                <a:latin typeface="Arial" panose="020B0604020202020204" pitchFamily="34" charset="0"/>
                <a:cs typeface="Arial" panose="020B0604020202020204" pitchFamily="34" charset="0"/>
              </a:rPr>
              <a:t>âyet</a:t>
            </a:r>
            <a:r>
              <a:rPr lang="tr-TR" sz="2000" dirty="0">
                <a:latin typeface="Arial" panose="020B0604020202020204" pitchFamily="34" charset="0"/>
                <a:cs typeface="Arial" panose="020B0604020202020204" pitchFamily="34" charset="0"/>
              </a:rPr>
              <a:t> bile olsa </a:t>
            </a:r>
            <a:r>
              <a:rPr lang="tr-TR" sz="2000" dirty="0" smtClean="0">
                <a:latin typeface="Arial" panose="020B0604020202020204" pitchFamily="34" charset="0"/>
                <a:cs typeface="Arial" panose="020B0604020202020204" pitchFamily="34" charset="0"/>
              </a:rPr>
              <a:t>ulaştırınız.</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Allah, bizden bir söz işitip, onu işittiği gibi (başkasına) ulaştıran kişinin yüzünü ak etsin. Kendisine (bilgi) ulaştırılan nice kimseler vardır ki onu işiten (ve kendisine aktaran) kimseden daha kavrayışlıdır</a:t>
            </a:r>
            <a:r>
              <a:rPr lang="tr-TR" sz="2000" dirty="0" smtClean="0">
                <a:latin typeface="Arial" panose="020B0604020202020204" pitchFamily="34" charset="0"/>
                <a:cs typeface="Arial" panose="020B0604020202020204" pitchFamily="34" charset="0"/>
              </a:rPr>
              <a:t>.</a:t>
            </a:r>
          </a:p>
          <a:p>
            <a:pPr algn="just">
              <a:lnSpc>
                <a:spcPct val="150000"/>
              </a:lnSpc>
              <a:spcBef>
                <a:spcPts val="600"/>
              </a:spcBef>
              <a:spcAft>
                <a:spcPts val="600"/>
              </a:spcAft>
            </a:pPr>
            <a:r>
              <a:rPr lang="tr-TR" sz="2000" dirty="0">
                <a:latin typeface="Arial" panose="020B0604020202020204" pitchFamily="34" charset="0"/>
                <a:cs typeface="Arial" panose="020B0604020202020204" pitchFamily="34" charset="0"/>
              </a:rPr>
              <a:t>Sadakanın en faziletlisi, </a:t>
            </a:r>
            <a:r>
              <a:rPr lang="tr-TR" sz="2000" dirty="0" err="1">
                <a:latin typeface="Arial" panose="020B0604020202020204" pitchFamily="34" charset="0"/>
                <a:cs typeface="Arial" panose="020B0604020202020204" pitchFamily="34" charset="0"/>
              </a:rPr>
              <a:t>Müslüman"ın</a:t>
            </a:r>
            <a:r>
              <a:rPr lang="tr-TR" sz="2000" dirty="0">
                <a:latin typeface="Arial" panose="020B0604020202020204" pitchFamily="34" charset="0"/>
                <a:cs typeface="Arial" panose="020B0604020202020204" pitchFamily="34" charset="0"/>
              </a:rPr>
              <a:t> bir bilgi öğrenmesi, sonra da o bilgiyi Müslüman kardeşine </a:t>
            </a:r>
            <a:r>
              <a:rPr lang="tr-TR" sz="2000" dirty="0" smtClean="0">
                <a:latin typeface="Arial" panose="020B0604020202020204" pitchFamily="34" charset="0"/>
                <a:cs typeface="Arial" panose="020B0604020202020204" pitchFamily="34" charset="0"/>
              </a:rPr>
              <a:t>öğretmesidir.</a:t>
            </a: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0266074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 xmlns:thm15="http://schemas.microsoft.com/office/thememl/2012/main" name="Banded" id="{98DFF888-2449-4D28-977C-6306C017633E}" vid="{B7CF026C-957E-4F4E-893C-D02C23AB6317}"/>
    </a:ext>
  </a:extLst>
</a:theme>
</file>

<file path=docProps/app.xml><?xml version="1.0" encoding="utf-8"?>
<Properties xmlns="http://schemas.openxmlformats.org/officeDocument/2006/extended-properties" xmlns:vt="http://schemas.openxmlformats.org/officeDocument/2006/docPropsVTypes">
  <Template>Facet</Template>
  <TotalTime>255</TotalTime>
  <Words>1073</Words>
  <Application>Microsoft Office PowerPoint</Application>
  <PresentationFormat>Özel</PresentationFormat>
  <Paragraphs>69</Paragraphs>
  <Slides>14</Slides>
  <Notes>0</Notes>
  <HiddenSlides>0</HiddenSlides>
  <MMClips>0</MMClips>
  <ScaleCrop>false</ScaleCrop>
  <HeadingPairs>
    <vt:vector size="4" baseType="variant">
      <vt:variant>
        <vt:lpstr>Tema</vt:lpstr>
      </vt:variant>
      <vt:variant>
        <vt:i4>2</vt:i4>
      </vt:variant>
      <vt:variant>
        <vt:lpstr>Slayt Başlıkları</vt:lpstr>
      </vt:variant>
      <vt:variant>
        <vt:i4>14</vt:i4>
      </vt:variant>
    </vt:vector>
  </HeadingPairs>
  <TitlesOfParts>
    <vt:vector size="16" baseType="lpstr">
      <vt:lpstr>Office Teması</vt:lpstr>
      <vt:lpstr>Şeritli</vt:lpstr>
      <vt:lpstr>İİF312 HADİS IV  I. Hafta DR M.ALİ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pc</cp:lastModifiedBy>
  <cp:revision>40</cp:revision>
  <dcterms:created xsi:type="dcterms:W3CDTF">2019-09-14T09:59:13Z</dcterms:created>
  <dcterms:modified xsi:type="dcterms:W3CDTF">2020-03-26T09:16:46Z</dcterms:modified>
</cp:coreProperties>
</file>