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 id="2147483994" r:id="rId2"/>
  </p:sldMasterIdLst>
  <p:sldIdLst>
    <p:sldId id="256" r:id="rId3"/>
    <p:sldId id="349" r:id="rId4"/>
    <p:sldId id="329" r:id="rId5"/>
    <p:sldId id="330" r:id="rId6"/>
    <p:sldId id="331" r:id="rId7"/>
    <p:sldId id="332" r:id="rId8"/>
    <p:sldId id="333" r:id="rId9"/>
    <p:sldId id="347" r:id="rId10"/>
    <p:sldId id="348" r:id="rId11"/>
    <p:sldId id="334" r:id="rId12"/>
    <p:sldId id="335" r:id="rId13"/>
    <p:sldId id="336" r:id="rId14"/>
    <p:sldId id="346" r:id="rId15"/>
    <p:sldId id="338" r:id="rId16"/>
    <p:sldId id="358" r:id="rId17"/>
    <p:sldId id="359" r:id="rId18"/>
    <p:sldId id="339" r:id="rId19"/>
    <p:sldId id="340" r:id="rId20"/>
    <p:sldId id="341" r:id="rId21"/>
    <p:sldId id="342" r:id="rId22"/>
    <p:sldId id="351" r:id="rId23"/>
    <p:sldId id="352" r:id="rId24"/>
    <p:sldId id="345" r:id="rId25"/>
    <p:sldId id="360" r:id="rId26"/>
    <p:sldId id="361" r:id="rId27"/>
    <p:sldId id="362" r:id="rId28"/>
    <p:sldId id="350" r:id="rId29"/>
    <p:sldId id="357" r:id="rId30"/>
    <p:sldId id="328" r:id="rId31"/>
  </p:sldIdLst>
  <p:sldSz cx="10691813"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642" y="216"/>
      </p:cViewPr>
      <p:guideLst>
        <p:guide orient="horz" pos="2160"/>
        <p:guide pos="336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122363"/>
            <a:ext cx="8018860" cy="2387600"/>
          </a:xfrm>
        </p:spPr>
        <p:txBody>
          <a:bodyPr anchor="b"/>
          <a:lstStyle>
            <a:lvl1pPr algn="ctr">
              <a:defRPr sz="5262"/>
            </a:lvl1pPr>
          </a:lstStyle>
          <a:p>
            <a:r>
              <a:rPr lang="tr-TR" smtClean="0"/>
              <a:t>Asıl başlık stili için tıklatın</a:t>
            </a:r>
            <a:endParaRPr lang="en-US" dirty="0"/>
          </a:p>
        </p:txBody>
      </p:sp>
      <p:sp>
        <p:nvSpPr>
          <p:cNvPr id="3" name="Subtitle 2"/>
          <p:cNvSpPr>
            <a:spLocks noGrp="1"/>
          </p:cNvSpPr>
          <p:nvPr>
            <p:ph type="subTitle" idx="1"/>
          </p:nvPr>
        </p:nvSpPr>
        <p:spPr>
          <a:xfrm>
            <a:off x="1336477" y="3602038"/>
            <a:ext cx="8018860" cy="1655762"/>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76204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2829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65125"/>
            <a:ext cx="2305422"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365125"/>
            <a:ext cx="6782619"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0778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16981" y="2166365"/>
            <a:ext cx="9863197" cy="1739347"/>
          </a:xfrm>
        </p:spPr>
        <p:txBody>
          <a:bodyPr tIns="45720" bIns="45720" anchor="ctr">
            <a:normAutofit/>
          </a:bodyPr>
          <a:lstStyle>
            <a:lvl1pPr algn="ctr">
              <a:lnSpc>
                <a:spcPct val="80000"/>
              </a:lnSpc>
              <a:defRPr sz="5262" spc="132" baseline="0">
                <a:solidFill>
                  <a:schemeClr val="bg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304716" y="3913632"/>
            <a:ext cx="10090399" cy="457200"/>
          </a:xfrm>
        </p:spPr>
        <p:txBody>
          <a:bodyPr>
            <a:normAutofit/>
          </a:bodyPr>
          <a:lstStyle>
            <a:lvl1pPr marL="0" indent="0" algn="ctr">
              <a:spcBef>
                <a:spcPts val="0"/>
              </a:spcBef>
              <a:spcAft>
                <a:spcPts val="0"/>
              </a:spcAft>
              <a:buNone/>
              <a:defRPr sz="1754">
                <a:solidFill>
                  <a:srgbClr val="FFFFFF"/>
                </a:solidFill>
              </a:defRPr>
            </a:lvl1pPr>
            <a:lvl2pPr marL="400964" indent="0" algn="ctr">
              <a:buNone/>
              <a:defRPr sz="1754"/>
            </a:lvl2pPr>
            <a:lvl3pPr marL="801929" indent="0" algn="ctr">
              <a:buNone/>
              <a:defRPr sz="1754"/>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343759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3618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16981" y="2167128"/>
            <a:ext cx="9863197" cy="1737360"/>
          </a:xfrm>
        </p:spPr>
        <p:txBody>
          <a:bodyPr anchor="ctr">
            <a:noAutofit/>
          </a:bodyPr>
          <a:lstStyle>
            <a:lvl1pPr algn="ctr">
              <a:lnSpc>
                <a:spcPct val="80000"/>
              </a:lnSpc>
              <a:defRPr sz="5262" b="0" spc="132" baseline="0">
                <a:solidFill>
                  <a:schemeClr val="bg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04716" y="3913212"/>
            <a:ext cx="10087726" cy="457200"/>
          </a:xfrm>
        </p:spPr>
        <p:txBody>
          <a:bodyPr anchor="t">
            <a:normAutofit/>
          </a:bodyPr>
          <a:lstStyle>
            <a:lvl1pPr marL="0" indent="0" algn="ctr">
              <a:buNone/>
              <a:defRPr sz="1754">
                <a:solidFill>
                  <a:srgbClr val="FFFFFF"/>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tx2"/>
                </a:solidFill>
              </a:defRPr>
            </a:lvl1p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34045704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57030"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63761"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8523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58490"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1058490" y="2656566"/>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64497"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64497" y="2656564"/>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10.05.2020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95288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10.05.2020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2837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10.05.2020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2466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058490" y="2120054"/>
            <a:ext cx="5372636" cy="4114800"/>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30608" y="2147487"/>
            <a:ext cx="2806601" cy="3432319"/>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2263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2255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22640" y="2211494"/>
            <a:ext cx="5372636" cy="3931920"/>
          </a:xfrm>
          <a:solidFill>
            <a:schemeClr val="tx2">
              <a:lumMod val="60000"/>
              <a:lumOff val="40000"/>
            </a:schemeClr>
          </a:solidFill>
        </p:spPr>
        <p:txBody>
          <a:bodyPr tIns="365760" anchor="t"/>
          <a:lstStyle>
            <a:lvl1pPr marL="0" indent="0" algn="ctr">
              <a:buNone/>
              <a:defRPr sz="2806">
                <a:solidFill>
                  <a:schemeClr val="tx1">
                    <a:lumMod val="50000"/>
                  </a:schemeClr>
                </a:solidFill>
              </a:defRPr>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32068" y="2150621"/>
            <a:ext cx="2806601" cy="3429000"/>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93334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3138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7909514" y="0"/>
            <a:ext cx="24056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033438" y="274638"/>
            <a:ext cx="2106775"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274638"/>
            <a:ext cx="6992203"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5062" y="6422855"/>
            <a:ext cx="2405654" cy="365125"/>
          </a:xfrm>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a:xfrm>
            <a:off x="3311494" y="6422855"/>
            <a:ext cx="3753069" cy="365125"/>
          </a:xfrm>
        </p:spPr>
        <p:txBody>
          <a:bodyPr/>
          <a:lstStyle/>
          <a:p>
            <a:endParaRPr lang="tr-TR"/>
          </a:p>
        </p:txBody>
      </p:sp>
      <p:sp>
        <p:nvSpPr>
          <p:cNvPr id="6" name="Slide Number Placeholder 5"/>
          <p:cNvSpPr>
            <a:spLocks noGrp="1"/>
          </p:cNvSpPr>
          <p:nvPr>
            <p:ph type="sldNum" sz="quarter" idx="12"/>
          </p:nvPr>
        </p:nvSpPr>
        <p:spPr>
          <a:xfrm>
            <a:off x="7079686" y="6422855"/>
            <a:ext cx="771507" cy="365125"/>
          </a:xfrm>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87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3" y="1709739"/>
            <a:ext cx="9221689" cy="2852737"/>
          </a:xfrm>
        </p:spPr>
        <p:txBody>
          <a:bodyPr anchor="b"/>
          <a:lstStyle>
            <a:lvl1pPr>
              <a:defRPr sz="5262"/>
            </a:lvl1pPr>
          </a:lstStyle>
          <a:p>
            <a:r>
              <a:rPr lang="tr-TR" smtClean="0"/>
              <a:t>Asıl başlık stili için tıklatın</a:t>
            </a:r>
            <a:endParaRPr lang="en-US" dirty="0"/>
          </a:p>
        </p:txBody>
      </p:sp>
      <p:sp>
        <p:nvSpPr>
          <p:cNvPr id="3" name="Text Placeholder 2"/>
          <p:cNvSpPr>
            <a:spLocks noGrp="1"/>
          </p:cNvSpPr>
          <p:nvPr>
            <p:ph type="body" idx="1"/>
          </p:nvPr>
        </p:nvSpPr>
        <p:spPr>
          <a:xfrm>
            <a:off x="729493" y="4589464"/>
            <a:ext cx="9221689" cy="1500187"/>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06DE85E-D9ED-4BD3-B93A-FEBB02327D00}"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7705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5062"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12730"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2300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365126"/>
            <a:ext cx="9221689"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6455" y="1681163"/>
            <a:ext cx="4523138"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736455" y="2505075"/>
            <a:ext cx="452313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12730" y="1681163"/>
            <a:ext cx="4545413"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12730" y="2505075"/>
            <a:ext cx="4545413"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10.05.2020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1344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10.05.2020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866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10.05.2020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164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Content Placeholder 2"/>
          <p:cNvSpPr>
            <a:spLocks noGrp="1"/>
          </p:cNvSpPr>
          <p:nvPr>
            <p:ph idx="1"/>
          </p:nvPr>
        </p:nvSpPr>
        <p:spPr>
          <a:xfrm>
            <a:off x="4545413" y="987426"/>
            <a:ext cx="5412730" cy="487362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6104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545413" y="987426"/>
            <a:ext cx="5412730" cy="4873625"/>
          </a:xfrm>
        </p:spPr>
        <p:txBody>
          <a:bodyPr anchor="t"/>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5029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365126"/>
            <a:ext cx="9221689"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1825625"/>
            <a:ext cx="9221689"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6356351"/>
            <a:ext cx="2405658" cy="365125"/>
          </a:xfrm>
          <a:prstGeom prst="rect">
            <a:avLst/>
          </a:prstGeom>
        </p:spPr>
        <p:txBody>
          <a:bodyPr vert="horz" lIns="91440" tIns="45720" rIns="91440" bIns="45720" rtlCol="0" anchor="ctr"/>
          <a:lstStyle>
            <a:lvl1pPr algn="l">
              <a:defRPr sz="1052">
                <a:solidFill>
                  <a:schemeClr val="tx1">
                    <a:tint val="75000"/>
                  </a:schemeClr>
                </a:solidFill>
              </a:defRPr>
            </a:lvl1pPr>
          </a:lstStyle>
          <a:p>
            <a:fld id="{D06DE85E-D9ED-4BD3-B93A-FEBB02327D00}" type="datetimeFigureOut">
              <a:rPr lang="tr-TR" smtClean="0"/>
              <a:t>10.05.2020</a:t>
            </a:fld>
            <a:endParaRPr lang="tr-TR"/>
          </a:p>
        </p:txBody>
      </p:sp>
      <p:sp>
        <p:nvSpPr>
          <p:cNvPr id="5" name="Footer Placeholder 4"/>
          <p:cNvSpPr>
            <a:spLocks noGrp="1"/>
          </p:cNvSpPr>
          <p:nvPr>
            <p:ph type="ftr" sz="quarter" idx="3"/>
          </p:nvPr>
        </p:nvSpPr>
        <p:spPr>
          <a:xfrm>
            <a:off x="3541663" y="6356351"/>
            <a:ext cx="3608487" cy="365125"/>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6356351"/>
            <a:ext cx="2405658" cy="365125"/>
          </a:xfrm>
          <a:prstGeom prst="rect">
            <a:avLst/>
          </a:prstGeom>
        </p:spPr>
        <p:txBody>
          <a:bodyPr vert="horz" lIns="91440" tIns="45720" rIns="91440" bIns="45720" rtlCol="0" anchor="ctr"/>
          <a:lstStyle>
            <a:lvl1pPr algn="r">
              <a:defRPr sz="1052">
                <a:solidFill>
                  <a:schemeClr val="tx1">
                    <a:tint val="75000"/>
                  </a:schemeClr>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8879064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24" y="176109"/>
            <a:ext cx="10689140"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4904" y="284176"/>
            <a:ext cx="8580180" cy="15087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54904" y="2011680"/>
            <a:ext cx="8580180" cy="420624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54331" y="6422855"/>
            <a:ext cx="2631643" cy="365125"/>
          </a:xfrm>
          <a:prstGeom prst="rect">
            <a:avLst/>
          </a:prstGeom>
        </p:spPr>
        <p:txBody>
          <a:bodyPr vert="horz" lIns="91440" tIns="45720" rIns="45720" bIns="45720" rtlCol="0" anchor="ctr"/>
          <a:lstStyle>
            <a:lvl1pPr algn="l">
              <a:defRPr sz="921">
                <a:solidFill>
                  <a:schemeClr val="tx1"/>
                </a:solidFill>
              </a:defRPr>
            </a:lvl1pPr>
          </a:lstStyle>
          <a:p>
            <a:fld id="{D06DE85E-D9ED-4BD3-B93A-FEBB02327D00}" type="datetimeFigureOut">
              <a:rPr lang="tr-TR" smtClean="0"/>
              <a:t>10.05.2020</a:t>
            </a:fld>
            <a:endParaRPr lang="tr-TR"/>
          </a:p>
        </p:txBody>
      </p:sp>
      <p:sp>
        <p:nvSpPr>
          <p:cNvPr id="5" name="Footer Placeholder 4"/>
          <p:cNvSpPr>
            <a:spLocks noGrp="1"/>
          </p:cNvSpPr>
          <p:nvPr>
            <p:ph type="ftr" sz="quarter" idx="3"/>
          </p:nvPr>
        </p:nvSpPr>
        <p:spPr>
          <a:xfrm>
            <a:off x="4907843" y="6422855"/>
            <a:ext cx="4423738" cy="365125"/>
          </a:xfrm>
          <a:prstGeom prst="rect">
            <a:avLst/>
          </a:prstGeom>
        </p:spPr>
        <p:txBody>
          <a:bodyPr vert="horz" lIns="91440" tIns="45720" rIns="91440" bIns="45720" rtlCol="0" anchor="ctr"/>
          <a:lstStyle>
            <a:lvl1pPr algn="r">
              <a:defRPr sz="921">
                <a:solidFill>
                  <a:schemeClr val="tx1"/>
                </a:solidFill>
              </a:defRPr>
            </a:lvl1pPr>
          </a:lstStyle>
          <a:p>
            <a:endParaRPr lang="tr-TR"/>
          </a:p>
        </p:txBody>
      </p:sp>
      <p:sp>
        <p:nvSpPr>
          <p:cNvPr id="6" name="Slide Number Placeholder 5"/>
          <p:cNvSpPr>
            <a:spLocks noGrp="1"/>
          </p:cNvSpPr>
          <p:nvPr>
            <p:ph type="sldNum" sz="quarter" idx="4"/>
          </p:nvPr>
        </p:nvSpPr>
        <p:spPr>
          <a:xfrm>
            <a:off x="9347380" y="6422855"/>
            <a:ext cx="829829" cy="365125"/>
          </a:xfrm>
          <a:prstGeom prst="rect">
            <a:avLst/>
          </a:prstGeom>
        </p:spPr>
        <p:txBody>
          <a:bodyPr vert="horz" lIns="45720" tIns="45720" rIns="91440" bIns="45720" rtlCol="0" anchor="ctr"/>
          <a:lstStyle>
            <a:lvl1pPr algn="l">
              <a:defRPr sz="1052" b="0">
                <a:solidFill>
                  <a:schemeClr val="tx1"/>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51853834"/>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801929" rtl="0" eaLnBrk="1" latinLnBrk="0" hangingPunct="1">
        <a:lnSpc>
          <a:spcPct val="85000"/>
        </a:lnSpc>
        <a:spcBef>
          <a:spcPct val="0"/>
        </a:spcBef>
        <a:buNone/>
        <a:defRPr sz="3508" kern="1200" cap="all" baseline="0">
          <a:solidFill>
            <a:schemeClr val="bg2"/>
          </a:solidFill>
          <a:latin typeface="+mj-lt"/>
          <a:ea typeface="+mj-ea"/>
          <a:cs typeface="+mj-cs"/>
        </a:defRPr>
      </a:lvl1pPr>
    </p:titleStyle>
    <p:bodyStyle>
      <a:lvl1pPr marL="160386" indent="-160386" algn="l" defTabSz="801929" rtl="0" eaLnBrk="1" latinLnBrk="0" hangingPunct="1">
        <a:lnSpc>
          <a:spcPct val="90000"/>
        </a:lnSpc>
        <a:spcBef>
          <a:spcPts val="1052"/>
        </a:spcBef>
        <a:spcAft>
          <a:spcPts val="175"/>
        </a:spcAft>
        <a:buClr>
          <a:schemeClr val="tx1"/>
        </a:buClr>
        <a:buFont typeface="Wingdings" pitchFamily="2" charset="2"/>
        <a:buChar char=""/>
        <a:defRPr sz="1929" kern="1200">
          <a:solidFill>
            <a:schemeClr val="tx1"/>
          </a:solidFill>
          <a:latin typeface="+mn-lt"/>
          <a:ea typeface="+mn-ea"/>
          <a:cs typeface="+mn-cs"/>
        </a:defRPr>
      </a:lvl1pPr>
      <a:lvl2pPr marL="360868" indent="-160386" algn="l" defTabSz="801929" rtl="0" eaLnBrk="1" latinLnBrk="0" hangingPunct="1">
        <a:lnSpc>
          <a:spcPct val="90000"/>
        </a:lnSpc>
        <a:spcBef>
          <a:spcPts val="175"/>
        </a:spcBef>
        <a:spcAft>
          <a:spcPts val="351"/>
        </a:spcAft>
        <a:buClr>
          <a:schemeClr val="tx1"/>
        </a:buClr>
        <a:buFont typeface="Wingdings" pitchFamily="2" charset="2"/>
        <a:buChar char=""/>
        <a:defRPr sz="1754" kern="1200">
          <a:solidFill>
            <a:schemeClr val="tx1"/>
          </a:solidFill>
          <a:latin typeface="+mn-lt"/>
          <a:ea typeface="+mn-ea"/>
          <a:cs typeface="+mn-cs"/>
        </a:defRPr>
      </a:lvl2pPr>
      <a:lvl3pPr marL="561350" indent="-160386" algn="l" defTabSz="801929" rtl="0" eaLnBrk="1" latinLnBrk="0" hangingPunct="1">
        <a:lnSpc>
          <a:spcPct val="90000"/>
        </a:lnSpc>
        <a:spcBef>
          <a:spcPts val="175"/>
        </a:spcBef>
        <a:spcAft>
          <a:spcPts val="351"/>
        </a:spcAft>
        <a:buClr>
          <a:schemeClr val="tx1"/>
        </a:buClr>
        <a:buFont typeface="Wingdings" pitchFamily="2" charset="2"/>
        <a:buChar char=""/>
        <a:defRPr sz="1579" kern="1200">
          <a:solidFill>
            <a:schemeClr val="tx1"/>
          </a:solidFill>
          <a:latin typeface="+mn-lt"/>
          <a:ea typeface="+mn-ea"/>
          <a:cs typeface="+mn-cs"/>
        </a:defRPr>
      </a:lvl3pPr>
      <a:lvl4pPr marL="761832"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4pPr>
      <a:lvl5pPr marL="962315"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5pPr>
      <a:lvl6pPr marL="1126594"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6pPr>
      <a:lvl7pPr marL="1290769"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7pPr>
      <a:lvl8pPr marL="1428633"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8pPr>
      <a:lvl9pPr marL="1584037"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8" y="0"/>
            <a:ext cx="10692000" cy="6876000"/>
          </a:xfrm>
          <a:prstGeom prst="rect">
            <a:avLst/>
          </a:prstGeom>
        </p:spPr>
      </p:pic>
      <p:sp>
        <p:nvSpPr>
          <p:cNvPr id="2" name="Unvan 1"/>
          <p:cNvSpPr>
            <a:spLocks noGrp="1"/>
          </p:cNvSpPr>
          <p:nvPr>
            <p:ph type="ctrTitle"/>
          </p:nvPr>
        </p:nvSpPr>
        <p:spPr>
          <a:xfrm>
            <a:off x="0" y="2078182"/>
            <a:ext cx="10691812" cy="2183686"/>
          </a:xfrm>
        </p:spPr>
        <p:txBody>
          <a:bodyPr>
            <a:noAutofit/>
          </a:bodyPr>
          <a:lstStyle/>
          <a:p>
            <a:r>
              <a:rPr lang="tr-TR" sz="2800" b="1" dirty="0" smtClean="0">
                <a:cs typeface="Arial" panose="020B0604020202020204" pitchFamily="34" charset="0"/>
              </a:rPr>
              <a:t>MUHTELİFU’L-HADİS</a:t>
            </a:r>
            <a:r>
              <a:rPr lang="tr-TR" sz="2800" b="1" dirty="0">
                <a:solidFill>
                  <a:srgbClr val="FF0000"/>
                </a:solidFill>
                <a:cs typeface="Arial" panose="020B0604020202020204" pitchFamily="34" charset="0"/>
              </a:rPr>
              <a:t/>
            </a:r>
            <a:br>
              <a:rPr lang="tr-TR" sz="2800" b="1" dirty="0">
                <a:solidFill>
                  <a:srgbClr val="FF0000"/>
                </a:solidFill>
                <a:cs typeface="Arial" panose="020B0604020202020204" pitchFamily="34" charset="0"/>
              </a:rPr>
            </a:br>
            <a:r>
              <a:rPr lang="tr-TR" sz="2800" b="1" dirty="0" smtClean="0">
                <a:cs typeface="Arial" panose="020B0604020202020204" pitchFamily="34" charset="0"/>
              </a:rPr>
              <a:t/>
            </a:r>
            <a:br>
              <a:rPr lang="tr-TR" sz="2800" b="1" dirty="0" smtClean="0">
                <a:cs typeface="Arial" panose="020B0604020202020204" pitchFamily="34" charset="0"/>
              </a:rPr>
            </a:br>
            <a:r>
              <a:rPr lang="tr-TR" sz="2800" b="1" dirty="0">
                <a:cs typeface="Arial" panose="020B0604020202020204" pitchFamily="34" charset="0"/>
              </a:rPr>
              <a:t/>
            </a:r>
            <a:br>
              <a:rPr lang="tr-TR" sz="2800" b="1" dirty="0">
                <a:cs typeface="Arial" panose="020B0604020202020204" pitchFamily="34" charset="0"/>
              </a:rPr>
            </a:br>
            <a:endParaRPr lang="tr-TR" sz="2800" b="1" dirty="0">
              <a:cs typeface="Arial" panose="020B0604020202020204" pitchFamily="34" charset="0"/>
            </a:endParaRPr>
          </a:p>
        </p:txBody>
      </p:sp>
      <p:sp>
        <p:nvSpPr>
          <p:cNvPr id="5"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52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a:solidFill>
                  <a:schemeClr val="accent1">
                    <a:lumMod val="75000"/>
                  </a:schemeClr>
                </a:solidFill>
                <a:latin typeface="Corbel" panose="020B0503020204020204" pitchFamily="34" charset="0"/>
                <a:ea typeface="Tahoma" pitchFamily="34" charset="0"/>
                <a:cs typeface="Tahoma" pitchFamily="34" charset="0"/>
              </a:rPr>
              <a:t>Nesh</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138146"/>
            <a:ext cx="9383789" cy="3388748"/>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Nesih, önceki bir hükmü </a:t>
            </a:r>
            <a:r>
              <a:rPr lang="tr-TR" sz="2000" dirty="0" smtClean="0">
                <a:latin typeface="Arial" panose="020B0604020202020204" pitchFamily="34" charset="0"/>
                <a:cs typeface="Arial" panose="020B0604020202020204" pitchFamily="34" charset="0"/>
              </a:rPr>
              <a:t>daha sonra </a:t>
            </a:r>
            <a:r>
              <a:rPr lang="tr-TR" sz="2000" dirty="0">
                <a:latin typeface="Arial" panose="020B0604020202020204" pitchFamily="34" charset="0"/>
                <a:cs typeface="Arial" panose="020B0604020202020204" pitchFamily="34" charset="0"/>
              </a:rPr>
              <a:t>gelen bir hükümle kaldırmak anlamına gelir. Aralarında ihtilaf olan </a:t>
            </a:r>
            <a:r>
              <a:rPr lang="tr-TR" sz="2000" dirty="0" smtClean="0">
                <a:latin typeface="Arial" panose="020B0604020202020204" pitchFamily="34" charset="0"/>
                <a:cs typeface="Arial" panose="020B0604020202020204" pitchFamily="34" charset="0"/>
              </a:rPr>
              <a:t>hadisler cem </a:t>
            </a:r>
            <a:r>
              <a:rPr lang="tr-TR" sz="2000" dirty="0">
                <a:latin typeface="Arial" panose="020B0604020202020204" pitchFamily="34" charset="0"/>
                <a:cs typeface="Arial" panose="020B0604020202020204" pitchFamily="34" charset="0"/>
              </a:rPr>
              <a:t>ve </a:t>
            </a:r>
            <a:r>
              <a:rPr lang="tr-TR" sz="2000" dirty="0" err="1">
                <a:latin typeface="Arial" panose="020B0604020202020204" pitchFamily="34" charset="0"/>
                <a:cs typeface="Arial" panose="020B0604020202020204" pitchFamily="34" charset="0"/>
              </a:rPr>
              <a:t>te’lif</a:t>
            </a:r>
            <a:r>
              <a:rPr lang="tr-TR" sz="2000" dirty="0">
                <a:latin typeface="Arial" panose="020B0604020202020204" pitchFamily="34" charset="0"/>
                <a:cs typeface="Arial" panose="020B0604020202020204" pitchFamily="34" charset="0"/>
              </a:rPr>
              <a:t> edilemediği zaman bu metoda başvurulur. Hadisler arasında </a:t>
            </a:r>
            <a:r>
              <a:rPr lang="tr-TR" sz="2000" dirty="0" smtClean="0">
                <a:latin typeface="Arial" panose="020B0604020202020204" pitchFamily="34" charset="0"/>
                <a:cs typeface="Arial" panose="020B0604020202020204" pitchFamily="34" charset="0"/>
              </a:rPr>
              <a:t>neshin vuku </a:t>
            </a:r>
            <a:r>
              <a:rPr lang="tr-TR" sz="2000" dirty="0">
                <a:latin typeface="Arial" panose="020B0604020202020204" pitchFamily="34" charset="0"/>
                <a:cs typeface="Arial" panose="020B0604020202020204" pitchFamily="34" charset="0"/>
              </a:rPr>
              <a:t>bulunduğunu belirleyebilmek için güçlü karinelere, açık beyanlara </a:t>
            </a:r>
            <a:r>
              <a:rPr lang="tr-TR" sz="2000" dirty="0" smtClean="0">
                <a:latin typeface="Arial" panose="020B0604020202020204" pitchFamily="34" charset="0"/>
                <a:cs typeface="Arial" panose="020B0604020202020204" pitchFamily="34" charset="0"/>
              </a:rPr>
              <a:t>ihtiyaç vardır</a:t>
            </a:r>
            <a:r>
              <a:rPr lang="tr-TR" sz="2000" dirty="0">
                <a:latin typeface="Arial" panose="020B0604020202020204" pitchFamily="34" charset="0"/>
                <a:cs typeface="Arial" panose="020B0604020202020204" pitchFamily="34" charset="0"/>
              </a:rPr>
              <a:t>. En güçlü karine de tarih bilgisidir. Olayların tarihi bilindiğinde neshe </a:t>
            </a:r>
            <a:r>
              <a:rPr lang="tr-TR" sz="2000" dirty="0" smtClean="0">
                <a:latin typeface="Arial" panose="020B0604020202020204" pitchFamily="34" charset="0"/>
                <a:cs typeface="Arial" panose="020B0604020202020204" pitchFamily="34" charset="0"/>
              </a:rPr>
              <a:t>kanaat getirmek </a:t>
            </a:r>
            <a:r>
              <a:rPr lang="tr-TR" sz="2000" dirty="0">
                <a:latin typeface="Arial" panose="020B0604020202020204" pitchFamily="34" charset="0"/>
                <a:cs typeface="Arial" panose="020B0604020202020204" pitchFamily="34" charset="0"/>
              </a:rPr>
              <a:t>mümkün olabilir</a:t>
            </a:r>
            <a:r>
              <a:rPr lang="tr-TR" sz="2000"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7" y="4525108"/>
            <a:ext cx="9168500" cy="202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585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247129" y="366547"/>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a:solidFill>
                  <a:schemeClr val="accent1">
                    <a:lumMod val="75000"/>
                  </a:schemeClr>
                </a:solidFill>
                <a:latin typeface="Corbel" panose="020B0503020204020204" pitchFamily="34" charset="0"/>
                <a:ea typeface="Tahoma" pitchFamily="34" charset="0"/>
                <a:cs typeface="Tahoma" pitchFamily="34" charset="0"/>
              </a:rPr>
              <a:t>Nâsih</a:t>
            </a:r>
            <a:r>
              <a:rPr lang="tr-TR" sz="2800" b="1" dirty="0">
                <a:solidFill>
                  <a:schemeClr val="accent1">
                    <a:lumMod val="75000"/>
                  </a:schemeClr>
                </a:solidFill>
                <a:latin typeface="Corbel" panose="020B0503020204020204" pitchFamily="34" charset="0"/>
                <a:ea typeface="Tahoma" pitchFamily="34" charset="0"/>
                <a:cs typeface="Tahoma" pitchFamily="34" charset="0"/>
              </a:rPr>
              <a:t> ve </a:t>
            </a:r>
            <a:r>
              <a:rPr lang="tr-TR" sz="2800" b="1" dirty="0" err="1">
                <a:solidFill>
                  <a:schemeClr val="accent1">
                    <a:lumMod val="75000"/>
                  </a:schemeClr>
                </a:solidFill>
                <a:latin typeface="Corbel" panose="020B0503020204020204" pitchFamily="34" charset="0"/>
                <a:ea typeface="Tahoma" pitchFamily="34" charset="0"/>
                <a:cs typeface="Tahoma" pitchFamily="34" charset="0"/>
              </a:rPr>
              <a:t>mensûhu</a:t>
            </a:r>
            <a:r>
              <a:rPr lang="tr-TR" sz="2800" b="1" dirty="0">
                <a:solidFill>
                  <a:schemeClr val="accent1">
                    <a:lumMod val="75000"/>
                  </a:schemeClr>
                </a:solidFill>
                <a:latin typeface="Corbel" panose="020B0503020204020204" pitchFamily="34" charset="0"/>
                <a:ea typeface="Tahoma" pitchFamily="34" charset="0"/>
                <a:cs typeface="Tahoma" pitchFamily="34" charset="0"/>
              </a:rPr>
              <a:t> bilmenin yolları</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22739" y="1684005"/>
            <a:ext cx="10257692" cy="5955476"/>
          </a:xfrm>
          <a:prstGeom prst="rect">
            <a:avLst/>
          </a:prstGeom>
          <a:noFill/>
        </p:spPr>
        <p:txBody>
          <a:bodyPr wrap="square" rtlCol="0">
            <a:spAutoFit/>
          </a:bodyPr>
          <a:lstStyle/>
          <a:p>
            <a:pPr algn="just">
              <a:lnSpc>
                <a:spcPct val="150000"/>
              </a:lnSpc>
              <a:spcBef>
                <a:spcPts val="600"/>
              </a:spcBef>
              <a:spcAft>
                <a:spcPts val="600"/>
              </a:spcAft>
            </a:pPr>
            <a:r>
              <a:rPr lang="tr-TR" b="1" dirty="0" err="1">
                <a:latin typeface="Arial" panose="020B0604020202020204" pitchFamily="34" charset="0"/>
                <a:cs typeface="Arial" panose="020B0604020202020204" pitchFamily="34" charset="0"/>
              </a:rPr>
              <a:t>Resûlullah'ın</a:t>
            </a:r>
            <a:r>
              <a:rPr lang="tr-TR" b="1" dirty="0">
                <a:latin typeface="Arial" panose="020B0604020202020204" pitchFamily="34" charset="0"/>
                <a:cs typeface="Arial" panose="020B0604020202020204" pitchFamily="34" charset="0"/>
              </a:rPr>
              <a:t> açıklamasıyla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Bureyde'den</a:t>
            </a:r>
            <a:r>
              <a:rPr lang="tr-TR" dirty="0">
                <a:latin typeface="Arial" panose="020B0604020202020204" pitchFamily="34" charset="0"/>
                <a:cs typeface="Arial" panose="020B0604020202020204" pitchFamily="34" charset="0"/>
              </a:rPr>
              <a:t> naklettiği şu hadis buna örnektir</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Sizi kabir ziyaretinden </a:t>
            </a:r>
            <a:r>
              <a:rPr lang="tr-TR" dirty="0" err="1">
                <a:latin typeface="Arial" panose="020B0604020202020204" pitchFamily="34" charset="0"/>
                <a:cs typeface="Arial" panose="020B0604020202020204" pitchFamily="34" charset="0"/>
              </a:rPr>
              <a:t>nehyetmiştim</a:t>
            </a:r>
            <a:r>
              <a:rPr lang="tr-TR" dirty="0">
                <a:latin typeface="Arial" panose="020B0604020202020204" pitchFamily="34" charset="0"/>
                <a:cs typeface="Arial" panose="020B0604020202020204" pitchFamily="34" charset="0"/>
              </a:rPr>
              <a:t>. Artık onları ziyaret </a:t>
            </a:r>
            <a:r>
              <a:rPr lang="tr-TR" dirty="0" smtClean="0">
                <a:latin typeface="Arial" panose="020B0604020202020204" pitchFamily="34" charset="0"/>
                <a:cs typeface="Arial" panose="020B0604020202020204" pitchFamily="34" charset="0"/>
              </a:rPr>
              <a:t>edebilirsiniz. Çünkü </a:t>
            </a:r>
            <a:r>
              <a:rPr lang="tr-TR" dirty="0">
                <a:latin typeface="Arial" panose="020B0604020202020204" pitchFamily="34" charset="0"/>
                <a:cs typeface="Arial" panose="020B0604020202020204" pitchFamily="34" charset="0"/>
              </a:rPr>
              <a:t>ahireti hatırlatırlar." (Müslim, </a:t>
            </a:r>
            <a:r>
              <a:rPr lang="tr-TR" dirty="0" err="1">
                <a:latin typeface="Arial" panose="020B0604020202020204" pitchFamily="34" charset="0"/>
                <a:cs typeface="Arial" panose="020B0604020202020204" pitchFamily="34" charset="0"/>
              </a:rPr>
              <a:t>Cenaiz</a:t>
            </a:r>
            <a:r>
              <a:rPr lang="tr-TR"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b="1" dirty="0" err="1">
                <a:latin typeface="Arial" panose="020B0604020202020204" pitchFamily="34" charset="0"/>
                <a:cs typeface="Arial" panose="020B0604020202020204" pitchFamily="34" charset="0"/>
              </a:rPr>
              <a:t>Sahabi</a:t>
            </a:r>
            <a:r>
              <a:rPr lang="tr-TR" b="1" dirty="0">
                <a:latin typeface="Arial" panose="020B0604020202020204" pitchFamily="34" charset="0"/>
                <a:cs typeface="Arial" panose="020B0604020202020204" pitchFamily="34" charset="0"/>
              </a:rPr>
              <a:t> sözüyle</a:t>
            </a:r>
            <a:r>
              <a:rPr lang="tr-TR" dirty="0">
                <a:latin typeface="Arial" panose="020B0604020202020204" pitchFamily="34" charset="0"/>
                <a:cs typeface="Arial" panose="020B0604020202020204" pitchFamily="34" charset="0"/>
              </a:rPr>
              <a:t>: Cabir b. </a:t>
            </a:r>
            <a:r>
              <a:rPr lang="tr-TR" dirty="0" err="1">
                <a:latin typeface="Arial" panose="020B0604020202020204" pitchFamily="34" charset="0"/>
                <a:cs typeface="Arial" panose="020B0604020202020204" pitchFamily="34" charset="0"/>
              </a:rPr>
              <a:t>Abdillah'dan</a:t>
            </a:r>
            <a:r>
              <a:rPr lang="tr-TR" dirty="0">
                <a:latin typeface="Arial" panose="020B0604020202020204" pitchFamily="34" charset="0"/>
                <a:cs typeface="Arial" panose="020B0604020202020204" pitchFamily="34" charset="0"/>
              </a:rPr>
              <a:t> gelen şu hadis buna örnektir</a:t>
            </a:r>
            <a:r>
              <a:rPr lang="tr-TR" dirty="0" smtClean="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Resûlullah'ın</a:t>
            </a:r>
            <a:r>
              <a:rPr lang="tr-TR" dirty="0">
                <a:latin typeface="Arial" panose="020B0604020202020204" pitchFamily="34" charset="0"/>
                <a:cs typeface="Arial" panose="020B0604020202020204" pitchFamily="34" charset="0"/>
              </a:rPr>
              <a:t> iki işinin sonuncusu ateşin dokunmasından </a:t>
            </a:r>
            <a:r>
              <a:rPr lang="tr-TR" dirty="0" smtClean="0">
                <a:latin typeface="Arial" panose="020B0604020202020204" pitchFamily="34" charset="0"/>
                <a:cs typeface="Arial" panose="020B0604020202020204" pitchFamily="34" charset="0"/>
              </a:rPr>
              <a:t>(ateşte pişen yemeğin yenmesinden) dolayı </a:t>
            </a:r>
            <a:r>
              <a:rPr lang="tr-TR" dirty="0" smtClean="0">
                <a:latin typeface="Arial" panose="020B0604020202020204" pitchFamily="34" charset="0"/>
                <a:cs typeface="Arial" panose="020B0604020202020204" pitchFamily="34" charset="0"/>
              </a:rPr>
              <a:t>abdest almayı </a:t>
            </a:r>
            <a:r>
              <a:rPr lang="tr-TR" dirty="0" err="1">
                <a:latin typeface="Arial" panose="020B0604020202020204" pitchFamily="34" charset="0"/>
                <a:cs typeface="Arial" panose="020B0604020202020204" pitchFamily="34" charset="0"/>
              </a:rPr>
              <a:t>terketmiş</a:t>
            </a:r>
            <a:r>
              <a:rPr lang="tr-TR" dirty="0">
                <a:latin typeface="Arial" panose="020B0604020202020204" pitchFamily="34" charset="0"/>
                <a:cs typeface="Arial" panose="020B0604020202020204" pitchFamily="34" charset="0"/>
              </a:rPr>
              <a:t> olmasıdır." (Ebu Davud, </a:t>
            </a:r>
            <a:r>
              <a:rPr lang="tr-TR" dirty="0" err="1">
                <a:latin typeface="Arial" panose="020B0604020202020204" pitchFamily="34" charset="0"/>
                <a:cs typeface="Arial" panose="020B0604020202020204" pitchFamily="34" charset="0"/>
              </a:rPr>
              <a:t>Tahâre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Nesaî</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Tahâret</a:t>
            </a:r>
            <a:r>
              <a:rPr lang="tr-TR"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b="1" dirty="0" err="1">
                <a:latin typeface="Arial" panose="020B0604020202020204" pitchFamily="34" charset="0"/>
                <a:cs typeface="Arial" panose="020B0604020202020204" pitchFamily="34" charset="0"/>
              </a:rPr>
              <a:t>Vurud</a:t>
            </a:r>
            <a:r>
              <a:rPr lang="tr-TR" b="1" dirty="0">
                <a:latin typeface="Arial" panose="020B0604020202020204" pitchFamily="34" charset="0"/>
                <a:cs typeface="Arial" panose="020B0604020202020204" pitchFamily="34" charset="0"/>
              </a:rPr>
              <a:t> tarihlerinin bilinmesiyle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Şeddad</a:t>
            </a:r>
            <a:r>
              <a:rPr lang="tr-TR" dirty="0">
                <a:latin typeface="Arial" panose="020B0604020202020204" pitchFamily="34" charset="0"/>
                <a:cs typeface="Arial" panose="020B0604020202020204" pitchFamily="34" charset="0"/>
              </a:rPr>
              <a:t> b. </a:t>
            </a:r>
            <a:r>
              <a:rPr lang="tr-TR" dirty="0" err="1">
                <a:latin typeface="Arial" panose="020B0604020202020204" pitchFamily="34" charset="0"/>
                <a:cs typeface="Arial" panose="020B0604020202020204" pitchFamily="34" charset="0"/>
              </a:rPr>
              <a:t>Evs'ten</a:t>
            </a:r>
            <a:r>
              <a:rPr lang="tr-TR" dirty="0">
                <a:latin typeface="Arial" panose="020B0604020202020204" pitchFamily="34" charset="0"/>
                <a:cs typeface="Arial" panose="020B0604020202020204" pitchFamily="34" charset="0"/>
              </a:rPr>
              <a:t> gelen şu hadis </a:t>
            </a:r>
            <a:r>
              <a:rPr lang="tr-TR" dirty="0" smtClean="0">
                <a:latin typeface="Arial" panose="020B0604020202020204" pitchFamily="34" charset="0"/>
                <a:cs typeface="Arial" panose="020B0604020202020204" pitchFamily="34" charset="0"/>
              </a:rPr>
              <a:t>buna örnektir</a:t>
            </a:r>
            <a:r>
              <a:rPr lang="tr-TR" dirty="0">
                <a:latin typeface="Arial" panose="020B0604020202020204" pitchFamily="34" charset="0"/>
                <a:cs typeface="Arial" panose="020B0604020202020204" pitchFamily="34" charset="0"/>
              </a:rPr>
              <a:t>: "Kan alan ve aldıran orucunu bozmuştur." (</a:t>
            </a:r>
            <a:r>
              <a:rPr lang="tr-TR" dirty="0" err="1">
                <a:latin typeface="Arial" panose="020B0604020202020204" pitchFamily="34" charset="0"/>
                <a:cs typeface="Arial" panose="020B0604020202020204" pitchFamily="34" charset="0"/>
              </a:rPr>
              <a:t>Buharî</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Savm</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Bu hadis </a:t>
            </a:r>
            <a:r>
              <a:rPr lang="tr-TR" dirty="0" err="1">
                <a:latin typeface="Arial" panose="020B0604020202020204" pitchFamily="34" charset="0"/>
                <a:cs typeface="Arial" panose="020B0604020202020204" pitchFamily="34" charset="0"/>
              </a:rPr>
              <a:t>İbn</a:t>
            </a:r>
            <a:r>
              <a:rPr lang="tr-TR" dirty="0">
                <a:latin typeface="Arial" panose="020B0604020202020204" pitchFamily="34" charset="0"/>
                <a:cs typeface="Arial" panose="020B0604020202020204" pitchFamily="34" charset="0"/>
              </a:rPr>
              <a:t> Abbas'ın Hz. Peygamber ihramlı ve oruçlu iken kan aldırdı." </a:t>
            </a:r>
            <a:r>
              <a:rPr lang="tr-TR" dirty="0" smtClean="0">
                <a:latin typeface="Arial" panose="020B0604020202020204" pitchFamily="34" charset="0"/>
                <a:cs typeface="Arial" panose="020B0604020202020204" pitchFamily="34" charset="0"/>
              </a:rPr>
              <a:t>hadisi ile </a:t>
            </a:r>
            <a:r>
              <a:rPr lang="tr-TR" dirty="0" err="1">
                <a:latin typeface="Arial" panose="020B0604020202020204" pitchFamily="34" charset="0"/>
                <a:cs typeface="Arial" panose="020B0604020202020204" pitchFamily="34" charset="0"/>
              </a:rPr>
              <a:t>neshedilmiştir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Şeddad'dan</a:t>
            </a:r>
            <a:r>
              <a:rPr lang="tr-TR" dirty="0">
                <a:latin typeface="Arial" panose="020B0604020202020204" pitchFamily="34" charset="0"/>
                <a:cs typeface="Arial" panose="020B0604020202020204" pitchFamily="34" charset="0"/>
              </a:rPr>
              <a:t> gelen bu hadisin bazı </a:t>
            </a:r>
            <a:r>
              <a:rPr lang="tr-TR" dirty="0" smtClean="0">
                <a:latin typeface="Arial" panose="020B0604020202020204" pitchFamily="34" charset="0"/>
                <a:cs typeface="Arial" panose="020B0604020202020204" pitchFamily="34" charset="0"/>
              </a:rPr>
              <a:t>tariklerinde belirtildiğine </a:t>
            </a:r>
            <a:r>
              <a:rPr lang="tr-TR" dirty="0">
                <a:latin typeface="Arial" panose="020B0604020202020204" pitchFamily="34" charset="0"/>
                <a:cs typeface="Arial" panose="020B0604020202020204" pitchFamily="34" charset="0"/>
              </a:rPr>
              <a:t>göre söz konusu olay Mekke'nin fethi zamanında </a:t>
            </a:r>
            <a:r>
              <a:rPr lang="tr-TR" dirty="0" smtClean="0">
                <a:latin typeface="Arial" panose="020B0604020202020204" pitchFamily="34" charset="0"/>
                <a:cs typeface="Arial" panose="020B0604020202020204" pitchFamily="34" charset="0"/>
              </a:rPr>
              <a:t>olmuştur. </a:t>
            </a:r>
            <a:r>
              <a:rPr lang="tr-TR" dirty="0" err="1" smtClean="0">
                <a:latin typeface="Arial" panose="020B0604020202020204" pitchFamily="34" charset="0"/>
                <a:cs typeface="Arial" panose="020B0604020202020204" pitchFamily="34" charset="0"/>
              </a:rPr>
              <a:t>İbn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Abbas ise Hz. Peygamber'e veda haccında arkadaşlık </a:t>
            </a:r>
            <a:r>
              <a:rPr lang="tr-TR" dirty="0" smtClean="0">
                <a:latin typeface="Arial" panose="020B0604020202020204" pitchFamily="34" charset="0"/>
                <a:cs typeface="Arial" panose="020B0604020202020204" pitchFamily="34" charset="0"/>
              </a:rPr>
              <a:t>yapmıştır. Dolayısıyla </a:t>
            </a:r>
            <a:r>
              <a:rPr lang="tr-TR" dirty="0">
                <a:latin typeface="Arial" panose="020B0604020202020204" pitchFamily="34" charset="0"/>
                <a:cs typeface="Arial" panose="020B0604020202020204" pitchFamily="34" charset="0"/>
              </a:rPr>
              <a:t>en son gelen hadis öncekini </a:t>
            </a:r>
            <a:r>
              <a:rPr lang="tr-TR" dirty="0" err="1">
                <a:latin typeface="Arial" panose="020B0604020202020204" pitchFamily="34" charset="0"/>
                <a:cs typeface="Arial" panose="020B0604020202020204" pitchFamily="34" charset="0"/>
              </a:rPr>
              <a:t>neshetmiştir</a:t>
            </a:r>
            <a:r>
              <a:rPr lang="tr-TR" dirty="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dirty="0"/>
              <a:t/>
            </a:r>
            <a:br>
              <a:rPr lang="tr-TR"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086585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smtClean="0">
                <a:solidFill>
                  <a:schemeClr val="accent1">
                    <a:lumMod val="75000"/>
                  </a:schemeClr>
                </a:solidFill>
                <a:latin typeface="Corbel" panose="020B0503020204020204" pitchFamily="34" charset="0"/>
                <a:ea typeface="Tahoma" pitchFamily="34" charset="0"/>
                <a:cs typeface="Tahoma" pitchFamily="34" charset="0"/>
              </a:rPr>
              <a:t>Tercîh</a:t>
            </a:r>
            <a:r>
              <a:rPr lang="tr-TR" sz="2800" b="1" dirty="0">
                <a:solidFill>
                  <a:schemeClr val="accent1">
                    <a:lumMod val="75000"/>
                  </a:schemeClr>
                </a:solidFill>
                <a:latin typeface="Corbel" panose="020B0503020204020204" pitchFamily="34" charset="0"/>
                <a:ea typeface="Tahoma" pitchFamily="34" charset="0"/>
                <a:cs typeface="Tahoma" pitchFamily="34" charset="0"/>
              </a:rPr>
              <a:t> ve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Tevakkuf</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4970591"/>
          </a:xfrm>
          <a:prstGeom prst="rect">
            <a:avLst/>
          </a:prstGeom>
          <a:noFill/>
        </p:spPr>
        <p:txBody>
          <a:bodyPr wrap="square" rtlCol="0">
            <a:spAutoFit/>
          </a:bodyPr>
          <a:lstStyle/>
          <a:p>
            <a:pPr algn="just">
              <a:lnSpc>
                <a:spcPct val="150000"/>
              </a:lnSpc>
              <a:spcBef>
                <a:spcPts val="600"/>
              </a:spcBef>
              <a:spcAft>
                <a:spcPts val="600"/>
              </a:spcAft>
            </a:pPr>
            <a:r>
              <a:rPr lang="tr-TR" sz="2000" b="1" dirty="0" smtClean="0">
                <a:latin typeface="Arial" panose="020B0604020202020204" pitchFamily="34" charset="0"/>
                <a:cs typeface="Arial" panose="020B0604020202020204" pitchFamily="34" charset="0"/>
              </a:rPr>
              <a:t>Tercih</a:t>
            </a:r>
            <a:r>
              <a:rPr lang="tr-TR" sz="2000" dirty="0" smtClean="0">
                <a:latin typeface="Arial" panose="020B0604020202020204" pitchFamily="34" charset="0"/>
                <a:cs typeface="Arial" panose="020B0604020202020204" pitchFamily="34" charset="0"/>
              </a:rPr>
              <a:t>: Aralarında </a:t>
            </a:r>
            <a:r>
              <a:rPr lang="tr-TR" sz="2000" dirty="0">
                <a:latin typeface="Arial" panose="020B0604020202020204" pitchFamily="34" charset="0"/>
                <a:cs typeface="Arial" panose="020B0604020202020204" pitchFamily="34" charset="0"/>
              </a:rPr>
              <a:t>ihtilaf bulunan hadislerden birinin </a:t>
            </a:r>
            <a:r>
              <a:rPr lang="tr-TR" sz="2000" dirty="0" err="1">
                <a:latin typeface="Arial" panose="020B0604020202020204" pitchFamily="34" charset="0"/>
                <a:cs typeface="Arial" panose="020B0604020202020204" pitchFamily="34" charset="0"/>
              </a:rPr>
              <a:t>nâsih</a:t>
            </a:r>
            <a:r>
              <a:rPr lang="tr-TR" sz="2000" dirty="0">
                <a:latin typeface="Arial" panose="020B0604020202020204" pitchFamily="34" charset="0"/>
                <a:cs typeface="Arial" panose="020B0604020202020204" pitchFamily="34" charset="0"/>
              </a:rPr>
              <a:t>, diğerinin </a:t>
            </a:r>
            <a:r>
              <a:rPr lang="tr-TR" sz="2000" dirty="0" err="1">
                <a:latin typeface="Arial" panose="020B0604020202020204" pitchFamily="34" charset="0"/>
                <a:cs typeface="Arial" panose="020B0604020202020204" pitchFamily="34" charset="0"/>
              </a:rPr>
              <a:t>mensûh</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olduğu tespit </a:t>
            </a:r>
            <a:r>
              <a:rPr lang="tr-TR" sz="2000" dirty="0">
                <a:latin typeface="Arial" panose="020B0604020202020204" pitchFamily="34" charset="0"/>
                <a:cs typeface="Arial" panose="020B0604020202020204" pitchFamily="34" charset="0"/>
              </a:rPr>
              <a:t>edilemezse bu metoda başvurulur. Hem </a:t>
            </a:r>
            <a:r>
              <a:rPr lang="tr-TR" sz="2000" dirty="0" err="1">
                <a:latin typeface="Arial" panose="020B0604020202020204" pitchFamily="34" charset="0"/>
                <a:cs typeface="Arial" panose="020B0604020202020204" pitchFamily="34" charset="0"/>
              </a:rPr>
              <a:t>sened</a:t>
            </a:r>
            <a:r>
              <a:rPr lang="tr-TR" sz="2000" dirty="0">
                <a:latin typeface="Arial" panose="020B0604020202020204" pitchFamily="34" charset="0"/>
                <a:cs typeface="Arial" panose="020B0604020202020204" pitchFamily="34" charset="0"/>
              </a:rPr>
              <a:t> hem </a:t>
            </a:r>
            <a:r>
              <a:rPr lang="tr-TR" sz="2000" dirty="0" err="1">
                <a:latin typeface="Arial" panose="020B0604020202020204" pitchFamily="34" charset="0"/>
                <a:cs typeface="Arial" panose="020B0604020202020204" pitchFamily="34" charset="0"/>
              </a:rPr>
              <a:t>ravi</a:t>
            </a:r>
            <a:r>
              <a:rPr lang="tr-TR" sz="2000" dirty="0">
                <a:latin typeface="Arial" panose="020B0604020202020204" pitchFamily="34" charset="0"/>
                <a:cs typeface="Arial" panose="020B0604020202020204" pitchFamily="34" charset="0"/>
              </a:rPr>
              <a:t> hem de metinle </a:t>
            </a:r>
            <a:r>
              <a:rPr lang="tr-TR" sz="2000" dirty="0" smtClean="0">
                <a:latin typeface="Arial" panose="020B0604020202020204" pitchFamily="34" charset="0"/>
                <a:cs typeface="Arial" panose="020B0604020202020204" pitchFamily="34" charset="0"/>
              </a:rPr>
              <a:t>ilgili pek </a:t>
            </a:r>
            <a:r>
              <a:rPr lang="tr-TR" sz="2000" dirty="0">
                <a:latin typeface="Arial" panose="020B0604020202020204" pitchFamily="34" charset="0"/>
                <a:cs typeface="Arial" panose="020B0604020202020204" pitchFamily="34" charset="0"/>
              </a:rPr>
              <a:t>çok tercih sebebi </a:t>
            </a:r>
            <a:r>
              <a:rPr lang="tr-TR" sz="2000" dirty="0" smtClean="0">
                <a:latin typeface="Arial" panose="020B0604020202020204" pitchFamily="34" charset="0"/>
                <a:cs typeface="Arial" panose="020B0604020202020204" pitchFamily="34" charset="0"/>
              </a:rPr>
              <a:t>bulunmaktadır:</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Lafzına sadık kalınarak rivayet edilen hadisin </a:t>
            </a:r>
            <a:r>
              <a:rPr lang="tr-TR" sz="2000" dirty="0" err="1">
                <a:latin typeface="Arial" panose="020B0604020202020204" pitchFamily="34" charset="0"/>
                <a:cs typeface="Arial" panose="020B0604020202020204" pitchFamily="34" charset="0"/>
              </a:rPr>
              <a:t>manâ</a:t>
            </a:r>
            <a:r>
              <a:rPr lang="tr-TR" sz="2000" dirty="0">
                <a:latin typeface="Arial" panose="020B0604020202020204" pitchFamily="34" charset="0"/>
                <a:cs typeface="Arial" panose="020B0604020202020204" pitchFamily="34" charset="0"/>
              </a:rPr>
              <a:t> olarak </a:t>
            </a:r>
            <a:r>
              <a:rPr lang="tr-TR" sz="2000" dirty="0" smtClean="0">
                <a:latin typeface="Arial" panose="020B0604020202020204" pitchFamily="34" charset="0"/>
                <a:cs typeface="Arial" panose="020B0604020202020204" pitchFamily="34" charset="0"/>
              </a:rPr>
              <a:t>rivayet edilene</a:t>
            </a:r>
            <a:r>
              <a:rPr lang="tr-TR" sz="2000" dirty="0">
                <a:latin typeface="Arial" panose="020B0604020202020204" pitchFamily="34" charset="0"/>
                <a:cs typeface="Arial" panose="020B0604020202020204" pitchFamily="34" charset="0"/>
              </a:rPr>
              <a:t>, sarahaten </a:t>
            </a:r>
            <a:r>
              <a:rPr lang="tr-TR" sz="2000" dirty="0" err="1">
                <a:latin typeface="Arial" panose="020B0604020202020204" pitchFamily="34" charset="0"/>
                <a:cs typeface="Arial" panose="020B0604020202020204" pitchFamily="34" charset="0"/>
              </a:rPr>
              <a:t>merfû</a:t>
            </a:r>
            <a:r>
              <a:rPr lang="tr-TR" sz="2000" dirty="0">
                <a:latin typeface="Arial" panose="020B0604020202020204" pitchFamily="34" charset="0"/>
                <a:cs typeface="Arial" panose="020B0604020202020204" pitchFamily="34" charset="0"/>
              </a:rPr>
              <a:t>’ olanın hükmen </a:t>
            </a:r>
            <a:r>
              <a:rPr lang="tr-TR" sz="2000" dirty="0" err="1">
                <a:latin typeface="Arial" panose="020B0604020202020204" pitchFamily="34" charset="0"/>
                <a:cs typeface="Arial" panose="020B0604020202020204" pitchFamily="34" charset="0"/>
              </a:rPr>
              <a:t>merfû</a:t>
            </a:r>
            <a:r>
              <a:rPr lang="tr-TR" sz="2000" dirty="0">
                <a:latin typeface="Arial" panose="020B0604020202020204" pitchFamily="34" charset="0"/>
                <a:cs typeface="Arial" panose="020B0604020202020204" pitchFamily="34" charset="0"/>
              </a:rPr>
              <a:t>’ olana, </a:t>
            </a:r>
            <a:r>
              <a:rPr lang="tr-TR" sz="2000" dirty="0" err="1">
                <a:latin typeface="Arial" panose="020B0604020202020204" pitchFamily="34" charset="0"/>
                <a:cs typeface="Arial" panose="020B0604020202020204" pitchFamily="34" charset="0"/>
              </a:rPr>
              <a:t>vürûd</a:t>
            </a:r>
            <a:r>
              <a:rPr lang="tr-TR" sz="2000" dirty="0">
                <a:latin typeface="Arial" panose="020B0604020202020204" pitchFamily="34" charset="0"/>
                <a:cs typeface="Arial" panose="020B0604020202020204" pitchFamily="34" charset="0"/>
              </a:rPr>
              <a:t> yeri ve zamanı </a:t>
            </a:r>
            <a:r>
              <a:rPr lang="tr-TR" sz="2000" dirty="0" smtClean="0">
                <a:latin typeface="Arial" panose="020B0604020202020204" pitchFamily="34" charset="0"/>
                <a:cs typeface="Arial" panose="020B0604020202020204" pitchFamily="34" charset="0"/>
              </a:rPr>
              <a:t>belirtilen hadisin </a:t>
            </a:r>
            <a:r>
              <a:rPr lang="tr-TR" sz="2000" dirty="0">
                <a:latin typeface="Arial" panose="020B0604020202020204" pitchFamily="34" charset="0"/>
                <a:cs typeface="Arial" panose="020B0604020202020204" pitchFamily="34" charset="0"/>
              </a:rPr>
              <a:t>böyle olmayana tercihi gibi.</a:t>
            </a:r>
            <a:endParaRPr lang="tr-TR" sz="2000" dirty="0" smtClean="0">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tr-TR" sz="2000" b="1" dirty="0" smtClean="0">
                <a:latin typeface="Arial" panose="020B0604020202020204" pitchFamily="34" charset="0"/>
                <a:cs typeface="Arial" panose="020B0604020202020204" pitchFamily="34" charset="0"/>
              </a:rPr>
              <a:t>Tevakkuf</a:t>
            </a:r>
            <a:r>
              <a:rPr lang="tr-TR" sz="2000" dirty="0">
                <a:latin typeface="Arial" panose="020B0604020202020204" pitchFamily="34" charset="0"/>
                <a:cs typeface="Arial" panose="020B0604020202020204" pitchFamily="34" charset="0"/>
              </a:rPr>
              <a:t>: Araları cem ve </a:t>
            </a:r>
            <a:r>
              <a:rPr lang="tr-TR" sz="2000" dirty="0" err="1">
                <a:latin typeface="Arial" panose="020B0604020202020204" pitchFamily="34" charset="0"/>
                <a:cs typeface="Arial" panose="020B0604020202020204" pitchFamily="34" charset="0"/>
              </a:rPr>
              <a:t>te’lif</a:t>
            </a:r>
            <a:r>
              <a:rPr lang="tr-TR" sz="2000" dirty="0">
                <a:latin typeface="Arial" panose="020B0604020202020204" pitchFamily="34" charset="0"/>
                <a:cs typeface="Arial" panose="020B0604020202020204" pitchFamily="34" charset="0"/>
              </a:rPr>
              <a:t> edilemeyen, yine aralarında </a:t>
            </a:r>
            <a:r>
              <a:rPr lang="tr-TR" sz="2000" dirty="0" err="1">
                <a:latin typeface="Arial" panose="020B0604020202020204" pitchFamily="34" charset="0"/>
                <a:cs typeface="Arial" panose="020B0604020202020204" pitchFamily="34" charset="0"/>
              </a:rPr>
              <a:t>nâsih-mensûh</a:t>
            </a:r>
            <a:r>
              <a:rPr lang="tr-TR" sz="2000" dirty="0">
                <a:latin typeface="Arial" panose="020B0604020202020204" pitchFamily="34" charset="0"/>
                <a:cs typeface="Arial" panose="020B0604020202020204" pitchFamily="34" charset="0"/>
              </a:rPr>
              <a:t> ilişkisi ve herhangi bir tercih sebebi bulunmayan hadislerle amel edilmez, bir anlamda onlar askıya alınır.</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086585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214147"/>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smtClean="0">
                <a:solidFill>
                  <a:schemeClr val="accent1">
                    <a:lumMod val="75000"/>
                  </a:schemeClr>
                </a:solidFill>
                <a:latin typeface="Corbel" panose="020B0503020204020204" pitchFamily="34" charset="0"/>
                <a:ea typeface="Tahoma" pitchFamily="34" charset="0"/>
                <a:cs typeface="Tahoma" pitchFamily="34" charset="0"/>
              </a:rPr>
              <a:t>Tercîh</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8585" y="1811472"/>
            <a:ext cx="10117015" cy="5432256"/>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«Ümmetim </a:t>
            </a:r>
            <a:r>
              <a:rPr lang="tr-TR" sz="2000" dirty="0">
                <a:latin typeface="Arial" panose="020B0604020202020204" pitchFamily="34" charset="0"/>
                <a:cs typeface="Arial" panose="020B0604020202020204" pitchFamily="34" charset="0"/>
              </a:rPr>
              <a:t>rahmete mazhar olmuş bir ümmettir; onlara </a:t>
            </a:r>
            <a:r>
              <a:rPr lang="tr-TR" sz="2000" dirty="0" smtClean="0">
                <a:latin typeface="Arial" panose="020B0604020202020204" pitchFamily="34" charset="0"/>
                <a:cs typeface="Arial" panose="020B0604020202020204" pitchFamily="34" charset="0"/>
              </a:rPr>
              <a:t>ahirette azap </a:t>
            </a:r>
            <a:r>
              <a:rPr lang="tr-TR" sz="2000" dirty="0">
                <a:latin typeface="Arial" panose="020B0604020202020204" pitchFamily="34" charset="0"/>
                <a:cs typeface="Arial" panose="020B0604020202020204" pitchFamily="34" charset="0"/>
              </a:rPr>
              <a:t>yoktur. Kıyamet günü her bir Müslümana, Yahudilerden </a:t>
            </a:r>
            <a:r>
              <a:rPr lang="tr-TR" sz="2000" dirty="0" smtClean="0">
                <a:latin typeface="Arial" panose="020B0604020202020204" pitchFamily="34" charset="0"/>
                <a:cs typeface="Arial" panose="020B0604020202020204" pitchFamily="34" charset="0"/>
              </a:rPr>
              <a:t>ve Hristiyanlardan </a:t>
            </a:r>
            <a:r>
              <a:rPr lang="tr-TR" sz="2000" dirty="0">
                <a:latin typeface="Arial" panose="020B0604020202020204" pitchFamily="34" charset="0"/>
                <a:cs typeface="Arial" panose="020B0604020202020204" pitchFamily="34" charset="0"/>
              </a:rPr>
              <a:t>bir kişi verilecek ve ona ‘Ey Müslüman bu </a:t>
            </a:r>
            <a:r>
              <a:rPr lang="tr-TR" sz="2000" dirty="0" smtClean="0">
                <a:latin typeface="Arial" panose="020B0604020202020204" pitchFamily="34" charset="0"/>
                <a:cs typeface="Arial" panose="020B0604020202020204" pitchFamily="34" charset="0"/>
              </a:rPr>
              <a:t>senin ateşten </a:t>
            </a:r>
            <a:r>
              <a:rPr lang="tr-TR" sz="2000" dirty="0">
                <a:latin typeface="Arial" panose="020B0604020202020204" pitchFamily="34" charset="0"/>
                <a:cs typeface="Arial" panose="020B0604020202020204" pitchFamily="34" charset="0"/>
              </a:rPr>
              <a:t>kurtuluşunun fidyesidir</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denilecektir</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(Bkz. </a:t>
            </a:r>
            <a:r>
              <a:rPr lang="tr-TR" sz="2000" dirty="0" err="1">
                <a:latin typeface="Arial" panose="020B0604020202020204" pitchFamily="34" charset="0"/>
                <a:cs typeface="Arial" panose="020B0604020202020204" pitchFamily="34" charset="0"/>
              </a:rPr>
              <a:t>İbn</a:t>
            </a:r>
            <a:r>
              <a:rPr lang="tr-TR" sz="2000" dirty="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Hanbel</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Müsned</a:t>
            </a:r>
            <a:r>
              <a:rPr lang="tr-TR" sz="2000" dirty="0">
                <a:latin typeface="Arial" panose="020B0604020202020204" pitchFamily="34" charset="0"/>
                <a:cs typeface="Arial" panose="020B0604020202020204" pitchFamily="34" charset="0"/>
              </a:rPr>
              <a:t>, IV, 408; Ebu Davud, </a:t>
            </a:r>
            <a:r>
              <a:rPr lang="tr-TR" sz="2000" dirty="0" err="1">
                <a:latin typeface="Arial" panose="020B0604020202020204" pitchFamily="34" charset="0"/>
                <a:cs typeface="Arial" panose="020B0604020202020204" pitchFamily="34" charset="0"/>
              </a:rPr>
              <a:t>Fiten</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7; </a:t>
            </a:r>
            <a:r>
              <a:rPr lang="tr-TR" sz="2000" dirty="0" err="1" smtClean="0">
                <a:latin typeface="Arial" panose="020B0604020202020204" pitchFamily="34" charset="0"/>
                <a:cs typeface="Arial" panose="020B0604020202020204" pitchFamily="34" charset="0"/>
              </a:rPr>
              <a:t>İbn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Mace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Zühd</a:t>
            </a:r>
            <a:r>
              <a:rPr lang="tr-TR" sz="2000" dirty="0" smtClean="0">
                <a:latin typeface="Arial" panose="020B0604020202020204" pitchFamily="34" charset="0"/>
                <a:cs typeface="Arial" panose="020B0604020202020204" pitchFamily="34" charset="0"/>
              </a:rPr>
              <a:t>, 34)</a:t>
            </a:r>
          </a:p>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İmam </a:t>
            </a:r>
            <a:r>
              <a:rPr lang="tr-TR" sz="2000" dirty="0" err="1" smtClean="0">
                <a:latin typeface="Arial" panose="020B0604020202020204" pitchFamily="34" charset="0"/>
                <a:cs typeface="Arial" panose="020B0604020202020204" pitchFamily="34" charset="0"/>
              </a:rPr>
              <a:t>Buharî</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Kur’an ve sahih sünnete muhalefetten dolayı </a:t>
            </a:r>
            <a:r>
              <a:rPr lang="tr-TR" sz="2000" dirty="0" smtClean="0">
                <a:latin typeface="Arial" panose="020B0604020202020204" pitchFamily="34" charset="0"/>
                <a:cs typeface="Arial" panose="020B0604020202020204" pitchFamily="34" charset="0"/>
              </a:rPr>
              <a:t>bu hadisi </a:t>
            </a:r>
            <a:r>
              <a:rPr lang="tr-TR" sz="2000" dirty="0">
                <a:latin typeface="Arial" panose="020B0604020202020204" pitchFamily="34" charset="0"/>
                <a:cs typeface="Arial" panose="020B0604020202020204" pitchFamily="34" charset="0"/>
              </a:rPr>
              <a:t>kabul etmemiştir. </a:t>
            </a:r>
            <a:r>
              <a:rPr lang="tr-TR" sz="2000" dirty="0" err="1">
                <a:latin typeface="Arial" panose="020B0604020202020204" pitchFamily="34" charset="0"/>
                <a:cs typeface="Arial" panose="020B0604020202020204" pitchFamily="34" charset="0"/>
              </a:rPr>
              <a:t>Buharî’nin</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değerlendirmesi </a:t>
            </a:r>
            <a:r>
              <a:rPr lang="tr-TR" sz="2000" dirty="0">
                <a:latin typeface="Arial" panose="020B0604020202020204" pitchFamily="34" charset="0"/>
                <a:cs typeface="Arial" panose="020B0604020202020204" pitchFamily="34" charset="0"/>
              </a:rPr>
              <a:t>şöyledir: “Hz. Peygamber’den şefaatle ilgili </a:t>
            </a:r>
            <a:r>
              <a:rPr lang="tr-TR" sz="2000" dirty="0" smtClean="0">
                <a:latin typeface="Arial" panose="020B0604020202020204" pitchFamily="34" charset="0"/>
                <a:cs typeface="Arial" panose="020B0604020202020204" pitchFamily="34" charset="0"/>
              </a:rPr>
              <a:t>nakledilen haberler </a:t>
            </a:r>
            <a:r>
              <a:rPr lang="tr-TR" sz="2000" dirty="0">
                <a:latin typeface="Arial" panose="020B0604020202020204" pitchFamily="34" charset="0"/>
                <a:cs typeface="Arial" panose="020B0604020202020204" pitchFamily="34" charset="0"/>
              </a:rPr>
              <a:t>ve bir topluluğun azap gördükten sonra </a:t>
            </a:r>
            <a:r>
              <a:rPr lang="tr-TR" sz="2000" dirty="0" smtClean="0">
                <a:latin typeface="Arial" panose="020B0604020202020204" pitchFamily="34" charset="0"/>
                <a:cs typeface="Arial" panose="020B0604020202020204" pitchFamily="34" charset="0"/>
              </a:rPr>
              <a:t>cehennemden çıkacağına </a:t>
            </a:r>
            <a:r>
              <a:rPr lang="tr-TR" sz="2000" dirty="0">
                <a:latin typeface="Arial" panose="020B0604020202020204" pitchFamily="34" charset="0"/>
                <a:cs typeface="Arial" panose="020B0604020202020204" pitchFamily="34" charset="0"/>
              </a:rPr>
              <a:t>dair </a:t>
            </a:r>
            <a:r>
              <a:rPr lang="tr-TR" sz="2000" dirty="0" err="1">
                <a:latin typeface="Arial" panose="020B0604020202020204" pitchFamily="34" charset="0"/>
                <a:cs typeface="Arial" panose="020B0604020202020204" pitchFamily="34" charset="0"/>
              </a:rPr>
              <a:t>hadîsler</a:t>
            </a:r>
            <a:r>
              <a:rPr lang="tr-TR" sz="2000" dirty="0">
                <a:latin typeface="Arial" panose="020B0604020202020204" pitchFamily="34" charset="0"/>
                <a:cs typeface="Arial" panose="020B0604020202020204" pitchFamily="34" charset="0"/>
              </a:rPr>
              <a:t> daha çoktur ve daha açıktır.” </a:t>
            </a:r>
            <a:r>
              <a:rPr lang="tr-TR" sz="2000" dirty="0" err="1" smtClean="0">
                <a:latin typeface="Arial" panose="020B0604020202020204" pitchFamily="34" charset="0"/>
                <a:cs typeface="Arial" panose="020B0604020202020204" pitchFamily="34" charset="0"/>
              </a:rPr>
              <a:t>Buharî</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manası bilinmedik</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icmaya</a:t>
            </a:r>
            <a:r>
              <a:rPr lang="tr-TR" sz="2000" dirty="0">
                <a:latin typeface="Arial" panose="020B0604020202020204" pitchFamily="34" charset="0"/>
                <a:cs typeface="Arial" panose="020B0604020202020204" pitchFamily="34" charset="0"/>
              </a:rPr>
              <a:t> aykırı hadisi bırakmış, manası tanıdık, bilindik, </a:t>
            </a:r>
            <a:r>
              <a:rPr lang="tr-TR" sz="2000" dirty="0" smtClean="0">
                <a:latin typeface="Arial" panose="020B0604020202020204" pitchFamily="34" charset="0"/>
                <a:cs typeface="Arial" panose="020B0604020202020204" pitchFamily="34" charset="0"/>
              </a:rPr>
              <a:t>açık ve </a:t>
            </a:r>
            <a:r>
              <a:rPr lang="tr-TR" sz="2000" dirty="0">
                <a:latin typeface="Arial" panose="020B0604020202020204" pitchFamily="34" charset="0"/>
                <a:cs typeface="Arial" panose="020B0604020202020204" pitchFamily="34" charset="0"/>
              </a:rPr>
              <a:t>net olan hadisleri tercih etmiştir</a:t>
            </a:r>
            <a:r>
              <a:rPr lang="tr-TR" sz="2000"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456680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3542636"/>
          </a:xfrm>
          <a:prstGeom prst="rect">
            <a:avLst/>
          </a:prstGeom>
          <a:noFill/>
        </p:spPr>
        <p:txBody>
          <a:bodyPr wrap="square" rtlCol="0">
            <a:spAutoFit/>
          </a:bodyPr>
          <a:lstStyle/>
          <a:p>
            <a:pPr algn="just">
              <a:lnSpc>
                <a:spcPct val="150000"/>
              </a:lnSpc>
              <a:spcBef>
                <a:spcPts val="600"/>
              </a:spcBef>
              <a:spcAft>
                <a:spcPts val="600"/>
              </a:spcAft>
            </a:pPr>
            <a:r>
              <a:rPr lang="tr-TR" sz="2000" dirty="0" err="1">
                <a:latin typeface="Arial" panose="020B0604020202020204" pitchFamily="34" charset="0"/>
                <a:cs typeface="Arial" panose="020B0604020202020204" pitchFamily="34" charset="0"/>
              </a:rPr>
              <a:t>Müşkilu'l-Kur'ân</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terkibi «</a:t>
            </a:r>
            <a:r>
              <a:rPr lang="tr-TR" sz="2000" dirty="0" err="1" smtClean="0">
                <a:latin typeface="Arial" panose="020B0604020202020204" pitchFamily="34" charset="0"/>
                <a:cs typeface="Arial" panose="020B0604020202020204" pitchFamily="34" charset="0"/>
              </a:rPr>
              <a:t>Kur'ân'ın</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müşkili</a:t>
            </a:r>
            <a:r>
              <a:rPr lang="tr-TR" sz="2000" dirty="0">
                <a:latin typeface="Arial" panose="020B0604020202020204" pitchFamily="34" charset="0"/>
                <a:cs typeface="Arial" panose="020B0604020202020204" pitchFamily="34" charset="0"/>
              </a:rPr>
              <a:t>, yani zor anlaşılan </a:t>
            </a:r>
            <a:r>
              <a:rPr lang="tr-TR" sz="2000" dirty="0" smtClean="0">
                <a:latin typeface="Arial" panose="020B0604020202020204" pitchFamily="34" charset="0"/>
                <a:cs typeface="Arial" panose="020B0604020202020204" pitchFamily="34" charset="0"/>
              </a:rPr>
              <a:t>kısmı» anlamında </a:t>
            </a:r>
            <a:r>
              <a:rPr lang="tr-TR" sz="2000" dirty="0">
                <a:latin typeface="Arial" panose="020B0604020202020204" pitchFamily="34" charset="0"/>
                <a:cs typeface="Arial" panose="020B0604020202020204" pitchFamily="34" charset="0"/>
              </a:rPr>
              <a:t>olduğu gibi söz konusu terkip de "hadiste bulunan anlaşılması zor </a:t>
            </a:r>
            <a:r>
              <a:rPr lang="tr-TR" sz="2000" dirty="0" smtClean="0">
                <a:latin typeface="Arial" panose="020B0604020202020204" pitchFamily="34" charset="0"/>
                <a:cs typeface="Arial" panose="020B0604020202020204" pitchFamily="34" charset="0"/>
              </a:rPr>
              <a:t>söz veya </a:t>
            </a:r>
            <a:r>
              <a:rPr lang="tr-TR" sz="2000" dirty="0">
                <a:latin typeface="Arial" panose="020B0604020202020204" pitchFamily="34" charset="0"/>
                <a:cs typeface="Arial" panose="020B0604020202020204" pitchFamily="34" charset="0"/>
              </a:rPr>
              <a:t>yer" </a:t>
            </a:r>
            <a:r>
              <a:rPr lang="tr-TR" sz="2000" dirty="0" smtClean="0">
                <a:latin typeface="Arial" panose="020B0604020202020204" pitchFamily="34" charset="0"/>
                <a:cs typeface="Arial" panose="020B0604020202020204" pitchFamily="34" charset="0"/>
              </a:rPr>
              <a:t>anlamındadır</a:t>
            </a:r>
            <a:r>
              <a:rPr lang="tr-TR" sz="2000"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Hadislerin hem hadislerle hem de diğer delillerle ihtilafını ise </a:t>
            </a:r>
            <a:r>
              <a:rPr lang="tr-TR" sz="2000" dirty="0" err="1">
                <a:latin typeface="Arial" panose="020B0604020202020204" pitchFamily="34" charset="0"/>
                <a:cs typeface="Arial" panose="020B0604020202020204" pitchFamily="34" charset="0"/>
              </a:rPr>
              <a:t>Müşkilu’l</a:t>
            </a:r>
            <a:r>
              <a:rPr lang="tr-TR" sz="2000" dirty="0">
                <a:latin typeface="Arial" panose="020B0604020202020204" pitchFamily="34" charset="0"/>
                <a:cs typeface="Arial" panose="020B0604020202020204" pitchFamily="34" charset="0"/>
              </a:rPr>
              <a:t>-Hadis ilmi konu </a:t>
            </a:r>
            <a:r>
              <a:rPr lang="tr-TR" sz="2000" dirty="0" smtClean="0">
                <a:latin typeface="Arial" panose="020B0604020202020204" pitchFamily="34" charset="0"/>
                <a:cs typeface="Arial" panose="020B0604020202020204" pitchFamily="34" charset="0"/>
              </a:rPr>
              <a:t>edinmektedir.</a:t>
            </a:r>
            <a:endParaRPr lang="tr-TR" sz="2000" dirty="0" smtClean="0">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715534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926536"/>
          </a:xfrm>
          <a:prstGeom prst="rect">
            <a:avLst/>
          </a:prstGeom>
          <a:noFill/>
        </p:spPr>
        <p:txBody>
          <a:bodyPr wrap="square" rtlCol="0">
            <a:spAutoFit/>
          </a:bodyPr>
          <a:lstStyle/>
          <a:p>
            <a:pPr algn="just">
              <a:lnSpc>
                <a:spcPct val="150000"/>
              </a:lnSpc>
              <a:spcBef>
                <a:spcPts val="600"/>
              </a:spcBef>
              <a:spcAft>
                <a:spcPts val="600"/>
              </a:spcAft>
            </a:pPr>
            <a:r>
              <a:rPr lang="tr-TR" sz="2000" b="1" dirty="0" smtClean="0">
                <a:latin typeface="Arial" panose="020B0604020202020204" pitchFamily="34" charset="0"/>
                <a:cs typeface="Arial" panose="020B0604020202020204" pitchFamily="34" charset="0"/>
              </a:rPr>
              <a:t>Tercih</a:t>
            </a:r>
            <a:r>
              <a:rPr lang="tr-TR" sz="2000" dirty="0" smtClean="0">
                <a:latin typeface="Arial" panose="020B0604020202020204" pitchFamily="34" charset="0"/>
                <a:cs typeface="Arial" panose="020B0604020202020204" pitchFamily="34" charset="0"/>
              </a:rPr>
              <a:t>:</a:t>
            </a: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10" y="2148383"/>
            <a:ext cx="9424433" cy="455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927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926536"/>
          </a:xfrm>
          <a:prstGeom prst="rect">
            <a:avLst/>
          </a:prstGeom>
          <a:noFill/>
        </p:spPr>
        <p:txBody>
          <a:bodyPr wrap="square" rtlCol="0">
            <a:spAutoFit/>
          </a:bodyPr>
          <a:lstStyle/>
          <a:p>
            <a:pPr algn="just">
              <a:lnSpc>
                <a:spcPct val="150000"/>
              </a:lnSpc>
              <a:spcBef>
                <a:spcPts val="600"/>
              </a:spcBef>
              <a:spcAft>
                <a:spcPts val="600"/>
              </a:spcAft>
            </a:pPr>
            <a:r>
              <a:rPr lang="tr-TR" sz="2000" b="1" dirty="0" smtClean="0">
                <a:latin typeface="Arial" panose="020B0604020202020204" pitchFamily="34" charset="0"/>
                <a:cs typeface="Arial" panose="020B0604020202020204" pitchFamily="34" charset="0"/>
              </a:rPr>
              <a:t>Tercih</a:t>
            </a:r>
            <a:r>
              <a:rPr lang="tr-TR" sz="2000" dirty="0" smtClean="0">
                <a:latin typeface="Arial" panose="020B0604020202020204" pitchFamily="34" charset="0"/>
                <a:cs typeface="Arial" panose="020B0604020202020204" pitchFamily="34" charset="0"/>
              </a:rPr>
              <a:t>:</a:t>
            </a: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41" y="2637694"/>
            <a:ext cx="10160928" cy="355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572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3388748"/>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Buhârî’nin rivayet ettiği </a:t>
            </a:r>
            <a:r>
              <a:rPr lang="tr-TR" sz="2000" dirty="0" err="1">
                <a:latin typeface="Arial" panose="020B0604020202020204" pitchFamily="34" charset="0"/>
                <a:cs typeface="Arial" panose="020B0604020202020204" pitchFamily="34" charset="0"/>
              </a:rPr>
              <a:t>kudsî</a:t>
            </a:r>
            <a:r>
              <a:rPr lang="tr-TR" sz="2000" dirty="0">
                <a:latin typeface="Arial" panose="020B0604020202020204" pitchFamily="34" charset="0"/>
                <a:cs typeface="Arial" panose="020B0604020202020204" pitchFamily="34" charset="0"/>
              </a:rPr>
              <a:t> bir hadiste Allah’ın ibadetlerle </a:t>
            </a:r>
            <a:r>
              <a:rPr lang="tr-TR" sz="2000" dirty="0" smtClean="0">
                <a:latin typeface="Arial" panose="020B0604020202020204" pitchFamily="34" charset="0"/>
                <a:cs typeface="Arial" panose="020B0604020202020204" pitchFamily="34" charset="0"/>
              </a:rPr>
              <a:t>kendisine yaklaşan </a:t>
            </a:r>
            <a:r>
              <a:rPr lang="tr-TR" sz="2000" dirty="0">
                <a:latin typeface="Arial" panose="020B0604020202020204" pitchFamily="34" charset="0"/>
                <a:cs typeface="Arial" panose="020B0604020202020204" pitchFamily="34" charset="0"/>
              </a:rPr>
              <a:t>kulunun </a:t>
            </a:r>
            <a:r>
              <a:rPr lang="tr-TR" sz="2000" b="1" dirty="0">
                <a:latin typeface="Arial" panose="020B0604020202020204" pitchFamily="34" charset="0"/>
                <a:cs typeface="Arial" panose="020B0604020202020204" pitchFamily="34" charset="0"/>
              </a:rPr>
              <a:t>işiten</a:t>
            </a:r>
            <a:r>
              <a:rPr lang="tr-TR" sz="2000" dirty="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kulağı ve gören gözü olması </a:t>
            </a:r>
            <a:r>
              <a:rPr lang="tr-TR" sz="2000" dirty="0">
                <a:latin typeface="Arial" panose="020B0604020202020204" pitchFamily="34" charset="0"/>
                <a:cs typeface="Arial" panose="020B0604020202020204" pitchFamily="34" charset="0"/>
              </a:rPr>
              <a:t>ifade edilmektedir</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Buhârî</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Rikâk</a:t>
            </a:r>
            <a:r>
              <a:rPr lang="tr-TR" sz="2000" dirty="0">
                <a:latin typeface="Arial" panose="020B0604020202020204" pitchFamily="34" charset="0"/>
                <a:cs typeface="Arial" panose="020B0604020202020204" pitchFamily="34" charset="0"/>
              </a:rPr>
              <a:t>, 38) “Allah’ın kulak ve gözü nasıl olur?” şeklindeki bir </a:t>
            </a:r>
            <a:r>
              <a:rPr lang="tr-TR" sz="2000" dirty="0" smtClean="0">
                <a:latin typeface="Arial" panose="020B0604020202020204" pitchFamily="34" charset="0"/>
                <a:cs typeface="Arial" panose="020B0604020202020204" pitchFamily="34" charset="0"/>
              </a:rPr>
              <a:t>soruya çeşitli </a:t>
            </a:r>
            <a:r>
              <a:rPr lang="tr-TR" sz="2000" dirty="0" err="1">
                <a:latin typeface="Arial" panose="020B0604020202020204" pitchFamily="34" charset="0"/>
                <a:cs typeface="Arial" panose="020B0604020202020204" pitchFamily="34" charset="0"/>
              </a:rPr>
              <a:t>te’villerin</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yanısıra</a:t>
            </a:r>
            <a:r>
              <a:rPr lang="tr-TR" sz="2000" dirty="0">
                <a:latin typeface="Arial" panose="020B0604020202020204" pitchFamily="34" charset="0"/>
                <a:cs typeface="Arial" panose="020B0604020202020204" pitchFamily="34" charset="0"/>
              </a:rPr>
              <a:t> bu ifadenin </a:t>
            </a:r>
            <a:r>
              <a:rPr lang="tr-TR" sz="2000" b="1" dirty="0">
                <a:latin typeface="Arial" panose="020B0604020202020204" pitchFamily="34" charset="0"/>
                <a:cs typeface="Arial" panose="020B0604020202020204" pitchFamily="34" charset="0"/>
              </a:rPr>
              <a:t>kula yardım ve onu </a:t>
            </a:r>
            <a:r>
              <a:rPr lang="tr-TR" sz="2000" b="1" dirty="0" err="1">
                <a:latin typeface="Arial" panose="020B0604020202020204" pitchFamily="34" charset="0"/>
                <a:cs typeface="Arial" panose="020B0604020202020204" pitchFamily="34" charset="0"/>
              </a:rPr>
              <a:t>te’yid</a:t>
            </a:r>
            <a:r>
              <a:rPr lang="tr-TR" sz="2000" b="1" dirty="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etmekten </a:t>
            </a:r>
            <a:r>
              <a:rPr lang="tr-TR" sz="2000" dirty="0" err="1" smtClean="0">
                <a:latin typeface="Arial" panose="020B0604020202020204" pitchFamily="34" charset="0"/>
                <a:cs typeface="Arial" panose="020B0604020202020204" pitchFamily="34" charset="0"/>
              </a:rPr>
              <a:t>mecâz</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olduğunu söyleyerek cevap verilmiş ve hadisteki işkâl </a:t>
            </a:r>
            <a:r>
              <a:rPr lang="tr-TR" sz="2000" dirty="0" smtClean="0">
                <a:latin typeface="Arial" panose="020B0604020202020204" pitchFamily="34" charset="0"/>
                <a:cs typeface="Arial" panose="020B0604020202020204" pitchFamily="34" charset="0"/>
              </a:rPr>
              <a:t>ortadan kaldırılmıştır.</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86173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4355038"/>
          </a:xfrm>
          <a:prstGeom prst="rect">
            <a:avLst/>
          </a:prstGeom>
          <a:noFill/>
        </p:spPr>
        <p:txBody>
          <a:bodyPr wrap="square" rtlCol="0">
            <a:spAutoFit/>
          </a:bodyPr>
          <a:lstStyle/>
          <a:p>
            <a:pPr algn="just">
              <a:lnSpc>
                <a:spcPct val="150000"/>
              </a:lnSpc>
              <a:spcBef>
                <a:spcPts val="600"/>
              </a:spcBef>
              <a:spcAft>
                <a:spcPts val="600"/>
              </a:spcAft>
            </a:pPr>
            <a:r>
              <a:rPr lang="tr-TR" sz="2000" dirty="0" err="1">
                <a:latin typeface="Arial" panose="020B0604020202020204" pitchFamily="34" charset="0"/>
                <a:cs typeface="Arial" panose="020B0604020202020204" pitchFamily="34" charset="0"/>
              </a:rPr>
              <a:t>Rasulullah</a:t>
            </a:r>
            <a:r>
              <a:rPr lang="tr-TR" sz="2000" dirty="0">
                <a:latin typeface="Arial" panose="020B0604020202020204" pitchFamily="34" charset="0"/>
                <a:cs typeface="Arial" panose="020B0604020202020204" pitchFamily="34" charset="0"/>
              </a:rPr>
              <a:t> şöyle buyurmuştur: “Oruçlu ağzın kokusu, Allah katında </a:t>
            </a:r>
            <a:r>
              <a:rPr lang="tr-TR" sz="2000" dirty="0" smtClean="0">
                <a:latin typeface="Arial" panose="020B0604020202020204" pitchFamily="34" charset="0"/>
                <a:cs typeface="Arial" panose="020B0604020202020204" pitchFamily="34" charset="0"/>
              </a:rPr>
              <a:t>misk kokusundan </a:t>
            </a:r>
            <a:r>
              <a:rPr lang="tr-TR" sz="2000" dirty="0">
                <a:latin typeface="Arial" panose="020B0604020202020204" pitchFamily="34" charset="0"/>
                <a:cs typeface="Arial" panose="020B0604020202020204" pitchFamily="34" charset="0"/>
              </a:rPr>
              <a:t>daha hoştur.” (</a:t>
            </a:r>
            <a:r>
              <a:rPr lang="tr-TR" sz="2000" dirty="0" err="1">
                <a:latin typeface="Arial" panose="020B0604020202020204" pitchFamily="34" charset="0"/>
                <a:cs typeface="Arial" panose="020B0604020202020204" pitchFamily="34" charset="0"/>
              </a:rPr>
              <a:t>Buhârî</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Savm</a:t>
            </a:r>
            <a:r>
              <a:rPr lang="tr-TR" sz="2000" dirty="0">
                <a:latin typeface="Arial" panose="020B0604020202020204" pitchFamily="34" charset="0"/>
                <a:cs typeface="Arial" panose="020B0604020202020204" pitchFamily="34" charset="0"/>
              </a:rPr>
              <a:t>, 2</a:t>
            </a:r>
            <a:r>
              <a:rPr lang="tr-TR" sz="2000"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Allah’ın kokudan hoşlanmasını muhal olduğuna göre hadis iki </a:t>
            </a:r>
            <a:r>
              <a:rPr lang="tr-TR" sz="2000" dirty="0" smtClean="0">
                <a:latin typeface="Arial" panose="020B0604020202020204" pitchFamily="34" charset="0"/>
                <a:cs typeface="Arial" panose="020B0604020202020204" pitchFamily="34" charset="0"/>
              </a:rPr>
              <a:t>şekilde anlaşılarak </a:t>
            </a:r>
            <a:r>
              <a:rPr lang="tr-TR" sz="2000" dirty="0">
                <a:latin typeface="Arial" panose="020B0604020202020204" pitchFamily="34" charset="0"/>
                <a:cs typeface="Arial" panose="020B0604020202020204" pitchFamily="34" charset="0"/>
              </a:rPr>
              <a:t>işkal </a:t>
            </a:r>
            <a:r>
              <a:rPr lang="tr-TR" sz="2000" dirty="0" smtClean="0">
                <a:latin typeface="Arial" panose="020B0604020202020204" pitchFamily="34" charset="0"/>
                <a:cs typeface="Arial" panose="020B0604020202020204" pitchFamily="34" charset="0"/>
              </a:rPr>
              <a:t>çözülmüştür:</a:t>
            </a:r>
            <a:endParaRPr lang="tr-TR" sz="2000" dirty="0">
              <a:latin typeface="Arial" panose="020B0604020202020204" pitchFamily="34" charset="0"/>
              <a:cs typeface="Arial" panose="020B0604020202020204" pitchFamily="34" charset="0"/>
            </a:endParaRPr>
          </a:p>
          <a:p>
            <a:pPr marL="342900" indent="-342900" algn="just">
              <a:lnSpc>
                <a:spcPct val="150000"/>
              </a:lnSpc>
              <a:spcBef>
                <a:spcPts val="600"/>
              </a:spcBef>
              <a:spcAft>
                <a:spcPts val="600"/>
              </a:spcAft>
              <a:buFont typeface="Arial" panose="020B0604020202020204" pitchFamily="34" charset="0"/>
              <a:buChar char="•"/>
            </a:pPr>
            <a:r>
              <a:rPr lang="tr-TR" sz="2000" dirty="0" smtClean="0">
                <a:latin typeface="Arial" panose="020B0604020202020204" pitchFamily="34" charset="0"/>
                <a:cs typeface="Arial" panose="020B0604020202020204" pitchFamily="34" charset="0"/>
              </a:rPr>
              <a:t>	Bu </a:t>
            </a:r>
            <a:r>
              <a:rPr lang="tr-TR" sz="2000" dirty="0">
                <a:latin typeface="Arial" panose="020B0604020202020204" pitchFamily="34" charset="0"/>
                <a:cs typeface="Arial" panose="020B0604020202020204" pitchFamily="34" charset="0"/>
              </a:rPr>
              <a:t>ifade orucun Allah’a yaklaştırmasından kinayedir.</a:t>
            </a:r>
          </a:p>
          <a:p>
            <a:pPr marL="342900" indent="-342900" algn="just">
              <a:lnSpc>
                <a:spcPct val="150000"/>
              </a:lnSpc>
              <a:spcBef>
                <a:spcPts val="600"/>
              </a:spcBef>
              <a:spcAft>
                <a:spcPts val="600"/>
              </a:spcAft>
              <a:buFont typeface="Arial" panose="020B0604020202020204" pitchFamily="34" charset="0"/>
              <a:buChar char="•"/>
            </a:pPr>
            <a:r>
              <a:rPr lang="tr-TR" sz="2000" dirty="0" smtClean="0">
                <a:latin typeface="Arial" panose="020B0604020202020204" pitchFamily="34" charset="0"/>
                <a:cs typeface="Arial" panose="020B0604020202020204" pitchFamily="34" charset="0"/>
              </a:rPr>
              <a:t>	Bu </a:t>
            </a:r>
            <a:r>
              <a:rPr lang="tr-TR" sz="2000" dirty="0">
                <a:latin typeface="Arial" panose="020B0604020202020204" pitchFamily="34" charset="0"/>
                <a:cs typeface="Arial" panose="020B0604020202020204" pitchFamily="34" charset="0"/>
              </a:rPr>
              <a:t>ifadeyle oruçlu övülmüş ve fiiline rıza gösterilmiştir.</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861730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247129" y="401717"/>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46185" y="1519883"/>
            <a:ext cx="10210800" cy="6201698"/>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Hz. Peygamber şöyle buyurmuştur: “Müslümana sövmek </a:t>
            </a:r>
            <a:r>
              <a:rPr lang="tr-TR" sz="2000" dirty="0" err="1">
                <a:latin typeface="Arial" panose="020B0604020202020204" pitchFamily="34" charset="0"/>
                <a:cs typeface="Arial" panose="020B0604020202020204" pitchFamily="34" charset="0"/>
              </a:rPr>
              <a:t>fısk</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onunla savaşmak </a:t>
            </a:r>
            <a:r>
              <a:rPr lang="tr-TR" sz="2000" dirty="0">
                <a:latin typeface="Arial" panose="020B0604020202020204" pitchFamily="34" charset="0"/>
                <a:cs typeface="Arial" panose="020B0604020202020204" pitchFamily="34" charset="0"/>
              </a:rPr>
              <a:t>küfürdür. ” (</a:t>
            </a:r>
            <a:r>
              <a:rPr lang="tr-TR" sz="2000" dirty="0" err="1">
                <a:latin typeface="Arial" panose="020B0604020202020204" pitchFamily="34" charset="0"/>
                <a:cs typeface="Arial" panose="020B0604020202020204" pitchFamily="34" charset="0"/>
              </a:rPr>
              <a:t>Buhârî</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Fiten</a:t>
            </a:r>
            <a:r>
              <a:rPr lang="tr-TR" sz="2000" dirty="0">
                <a:latin typeface="Arial" panose="020B0604020202020204" pitchFamily="34" charset="0"/>
                <a:cs typeface="Arial" panose="020B0604020202020204" pitchFamily="34" charset="0"/>
              </a:rPr>
              <a:t>, 8). Müslümanla savaşmanın </a:t>
            </a:r>
            <a:r>
              <a:rPr lang="tr-TR" sz="2000" dirty="0" smtClean="0">
                <a:latin typeface="Arial" panose="020B0604020202020204" pitchFamily="34" charset="0"/>
                <a:cs typeface="Arial" panose="020B0604020202020204" pitchFamily="34" charset="0"/>
              </a:rPr>
              <a:t>küfrü gerektirdiğini </a:t>
            </a:r>
            <a:r>
              <a:rPr lang="tr-TR" sz="2000" dirty="0">
                <a:latin typeface="Arial" panose="020B0604020202020204" pitchFamily="34" charset="0"/>
                <a:cs typeface="Arial" panose="020B0604020202020204" pitchFamily="34" charset="0"/>
              </a:rPr>
              <a:t>gerçek anlamıyla kabul edersek </a:t>
            </a:r>
            <a:r>
              <a:rPr lang="tr-TR" sz="2000" dirty="0" err="1">
                <a:latin typeface="Arial" panose="020B0604020202020204" pitchFamily="34" charset="0"/>
                <a:cs typeface="Arial" panose="020B0604020202020204" pitchFamily="34" charset="0"/>
              </a:rPr>
              <a:t>itikadi</a:t>
            </a:r>
            <a:r>
              <a:rPr lang="tr-TR" sz="2000" dirty="0">
                <a:latin typeface="Arial" panose="020B0604020202020204" pitchFamily="34" charset="0"/>
                <a:cs typeface="Arial" panose="020B0604020202020204" pitchFamily="34" charset="0"/>
              </a:rPr>
              <a:t> açıdan </a:t>
            </a:r>
            <a:r>
              <a:rPr lang="tr-TR" sz="2000" dirty="0" smtClean="0">
                <a:latin typeface="Arial" panose="020B0604020202020204" pitchFamily="34" charset="0"/>
                <a:cs typeface="Arial" panose="020B0604020202020204" pitchFamily="34" charset="0"/>
              </a:rPr>
              <a:t>problemli olacağı </a:t>
            </a:r>
            <a:r>
              <a:rPr lang="tr-TR" sz="2000" dirty="0">
                <a:latin typeface="Arial" panose="020B0604020202020204" pitchFamily="34" charset="0"/>
                <a:cs typeface="Arial" panose="020B0604020202020204" pitchFamily="34" charset="0"/>
              </a:rPr>
              <a:t>açıktır. O hâlde bu ifadeler hakiki anlamda olmamalıdır. </a:t>
            </a:r>
            <a:r>
              <a:rPr lang="tr-TR" sz="2000" dirty="0" smtClean="0">
                <a:latin typeface="Arial" panose="020B0604020202020204" pitchFamily="34" charset="0"/>
                <a:cs typeface="Arial" panose="020B0604020202020204" pitchFamily="34" charset="0"/>
              </a:rPr>
              <a:t>Öyleyse bu </a:t>
            </a:r>
            <a:r>
              <a:rPr lang="tr-TR" sz="2000" dirty="0">
                <a:latin typeface="Arial" panose="020B0604020202020204" pitchFamily="34" charset="0"/>
                <a:cs typeface="Arial" panose="020B0604020202020204" pitchFamily="34" charset="0"/>
              </a:rPr>
              <a:t>ifadenin uygun bir şekilde yorumlanması gerekmektedir. Şöyle </a:t>
            </a:r>
            <a:r>
              <a:rPr lang="tr-TR" sz="2000" dirty="0" smtClean="0">
                <a:latin typeface="Arial" panose="020B0604020202020204" pitchFamily="34" charset="0"/>
                <a:cs typeface="Arial" panose="020B0604020202020204" pitchFamily="34" charset="0"/>
              </a:rPr>
              <a:t>ki:</a:t>
            </a:r>
          </a:p>
          <a:p>
            <a:pPr marL="342900" indent="-342900" algn="just">
              <a:lnSpc>
                <a:spcPct val="150000"/>
              </a:lnSpc>
              <a:spcBef>
                <a:spcPts val="600"/>
              </a:spcBef>
              <a:spcAft>
                <a:spcPts val="600"/>
              </a:spcAft>
              <a:buFont typeface="Arial" panose="020B0604020202020204" pitchFamily="34" charset="0"/>
              <a:buChar char="•"/>
            </a:pPr>
            <a:r>
              <a:rPr lang="tr-TR" sz="2000" dirty="0">
                <a:latin typeface="Arial" panose="020B0604020202020204" pitchFamily="34" charset="0"/>
                <a:cs typeface="Arial" panose="020B0604020202020204" pitchFamily="34" charset="0"/>
              </a:rPr>
              <a:t>Hz. Peygamber, dinleyeni böyle bir işi yapmaktan sakındırmak </a:t>
            </a:r>
            <a:r>
              <a:rPr lang="tr-TR" sz="2000" dirty="0" smtClean="0">
                <a:latin typeface="Arial" panose="020B0604020202020204" pitchFamily="34" charset="0"/>
                <a:cs typeface="Arial" panose="020B0604020202020204" pitchFamily="34" charset="0"/>
              </a:rPr>
              <a:t>için mübalağa yapmıştır.</a:t>
            </a:r>
          </a:p>
          <a:p>
            <a:pPr marL="342900" indent="-342900" algn="just">
              <a:lnSpc>
                <a:spcPct val="150000"/>
              </a:lnSpc>
              <a:spcBef>
                <a:spcPts val="600"/>
              </a:spcBef>
              <a:spcAft>
                <a:spcPts val="600"/>
              </a:spcAft>
              <a:buFont typeface="Arial" panose="020B0604020202020204" pitchFamily="34" charset="0"/>
              <a:buChar char="•"/>
            </a:pPr>
            <a:r>
              <a:rPr lang="tr-TR" sz="2000" dirty="0">
                <a:latin typeface="Arial" panose="020B0604020202020204" pitchFamily="34" charset="0"/>
                <a:cs typeface="Arial" panose="020B0604020202020204" pitchFamily="34" charset="0"/>
              </a:rPr>
              <a:t>Teşbih yoluyla anlatım olması da mümkündür. Yani Hz. Peygamber “</a:t>
            </a:r>
            <a:r>
              <a:rPr lang="tr-TR" sz="2000" dirty="0" smtClean="0">
                <a:latin typeface="Arial" panose="020B0604020202020204" pitchFamily="34" charset="0"/>
                <a:cs typeface="Arial" panose="020B0604020202020204" pitchFamily="34" charset="0"/>
              </a:rPr>
              <a:t>böyle yaparsanız</a:t>
            </a:r>
            <a:r>
              <a:rPr lang="tr-TR" sz="2000" dirty="0">
                <a:latin typeface="Arial" panose="020B0604020202020204" pitchFamily="34" charset="0"/>
                <a:cs typeface="Arial" panose="020B0604020202020204" pitchFamily="34" charset="0"/>
              </a:rPr>
              <a:t>, bu, kâfirin fiili gibi olur.” demek istemiştir</a:t>
            </a:r>
            <a:r>
              <a:rPr lang="tr-TR" sz="2000" dirty="0" smtClean="0">
                <a:latin typeface="Arial" panose="020B0604020202020204" pitchFamily="34" charset="0"/>
                <a:cs typeface="Arial" panose="020B0604020202020204" pitchFamily="34" charset="0"/>
              </a:rPr>
              <a:t>.</a:t>
            </a:r>
          </a:p>
          <a:p>
            <a:pPr marL="342900" indent="-342900" algn="just">
              <a:lnSpc>
                <a:spcPct val="150000"/>
              </a:lnSpc>
              <a:spcBef>
                <a:spcPts val="600"/>
              </a:spcBef>
              <a:spcAft>
                <a:spcPts val="600"/>
              </a:spcAft>
              <a:buFont typeface="Arial" panose="020B0604020202020204" pitchFamily="34" charset="0"/>
              <a:buChar char="•"/>
            </a:pPr>
            <a:r>
              <a:rPr lang="tr-TR" sz="2000" dirty="0">
                <a:latin typeface="Arial" panose="020B0604020202020204" pitchFamily="34" charset="0"/>
                <a:cs typeface="Arial" panose="020B0604020202020204" pitchFamily="34" charset="0"/>
              </a:rPr>
              <a:t>Kişi o fiili helal görürse kafir olur, </a:t>
            </a:r>
            <a:r>
              <a:rPr lang="tr-TR" sz="2000" dirty="0" smtClean="0">
                <a:latin typeface="Arial" panose="020B0604020202020204" pitchFamily="34" charset="0"/>
                <a:cs typeface="Arial" panose="020B0604020202020204" pitchFamily="34" charset="0"/>
              </a:rPr>
              <a:t>demektir.</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861730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46" y="242888"/>
            <a:ext cx="6659929" cy="620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003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241449" y="460368"/>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1880234"/>
            <a:ext cx="9958220" cy="4985980"/>
          </a:xfrm>
          <a:prstGeom prst="rect">
            <a:avLst/>
          </a:prstGeom>
          <a:noFill/>
        </p:spPr>
        <p:txBody>
          <a:bodyPr wrap="square" rtlCol="0">
            <a:spAutoFit/>
          </a:bodyPr>
          <a:lstStyle/>
          <a:p>
            <a:pPr algn="just">
              <a:spcBef>
                <a:spcPts val="600"/>
              </a:spcBef>
              <a:spcAft>
                <a:spcPts val="600"/>
              </a:spcAft>
            </a:pPr>
            <a:r>
              <a:rPr lang="tr-TR" dirty="0">
                <a:latin typeface="Arial" panose="020B0604020202020204" pitchFamily="34" charset="0"/>
                <a:cs typeface="Arial" panose="020B0604020202020204" pitchFamily="34" charset="0"/>
              </a:rPr>
              <a:t>Hz. Peygamber şöyle buyurmuştur: “Her kim rızkının bollatılmasını </a:t>
            </a:r>
            <a:r>
              <a:rPr lang="tr-TR" dirty="0" smtClean="0">
                <a:latin typeface="Arial" panose="020B0604020202020204" pitchFamily="34" charset="0"/>
                <a:cs typeface="Arial" panose="020B0604020202020204" pitchFamily="34" charset="0"/>
              </a:rPr>
              <a:t>ve ecelinin </a:t>
            </a:r>
            <a:r>
              <a:rPr lang="tr-TR" dirty="0" err="1">
                <a:latin typeface="Arial" panose="020B0604020202020204" pitchFamily="34" charset="0"/>
                <a:cs typeface="Arial" panose="020B0604020202020204" pitchFamily="34" charset="0"/>
              </a:rPr>
              <a:t>te’hir</a:t>
            </a:r>
            <a:r>
              <a:rPr lang="tr-TR" dirty="0">
                <a:latin typeface="Arial" panose="020B0604020202020204" pitchFamily="34" charset="0"/>
                <a:cs typeface="Arial" panose="020B0604020202020204" pitchFamily="34" charset="0"/>
              </a:rPr>
              <a:t> edilmesini isterse akrabalarıyla ilgilensin”. (</a:t>
            </a:r>
            <a:r>
              <a:rPr lang="tr-TR" dirty="0" err="1">
                <a:latin typeface="Arial" panose="020B0604020202020204" pitchFamily="34" charset="0"/>
                <a:cs typeface="Arial" panose="020B0604020202020204" pitchFamily="34" charset="0"/>
              </a:rPr>
              <a:t>Buhârî</a:t>
            </a:r>
            <a:r>
              <a:rPr lang="tr-TR" dirty="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Edeb</a:t>
            </a:r>
            <a:r>
              <a:rPr lang="tr-TR" dirty="0" smtClean="0">
                <a:latin typeface="Arial" panose="020B0604020202020204" pitchFamily="34" charset="0"/>
                <a:cs typeface="Arial" panose="020B0604020202020204" pitchFamily="34" charset="0"/>
              </a:rPr>
              <a:t>, 12</a:t>
            </a:r>
            <a:r>
              <a:rPr lang="tr-TR" dirty="0">
                <a:latin typeface="Arial" panose="020B0604020202020204" pitchFamily="34" charset="0"/>
                <a:cs typeface="Arial" panose="020B0604020202020204" pitchFamily="34" charset="0"/>
              </a:rPr>
              <a:t>) Bu hadisin “Ecelleri geldiğinde ne bir saat </a:t>
            </a:r>
            <a:r>
              <a:rPr lang="tr-TR" dirty="0" err="1">
                <a:latin typeface="Arial" panose="020B0604020202020204" pitchFamily="34" charset="0"/>
                <a:cs typeface="Arial" panose="020B0604020202020204" pitchFamily="34" charset="0"/>
              </a:rPr>
              <a:t>te’hir</a:t>
            </a:r>
            <a:r>
              <a:rPr lang="tr-TR" dirty="0">
                <a:latin typeface="Arial" panose="020B0604020202020204" pitchFamily="34" charset="0"/>
                <a:cs typeface="Arial" panose="020B0604020202020204" pitchFamily="34" charset="0"/>
              </a:rPr>
              <a:t> edilirler ne de </a:t>
            </a:r>
            <a:r>
              <a:rPr lang="tr-TR" dirty="0" smtClean="0">
                <a:latin typeface="Arial" panose="020B0604020202020204" pitchFamily="34" charset="0"/>
                <a:cs typeface="Arial" panose="020B0604020202020204" pitchFamily="34" charset="0"/>
              </a:rPr>
              <a:t>öne alınırlar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A’râf</a:t>
            </a:r>
            <a:r>
              <a:rPr lang="tr-TR" dirty="0">
                <a:latin typeface="Arial" panose="020B0604020202020204" pitchFamily="34" charset="0"/>
                <a:cs typeface="Arial" panose="020B0604020202020204" pitchFamily="34" charset="0"/>
              </a:rPr>
              <a:t>, 7/ 34) ayetinin zahirine muarız olduğu </a:t>
            </a:r>
            <a:r>
              <a:rPr lang="tr-TR" dirty="0" smtClean="0">
                <a:latin typeface="Arial" panose="020B0604020202020204" pitchFamily="34" charset="0"/>
                <a:cs typeface="Arial" panose="020B0604020202020204" pitchFamily="34" charset="0"/>
              </a:rPr>
              <a:t>görülmektedir. Bu </a:t>
            </a:r>
            <a:r>
              <a:rPr lang="tr-TR" dirty="0">
                <a:latin typeface="Arial" panose="020B0604020202020204" pitchFamily="34" charset="0"/>
                <a:cs typeface="Arial" panose="020B0604020202020204" pitchFamily="34" charset="0"/>
              </a:rPr>
              <a:t>durumda ayet ile hadisin arası cem edilmelidir. İki şekilde cem </a:t>
            </a:r>
            <a:r>
              <a:rPr lang="tr-TR" dirty="0" smtClean="0">
                <a:latin typeface="Arial" panose="020B0604020202020204" pitchFamily="34" charset="0"/>
                <a:cs typeface="Arial" panose="020B0604020202020204" pitchFamily="34" charset="0"/>
              </a:rPr>
              <a:t>ve </a:t>
            </a:r>
            <a:r>
              <a:rPr lang="tr-TR" dirty="0" err="1" smtClean="0">
                <a:latin typeface="Arial" panose="020B0604020202020204" pitchFamily="34" charset="0"/>
                <a:cs typeface="Arial" panose="020B0604020202020204" pitchFamily="34" charset="0"/>
              </a:rPr>
              <a:t>te’lif</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yapmak mümkündür</a:t>
            </a:r>
            <a:r>
              <a:rPr lang="tr-TR" dirty="0" smtClean="0">
                <a:latin typeface="Arial" panose="020B0604020202020204" pitchFamily="34" charset="0"/>
                <a:cs typeface="Arial" panose="020B0604020202020204" pitchFamily="34" charset="0"/>
              </a:rPr>
              <a:t>:</a:t>
            </a:r>
          </a:p>
          <a:p>
            <a:pPr marL="285750" indent="-285750" algn="just">
              <a:spcBef>
                <a:spcPts val="600"/>
              </a:spcBef>
              <a:spcAft>
                <a:spcPts val="600"/>
              </a:spcAft>
              <a:buFont typeface="Arial" panose="020B0604020202020204" pitchFamily="34" charset="0"/>
              <a:buChar char="•"/>
            </a:pPr>
            <a:r>
              <a:rPr lang="tr-TR" dirty="0">
                <a:latin typeface="Arial" panose="020B0604020202020204" pitchFamily="34" charset="0"/>
                <a:cs typeface="Arial" panose="020B0604020202020204" pitchFamily="34" charset="0"/>
              </a:rPr>
              <a:t>Ömrün artması, </a:t>
            </a:r>
            <a:r>
              <a:rPr lang="tr-TR" dirty="0" err="1">
                <a:latin typeface="Arial" panose="020B0604020202020204" pitchFamily="34" charset="0"/>
                <a:cs typeface="Arial" panose="020B0604020202020204" pitchFamily="34" charset="0"/>
              </a:rPr>
              <a:t>taata</a:t>
            </a:r>
            <a:r>
              <a:rPr lang="tr-TR" dirty="0">
                <a:latin typeface="Arial" panose="020B0604020202020204" pitchFamily="34" charset="0"/>
                <a:cs typeface="Arial" panose="020B0604020202020204" pitchFamily="34" charset="0"/>
              </a:rPr>
              <a:t> ulaşılması sebebiyle ömrün </a:t>
            </a:r>
            <a:r>
              <a:rPr lang="tr-TR" dirty="0" smtClean="0">
                <a:latin typeface="Arial" panose="020B0604020202020204" pitchFamily="34" charset="0"/>
                <a:cs typeface="Arial" panose="020B0604020202020204" pitchFamily="34" charset="0"/>
              </a:rPr>
              <a:t>bereketli kılınmasından </a:t>
            </a:r>
            <a:r>
              <a:rPr lang="tr-TR" dirty="0">
                <a:latin typeface="Arial" panose="020B0604020202020204" pitchFamily="34" charset="0"/>
                <a:cs typeface="Arial" panose="020B0604020202020204" pitchFamily="34" charset="0"/>
              </a:rPr>
              <a:t>kinayedir. Zira sıla-i rahim, </a:t>
            </a:r>
            <a:r>
              <a:rPr lang="tr-TR" dirty="0" err="1">
                <a:latin typeface="Arial" panose="020B0604020202020204" pitchFamily="34" charset="0"/>
                <a:cs typeface="Arial" panose="020B0604020202020204" pitchFamily="34" charset="0"/>
              </a:rPr>
              <a:t>taata</a:t>
            </a:r>
            <a:r>
              <a:rPr lang="tr-TR" dirty="0">
                <a:latin typeface="Arial" panose="020B0604020202020204" pitchFamily="34" charset="0"/>
                <a:cs typeface="Arial" panose="020B0604020202020204" pitchFamily="34" charset="0"/>
              </a:rPr>
              <a:t> ulaşmaya sebep olur </a:t>
            </a:r>
            <a:r>
              <a:rPr lang="tr-TR" dirty="0" smtClean="0">
                <a:latin typeface="Arial" panose="020B0604020202020204" pitchFamily="34" charset="0"/>
                <a:cs typeface="Arial" panose="020B0604020202020204" pitchFamily="34" charset="0"/>
              </a:rPr>
              <a:t>ve </a:t>
            </a:r>
            <a:r>
              <a:rPr lang="tr-TR" dirty="0" err="1" smtClean="0">
                <a:latin typeface="Arial" panose="020B0604020202020204" pitchFamily="34" charset="0"/>
                <a:cs typeface="Arial" panose="020B0604020202020204" pitchFamily="34" charset="0"/>
              </a:rPr>
              <a:t>masiyetten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korur</a:t>
            </a:r>
            <a:r>
              <a:rPr lang="tr-TR" dirty="0" smtClean="0">
                <a:latin typeface="Arial" panose="020B0604020202020204" pitchFamily="34" charset="0"/>
                <a:cs typeface="Arial" panose="020B0604020202020204" pitchFamily="34" charset="0"/>
              </a:rPr>
              <a:t>.</a:t>
            </a:r>
          </a:p>
          <a:p>
            <a:pPr marL="285750" indent="-285750" algn="just">
              <a:spcBef>
                <a:spcPts val="600"/>
              </a:spcBef>
              <a:spcAft>
                <a:spcPts val="600"/>
              </a:spcAft>
              <a:buFont typeface="Arial" panose="020B0604020202020204" pitchFamily="34" charset="0"/>
              <a:buChar char="•"/>
            </a:pPr>
            <a:r>
              <a:rPr lang="tr-TR" dirty="0">
                <a:latin typeface="Arial" panose="020B0604020202020204" pitchFamily="34" charset="0"/>
                <a:cs typeface="Arial" panose="020B0604020202020204" pitchFamily="34" charset="0"/>
              </a:rPr>
              <a:t>Ömrün artması hakikat de olabilir. Ancak bu, ömürle ilgilenen </a:t>
            </a:r>
            <a:r>
              <a:rPr lang="tr-TR" dirty="0" smtClean="0">
                <a:latin typeface="Arial" panose="020B0604020202020204" pitchFamily="34" charset="0"/>
                <a:cs typeface="Arial" panose="020B0604020202020204" pitchFamily="34" charset="0"/>
              </a:rPr>
              <a:t>meleğin bilgisine </a:t>
            </a:r>
            <a:r>
              <a:rPr lang="tr-TR" dirty="0">
                <a:latin typeface="Arial" panose="020B0604020202020204" pitchFamily="34" charset="0"/>
                <a:cs typeface="Arial" panose="020B0604020202020204" pitchFamily="34" charset="0"/>
              </a:rPr>
              <a:t>nispetledir. Ayetin delâlet ettiği şey ise, Allah’ın </a:t>
            </a:r>
            <a:r>
              <a:rPr lang="tr-TR" dirty="0" smtClean="0">
                <a:latin typeface="Arial" panose="020B0604020202020204" pitchFamily="34" charset="0"/>
                <a:cs typeface="Arial" panose="020B0604020202020204" pitchFamily="34" charset="0"/>
              </a:rPr>
              <a:t>ilmine nispetledir</a:t>
            </a:r>
            <a:r>
              <a:rPr lang="tr-TR" dirty="0">
                <a:latin typeface="Arial" panose="020B0604020202020204" pitchFamily="34" charset="0"/>
                <a:cs typeface="Arial" panose="020B0604020202020204" pitchFamily="34" charset="0"/>
              </a:rPr>
              <a:t>. Mesela meleğe şöyle denilir: Falanın ömrü sıla-i </a:t>
            </a:r>
            <a:r>
              <a:rPr lang="tr-TR" dirty="0" smtClean="0">
                <a:latin typeface="Arial" panose="020B0604020202020204" pitchFamily="34" charset="0"/>
                <a:cs typeface="Arial" panose="020B0604020202020204" pitchFamily="34" charset="0"/>
              </a:rPr>
              <a:t>rahim yaparsa </a:t>
            </a:r>
            <a:r>
              <a:rPr lang="tr-TR" dirty="0">
                <a:latin typeface="Arial" panose="020B0604020202020204" pitchFamily="34" charset="0"/>
                <a:cs typeface="Arial" panose="020B0604020202020204" pitchFamily="34" charset="0"/>
              </a:rPr>
              <a:t>yüz senedir, yapmazsa altmış senedir. Allah’ın ilminde </a:t>
            </a:r>
            <a:r>
              <a:rPr lang="tr-TR" dirty="0" smtClean="0">
                <a:latin typeface="Arial" panose="020B0604020202020204" pitchFamily="34" charset="0"/>
                <a:cs typeface="Arial" panose="020B0604020202020204" pitchFamily="34" charset="0"/>
              </a:rPr>
              <a:t>sıla-i rahim </a:t>
            </a:r>
            <a:r>
              <a:rPr lang="tr-TR" dirty="0">
                <a:latin typeface="Arial" panose="020B0604020202020204" pitchFamily="34" charset="0"/>
                <a:cs typeface="Arial" panose="020B0604020202020204" pitchFamily="34" charset="0"/>
              </a:rPr>
              <a:t>yapıp yapmayacağı önceden vardır. Allah’ın ilminde olan, </a:t>
            </a:r>
            <a:r>
              <a:rPr lang="tr-TR" dirty="0" smtClean="0">
                <a:latin typeface="Arial" panose="020B0604020202020204" pitchFamily="34" charset="0"/>
                <a:cs typeface="Arial" panose="020B0604020202020204" pitchFamily="34" charset="0"/>
              </a:rPr>
              <a:t>ne </a:t>
            </a:r>
            <a:r>
              <a:rPr lang="tr-TR" dirty="0" err="1" smtClean="0">
                <a:latin typeface="Arial" panose="020B0604020202020204" pitchFamily="34" charset="0"/>
                <a:cs typeface="Arial" panose="020B0604020202020204" pitchFamily="34" charset="0"/>
              </a:rPr>
              <a:t>te’hir</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edilir ne de öne alınır. Meleğin ilminde olanda ise, artma-eksilme mümkündür. Şu ayet buna işaret eder: “Allah dilediğini siler, </a:t>
            </a:r>
            <a:r>
              <a:rPr lang="tr-TR" dirty="0" smtClean="0">
                <a:latin typeface="Arial" panose="020B0604020202020204" pitchFamily="34" charset="0"/>
                <a:cs typeface="Arial" panose="020B0604020202020204" pitchFamily="34" charset="0"/>
              </a:rPr>
              <a:t>dilediğini bırakır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ümmü’l-kitab</a:t>
            </a:r>
            <a:r>
              <a:rPr lang="tr-TR" dirty="0">
                <a:latin typeface="Arial" panose="020B0604020202020204" pitchFamily="34" charset="0"/>
                <a:cs typeface="Arial" panose="020B0604020202020204" pitchFamily="34" charset="0"/>
              </a:rPr>
              <a:t> O’nun katındadır.” (</a:t>
            </a:r>
            <a:r>
              <a:rPr lang="tr-TR" dirty="0" err="1">
                <a:latin typeface="Arial" panose="020B0604020202020204" pitchFamily="34" charset="0"/>
                <a:cs typeface="Arial" panose="020B0604020202020204" pitchFamily="34" charset="0"/>
              </a:rPr>
              <a:t>Ra’d</a:t>
            </a:r>
            <a:r>
              <a:rPr lang="tr-TR" dirty="0">
                <a:latin typeface="Arial" panose="020B0604020202020204" pitchFamily="34" charset="0"/>
                <a:cs typeface="Arial" panose="020B0604020202020204" pitchFamily="34" charset="0"/>
              </a:rPr>
              <a:t>, 13/ 39) Silme ve </a:t>
            </a:r>
            <a:r>
              <a:rPr lang="tr-TR" dirty="0" smtClean="0">
                <a:latin typeface="Arial" panose="020B0604020202020204" pitchFamily="34" charset="0"/>
                <a:cs typeface="Arial" panose="020B0604020202020204" pitchFamily="34" charset="0"/>
              </a:rPr>
              <a:t>bırakma meleğin </a:t>
            </a:r>
            <a:r>
              <a:rPr lang="tr-TR" dirty="0">
                <a:latin typeface="Arial" panose="020B0604020202020204" pitchFamily="34" charset="0"/>
                <a:cs typeface="Arial" panose="020B0604020202020204" pitchFamily="34" charset="0"/>
              </a:rPr>
              <a:t>bilgisine nispetledir. </a:t>
            </a:r>
            <a:r>
              <a:rPr lang="tr-TR" dirty="0" err="1">
                <a:latin typeface="Arial" panose="020B0604020202020204" pitchFamily="34" charset="0"/>
                <a:cs typeface="Arial" panose="020B0604020202020204" pitchFamily="34" charset="0"/>
              </a:rPr>
              <a:t>Ümmü’l-kitab’da</a:t>
            </a:r>
            <a:r>
              <a:rPr lang="tr-TR" dirty="0">
                <a:latin typeface="Arial" panose="020B0604020202020204" pitchFamily="34" charset="0"/>
                <a:cs typeface="Arial" panose="020B0604020202020204" pitchFamily="34" charset="0"/>
              </a:rPr>
              <a:t> olan, Allah’ın </a:t>
            </a:r>
            <a:r>
              <a:rPr lang="tr-TR" dirty="0" smtClean="0">
                <a:latin typeface="Arial" panose="020B0604020202020204" pitchFamily="34" charset="0"/>
                <a:cs typeface="Arial" panose="020B0604020202020204" pitchFamily="34" charset="0"/>
              </a:rPr>
              <a:t>ilminde olandır </a:t>
            </a:r>
            <a:r>
              <a:rPr lang="tr-TR" dirty="0">
                <a:latin typeface="Arial" panose="020B0604020202020204" pitchFamily="34" charset="0"/>
                <a:cs typeface="Arial" panose="020B0604020202020204" pitchFamily="34" charset="0"/>
              </a:rPr>
              <a:t>ki onda silme </a:t>
            </a:r>
            <a:r>
              <a:rPr lang="tr-TR" dirty="0" smtClean="0">
                <a:latin typeface="Arial" panose="020B0604020202020204" pitchFamily="34" charset="0"/>
                <a:cs typeface="Arial" panose="020B0604020202020204" pitchFamily="34" charset="0"/>
              </a:rPr>
              <a:t>olmaz.</a:t>
            </a:r>
            <a:endParaRPr lang="tr-TR" dirty="0">
              <a:latin typeface="Arial" panose="020B0604020202020204" pitchFamily="34" charset="0"/>
              <a:cs typeface="Arial" panose="020B0604020202020204" pitchFamily="34" charset="0"/>
            </a:endParaRPr>
          </a:p>
          <a:p>
            <a:pPr algn="just">
              <a:spcBef>
                <a:spcPts val="600"/>
              </a:spcBef>
              <a:spcAft>
                <a:spcPts val="600"/>
              </a:spcAft>
            </a:pPr>
            <a:r>
              <a:rPr lang="tr-TR" dirty="0"/>
              <a:t/>
            </a:r>
            <a:br>
              <a:rPr lang="tr-TR"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861730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4773743"/>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Peygamber Efendimiz: “Bir katilin </a:t>
            </a:r>
            <a:r>
              <a:rPr lang="tr-TR" sz="2000" dirty="0" smtClean="0">
                <a:latin typeface="Arial" panose="020B0604020202020204" pitchFamily="34" charset="0"/>
                <a:cs typeface="Arial" panose="020B0604020202020204" pitchFamily="34" charset="0"/>
              </a:rPr>
              <a:t>işlediği suç </a:t>
            </a:r>
            <a:r>
              <a:rPr lang="tr-TR" sz="2000" dirty="0">
                <a:latin typeface="Arial" panose="020B0604020202020204" pitchFamily="34" charset="0"/>
                <a:cs typeface="Arial" panose="020B0604020202020204" pitchFamily="34" charset="0"/>
              </a:rPr>
              <a:t>ve günahtan Hz. Adem’in oğlu Kâbil’e </a:t>
            </a:r>
            <a:r>
              <a:rPr lang="tr-TR" sz="2000" dirty="0" smtClean="0">
                <a:latin typeface="Arial" panose="020B0604020202020204" pitchFamily="34" charset="0"/>
                <a:cs typeface="Arial" panose="020B0604020202020204" pitchFamily="34" charset="0"/>
              </a:rPr>
              <a:t>bir pay </a:t>
            </a:r>
            <a:r>
              <a:rPr lang="tr-TR" sz="2000" dirty="0">
                <a:latin typeface="Arial" panose="020B0604020202020204" pitchFamily="34" charset="0"/>
                <a:cs typeface="Arial" panose="020B0604020202020204" pitchFamily="34" charset="0"/>
              </a:rPr>
              <a:t>düşer</a:t>
            </a:r>
            <a:r>
              <a:rPr lang="tr-TR" sz="2000" dirty="0" smtClean="0">
                <a:latin typeface="Arial" panose="020B0604020202020204" pitchFamily="34" charset="0"/>
                <a:cs typeface="Arial" panose="020B0604020202020204" pitchFamily="34" charset="0"/>
              </a:rPr>
              <a:t>.”</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a:t>
            </a:r>
            <a:r>
              <a:rPr lang="tr-TR" sz="2000" dirty="0" err="1" smtClean="0">
                <a:latin typeface="Arial" panose="020B0604020202020204" pitchFamily="34" charset="0"/>
                <a:cs typeface="Arial" panose="020B0604020202020204" pitchFamily="34" charset="0"/>
              </a:rPr>
              <a:t>Buhâri</a:t>
            </a:r>
            <a:r>
              <a:rPr lang="tr-TR" sz="2000" dirty="0" smtClean="0">
                <a:latin typeface="Arial" panose="020B0604020202020204" pitchFamily="34" charset="0"/>
                <a:cs typeface="Arial" panose="020B0604020202020204" pitchFamily="34" charset="0"/>
              </a:rPr>
              <a:t>) buyurmuştur. Bu </a:t>
            </a:r>
            <a:r>
              <a:rPr lang="tr-TR" sz="2000" dirty="0">
                <a:latin typeface="Arial" panose="020B0604020202020204" pitchFamily="34" charset="0"/>
                <a:cs typeface="Arial" panose="020B0604020202020204" pitchFamily="34" charset="0"/>
              </a:rPr>
              <a:t>hadisi okuyan birçok kişinin aklına “</a:t>
            </a:r>
            <a:r>
              <a:rPr lang="tr-TR" sz="2000" dirty="0" smtClean="0">
                <a:latin typeface="Arial" panose="020B0604020202020204" pitchFamily="34" charset="0"/>
                <a:cs typeface="Arial" panose="020B0604020202020204" pitchFamily="34" charset="0"/>
              </a:rPr>
              <a:t>Hiçbir günahkar</a:t>
            </a:r>
            <a:r>
              <a:rPr lang="tr-TR" sz="2000" dirty="0">
                <a:latin typeface="Arial" panose="020B0604020202020204" pitchFamily="34" charset="0"/>
                <a:cs typeface="Arial" panose="020B0604020202020204" pitchFamily="34" charset="0"/>
              </a:rPr>
              <a:t>, başkasının günahını yüklenmez</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Fatır</a:t>
            </a:r>
            <a:r>
              <a:rPr lang="tr-TR" sz="2000" dirty="0" smtClean="0">
                <a:latin typeface="Arial" panose="020B0604020202020204" pitchFamily="34" charset="0"/>
                <a:cs typeface="Arial" panose="020B0604020202020204" pitchFamily="34" charset="0"/>
              </a:rPr>
              <a:t> 18) ayet-i </a:t>
            </a:r>
            <a:r>
              <a:rPr lang="tr-TR" sz="2000" dirty="0">
                <a:latin typeface="Arial" panose="020B0604020202020204" pitchFamily="34" charset="0"/>
                <a:cs typeface="Arial" panose="020B0604020202020204" pitchFamily="34" charset="0"/>
              </a:rPr>
              <a:t>kerimesi gelebilir. İlk </a:t>
            </a:r>
            <a:r>
              <a:rPr lang="tr-TR" sz="2000" dirty="0" smtClean="0">
                <a:latin typeface="Arial" panose="020B0604020202020204" pitchFamily="34" charset="0"/>
                <a:cs typeface="Arial" panose="020B0604020202020204" pitchFamily="34" charset="0"/>
              </a:rPr>
              <a:t>bakışta sanki </a:t>
            </a:r>
            <a:r>
              <a:rPr lang="tr-TR" sz="2000" dirty="0">
                <a:latin typeface="Arial" panose="020B0604020202020204" pitchFamily="34" charset="0"/>
                <a:cs typeface="Arial" panose="020B0604020202020204" pitchFamily="34" charset="0"/>
              </a:rPr>
              <a:t>bu ayet ile yukarıdaki hadis birbiri ile </a:t>
            </a:r>
            <a:r>
              <a:rPr lang="tr-TR" sz="2000" dirty="0" smtClean="0">
                <a:latin typeface="Arial" panose="020B0604020202020204" pitchFamily="34" charset="0"/>
                <a:cs typeface="Arial" panose="020B0604020202020204" pitchFamily="34" charset="0"/>
              </a:rPr>
              <a:t>çelişiyormuş gibi </a:t>
            </a:r>
            <a:r>
              <a:rPr lang="tr-TR" sz="2000" dirty="0">
                <a:latin typeface="Arial" panose="020B0604020202020204" pitchFamily="34" charset="0"/>
                <a:cs typeface="Arial" panose="020B0604020202020204" pitchFamily="34" charset="0"/>
              </a:rPr>
              <a:t>görünür. Öyle ya hiçbir </a:t>
            </a:r>
            <a:r>
              <a:rPr lang="tr-TR" sz="2000" dirty="0" smtClean="0">
                <a:latin typeface="Arial" panose="020B0604020202020204" pitchFamily="34" charset="0"/>
                <a:cs typeface="Arial" panose="020B0604020202020204" pitchFamily="34" charset="0"/>
              </a:rPr>
              <a:t>günahkar başkasının </a:t>
            </a:r>
            <a:r>
              <a:rPr lang="tr-TR" sz="2000" dirty="0">
                <a:latin typeface="Arial" panose="020B0604020202020204" pitchFamily="34" charset="0"/>
                <a:cs typeface="Arial" panose="020B0604020202020204" pitchFamily="34" charset="0"/>
              </a:rPr>
              <a:t>günahını yüklenmeyecekse </a:t>
            </a:r>
            <a:r>
              <a:rPr lang="tr-TR" sz="2000" dirty="0" smtClean="0">
                <a:latin typeface="Arial" panose="020B0604020202020204" pitchFamily="34" charset="0"/>
                <a:cs typeface="Arial" panose="020B0604020202020204" pitchFamily="34" charset="0"/>
              </a:rPr>
              <a:t>neden her </a:t>
            </a:r>
            <a:r>
              <a:rPr lang="tr-TR" sz="2000" dirty="0">
                <a:latin typeface="Arial" panose="020B0604020202020204" pitchFamily="34" charset="0"/>
                <a:cs typeface="Arial" panose="020B0604020202020204" pitchFamily="34" charset="0"/>
              </a:rPr>
              <a:t>cinayet suçundan ötürü Hz. Adem’in </a:t>
            </a:r>
            <a:r>
              <a:rPr lang="tr-TR" sz="2000" dirty="0" smtClean="0">
                <a:latin typeface="Arial" panose="020B0604020202020204" pitchFamily="34" charset="0"/>
                <a:cs typeface="Arial" panose="020B0604020202020204" pitchFamily="34" charset="0"/>
              </a:rPr>
              <a:t>oğluna günah </a:t>
            </a:r>
            <a:r>
              <a:rPr lang="tr-TR" sz="2000" dirty="0">
                <a:latin typeface="Arial" panose="020B0604020202020204" pitchFamily="34" charset="0"/>
                <a:cs typeface="Arial" panose="020B0604020202020204" pitchFamily="34" charset="0"/>
              </a:rPr>
              <a:t>yazılsın ki? Oysa ilgili hadisi </a:t>
            </a:r>
            <a:r>
              <a:rPr lang="tr-TR" sz="2000" dirty="0" smtClean="0">
                <a:latin typeface="Arial" panose="020B0604020202020204" pitchFamily="34" charset="0"/>
                <a:cs typeface="Arial" panose="020B0604020202020204" pitchFamily="34" charset="0"/>
              </a:rPr>
              <a:t>rivayet eden </a:t>
            </a:r>
            <a:r>
              <a:rPr lang="tr-TR" sz="2000" dirty="0" err="1">
                <a:latin typeface="Arial" panose="020B0604020202020204" pitchFamily="34" charset="0"/>
                <a:cs typeface="Arial" panose="020B0604020202020204" pitchFamily="34" charset="0"/>
              </a:rPr>
              <a:t>Buhârî</a:t>
            </a:r>
            <a:r>
              <a:rPr lang="tr-TR" sz="2000" dirty="0">
                <a:latin typeface="Arial" panose="020B0604020202020204" pitchFamily="34" charset="0"/>
                <a:cs typeface="Arial" panose="020B0604020202020204" pitchFamily="34" charset="0"/>
              </a:rPr>
              <a:t>, beraberinde bir de şu ayeti hatırlatmıştır</a:t>
            </a:r>
            <a:r>
              <a:rPr lang="tr-TR" sz="2000"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771443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70651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1821623"/>
            <a:ext cx="10040281" cy="4862870"/>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“Böylece kıyamet gününde kendi günahlarını tam olarak, bilgisizce saptırdıkları </a:t>
            </a:r>
            <a:r>
              <a:rPr lang="tr-TR" sz="2000" dirty="0" smtClean="0">
                <a:latin typeface="Arial" panose="020B0604020202020204" pitchFamily="34" charset="0"/>
                <a:cs typeface="Arial" panose="020B0604020202020204" pitchFamily="34" charset="0"/>
              </a:rPr>
              <a:t>kimselerin günahlarının </a:t>
            </a:r>
            <a:r>
              <a:rPr lang="tr-TR" sz="2000" dirty="0">
                <a:latin typeface="Arial" panose="020B0604020202020204" pitchFamily="34" charset="0"/>
                <a:cs typeface="Arial" panose="020B0604020202020204" pitchFamily="34" charset="0"/>
              </a:rPr>
              <a:t>da bir kısmını yüklenirler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Nahl</a:t>
            </a:r>
            <a:r>
              <a:rPr lang="tr-TR" sz="2000" dirty="0" smtClean="0">
                <a:latin typeface="Arial" panose="020B0604020202020204" pitchFamily="34" charset="0"/>
                <a:cs typeface="Arial" panose="020B0604020202020204" pitchFamily="34" charset="0"/>
              </a:rPr>
              <a:t>, 25)</a:t>
            </a:r>
          </a:p>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Demek oluyor ki insanları bilgisizce saptırıp onlara zarar verenler, saptırdıkları </a:t>
            </a:r>
            <a:r>
              <a:rPr lang="tr-TR" sz="2000" dirty="0">
                <a:latin typeface="Arial" panose="020B0604020202020204" pitchFamily="34" charset="0"/>
                <a:cs typeface="Arial" panose="020B0604020202020204" pitchFamily="34" charset="0"/>
              </a:rPr>
              <a:t>kimselerin de </a:t>
            </a:r>
            <a:r>
              <a:rPr lang="tr-TR" sz="2000" dirty="0">
                <a:latin typeface="Arial" panose="020B0604020202020204" pitchFamily="34" charset="0"/>
                <a:cs typeface="Arial" panose="020B0604020202020204" pitchFamily="34" charset="0"/>
              </a:rPr>
              <a:t>günahlarını taşıyarak hesap vereceklerdir. Bu durumda yukarıda aktardığımız </a:t>
            </a:r>
            <a:r>
              <a:rPr lang="tr-TR" sz="2000" dirty="0">
                <a:latin typeface="Arial" panose="020B0604020202020204" pitchFamily="34" charset="0"/>
                <a:cs typeface="Arial" panose="020B0604020202020204" pitchFamily="34" charset="0"/>
              </a:rPr>
              <a:t>hadis-i şerifin </a:t>
            </a:r>
            <a:r>
              <a:rPr lang="tr-TR" sz="2000" dirty="0">
                <a:latin typeface="Arial" panose="020B0604020202020204" pitchFamily="34" charset="0"/>
                <a:cs typeface="Arial" panose="020B0604020202020204" pitchFamily="34" charset="0"/>
              </a:rPr>
              <a:t>ve ayet-i kerimenin, suça azmettirme açısından ele alınıp yorumlanması gerekir. </a:t>
            </a:r>
            <a:r>
              <a:rPr lang="tr-TR" sz="2000" dirty="0">
                <a:latin typeface="Arial" panose="020B0604020202020204" pitchFamily="34" charset="0"/>
                <a:cs typeface="Arial" panose="020B0604020202020204" pitchFamily="34" charset="0"/>
              </a:rPr>
              <a:t>Öte yandan </a:t>
            </a:r>
            <a:r>
              <a:rPr lang="tr-TR" sz="2000" dirty="0">
                <a:latin typeface="Arial" panose="020B0604020202020204" pitchFamily="34" charset="0"/>
                <a:cs typeface="Arial" panose="020B0604020202020204" pitchFamily="34" charset="0"/>
              </a:rPr>
              <a:t>bir günah ve kötülük konusunda çığır açmak da o yolda ilerleyenlerin </a:t>
            </a:r>
            <a:r>
              <a:rPr lang="tr-TR" sz="2000" dirty="0">
                <a:latin typeface="Arial" panose="020B0604020202020204" pitchFamily="34" charset="0"/>
                <a:cs typeface="Arial" panose="020B0604020202020204" pitchFamily="34" charset="0"/>
              </a:rPr>
              <a:t>işleyecekleri günahlardan </a:t>
            </a:r>
            <a:r>
              <a:rPr lang="tr-TR" sz="2000" dirty="0">
                <a:latin typeface="Arial" panose="020B0604020202020204" pitchFamily="34" charset="0"/>
                <a:cs typeface="Arial" panose="020B0604020202020204" pitchFamily="34" charset="0"/>
              </a:rPr>
              <a:t>payına düşeni almak </a:t>
            </a:r>
            <a:r>
              <a:rPr lang="tr-TR" sz="2000" dirty="0">
                <a:latin typeface="Arial" panose="020B0604020202020204" pitchFamily="34" charset="0"/>
                <a:cs typeface="Arial" panose="020B0604020202020204" pitchFamily="34" charset="0"/>
              </a:rPr>
              <a:t>demektir. Bu </a:t>
            </a:r>
            <a:r>
              <a:rPr lang="tr-TR" sz="2000" dirty="0">
                <a:latin typeface="Arial" panose="020B0604020202020204" pitchFamily="34" charset="0"/>
                <a:cs typeface="Arial" panose="020B0604020202020204" pitchFamily="34" charset="0"/>
              </a:rPr>
              <a:t>durum, suç işleyenlerin cezalandırılmayacağı, suçlarının başkasına yükleneceği </a:t>
            </a:r>
            <a:r>
              <a:rPr lang="tr-TR" sz="2000" dirty="0">
                <a:latin typeface="Arial" panose="020B0604020202020204" pitchFamily="34" charset="0"/>
                <a:cs typeface="Arial" panose="020B0604020202020204" pitchFamily="34" charset="0"/>
              </a:rPr>
              <a:t>anlamına gelmemektedir</a:t>
            </a:r>
            <a:r>
              <a:rPr lang="tr-TR" sz="2000" dirty="0">
                <a:latin typeface="Arial" panose="020B0604020202020204" pitchFamily="34" charset="0"/>
                <a:cs typeface="Arial" panose="020B0604020202020204" pitchFamily="34" charset="0"/>
              </a:rPr>
              <a:t>. “Hiçbir günahkar başkasının günahını yüklenmez</a:t>
            </a:r>
            <a:r>
              <a:rPr lang="tr-TR"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ayeti ise suç </a:t>
            </a:r>
            <a:r>
              <a:rPr lang="tr-TR" sz="2000" dirty="0">
                <a:latin typeface="Arial" panose="020B0604020202020204" pitchFamily="34" charset="0"/>
                <a:cs typeface="Arial" panose="020B0604020202020204" pitchFamily="34" charset="0"/>
              </a:rPr>
              <a:t>ve günahın </a:t>
            </a:r>
            <a:r>
              <a:rPr lang="tr-TR" sz="2000" dirty="0">
                <a:latin typeface="Arial" panose="020B0604020202020204" pitchFamily="34" charset="0"/>
                <a:cs typeface="Arial" panose="020B0604020202020204" pitchFamily="34" charset="0"/>
              </a:rPr>
              <a:t>şahsiliği ilkesiyle ilgilidir. Böylelikle taşlar yerine oturmuş olur.</a:t>
            </a:r>
          </a:p>
        </p:txBody>
      </p:sp>
    </p:spTree>
    <p:extLst>
      <p:ext uri="{BB962C8B-B14F-4D97-AF65-F5344CB8AC3E}">
        <p14:creationId xmlns:p14="http://schemas.microsoft.com/office/powerpoint/2010/main" val="1416822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MÜŞKİLU’L-HADİS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926536"/>
          </a:xfrm>
          <a:prstGeom prst="rect">
            <a:avLst/>
          </a:prstGeom>
          <a:noFill/>
        </p:spPr>
        <p:txBody>
          <a:bodyPr wrap="square" rtlCol="0">
            <a:spAutoFit/>
          </a:bodyPr>
          <a:lstStyle/>
          <a:p>
            <a:pPr algn="just">
              <a:lnSpc>
                <a:spcPct val="150000"/>
              </a:lnSpc>
              <a:spcBef>
                <a:spcPts val="600"/>
              </a:spcBef>
              <a:spcAft>
                <a:spcPts val="600"/>
              </a:spcAft>
            </a:pPr>
            <a:r>
              <a:rPr lang="tr-TR" sz="2000" b="1" dirty="0" smtClean="0">
                <a:latin typeface="Arial" panose="020B0604020202020204" pitchFamily="34" charset="0"/>
                <a:cs typeface="Arial" panose="020B0604020202020204" pitchFamily="34" charset="0"/>
              </a:rPr>
              <a:t>Tercih</a:t>
            </a:r>
            <a:r>
              <a:rPr lang="tr-TR" sz="2000" dirty="0" smtClean="0">
                <a:latin typeface="Arial" panose="020B0604020202020204" pitchFamily="34" charset="0"/>
                <a:cs typeface="Arial" panose="020B0604020202020204" pitchFamily="34" charset="0"/>
              </a:rPr>
              <a:t>:</a:t>
            </a: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49" y="1937353"/>
            <a:ext cx="7120182" cy="476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0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70651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a:solidFill>
                  <a:schemeClr val="accent1">
                    <a:lumMod val="75000"/>
                  </a:schemeClr>
                </a:solidFill>
                <a:latin typeface="Corbel" panose="020B0503020204020204" pitchFamily="34" charset="0"/>
                <a:ea typeface="Tahoma" pitchFamily="34" charset="0"/>
                <a:cs typeface="Tahoma" pitchFamily="34" charset="0"/>
              </a:rPr>
              <a:t>Suistimal</a:t>
            </a:r>
            <a:r>
              <a:rPr lang="tr-TR" sz="2800" b="1" dirty="0">
                <a:solidFill>
                  <a:schemeClr val="accent1">
                    <a:lumMod val="75000"/>
                  </a:schemeClr>
                </a:solidFill>
                <a:latin typeface="Corbel" panose="020B0503020204020204" pitchFamily="34" charset="0"/>
                <a:ea typeface="Tahoma" pitchFamily="34" charset="0"/>
                <a:cs typeface="Tahoma" pitchFamily="34" charset="0"/>
              </a:rPr>
              <a:t> Edilen Bir Yöntem: </a:t>
            </a:r>
            <a:r>
              <a:rPr lang="tr-TR" sz="2800" b="1" dirty="0" err="1" smtClean="0">
                <a:solidFill>
                  <a:schemeClr val="accent1">
                    <a:lumMod val="75000"/>
                  </a:schemeClr>
                </a:solidFill>
                <a:latin typeface="Corbel" panose="020B0503020204020204" pitchFamily="34" charset="0"/>
                <a:ea typeface="Tahoma" pitchFamily="34" charset="0"/>
                <a:cs typeface="Tahoma" pitchFamily="34" charset="0"/>
              </a:rPr>
              <a:t>Kur’ân'a</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 </a:t>
            </a:r>
            <a:r>
              <a:rPr lang="tr-TR" sz="2800" b="1" dirty="0">
                <a:solidFill>
                  <a:schemeClr val="accent1">
                    <a:lumMod val="75000"/>
                  </a:schemeClr>
                </a:solidFill>
                <a:latin typeface="Corbel" panose="020B0503020204020204" pitchFamily="34" charset="0"/>
                <a:ea typeface="Tahoma" pitchFamily="34" charset="0"/>
                <a:cs typeface="Tahoma" pitchFamily="34" charset="0"/>
              </a:rPr>
              <a:t>Arz ve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Bazı Hadislerin </a:t>
            </a:r>
            <a:r>
              <a:rPr lang="tr-TR" sz="2800" b="1" dirty="0">
                <a:solidFill>
                  <a:schemeClr val="accent1">
                    <a:lumMod val="75000"/>
                  </a:schemeClr>
                </a:solidFill>
                <a:latin typeface="Corbel" panose="020B0503020204020204" pitchFamily="34" charset="0"/>
                <a:ea typeface="Tahoma" pitchFamily="34" charset="0"/>
                <a:cs typeface="Tahoma" pitchFamily="34" charset="0"/>
              </a:rPr>
              <a:t>Kuran'a aykırılık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iddiası</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1821623"/>
            <a:ext cx="10040281" cy="4651979"/>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Günümüzde</a:t>
            </a:r>
            <a:r>
              <a:rPr lang="tr-TR" sz="2000" dirty="0">
                <a:latin typeface="Arial" panose="020B0604020202020204" pitchFamily="34" charset="0"/>
                <a:cs typeface="Arial" panose="020B0604020202020204" pitchFamily="34" charset="0"/>
              </a:rPr>
              <a:t>, hayli sübjektiflik arz eden bu metodun aceleci, gayri ciddî ve gayri ilmî bir yaklaşımla sahih hadislerin sanki bazı ayetlere aykırıymış havası verilerek reddedilmesi amacıyla </a:t>
            </a:r>
            <a:r>
              <a:rPr lang="tr-TR" sz="2000" dirty="0" err="1">
                <a:latin typeface="Arial" panose="020B0604020202020204" pitchFamily="34" charset="0"/>
                <a:cs typeface="Arial" panose="020B0604020202020204" pitchFamily="34" charset="0"/>
              </a:rPr>
              <a:t>suistimal</a:t>
            </a:r>
            <a:r>
              <a:rPr lang="tr-TR" sz="2000" dirty="0">
                <a:latin typeface="Arial" panose="020B0604020202020204" pitchFamily="34" charset="0"/>
                <a:cs typeface="Arial" panose="020B0604020202020204" pitchFamily="34" charset="0"/>
              </a:rPr>
              <a:t> edildiği görülmektedir. Ör. </a:t>
            </a:r>
            <a:r>
              <a:rPr lang="tr-TR" sz="2000" b="1" dirty="0">
                <a:latin typeface="Arial" panose="020B0604020202020204" pitchFamily="34" charset="0"/>
                <a:cs typeface="Arial" panose="020B0604020202020204" pitchFamily="34" charset="0"/>
              </a:rPr>
              <a:t>kader inancını </a:t>
            </a:r>
            <a:r>
              <a:rPr lang="tr-TR" sz="2000" dirty="0">
                <a:latin typeface="Arial" panose="020B0604020202020204" pitchFamily="34" charset="0"/>
                <a:cs typeface="Arial" panose="020B0604020202020204" pitchFamily="34" charset="0"/>
              </a:rPr>
              <a:t>ortaya koyan sahih hadisler sanki insanın cüzi iradesine, mesuliyetine işaret eden ayeti kerimelere tersmiş gibi takdim edilerek reddedilmektedir.  Kuran dışında pek çok </a:t>
            </a:r>
            <a:r>
              <a:rPr lang="tr-TR" sz="2000" b="1" dirty="0">
                <a:latin typeface="Arial" panose="020B0604020202020204" pitchFamily="34" charset="0"/>
                <a:cs typeface="Arial" panose="020B0604020202020204" pitchFamily="34" charset="0"/>
              </a:rPr>
              <a:t>hissî mucizeyi </a:t>
            </a:r>
            <a:r>
              <a:rPr lang="tr-TR" sz="2000" dirty="0">
                <a:latin typeface="Arial" panose="020B0604020202020204" pitchFamily="34" charset="0"/>
                <a:cs typeface="Arial" panose="020B0604020202020204" pitchFamily="34" charset="0"/>
              </a:rPr>
              <a:t>haber veren sahih hadisler de Mekkeli müşriklerin keyfî mucize taleplerini reddeden ayeti kerimeye istinaden reddedilmek istenmektedir. Görüldüğü gibi, bazı ayeti kerimelere yanlış manalar yüklenip sahih hadislerle çelişkiliymiş gibi bir izlenim sağlanıp bu hadislerin reddine bir gerekçe üretilmektedir. Bunun ise ilmî hiçbir tarafı olmayıp sunî bir gerekçeyle dinin sahih unsurlarını bünyesinden sökmek anlamına </a:t>
            </a:r>
            <a:r>
              <a:rPr lang="tr-TR" sz="2000" dirty="0" smtClean="0">
                <a:latin typeface="Arial" panose="020B0604020202020204" pitchFamily="34" charset="0"/>
                <a:cs typeface="Arial" panose="020B0604020202020204" pitchFamily="34" charset="0"/>
              </a:rPr>
              <a:t>gelmektedir.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622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70651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a:solidFill>
                  <a:schemeClr val="accent1">
                    <a:lumMod val="75000"/>
                  </a:schemeClr>
                </a:solidFill>
                <a:latin typeface="Corbel" panose="020B0503020204020204" pitchFamily="34" charset="0"/>
                <a:ea typeface="Tahoma" pitchFamily="34" charset="0"/>
                <a:cs typeface="Tahoma" pitchFamily="34" charset="0"/>
              </a:rPr>
              <a:t>Suistimal</a:t>
            </a:r>
            <a:r>
              <a:rPr lang="tr-TR" sz="2800" b="1" dirty="0">
                <a:solidFill>
                  <a:schemeClr val="accent1">
                    <a:lumMod val="75000"/>
                  </a:schemeClr>
                </a:solidFill>
                <a:latin typeface="Corbel" panose="020B0503020204020204" pitchFamily="34" charset="0"/>
                <a:ea typeface="Tahoma" pitchFamily="34" charset="0"/>
                <a:cs typeface="Tahoma" pitchFamily="34" charset="0"/>
              </a:rPr>
              <a:t> Edilen Bir Yöntem: Kuran'a Arz ve hadislerin Kuran'a aykırılık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iddiası</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1821623"/>
            <a:ext cx="10040281" cy="2805320"/>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Üstelik </a:t>
            </a:r>
            <a:r>
              <a:rPr lang="tr-TR" sz="2000" dirty="0">
                <a:latin typeface="Arial" panose="020B0604020202020204" pitchFamily="34" charset="0"/>
                <a:cs typeface="Arial" panose="020B0604020202020204" pitchFamily="34" charset="0"/>
              </a:rPr>
              <a:t>kader, şefaat ve mucizelerle ilgili aynı ayetleri 14 buçuk asırdır inceleyen âlimlere kapalı kalan bu aykırılık iddialarını günümüzde bir takım insanların bir anda keşfetmeleri,  ayetleri ne kadar keyfî ve sübjektif yorumladıklarını ispat etmektedir. Kurana aykırıymış gibi sunulan bu örneklere benzer 100 tane hadisin hakikatte aykırı olmadığına dair </a:t>
            </a:r>
            <a:r>
              <a:rPr lang="tr-TR" sz="2000" dirty="0" smtClean="0">
                <a:latin typeface="Arial" panose="020B0604020202020204" pitchFamily="34" charset="0"/>
                <a:cs typeface="Arial" panose="020B0604020202020204" pitchFamily="34" charset="0"/>
              </a:rPr>
              <a:t>izahlar </a:t>
            </a:r>
            <a:r>
              <a:rPr lang="tr-TR" sz="2000" dirty="0">
                <a:latin typeface="Arial" panose="020B0604020202020204" pitchFamily="34" charset="0"/>
                <a:cs typeface="Arial" panose="020B0604020202020204" pitchFamily="34" charset="0"/>
              </a:rPr>
              <a:t>Prof. Dr. Yavuz Köktaş’ın </a:t>
            </a:r>
            <a:r>
              <a:rPr lang="tr-TR" sz="2000" dirty="0" smtClean="0">
                <a:latin typeface="Arial" panose="020B0604020202020204" pitchFamily="34" charset="0"/>
                <a:cs typeface="Arial" panose="020B0604020202020204" pitchFamily="34" charset="0"/>
              </a:rPr>
              <a:t>«Kuran’a Aykırı Görülen Hadisler» isimli kitabında </a:t>
            </a:r>
            <a:r>
              <a:rPr lang="tr-TR" sz="2000" dirty="0">
                <a:latin typeface="Arial" panose="020B0604020202020204" pitchFamily="34" charset="0"/>
                <a:cs typeface="Arial" panose="020B0604020202020204" pitchFamily="34" charset="0"/>
              </a:rPr>
              <a:t>bulunabilir. </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913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211960" y="425162"/>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a:solidFill>
                  <a:schemeClr val="accent1">
                    <a:lumMod val="75000"/>
                  </a:schemeClr>
                </a:solidFill>
                <a:latin typeface="Corbel" panose="020B0503020204020204" pitchFamily="34" charset="0"/>
                <a:ea typeface="Tahoma" pitchFamily="34" charset="0"/>
                <a:cs typeface="Tahoma" pitchFamily="34" charset="0"/>
              </a:rPr>
              <a:t>Suistimal</a:t>
            </a:r>
            <a:r>
              <a:rPr lang="tr-TR" sz="2800" b="1" dirty="0">
                <a:solidFill>
                  <a:schemeClr val="accent1">
                    <a:lumMod val="75000"/>
                  </a:schemeClr>
                </a:solidFill>
                <a:latin typeface="Corbel" panose="020B0503020204020204" pitchFamily="34" charset="0"/>
                <a:ea typeface="Tahoma" pitchFamily="34" charset="0"/>
                <a:cs typeface="Tahoma" pitchFamily="34" charset="0"/>
              </a:rPr>
              <a:t> Edilen Bir Yöntem: Kuran'a Arz ve hadislerin Kuran'a aykırılık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iddiası</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199292" y="1575439"/>
            <a:ext cx="10339753" cy="5078313"/>
          </a:xfrm>
          <a:prstGeom prst="rect">
            <a:avLst/>
          </a:prstGeom>
          <a:noFill/>
        </p:spPr>
        <p:txBody>
          <a:bodyPr wrap="square" rtlCol="0">
            <a:spAutoFit/>
          </a:bodyPr>
          <a:lstStyle/>
          <a:p>
            <a:pPr algn="just">
              <a:lnSpc>
                <a:spcPct val="150000"/>
              </a:lnSpc>
              <a:spcBef>
                <a:spcPts val="600"/>
              </a:spcBef>
              <a:spcAft>
                <a:spcPts val="600"/>
              </a:spcAft>
            </a:pPr>
            <a:r>
              <a:rPr lang="tr-TR" dirty="0" smtClean="0">
                <a:latin typeface="Arial" panose="020B0604020202020204" pitchFamily="34" charset="0"/>
                <a:cs typeface="Arial" panose="020B0604020202020204" pitchFamily="34" charset="0"/>
              </a:rPr>
              <a:t>Arz </a:t>
            </a:r>
            <a:r>
              <a:rPr lang="tr-TR" dirty="0">
                <a:latin typeface="Arial" panose="020B0604020202020204" pitchFamily="34" charset="0"/>
                <a:cs typeface="Arial" panose="020B0604020202020204" pitchFamily="34" charset="0"/>
              </a:rPr>
              <a:t>metodun bazı eksiklik ve sakıncaları da mevcuttur. Bunları </a:t>
            </a:r>
            <a:r>
              <a:rPr lang="tr-TR" dirty="0" smtClean="0">
                <a:latin typeface="Arial" panose="020B0604020202020204" pitchFamily="34" charset="0"/>
                <a:cs typeface="Arial" panose="020B0604020202020204" pitchFamily="34" charset="0"/>
              </a:rPr>
              <a:t>makalesinde </a:t>
            </a:r>
            <a:r>
              <a:rPr lang="tr-TR" dirty="0">
                <a:latin typeface="Arial" panose="020B0604020202020204" pitchFamily="34" charset="0"/>
                <a:cs typeface="Arial" panose="020B0604020202020204" pitchFamily="34" charset="0"/>
              </a:rPr>
              <a:t>etraflıca ele alan Prof. Dr. Kamil Çakın şu hususlara dikkat çeker: i) Vahyin Kuranı Kerim’le sınırlı olmamasından ve Allah </a:t>
            </a:r>
            <a:r>
              <a:rPr lang="tr-TR" dirty="0" err="1">
                <a:latin typeface="Arial" panose="020B0604020202020204" pitchFamily="34" charset="0"/>
                <a:cs typeface="Arial" panose="020B0604020202020204" pitchFamily="34" charset="0"/>
              </a:rPr>
              <a:t>Resulü’nün</a:t>
            </a:r>
            <a:r>
              <a:rPr lang="tr-TR" dirty="0">
                <a:latin typeface="Arial" panose="020B0604020202020204" pitchFamily="34" charset="0"/>
                <a:cs typeface="Arial" panose="020B0604020202020204" pitchFamily="34" charset="0"/>
              </a:rPr>
              <a:t> müstakil teşri yetkisinden dolayı hukukî, </a:t>
            </a:r>
            <a:r>
              <a:rPr lang="tr-TR" dirty="0" err="1">
                <a:latin typeface="Arial" panose="020B0604020202020204" pitchFamily="34" charset="0"/>
                <a:cs typeface="Arial" panose="020B0604020202020204" pitchFamily="34" charset="0"/>
              </a:rPr>
              <a:t>ahlakî</a:t>
            </a:r>
            <a:r>
              <a:rPr lang="tr-TR" dirty="0">
                <a:latin typeface="Arial" panose="020B0604020202020204" pitchFamily="34" charset="0"/>
                <a:cs typeface="Arial" panose="020B0604020202020204" pitchFamily="34" charset="0"/>
              </a:rPr>
              <a:t> ve metafizik pek çok konuda arz metodu tam bir ölçü olmamaktadır. </a:t>
            </a:r>
            <a:r>
              <a:rPr lang="tr-TR" dirty="0" err="1">
                <a:latin typeface="Arial" panose="020B0604020202020204" pitchFamily="34" charset="0"/>
                <a:cs typeface="Arial" panose="020B0604020202020204" pitchFamily="34" charset="0"/>
              </a:rPr>
              <a:t>İi</a:t>
            </a:r>
            <a:r>
              <a:rPr lang="tr-TR" dirty="0">
                <a:latin typeface="Arial" panose="020B0604020202020204" pitchFamily="34" charset="0"/>
                <a:cs typeface="Arial" panose="020B0604020202020204" pitchFamily="34" charset="0"/>
              </a:rPr>
              <a:t>) hadisler Kuran’ın açık ve kesin nassına arz edilmelidir. </a:t>
            </a:r>
            <a:r>
              <a:rPr lang="tr-TR" dirty="0" err="1">
                <a:latin typeface="Arial" panose="020B0604020202020204" pitchFamily="34" charset="0"/>
                <a:cs typeface="Arial" panose="020B0604020202020204" pitchFamily="34" charset="0"/>
              </a:rPr>
              <a:t>İii</a:t>
            </a:r>
            <a:r>
              <a:rPr lang="tr-TR" dirty="0">
                <a:latin typeface="Arial" panose="020B0604020202020204" pitchFamily="34" charset="0"/>
                <a:cs typeface="Arial" panose="020B0604020202020204" pitchFamily="34" charset="0"/>
              </a:rPr>
              <a:t>) Kuran ve hadis görünüşte çatıştığında aralarında cem ve telif (makul bir izah ile aradaki zahirî çelişkinin giderilmesi) imkânı bulunabilir. İv) </a:t>
            </a:r>
            <a:r>
              <a:rPr lang="tr-TR" dirty="0" err="1">
                <a:latin typeface="Arial" panose="020B0604020202020204" pitchFamily="34" charset="0"/>
                <a:cs typeface="Arial" panose="020B0604020202020204" pitchFamily="34" charset="0"/>
              </a:rPr>
              <a:t>Ravinin</a:t>
            </a:r>
            <a:r>
              <a:rPr lang="tr-TR" dirty="0">
                <a:latin typeface="Arial" panose="020B0604020202020204" pitchFamily="34" charset="0"/>
                <a:cs typeface="Arial" panose="020B0604020202020204" pitchFamily="34" charset="0"/>
              </a:rPr>
              <a:t> hatasından kaynaklanan çatışma, hadisin doğru şeklinin ortaya çıkması ile giderilebilir. Örneğin Hz. </a:t>
            </a:r>
            <a:r>
              <a:rPr lang="tr-TR" dirty="0" err="1">
                <a:latin typeface="Arial" panose="020B0604020202020204" pitchFamily="34" charset="0"/>
                <a:cs typeface="Arial" panose="020B0604020202020204" pitchFamily="34" charset="0"/>
              </a:rPr>
              <a:t>Aişe</a:t>
            </a:r>
            <a:r>
              <a:rPr lang="tr-TR" dirty="0">
                <a:latin typeface="Arial" panose="020B0604020202020204" pitchFamily="34" charset="0"/>
                <a:cs typeface="Arial" panose="020B0604020202020204" pitchFamily="34" charset="0"/>
              </a:rPr>
              <a:t> validemiz “Uğursuzluk evde, kadında ve binektedir” şeklinde hatalı nakledilen rivayeti şöyle düzeltmiştir: “</a:t>
            </a:r>
            <a:r>
              <a:rPr lang="tr-TR" dirty="0" err="1">
                <a:latin typeface="Arial" panose="020B0604020202020204" pitchFamily="34" charset="0"/>
                <a:cs typeface="Arial" panose="020B0604020202020204" pitchFamily="34" charset="0"/>
              </a:rPr>
              <a:t>Resulullah</a:t>
            </a:r>
            <a:r>
              <a:rPr lang="tr-TR" dirty="0">
                <a:latin typeface="Arial" panose="020B0604020202020204" pitchFamily="34" charset="0"/>
                <a:cs typeface="Arial" panose="020B0604020202020204" pitchFamily="34" charset="0"/>
              </a:rPr>
              <a:t> (sav), “Cahiliye Arapları uğursuzluğun evde, kadında ve binekte olduğunu söylerlerdi.” demişti.” Dolayısıyla acele edilmeyerek hadisin doğru bir aslının bulunabileceğini düşünmek gerekmektedir. Çakın sonuç olarak arz metodunun tek başına </a:t>
            </a:r>
            <a:r>
              <a:rPr lang="tr-TR" dirty="0" err="1">
                <a:latin typeface="Arial" panose="020B0604020202020204" pitchFamily="34" charset="0"/>
                <a:cs typeface="Arial" panose="020B0604020202020204" pitchFamily="34" charset="0"/>
              </a:rPr>
              <a:t>fonksiyoner</a:t>
            </a:r>
            <a:r>
              <a:rPr lang="tr-TR" dirty="0">
                <a:latin typeface="Arial" panose="020B0604020202020204" pitchFamily="34" charset="0"/>
                <a:cs typeface="Arial" panose="020B0604020202020204" pitchFamily="34" charset="0"/>
              </a:rPr>
              <a:t> olmayacağını ve yukarıda sıralanan sakıncalarının dikkate alınması gerektiğini belirtir. Prof. Dr. Kamil Çakın, Hadisin Kuran’a Arzı </a:t>
            </a:r>
            <a:r>
              <a:rPr lang="tr-TR" dirty="0" smtClean="0">
                <a:latin typeface="Arial" panose="020B0604020202020204" pitchFamily="34" charset="0"/>
                <a:cs typeface="Arial" panose="020B0604020202020204" pitchFamily="34" charset="0"/>
              </a:rPr>
              <a:t>Meselesi, AÜİFD, 1993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101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754" y="1430216"/>
            <a:ext cx="3961654" cy="431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3180" y="1279852"/>
            <a:ext cx="3791866" cy="402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274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3556" y="1253331"/>
            <a:ext cx="280888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248" y="1285875"/>
            <a:ext cx="42862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08" y="1285875"/>
            <a:ext cx="3112421" cy="428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937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7" name="Metin kutusu 6"/>
          <p:cNvSpPr txBox="1"/>
          <p:nvPr/>
        </p:nvSpPr>
        <p:spPr>
          <a:xfrm>
            <a:off x="498764" y="2525005"/>
            <a:ext cx="9725891" cy="3804247"/>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Bu sunumun hazırlanmasında Atatürk Üniversitesi </a:t>
            </a:r>
            <a:r>
              <a:rPr lang="tr-TR" sz="2000" dirty="0" err="1" smtClean="0">
                <a:latin typeface="Arial" panose="020B0604020202020204" pitchFamily="34" charset="0"/>
                <a:cs typeface="Arial" panose="020B0604020202020204" pitchFamily="34" charset="0"/>
              </a:rPr>
              <a:t>Açıköğretim</a:t>
            </a:r>
            <a:r>
              <a:rPr lang="tr-TR" sz="2000" dirty="0" smtClean="0">
                <a:latin typeface="Arial" panose="020B0604020202020204" pitchFamily="34" charset="0"/>
                <a:cs typeface="Arial" panose="020B0604020202020204" pitchFamily="34" charset="0"/>
              </a:rPr>
              <a:t> Fakültesi yayınlarından Hadis Tarihi ve Usulü </a:t>
            </a:r>
            <a:r>
              <a:rPr lang="tr-TR" sz="2000" dirty="0" smtClean="0">
                <a:latin typeface="Arial" panose="020B0604020202020204" pitchFamily="34" charset="0"/>
                <a:cs typeface="Arial" panose="020B0604020202020204" pitchFamily="34" charset="0"/>
              </a:rPr>
              <a:t>kitabından, Anadolu </a:t>
            </a:r>
            <a:r>
              <a:rPr lang="tr-TR" sz="2000" dirty="0">
                <a:latin typeface="Arial" panose="020B0604020202020204" pitchFamily="34" charset="0"/>
                <a:cs typeface="Arial" panose="020B0604020202020204" pitchFamily="34" charset="0"/>
              </a:rPr>
              <a:t>Üniversitesi </a:t>
            </a:r>
            <a:r>
              <a:rPr lang="tr-TR" sz="2000" dirty="0" err="1">
                <a:latin typeface="Arial" panose="020B0604020202020204" pitchFamily="34" charset="0"/>
                <a:cs typeface="Arial" panose="020B0604020202020204" pitchFamily="34" charset="0"/>
              </a:rPr>
              <a:t>Açıköğretim</a:t>
            </a:r>
            <a:r>
              <a:rPr lang="tr-TR" sz="2000" dirty="0">
                <a:latin typeface="Arial" panose="020B0604020202020204" pitchFamily="34" charset="0"/>
                <a:cs typeface="Arial" panose="020B0604020202020204" pitchFamily="34" charset="0"/>
              </a:rPr>
              <a:t> Fakültesi yayınlarından Hadis Tarihi ve Usulü </a:t>
            </a:r>
            <a:r>
              <a:rPr lang="tr-TR" sz="2000" dirty="0" smtClean="0">
                <a:latin typeface="Arial" panose="020B0604020202020204" pitchFamily="34" charset="0"/>
                <a:cs typeface="Arial" panose="020B0604020202020204" pitchFamily="34" charset="0"/>
              </a:rPr>
              <a:t>kitabından, Abdullah </a:t>
            </a:r>
            <a:r>
              <a:rPr lang="tr-TR" sz="2000" dirty="0" err="1" smtClean="0">
                <a:latin typeface="Arial" panose="020B0604020202020204" pitchFamily="34" charset="0"/>
                <a:cs typeface="Arial" panose="020B0604020202020204" pitchFamily="34" charset="0"/>
              </a:rPr>
              <a:t>Aydınlı’nın</a:t>
            </a:r>
            <a:r>
              <a:rPr lang="tr-TR" sz="2000" dirty="0" smtClean="0">
                <a:latin typeface="Arial" panose="020B0604020202020204" pitchFamily="34" charset="0"/>
                <a:cs typeface="Arial" panose="020B0604020202020204" pitchFamily="34" charset="0"/>
              </a:rPr>
              <a:t> Hadisi Tespit Yöntemi </a:t>
            </a:r>
            <a:r>
              <a:rPr lang="tr-TR" sz="2000" dirty="0" smtClean="0">
                <a:latin typeface="Arial" panose="020B0604020202020204" pitchFamily="34" charset="0"/>
                <a:cs typeface="Arial" panose="020B0604020202020204" pitchFamily="34" charset="0"/>
              </a:rPr>
              <a:t>ve Şeref </a:t>
            </a:r>
            <a:r>
              <a:rPr lang="tr-TR" sz="2000" dirty="0" err="1" smtClean="0">
                <a:latin typeface="Arial" panose="020B0604020202020204" pitchFamily="34" charset="0"/>
                <a:cs typeface="Arial" panose="020B0604020202020204" pitchFamily="34" charset="0"/>
              </a:rPr>
              <a:t>Kudat’ın</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arapça</a:t>
            </a:r>
            <a:r>
              <a:rPr lang="tr-TR" sz="2000" dirty="0" smtClean="0">
                <a:latin typeface="Arial" panose="020B0604020202020204" pitchFamily="34" charset="0"/>
                <a:cs typeface="Arial" panose="020B0604020202020204" pitchFamily="34" charset="0"/>
              </a:rPr>
              <a:t> Hadis İlimleri ve Usulü kitabından istifade edilmiştir.</a:t>
            </a:r>
          </a:p>
          <a:p>
            <a:pPr algn="just">
              <a:lnSpc>
                <a:spcPct val="150000"/>
              </a:lnSpc>
              <a:spcBef>
                <a:spcPts val="600"/>
              </a:spcBef>
              <a:spcAft>
                <a:spcPts val="600"/>
              </a:spcAft>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98061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MUHTELİFU’L-HADİS</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4465966"/>
          </a:xfrm>
          <a:prstGeom prst="rect">
            <a:avLst/>
          </a:prstGeom>
          <a:noFill/>
        </p:spPr>
        <p:txBody>
          <a:bodyPr wrap="square" rtlCol="0">
            <a:spAutoFit/>
          </a:bodyPr>
          <a:lstStyle/>
          <a:p>
            <a:pPr algn="just">
              <a:lnSpc>
                <a:spcPct val="150000"/>
              </a:lnSpc>
              <a:spcBef>
                <a:spcPts val="600"/>
              </a:spcBef>
              <a:spcAft>
                <a:spcPts val="600"/>
              </a:spcAft>
            </a:pPr>
            <a:r>
              <a:rPr lang="tr-TR" sz="2000" dirty="0" err="1" smtClean="0">
                <a:latin typeface="Arial" panose="020B0604020202020204" pitchFamily="34" charset="0"/>
                <a:cs typeface="Arial" panose="020B0604020202020204" pitchFamily="34" charset="0"/>
              </a:rPr>
              <a:t>Muhtelifu’l</a:t>
            </a:r>
            <a:r>
              <a:rPr lang="tr-TR" sz="2000" dirty="0" smtClean="0">
                <a:latin typeface="Arial" panose="020B0604020202020204" pitchFamily="34" charset="0"/>
                <a:cs typeface="Arial" panose="020B0604020202020204" pitchFamily="34" charset="0"/>
              </a:rPr>
              <a:t>-hadis</a:t>
            </a:r>
            <a:r>
              <a:rPr lang="tr-TR" sz="2000" dirty="0">
                <a:latin typeface="Arial" panose="020B0604020202020204" pitchFamily="34" charset="0"/>
                <a:cs typeface="Arial" panose="020B0604020202020204" pitchFamily="34" charset="0"/>
              </a:rPr>
              <a:t>, birbirine zıtmış gibi görünen hadisleri </a:t>
            </a:r>
            <a:r>
              <a:rPr lang="tr-TR" sz="2000" dirty="0" smtClean="0">
                <a:latin typeface="Arial" panose="020B0604020202020204" pitchFamily="34" charset="0"/>
                <a:cs typeface="Arial" panose="020B0604020202020204" pitchFamily="34" charset="0"/>
              </a:rPr>
              <a:t>inceleyen, aralarındaki </a:t>
            </a:r>
            <a:r>
              <a:rPr lang="tr-TR" sz="2000" dirty="0">
                <a:latin typeface="Arial" panose="020B0604020202020204" pitchFamily="34" charset="0"/>
                <a:cs typeface="Arial" panose="020B0604020202020204" pitchFamily="34" charset="0"/>
              </a:rPr>
              <a:t>zıtlığın sebeplerini araştıran ve bu zıtlığı giderecek çözüm </a:t>
            </a:r>
            <a:r>
              <a:rPr lang="tr-TR" sz="2000" dirty="0" smtClean="0">
                <a:latin typeface="Arial" panose="020B0604020202020204" pitchFamily="34" charset="0"/>
                <a:cs typeface="Arial" panose="020B0604020202020204" pitchFamily="34" charset="0"/>
              </a:rPr>
              <a:t>yollarını ortaya </a:t>
            </a:r>
            <a:r>
              <a:rPr lang="tr-TR" sz="2000" dirty="0">
                <a:latin typeface="Arial" panose="020B0604020202020204" pitchFamily="34" charset="0"/>
                <a:cs typeface="Arial" panose="020B0604020202020204" pitchFamily="34" charset="0"/>
              </a:rPr>
              <a:t>koyan ilim dalıdır. Hadislerin hem hadislerle hem de diğer delillerle ihtilafını ise </a:t>
            </a:r>
            <a:r>
              <a:rPr lang="tr-TR" sz="2000" dirty="0" err="1" smtClean="0">
                <a:latin typeface="Arial" panose="020B0604020202020204" pitchFamily="34" charset="0"/>
                <a:cs typeface="Arial" panose="020B0604020202020204" pitchFamily="34" charset="0"/>
              </a:rPr>
              <a:t>Müşkilu’l</a:t>
            </a:r>
            <a:r>
              <a:rPr lang="tr-TR" sz="2000" dirty="0" smtClean="0">
                <a:latin typeface="Arial" panose="020B0604020202020204" pitchFamily="34" charset="0"/>
                <a:cs typeface="Arial" panose="020B0604020202020204" pitchFamily="34" charset="0"/>
              </a:rPr>
              <a:t>-Hadis </a:t>
            </a:r>
            <a:r>
              <a:rPr lang="tr-TR" sz="2000" dirty="0">
                <a:latin typeface="Arial" panose="020B0604020202020204" pitchFamily="34" charset="0"/>
                <a:cs typeface="Arial" panose="020B0604020202020204" pitchFamily="34" charset="0"/>
              </a:rPr>
              <a:t>ilmi konu </a:t>
            </a:r>
            <a:r>
              <a:rPr lang="tr-TR" sz="2000" dirty="0" smtClean="0">
                <a:latin typeface="Arial" panose="020B0604020202020204" pitchFamily="34" charset="0"/>
                <a:cs typeface="Arial" panose="020B0604020202020204" pitchFamily="34" charset="0"/>
              </a:rPr>
              <a:t>edinmektedir</a:t>
            </a:r>
            <a:r>
              <a:rPr lang="tr-TR" sz="2000"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000" dirty="0" err="1" smtClean="0">
                <a:latin typeface="Arial" panose="020B0604020202020204" pitchFamily="34" charset="0"/>
                <a:cs typeface="Arial" panose="020B0604020202020204" pitchFamily="34" charset="0"/>
              </a:rPr>
              <a:t>İhtilâfü’l-hadîs</a:t>
            </a:r>
            <a:r>
              <a:rPr lang="tr-TR" sz="2000" dirty="0" smtClean="0">
                <a:latin typeface="Arial" panose="020B0604020202020204" pitchFamily="34" charset="0"/>
                <a:cs typeface="Arial" panose="020B0604020202020204" pitchFamily="34" charset="0"/>
              </a:rPr>
              <a:t>, </a:t>
            </a:r>
            <a:r>
              <a:rPr lang="tr-TR" sz="2000" u="sng" dirty="0" smtClean="0">
                <a:latin typeface="Arial" panose="020B0604020202020204" pitchFamily="34" charset="0"/>
                <a:cs typeface="Arial" panose="020B0604020202020204" pitchFamily="34" charset="0"/>
              </a:rPr>
              <a:t>sağlam </a:t>
            </a:r>
            <a:r>
              <a:rPr lang="tr-TR" sz="2000" u="sng" dirty="0">
                <a:latin typeface="Arial" panose="020B0604020202020204" pitchFamily="34" charset="0"/>
                <a:cs typeface="Arial" panose="020B0604020202020204" pitchFamily="34" charset="0"/>
              </a:rPr>
              <a:t>bir hadisin yine sağlam bir hadise </a:t>
            </a:r>
            <a:r>
              <a:rPr lang="tr-TR" sz="2000" dirty="0">
                <a:latin typeface="Arial" panose="020B0604020202020204" pitchFamily="34" charset="0"/>
                <a:cs typeface="Arial" panose="020B0604020202020204" pitchFamily="34" charset="0"/>
              </a:rPr>
              <a:t>zıt düşmesi veya öyle görünmesi ya da algılanmasıdır</a:t>
            </a:r>
            <a:r>
              <a:rPr lang="tr-TR" sz="2000" dirty="0" smtClean="0">
                <a:latin typeface="Arial" panose="020B0604020202020204" pitchFamily="34" charset="0"/>
                <a:cs typeface="Arial" panose="020B0604020202020204" pitchFamily="34" charset="0"/>
              </a:rPr>
              <a:t>. Zayıf hadisle sahih hadis </a:t>
            </a:r>
            <a:r>
              <a:rPr lang="tr-TR" sz="2000" dirty="0" err="1" smtClean="0">
                <a:latin typeface="Arial" panose="020B0604020202020204" pitchFamily="34" charset="0"/>
                <a:cs typeface="Arial" panose="020B0604020202020204" pitchFamily="34" charset="0"/>
              </a:rPr>
              <a:t>teâruz</a:t>
            </a:r>
            <a:r>
              <a:rPr lang="tr-TR" sz="2000" dirty="0" smtClean="0">
                <a:latin typeface="Arial" panose="020B0604020202020204" pitchFamily="34" charset="0"/>
                <a:cs typeface="Arial" panose="020B0604020202020204" pitchFamily="34" charset="0"/>
              </a:rPr>
              <a:t> ederse, sahih hadis tercih edilir. </a:t>
            </a:r>
            <a:endParaRPr lang="tr-TR" sz="20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32164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241449" y="460368"/>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HADİSLERDE İHTİLAFIN SEBEPLERİ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1563712"/>
            <a:ext cx="10098897" cy="5850961"/>
          </a:xfrm>
          <a:prstGeom prst="rect">
            <a:avLst/>
          </a:prstGeom>
          <a:noFill/>
        </p:spPr>
        <p:txBody>
          <a:bodyPr wrap="square" rtlCol="0">
            <a:spAutoFit/>
          </a:bodyPr>
          <a:lstStyle/>
          <a:p>
            <a:pPr algn="just">
              <a:lnSpc>
                <a:spcPct val="150000"/>
              </a:lnSpc>
              <a:spcBef>
                <a:spcPts val="600"/>
              </a:spcBef>
              <a:spcAft>
                <a:spcPts val="600"/>
              </a:spcAft>
            </a:pPr>
            <a:r>
              <a:rPr lang="tr-TR" sz="2000" b="1" dirty="0">
                <a:latin typeface="Arial" panose="020B0604020202020204" pitchFamily="34" charset="0"/>
                <a:cs typeface="Arial" panose="020B0604020202020204" pitchFamily="34" charset="0"/>
              </a:rPr>
              <a:t>Hz. Peygamber </a:t>
            </a:r>
            <a:r>
              <a:rPr lang="tr-TR" sz="2000" dirty="0">
                <a:latin typeface="Arial" panose="020B0604020202020204" pitchFamily="34" charset="0"/>
                <a:cs typeface="Arial" panose="020B0604020202020204" pitchFamily="34" charset="0"/>
              </a:rPr>
              <a:t>bazen genel bir </a:t>
            </a:r>
            <a:r>
              <a:rPr lang="tr-TR" sz="2000" dirty="0" smtClean="0">
                <a:latin typeface="Arial" panose="020B0604020202020204" pitchFamily="34" charset="0"/>
                <a:cs typeface="Arial" panose="020B0604020202020204" pitchFamily="34" charset="0"/>
              </a:rPr>
              <a:t>hüküm verir</a:t>
            </a:r>
            <a:r>
              <a:rPr lang="tr-TR" sz="2000" dirty="0">
                <a:latin typeface="Arial" panose="020B0604020202020204" pitchFamily="34" charset="0"/>
                <a:cs typeface="Arial" panose="020B0604020202020204" pitchFamily="34" charset="0"/>
              </a:rPr>
              <a:t>, sonra özel durumlar için o hükme sınır getirebilirdi. Örneğin bir hadisinde </a:t>
            </a:r>
            <a:r>
              <a:rPr lang="tr-TR" sz="2000" dirty="0" smtClean="0">
                <a:latin typeface="Arial" panose="020B0604020202020204" pitchFamily="34" charset="0"/>
                <a:cs typeface="Arial" panose="020B0604020202020204" pitchFamily="34" charset="0"/>
              </a:rPr>
              <a:t>yeryüzünün tamamı </a:t>
            </a:r>
            <a:r>
              <a:rPr lang="tr-TR" sz="2000" dirty="0">
                <a:latin typeface="Arial" panose="020B0604020202020204" pitchFamily="34" charset="0"/>
                <a:cs typeface="Arial" panose="020B0604020202020204" pitchFamily="34" charset="0"/>
              </a:rPr>
              <a:t>bize mescit kılındı derken başka bir hadisinde kabirlerde namaz </a:t>
            </a:r>
            <a:r>
              <a:rPr lang="tr-TR" sz="2000" dirty="0" smtClean="0">
                <a:latin typeface="Arial" panose="020B0604020202020204" pitchFamily="34" charset="0"/>
                <a:cs typeface="Arial" panose="020B0604020202020204" pitchFamily="34" charset="0"/>
              </a:rPr>
              <a:t>kılınmasını yasaklamıştır</a:t>
            </a:r>
            <a:r>
              <a:rPr lang="tr-TR" sz="2000" dirty="0">
                <a:latin typeface="Arial" panose="020B0604020202020204" pitchFamily="34" charset="0"/>
                <a:cs typeface="Arial" panose="020B0604020202020204" pitchFamily="34" charset="0"/>
              </a:rPr>
              <a:t>. Şartlar değiştiğinde önceki hükmünü kaldırabilir. Buna, önce kabir </a:t>
            </a:r>
            <a:r>
              <a:rPr lang="tr-TR" sz="2000" dirty="0" smtClean="0">
                <a:latin typeface="Arial" panose="020B0604020202020204" pitchFamily="34" charset="0"/>
                <a:cs typeface="Arial" panose="020B0604020202020204" pitchFamily="34" charset="0"/>
              </a:rPr>
              <a:t>ziyaretini yasaklamışken </a:t>
            </a:r>
            <a:r>
              <a:rPr lang="tr-TR" sz="2000" dirty="0">
                <a:latin typeface="Arial" panose="020B0604020202020204" pitchFamily="34" charset="0"/>
                <a:cs typeface="Arial" panose="020B0604020202020204" pitchFamily="34" charset="0"/>
              </a:rPr>
              <a:t>sonradan buna izin vermesini örnek verebiliriz. Yine farklı </a:t>
            </a:r>
            <a:r>
              <a:rPr lang="tr-TR" sz="2000" dirty="0" smtClean="0">
                <a:latin typeface="Arial" panose="020B0604020202020204" pitchFamily="34" charset="0"/>
                <a:cs typeface="Arial" panose="020B0604020202020204" pitchFamily="34" charset="0"/>
              </a:rPr>
              <a:t>kişilere farklı </a:t>
            </a:r>
            <a:r>
              <a:rPr lang="tr-TR" sz="2000" dirty="0">
                <a:latin typeface="Arial" panose="020B0604020202020204" pitchFamily="34" charset="0"/>
                <a:cs typeface="Arial" panose="020B0604020202020204" pitchFamily="34" charset="0"/>
              </a:rPr>
              <a:t>dönemlerde aynı konuda farklı tavsiyelerde bulunmuş olabilir. Örneğin dinde </a:t>
            </a:r>
            <a:r>
              <a:rPr lang="tr-TR" sz="2000" dirty="0" smtClean="0">
                <a:latin typeface="Arial" panose="020B0604020202020204" pitchFamily="34" charset="0"/>
                <a:cs typeface="Arial" panose="020B0604020202020204" pitchFamily="34" charset="0"/>
              </a:rPr>
              <a:t>en üstün </a:t>
            </a:r>
            <a:r>
              <a:rPr lang="tr-TR" sz="2000" dirty="0">
                <a:latin typeface="Arial" panose="020B0604020202020204" pitchFamily="34" charset="0"/>
                <a:cs typeface="Arial" panose="020B0604020202020204" pitchFamily="34" charset="0"/>
              </a:rPr>
              <a:t>amel hangisidir sorusuna </a:t>
            </a:r>
            <a:r>
              <a:rPr lang="tr-TR" sz="2000" dirty="0" err="1">
                <a:latin typeface="Arial" panose="020B0604020202020204" pitchFamily="34" charset="0"/>
                <a:cs typeface="Arial" panose="020B0604020202020204" pitchFamily="34" charset="0"/>
              </a:rPr>
              <a:t>hacc</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cihad</a:t>
            </a:r>
            <a:r>
              <a:rPr lang="tr-TR" sz="2000" dirty="0">
                <a:latin typeface="Arial" panose="020B0604020202020204" pitchFamily="34" charset="0"/>
                <a:cs typeface="Arial" panose="020B0604020202020204" pitchFamily="34" charset="0"/>
              </a:rPr>
              <a:t>, ana babaya iyilik gibi farklı cevaplar vermiştir</a:t>
            </a:r>
            <a:r>
              <a:rPr lang="tr-TR" sz="2000" dirty="0" smtClean="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Hadiste </a:t>
            </a:r>
            <a:r>
              <a:rPr lang="tr-TR" sz="2000" dirty="0">
                <a:latin typeface="Arial" panose="020B0604020202020204" pitchFamily="34" charset="0"/>
                <a:cs typeface="Arial" panose="020B0604020202020204" pitchFamily="34" charset="0"/>
              </a:rPr>
              <a:t>görülen ihtilaflara </a:t>
            </a:r>
            <a:r>
              <a:rPr lang="tr-TR" sz="2000" b="1" dirty="0" err="1" smtClean="0">
                <a:latin typeface="Arial" panose="020B0604020202020204" pitchFamily="34" charset="0"/>
                <a:cs typeface="Arial" panose="020B0604020202020204" pitchFamily="34" charset="0"/>
              </a:rPr>
              <a:t>raviler</a:t>
            </a:r>
            <a:r>
              <a:rPr lang="tr-TR" sz="2000" dirty="0" smtClean="0">
                <a:latin typeface="Arial" panose="020B0604020202020204" pitchFamily="34" charset="0"/>
                <a:cs typeface="Arial" panose="020B0604020202020204" pitchFamily="34" charset="0"/>
              </a:rPr>
              <a:t> de </a:t>
            </a:r>
            <a:r>
              <a:rPr lang="tr-TR" sz="2000" dirty="0">
                <a:latin typeface="Arial" panose="020B0604020202020204" pitchFamily="34" charset="0"/>
                <a:cs typeface="Arial" panose="020B0604020202020204" pitchFamily="34" charset="0"/>
              </a:rPr>
              <a:t>sebep </a:t>
            </a:r>
            <a:r>
              <a:rPr lang="tr-TR" sz="2000" dirty="0" smtClean="0">
                <a:latin typeface="Arial" panose="020B0604020202020204" pitchFamily="34" charset="0"/>
                <a:cs typeface="Arial" panose="020B0604020202020204" pitchFamily="34" charset="0"/>
              </a:rPr>
              <a:t>olmaktadır. </a:t>
            </a:r>
            <a:r>
              <a:rPr lang="tr-TR" sz="2000" dirty="0" err="1">
                <a:latin typeface="Arial" panose="020B0604020202020204" pitchFamily="34" charset="0"/>
                <a:cs typeface="Arial" panose="020B0604020202020204" pitchFamily="34" charset="0"/>
              </a:rPr>
              <a:t>R</a:t>
            </a:r>
            <a:r>
              <a:rPr lang="tr-TR" sz="2000" dirty="0" err="1" smtClean="0">
                <a:latin typeface="Arial" panose="020B0604020202020204" pitchFamily="34" charset="0"/>
                <a:cs typeface="Arial" panose="020B0604020202020204" pitchFamily="34" charset="0"/>
              </a:rPr>
              <a:t>aviler</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bazen hadisi eksik duyabilir, eksik nakledebilir. Bazen kendilerinden bir şey katabilirler. Bazen de sözdeki maksadı yanlış anlayabilirler. Bunlar da hadislerin birbiriyle çelişmesine sebep olur.</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08658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HADİSTEKİ İHTİLAFI GİDERME YOLLARI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81534" y="2525005"/>
            <a:ext cx="5808251" cy="4047262"/>
          </a:xfrm>
          <a:prstGeom prst="rect">
            <a:avLst/>
          </a:prstGeom>
          <a:noFill/>
        </p:spPr>
        <p:txBody>
          <a:bodyPr wrap="square" rtlCol="0">
            <a:spAutoFit/>
          </a:bodyPr>
          <a:lstStyle/>
          <a:p>
            <a:pPr algn="just">
              <a:lnSpc>
                <a:spcPct val="150000"/>
              </a:lnSpc>
              <a:spcBef>
                <a:spcPts val="600"/>
              </a:spcBef>
              <a:spcAft>
                <a:spcPts val="600"/>
              </a:spcAft>
            </a:pPr>
            <a:r>
              <a:rPr lang="tr-TR" sz="2000" dirty="0">
                <a:latin typeface="Arial" panose="020B0604020202020204" pitchFamily="34" charset="0"/>
                <a:cs typeface="Arial" panose="020B0604020202020204" pitchFamily="34" charset="0"/>
              </a:rPr>
              <a:t>Hadisler arası ihtilafı gidermenin dört yöntemi vardır. Bunları </a:t>
            </a:r>
            <a:r>
              <a:rPr lang="tr-TR" sz="2000" dirty="0" smtClean="0">
                <a:latin typeface="Arial" panose="020B0604020202020204" pitchFamily="34" charset="0"/>
                <a:cs typeface="Arial" panose="020B0604020202020204" pitchFamily="34" charset="0"/>
              </a:rPr>
              <a:t>şöyle sıralayabiliriz:</a:t>
            </a:r>
          </a:p>
          <a:p>
            <a:pPr algn="just">
              <a:lnSpc>
                <a:spcPct val="150000"/>
              </a:lnSpc>
              <a:spcBef>
                <a:spcPts val="600"/>
              </a:spcBef>
              <a:spcAft>
                <a:spcPts val="600"/>
              </a:spcAft>
            </a:pPr>
            <a:r>
              <a:rPr lang="tr-TR" sz="2000" b="1" dirty="0">
                <a:latin typeface="Arial" panose="020B0604020202020204" pitchFamily="34" charset="0"/>
                <a:cs typeface="Arial" panose="020B0604020202020204" pitchFamily="34" charset="0"/>
              </a:rPr>
              <a:t>Cem’ ve </a:t>
            </a:r>
            <a:r>
              <a:rPr lang="tr-TR" sz="2000" b="1" dirty="0" err="1" smtClean="0">
                <a:latin typeface="Arial" panose="020B0604020202020204" pitchFamily="34" charset="0"/>
                <a:cs typeface="Arial" panose="020B0604020202020204" pitchFamily="34" charset="0"/>
              </a:rPr>
              <a:t>te’lif</a:t>
            </a:r>
            <a:r>
              <a:rPr lang="tr-TR" sz="2000" dirty="0">
                <a:latin typeface="Arial" panose="020B0604020202020204" pitchFamily="34" charset="0"/>
                <a:cs typeface="Arial" panose="020B0604020202020204" pitchFamily="34" charset="0"/>
              </a:rPr>
              <a:t>: Cem’ ve </a:t>
            </a:r>
            <a:r>
              <a:rPr lang="tr-TR" sz="2000" dirty="0" err="1">
                <a:latin typeface="Arial" panose="020B0604020202020204" pitchFamily="34" charset="0"/>
                <a:cs typeface="Arial" panose="020B0604020202020204" pitchFamily="34" charset="0"/>
              </a:rPr>
              <a:t>te’lif</a:t>
            </a:r>
            <a:r>
              <a:rPr lang="tr-TR" sz="2000" dirty="0">
                <a:latin typeface="Arial" panose="020B0604020202020204" pitchFamily="34" charset="0"/>
                <a:cs typeface="Arial" panose="020B0604020202020204" pitchFamily="34" charset="0"/>
              </a:rPr>
              <a:t>, aralarında görünürde zıtlık ve çelişki olan hadisleri </a:t>
            </a:r>
            <a:r>
              <a:rPr lang="tr-TR" sz="2000" dirty="0" smtClean="0">
                <a:latin typeface="Arial" panose="020B0604020202020204" pitchFamily="34" charset="0"/>
                <a:cs typeface="Arial" panose="020B0604020202020204" pitchFamily="34" charset="0"/>
              </a:rPr>
              <a:t>birlikte değerlendirerek </a:t>
            </a:r>
            <a:r>
              <a:rPr lang="tr-TR" sz="2000" dirty="0">
                <a:latin typeface="Arial" panose="020B0604020202020204" pitchFamily="34" charset="0"/>
                <a:cs typeface="Arial" panose="020B0604020202020204" pitchFamily="34" charset="0"/>
              </a:rPr>
              <a:t>yorumlamaya ve uzlaştırmaya </a:t>
            </a:r>
            <a:r>
              <a:rPr lang="tr-TR" sz="2000" dirty="0" smtClean="0">
                <a:latin typeface="Arial" panose="020B0604020202020204" pitchFamily="34" charset="0"/>
                <a:cs typeface="Arial" panose="020B0604020202020204" pitchFamily="34" charset="0"/>
              </a:rPr>
              <a:t>çalışmaktır.</a:t>
            </a:r>
          </a:p>
          <a:p>
            <a:pPr algn="just">
              <a:lnSpc>
                <a:spcPct val="150000"/>
              </a:lnSpc>
              <a:spcBef>
                <a:spcPts val="600"/>
              </a:spcBef>
              <a:spcAft>
                <a:spcPts val="600"/>
              </a:spcAft>
            </a:pP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371" y="2610297"/>
            <a:ext cx="34671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585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Cem’ ve </a:t>
            </a:r>
            <a:r>
              <a:rPr lang="tr-TR" sz="2800" b="1" dirty="0" err="1" smtClean="0">
                <a:solidFill>
                  <a:schemeClr val="accent1">
                    <a:lumMod val="75000"/>
                  </a:schemeClr>
                </a:solidFill>
                <a:latin typeface="Corbel" panose="020B0503020204020204" pitchFamily="34" charset="0"/>
                <a:ea typeface="Tahoma" pitchFamily="34" charset="0"/>
                <a:cs typeface="Tahoma" pitchFamily="34" charset="0"/>
              </a:rPr>
              <a:t>te’lif</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 örneği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926536"/>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Zayıf</a:t>
            </a: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837" y="2275010"/>
            <a:ext cx="9013112" cy="400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58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Cem’ ve </a:t>
            </a:r>
            <a:r>
              <a:rPr lang="tr-TR" sz="2800" b="1" dirty="0" err="1">
                <a:solidFill>
                  <a:schemeClr val="accent1">
                    <a:lumMod val="75000"/>
                  </a:schemeClr>
                </a:solidFill>
                <a:latin typeface="Corbel" panose="020B0503020204020204" pitchFamily="34" charset="0"/>
                <a:ea typeface="Tahoma" pitchFamily="34" charset="0"/>
                <a:cs typeface="Tahoma" pitchFamily="34" charset="0"/>
              </a:rPr>
              <a:t>te’lif</a:t>
            </a:r>
            <a:r>
              <a:rPr lang="tr-TR" sz="2800" b="1" dirty="0">
                <a:solidFill>
                  <a:schemeClr val="accent1">
                    <a:lumMod val="75000"/>
                  </a:schemeClr>
                </a:solidFill>
                <a:latin typeface="Corbel" panose="020B0503020204020204" pitchFamily="34" charset="0"/>
                <a:ea typeface="Tahoma" pitchFamily="34" charset="0"/>
                <a:cs typeface="Tahoma" pitchFamily="34" charset="0"/>
              </a:rPr>
              <a:t>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örneği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93257" y="2525005"/>
            <a:ext cx="9383789" cy="926536"/>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Zayıf</a:t>
            </a: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153" y="2170696"/>
            <a:ext cx="8381878" cy="425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58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393257" y="2525005"/>
            <a:ext cx="9383789" cy="926536"/>
          </a:xfrm>
          <a:prstGeom prst="rect">
            <a:avLst/>
          </a:prstGeom>
          <a:noFill/>
        </p:spPr>
        <p:txBody>
          <a:bodyPr wrap="square" rtlCol="0">
            <a:spAutoFit/>
          </a:bodyPr>
          <a:lstStyle/>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Zayıf</a:t>
            </a:r>
            <a:r>
              <a:rPr lang="tr-TR" sz="2000" dirty="0"/>
              <a:t/>
            </a:r>
            <a:br>
              <a:rPr lang="tr-TR" sz="2000" dirty="0"/>
            </a:br>
            <a:endParaRPr lang="tr-TR" dirty="0"/>
          </a:p>
        </p:txBody>
      </p:sp>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66" y="797169"/>
            <a:ext cx="9420871" cy="606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692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94" y="691663"/>
            <a:ext cx="9896922" cy="587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9857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Şeritli">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Şeritli">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Şeritl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Facet</Template>
  <TotalTime>1551</TotalTime>
  <Words>1985</Words>
  <Application>Microsoft Office PowerPoint</Application>
  <PresentationFormat>Özel</PresentationFormat>
  <Paragraphs>99</Paragraphs>
  <Slides>29</Slides>
  <Notes>0</Notes>
  <HiddenSlides>0</HiddenSlides>
  <MMClips>0</MMClips>
  <ScaleCrop>false</ScaleCrop>
  <HeadingPairs>
    <vt:vector size="4" baseType="variant">
      <vt:variant>
        <vt:lpstr>Tema</vt:lpstr>
      </vt:variant>
      <vt:variant>
        <vt:i4>2</vt:i4>
      </vt:variant>
      <vt:variant>
        <vt:lpstr>Slayt Başlıkları</vt:lpstr>
      </vt:variant>
      <vt:variant>
        <vt:i4>29</vt:i4>
      </vt:variant>
    </vt:vector>
  </HeadingPairs>
  <TitlesOfParts>
    <vt:vector size="31" baseType="lpstr">
      <vt:lpstr>Office Teması</vt:lpstr>
      <vt:lpstr>Şeritli</vt:lpstr>
      <vt:lpstr>MUHTELİFU’L-HADİS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Adıyaman Üniversitesi  Enformatik Bölüm Başkanlığı  Uzaktan Eğitim  Bilgisayar Teknolojileri Dersi</dc:title>
  <dc:creator>Ferdi DOĞAN</dc:creator>
  <cp:lastModifiedBy>pc</cp:lastModifiedBy>
  <cp:revision>195</cp:revision>
  <dcterms:created xsi:type="dcterms:W3CDTF">2019-09-14T09:59:13Z</dcterms:created>
  <dcterms:modified xsi:type="dcterms:W3CDTF">2020-05-10T11:59:40Z</dcterms:modified>
</cp:coreProperties>
</file>