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1"/>
    <p:sldMasterId id="2147483994" r:id="rId2"/>
  </p:sldMasterIdLst>
  <p:sldIdLst>
    <p:sldId id="256" r:id="rId3"/>
    <p:sldId id="258" r:id="rId4"/>
    <p:sldId id="283" r:id="rId5"/>
    <p:sldId id="287" r:id="rId6"/>
    <p:sldId id="288" r:id="rId7"/>
    <p:sldId id="309" r:id="rId8"/>
    <p:sldId id="308" r:id="rId9"/>
    <p:sldId id="310" r:id="rId10"/>
    <p:sldId id="311" r:id="rId11"/>
    <p:sldId id="269" r:id="rId12"/>
    <p:sldId id="312" r:id="rId13"/>
    <p:sldId id="313" r:id="rId14"/>
    <p:sldId id="314" r:id="rId15"/>
    <p:sldId id="315" r:id="rId16"/>
    <p:sldId id="291" r:id="rId17"/>
    <p:sldId id="316" r:id="rId18"/>
    <p:sldId id="317" r:id="rId19"/>
    <p:sldId id="326" r:id="rId20"/>
    <p:sldId id="318" r:id="rId21"/>
    <p:sldId id="319" r:id="rId22"/>
    <p:sldId id="320" r:id="rId23"/>
    <p:sldId id="321" r:id="rId24"/>
    <p:sldId id="322" r:id="rId25"/>
    <p:sldId id="323" r:id="rId26"/>
    <p:sldId id="324" r:id="rId27"/>
    <p:sldId id="329" r:id="rId28"/>
    <p:sldId id="325" r:id="rId29"/>
    <p:sldId id="327" r:id="rId30"/>
    <p:sldId id="328" r:id="rId31"/>
    <p:sldId id="307" r:id="rId32"/>
  </p:sldIdLst>
  <p:sldSz cx="10691813"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1" d="100"/>
          <a:sy n="81" d="100"/>
        </p:scale>
        <p:origin x="-630" y="78"/>
      </p:cViewPr>
      <p:guideLst>
        <p:guide orient="horz" pos="2160"/>
        <p:guide pos="336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36477" y="1122363"/>
            <a:ext cx="8018860" cy="2387600"/>
          </a:xfrm>
        </p:spPr>
        <p:txBody>
          <a:bodyPr anchor="b"/>
          <a:lstStyle>
            <a:lvl1pPr algn="ctr">
              <a:defRPr sz="5262"/>
            </a:lvl1pPr>
          </a:lstStyle>
          <a:p>
            <a:r>
              <a:rPr lang="tr-TR" smtClean="0"/>
              <a:t>Asıl başlık stili için tıklatın</a:t>
            </a:r>
            <a:endParaRPr lang="en-US" dirty="0"/>
          </a:p>
        </p:txBody>
      </p:sp>
      <p:sp>
        <p:nvSpPr>
          <p:cNvPr id="3" name="Subtitle 2"/>
          <p:cNvSpPr>
            <a:spLocks noGrp="1"/>
          </p:cNvSpPr>
          <p:nvPr>
            <p:ph type="subTitle" idx="1"/>
          </p:nvPr>
        </p:nvSpPr>
        <p:spPr>
          <a:xfrm>
            <a:off x="1336477" y="3602038"/>
            <a:ext cx="8018860" cy="1655762"/>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19.04.2020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76204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19.04.2020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28293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365125"/>
            <a:ext cx="2305422"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35062" y="365125"/>
            <a:ext cx="6782619"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19.04.2020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40778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Rectangle 7"/>
          <p:cNvSpPr/>
          <p:nvPr/>
        </p:nvSpPr>
        <p:spPr>
          <a:xfrm>
            <a:off x="-6001" y="3887812"/>
            <a:ext cx="1069503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001" y="2059012"/>
            <a:ext cx="1069503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16981" y="2166365"/>
            <a:ext cx="9863197" cy="1739347"/>
          </a:xfrm>
        </p:spPr>
        <p:txBody>
          <a:bodyPr tIns="45720" bIns="45720" anchor="ctr">
            <a:normAutofit/>
          </a:bodyPr>
          <a:lstStyle>
            <a:lvl1pPr algn="ctr">
              <a:lnSpc>
                <a:spcPct val="80000"/>
              </a:lnSpc>
              <a:defRPr sz="5262" spc="132" baseline="0">
                <a:solidFill>
                  <a:schemeClr val="bg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304716" y="3913632"/>
            <a:ext cx="10090399" cy="457200"/>
          </a:xfrm>
        </p:spPr>
        <p:txBody>
          <a:bodyPr>
            <a:normAutofit/>
          </a:bodyPr>
          <a:lstStyle>
            <a:lvl1pPr marL="0" indent="0" algn="ctr">
              <a:spcBef>
                <a:spcPts val="0"/>
              </a:spcBef>
              <a:spcAft>
                <a:spcPts val="0"/>
              </a:spcAft>
              <a:buNone/>
              <a:defRPr sz="1754">
                <a:solidFill>
                  <a:srgbClr val="FFFFFF"/>
                </a:solidFill>
              </a:defRPr>
            </a:lvl1pPr>
            <a:lvl2pPr marL="400964" indent="0" algn="ctr">
              <a:buNone/>
              <a:defRPr sz="1754"/>
            </a:lvl2pPr>
            <a:lvl3pPr marL="801929" indent="0" algn="ctr">
              <a:buNone/>
              <a:defRPr sz="1754"/>
            </a:lvl3pPr>
            <a:lvl4pPr marL="1202893" indent="0" algn="ctr">
              <a:buNone/>
              <a:defRPr sz="1754"/>
            </a:lvl4pPr>
            <a:lvl5pPr marL="1603858" indent="0" algn="ctr">
              <a:buNone/>
              <a:defRPr sz="1754"/>
            </a:lvl5pPr>
            <a:lvl6pPr marL="2004822" indent="0" algn="ctr">
              <a:buNone/>
              <a:defRPr sz="1754"/>
            </a:lvl6pPr>
            <a:lvl7pPr marL="2405786" indent="0" algn="ctr">
              <a:buNone/>
              <a:defRPr sz="1754"/>
            </a:lvl7pPr>
            <a:lvl8pPr marL="2806751" indent="0" algn="ctr">
              <a:buNone/>
              <a:defRPr sz="1754"/>
            </a:lvl8pPr>
            <a:lvl9pPr marL="3207715" indent="0" algn="ctr">
              <a:buNone/>
              <a:defRPr sz="1754"/>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19.04.2020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6343759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19.04.2020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136186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7" name="Rectangle 6"/>
          <p:cNvSpPr/>
          <p:nvPr/>
        </p:nvSpPr>
        <p:spPr>
          <a:xfrm>
            <a:off x="-6001" y="2059012"/>
            <a:ext cx="1069503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001" y="3887812"/>
            <a:ext cx="1069503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16981" y="2167128"/>
            <a:ext cx="9863197" cy="1737360"/>
          </a:xfrm>
        </p:spPr>
        <p:txBody>
          <a:bodyPr anchor="ctr">
            <a:noAutofit/>
          </a:bodyPr>
          <a:lstStyle>
            <a:lvl1pPr algn="ctr">
              <a:lnSpc>
                <a:spcPct val="80000"/>
              </a:lnSpc>
              <a:defRPr sz="5262" b="0" spc="132" baseline="0">
                <a:solidFill>
                  <a:schemeClr val="bg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04716" y="3913212"/>
            <a:ext cx="10087726" cy="457200"/>
          </a:xfrm>
        </p:spPr>
        <p:txBody>
          <a:bodyPr anchor="t">
            <a:normAutofit/>
          </a:bodyPr>
          <a:lstStyle>
            <a:lvl1pPr marL="0" indent="0" algn="ctr">
              <a:buNone/>
              <a:defRPr sz="1754">
                <a:solidFill>
                  <a:srgbClr val="FFFFFF"/>
                </a:solidFill>
              </a:defRPr>
            </a:lvl1pPr>
            <a:lvl2pPr marL="400964" indent="0">
              <a:buNone/>
              <a:defRPr sz="1579">
                <a:solidFill>
                  <a:schemeClr val="tx1">
                    <a:tint val="75000"/>
                  </a:schemeClr>
                </a:solidFill>
              </a:defRPr>
            </a:lvl2pPr>
            <a:lvl3pPr marL="801929" indent="0">
              <a:buNone/>
              <a:defRPr sz="1403">
                <a:solidFill>
                  <a:schemeClr val="tx1">
                    <a:tint val="75000"/>
                  </a:schemeClr>
                </a:solidFill>
              </a:defRPr>
            </a:lvl3pPr>
            <a:lvl4pPr marL="1202893" indent="0">
              <a:buNone/>
              <a:defRPr sz="1228">
                <a:solidFill>
                  <a:schemeClr val="tx1">
                    <a:tint val="75000"/>
                  </a:schemeClr>
                </a:solidFill>
              </a:defRPr>
            </a:lvl4pPr>
            <a:lvl5pPr marL="1603858" indent="0">
              <a:buNone/>
              <a:defRPr sz="1228">
                <a:solidFill>
                  <a:schemeClr val="tx1">
                    <a:tint val="75000"/>
                  </a:schemeClr>
                </a:solidFill>
              </a:defRPr>
            </a:lvl5pPr>
            <a:lvl6pPr marL="2004822" indent="0">
              <a:buNone/>
              <a:defRPr sz="1228">
                <a:solidFill>
                  <a:schemeClr val="tx1">
                    <a:tint val="75000"/>
                  </a:schemeClr>
                </a:solidFill>
              </a:defRPr>
            </a:lvl6pPr>
            <a:lvl7pPr marL="2405786" indent="0">
              <a:buNone/>
              <a:defRPr sz="1228">
                <a:solidFill>
                  <a:schemeClr val="tx1">
                    <a:tint val="75000"/>
                  </a:schemeClr>
                </a:solidFill>
              </a:defRPr>
            </a:lvl7pPr>
            <a:lvl8pPr marL="2806751" indent="0">
              <a:buNone/>
              <a:defRPr sz="1228">
                <a:solidFill>
                  <a:schemeClr val="tx1">
                    <a:tint val="75000"/>
                  </a:schemeClr>
                </a:solidFill>
              </a:defRPr>
            </a:lvl8pPr>
            <a:lvl9pPr marL="3207715" indent="0">
              <a:buNone/>
              <a:defRPr sz="1228">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solidFill>
                  <a:schemeClr val="tx2"/>
                </a:solidFill>
              </a:defRPr>
            </a:lvl1pPr>
          </a:lstStyle>
          <a:p>
            <a:fld id="{D06DE85E-D9ED-4BD3-B93A-FEBB02327D00}" type="datetimeFigureOut">
              <a:rPr lang="tr-TR" smtClean="0"/>
              <a:t>19.04.2020</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4437E64-06FD-4918-AE87-89664F1D7848}" type="slidenum">
              <a:rPr lang="tr-TR" smtClean="0"/>
              <a:t>‹#›</a:t>
            </a:fld>
            <a:endParaRPr lang="tr-TR"/>
          </a:p>
        </p:txBody>
      </p:sp>
    </p:spTree>
    <p:extLst>
      <p:ext uri="{BB962C8B-B14F-4D97-AF65-F5344CB8AC3E}">
        <p14:creationId xmlns:p14="http://schemas.microsoft.com/office/powerpoint/2010/main" val="340457041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57030" y="2011680"/>
            <a:ext cx="4169807" cy="420624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463761" y="2011680"/>
            <a:ext cx="4169807" cy="420624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06DE85E-D9ED-4BD3-B93A-FEBB02327D00}" type="datetimeFigureOut">
              <a:rPr lang="tr-TR" smtClean="0"/>
              <a:t>19.04.2020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585236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58490" y="1913470"/>
            <a:ext cx="4169807" cy="743094"/>
          </a:xfrm>
        </p:spPr>
        <p:txBody>
          <a:bodyPr anchor="ctr">
            <a:normAutofit/>
          </a:bodyPr>
          <a:lstStyle>
            <a:lvl1pPr marL="0" indent="0">
              <a:buNone/>
              <a:defRPr sz="1842"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4" name="Content Placeholder 3"/>
          <p:cNvSpPr>
            <a:spLocks noGrp="1"/>
          </p:cNvSpPr>
          <p:nvPr>
            <p:ph sz="half" idx="2"/>
          </p:nvPr>
        </p:nvSpPr>
        <p:spPr>
          <a:xfrm>
            <a:off x="1058490" y="2656566"/>
            <a:ext cx="4169807" cy="356616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464497" y="1913470"/>
            <a:ext cx="4169807" cy="743094"/>
          </a:xfrm>
        </p:spPr>
        <p:txBody>
          <a:bodyPr anchor="ctr">
            <a:normAutofit/>
          </a:bodyPr>
          <a:lstStyle>
            <a:lvl1pPr marL="0" indent="0">
              <a:buNone/>
              <a:defRPr sz="1842"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6" name="Content Placeholder 5"/>
          <p:cNvSpPr>
            <a:spLocks noGrp="1"/>
          </p:cNvSpPr>
          <p:nvPr>
            <p:ph sz="quarter" idx="4"/>
          </p:nvPr>
        </p:nvSpPr>
        <p:spPr>
          <a:xfrm>
            <a:off x="5464497" y="2656564"/>
            <a:ext cx="4169807" cy="356616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06DE85E-D9ED-4BD3-B93A-FEBB02327D00}" type="datetimeFigureOut">
              <a:rPr lang="tr-TR" smtClean="0"/>
              <a:t>19.04.2020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952887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06DE85E-D9ED-4BD3-B93A-FEBB02327D00}" type="datetimeFigureOut">
              <a:rPr lang="tr-TR" smtClean="0"/>
              <a:t>19.04.2020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428375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DE85E-D9ED-4BD3-B93A-FEBB02327D00}" type="datetimeFigureOut">
              <a:rPr lang="tr-TR" smtClean="0"/>
              <a:t>19.04.2020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124665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058490" y="2120054"/>
            <a:ext cx="5372636" cy="4114800"/>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30608" y="2147487"/>
            <a:ext cx="2806601" cy="3432319"/>
          </a:xfrm>
        </p:spPr>
        <p:txBody>
          <a:bodyPr>
            <a:normAutofit/>
          </a:bodyPr>
          <a:lstStyle>
            <a:lvl1pPr marL="0" indent="0">
              <a:lnSpc>
                <a:spcPct val="95000"/>
              </a:lnSpc>
              <a:buNone/>
              <a:defRPr sz="1579"/>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t>19.04.2020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02263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19.04.2020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522557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22640" y="2211494"/>
            <a:ext cx="5372636" cy="3931920"/>
          </a:xfrm>
          <a:solidFill>
            <a:schemeClr val="tx2">
              <a:lumMod val="60000"/>
              <a:lumOff val="40000"/>
            </a:schemeClr>
          </a:solidFill>
        </p:spPr>
        <p:txBody>
          <a:bodyPr tIns="365760" anchor="t"/>
          <a:lstStyle>
            <a:lvl1pPr marL="0" indent="0" algn="ctr">
              <a:buNone/>
              <a:defRPr sz="2806">
                <a:solidFill>
                  <a:schemeClr val="tx1">
                    <a:lumMod val="50000"/>
                  </a:schemeClr>
                </a:solidFill>
              </a:defRPr>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32068" y="2150621"/>
            <a:ext cx="2806601" cy="3429000"/>
          </a:xfrm>
        </p:spPr>
        <p:txBody>
          <a:bodyPr>
            <a:normAutofit/>
          </a:bodyPr>
          <a:lstStyle>
            <a:lvl1pPr marL="0" indent="0">
              <a:lnSpc>
                <a:spcPct val="95000"/>
              </a:lnSpc>
              <a:buNone/>
              <a:defRPr sz="1579"/>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t>19.04.2020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933348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19.04.2020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431382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7909514" y="0"/>
            <a:ext cx="240565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033438" y="274638"/>
            <a:ext cx="2106775" cy="58975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35062" y="274638"/>
            <a:ext cx="6992203" cy="5897562"/>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35062" y="6422855"/>
            <a:ext cx="2405654" cy="365125"/>
          </a:xfrm>
        </p:spPr>
        <p:txBody>
          <a:bodyPr/>
          <a:lstStyle/>
          <a:p>
            <a:fld id="{D06DE85E-D9ED-4BD3-B93A-FEBB02327D00}" type="datetimeFigureOut">
              <a:rPr lang="tr-TR" smtClean="0"/>
              <a:t>19.04.2020</a:t>
            </a:fld>
            <a:endParaRPr lang="tr-TR"/>
          </a:p>
        </p:txBody>
      </p:sp>
      <p:sp>
        <p:nvSpPr>
          <p:cNvPr id="5" name="Footer Placeholder 4"/>
          <p:cNvSpPr>
            <a:spLocks noGrp="1"/>
          </p:cNvSpPr>
          <p:nvPr>
            <p:ph type="ftr" sz="quarter" idx="11"/>
          </p:nvPr>
        </p:nvSpPr>
        <p:spPr>
          <a:xfrm>
            <a:off x="3311494" y="6422855"/>
            <a:ext cx="3753069" cy="365125"/>
          </a:xfrm>
        </p:spPr>
        <p:txBody>
          <a:bodyPr/>
          <a:lstStyle/>
          <a:p>
            <a:endParaRPr lang="tr-TR"/>
          </a:p>
        </p:txBody>
      </p:sp>
      <p:sp>
        <p:nvSpPr>
          <p:cNvPr id="6" name="Slide Number Placeholder 5"/>
          <p:cNvSpPr>
            <a:spLocks noGrp="1"/>
          </p:cNvSpPr>
          <p:nvPr>
            <p:ph type="sldNum" sz="quarter" idx="12"/>
          </p:nvPr>
        </p:nvSpPr>
        <p:spPr>
          <a:xfrm>
            <a:off x="7079686" y="6422855"/>
            <a:ext cx="771507" cy="365125"/>
          </a:xfrm>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18872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3" y="1709739"/>
            <a:ext cx="9221689" cy="2852737"/>
          </a:xfrm>
        </p:spPr>
        <p:txBody>
          <a:bodyPr anchor="b"/>
          <a:lstStyle>
            <a:lvl1pPr>
              <a:defRPr sz="5262"/>
            </a:lvl1pPr>
          </a:lstStyle>
          <a:p>
            <a:r>
              <a:rPr lang="tr-TR" smtClean="0"/>
              <a:t>Asıl başlık stili için tıklatın</a:t>
            </a:r>
            <a:endParaRPr lang="en-US" dirty="0"/>
          </a:p>
        </p:txBody>
      </p:sp>
      <p:sp>
        <p:nvSpPr>
          <p:cNvPr id="3" name="Text Placeholder 2"/>
          <p:cNvSpPr>
            <a:spLocks noGrp="1"/>
          </p:cNvSpPr>
          <p:nvPr>
            <p:ph type="body" idx="1"/>
          </p:nvPr>
        </p:nvSpPr>
        <p:spPr>
          <a:xfrm>
            <a:off x="729493" y="4589464"/>
            <a:ext cx="9221689" cy="1500187"/>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06DE85E-D9ED-4BD3-B93A-FEBB02327D00}" type="datetimeFigureOut">
              <a:rPr lang="tr-TR" smtClean="0"/>
              <a:t>19.04.2020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77052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5062" y="1825625"/>
            <a:ext cx="4544021"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412730" y="1825625"/>
            <a:ext cx="4544021"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06DE85E-D9ED-4BD3-B93A-FEBB02327D00}" type="datetimeFigureOut">
              <a:rPr lang="tr-TR" smtClean="0"/>
              <a:t>19.04.2020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62300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365126"/>
            <a:ext cx="9221689"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736455" y="1681163"/>
            <a:ext cx="4523138" cy="823912"/>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4" name="Content Placeholder 3"/>
          <p:cNvSpPr>
            <a:spLocks noGrp="1"/>
          </p:cNvSpPr>
          <p:nvPr>
            <p:ph sz="half" idx="2"/>
          </p:nvPr>
        </p:nvSpPr>
        <p:spPr>
          <a:xfrm>
            <a:off x="736455" y="2505075"/>
            <a:ext cx="452313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412730" y="1681163"/>
            <a:ext cx="4545413" cy="823912"/>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6" name="Content Placeholder 5"/>
          <p:cNvSpPr>
            <a:spLocks noGrp="1"/>
          </p:cNvSpPr>
          <p:nvPr>
            <p:ph sz="quarter" idx="4"/>
          </p:nvPr>
        </p:nvSpPr>
        <p:spPr>
          <a:xfrm>
            <a:off x="5412730" y="2505075"/>
            <a:ext cx="4545413"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06DE85E-D9ED-4BD3-B93A-FEBB02327D00}" type="datetimeFigureOut">
              <a:rPr lang="tr-TR" smtClean="0"/>
              <a:t>19.04.2020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11344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06DE85E-D9ED-4BD3-B93A-FEBB02327D00}" type="datetimeFigureOut">
              <a:rPr lang="tr-TR" smtClean="0"/>
              <a:t>19.04.2020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08669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DE85E-D9ED-4BD3-B93A-FEBB02327D00}" type="datetimeFigureOut">
              <a:rPr lang="tr-TR" smtClean="0"/>
              <a:t>19.04.2020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11648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457200"/>
            <a:ext cx="3448388" cy="1600200"/>
          </a:xfrm>
        </p:spPr>
        <p:txBody>
          <a:bodyPr anchor="b"/>
          <a:lstStyle>
            <a:lvl1pPr>
              <a:defRPr sz="2806"/>
            </a:lvl1pPr>
          </a:lstStyle>
          <a:p>
            <a:r>
              <a:rPr lang="tr-TR" smtClean="0"/>
              <a:t>Asıl başlık stili için tıklatın</a:t>
            </a:r>
            <a:endParaRPr lang="en-US" dirty="0"/>
          </a:p>
        </p:txBody>
      </p:sp>
      <p:sp>
        <p:nvSpPr>
          <p:cNvPr id="3" name="Content Placeholder 2"/>
          <p:cNvSpPr>
            <a:spLocks noGrp="1"/>
          </p:cNvSpPr>
          <p:nvPr>
            <p:ph idx="1"/>
          </p:nvPr>
        </p:nvSpPr>
        <p:spPr>
          <a:xfrm>
            <a:off x="4545413" y="987426"/>
            <a:ext cx="5412730" cy="4873625"/>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36455" y="2057400"/>
            <a:ext cx="3448388" cy="3811588"/>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t>19.04.2020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61041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457200"/>
            <a:ext cx="3448388" cy="1600200"/>
          </a:xfrm>
        </p:spPr>
        <p:txBody>
          <a:bodyPr anchor="b"/>
          <a:lstStyle>
            <a:lvl1pPr>
              <a:defRPr sz="2806"/>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545413" y="987426"/>
            <a:ext cx="5412730" cy="4873625"/>
          </a:xfrm>
        </p:spPr>
        <p:txBody>
          <a:bodyPr anchor="t"/>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36455" y="2057400"/>
            <a:ext cx="3448388" cy="3811588"/>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t>19.04.2020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185029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365126"/>
            <a:ext cx="9221689"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5062" y="1825625"/>
            <a:ext cx="9221689"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35062" y="6356351"/>
            <a:ext cx="2405658" cy="365125"/>
          </a:xfrm>
          <a:prstGeom prst="rect">
            <a:avLst/>
          </a:prstGeom>
        </p:spPr>
        <p:txBody>
          <a:bodyPr vert="horz" lIns="91440" tIns="45720" rIns="91440" bIns="45720" rtlCol="0" anchor="ctr"/>
          <a:lstStyle>
            <a:lvl1pPr algn="l">
              <a:defRPr sz="1052">
                <a:solidFill>
                  <a:schemeClr val="tx1">
                    <a:tint val="75000"/>
                  </a:schemeClr>
                </a:solidFill>
              </a:defRPr>
            </a:lvl1pPr>
          </a:lstStyle>
          <a:p>
            <a:fld id="{D06DE85E-D9ED-4BD3-B93A-FEBB02327D00}" type="datetimeFigureOut">
              <a:rPr lang="tr-TR" smtClean="0"/>
              <a:t>19.04.2020</a:t>
            </a:fld>
            <a:endParaRPr lang="tr-TR"/>
          </a:p>
        </p:txBody>
      </p:sp>
      <p:sp>
        <p:nvSpPr>
          <p:cNvPr id="5" name="Footer Placeholder 4"/>
          <p:cNvSpPr>
            <a:spLocks noGrp="1"/>
          </p:cNvSpPr>
          <p:nvPr>
            <p:ph type="ftr" sz="quarter" idx="3"/>
          </p:nvPr>
        </p:nvSpPr>
        <p:spPr>
          <a:xfrm>
            <a:off x="3541663" y="6356351"/>
            <a:ext cx="3608487" cy="365125"/>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551093" y="6356351"/>
            <a:ext cx="2405658" cy="365125"/>
          </a:xfrm>
          <a:prstGeom prst="rect">
            <a:avLst/>
          </a:prstGeom>
        </p:spPr>
        <p:txBody>
          <a:bodyPr vert="horz" lIns="91440" tIns="45720" rIns="91440" bIns="45720" rtlCol="0" anchor="ctr"/>
          <a:lstStyle>
            <a:lvl1pPr algn="r">
              <a:defRPr sz="1052">
                <a:solidFill>
                  <a:schemeClr val="tx1">
                    <a:tint val="75000"/>
                  </a:schemeClr>
                </a:solidFill>
              </a:defRPr>
            </a:lvl1pPr>
          </a:lstStyle>
          <a:p>
            <a:fld id="{74437E64-06FD-4918-AE87-89664F1D7848}" type="slidenum">
              <a:rPr lang="tr-TR" smtClean="0"/>
              <a:t>‹#›</a:t>
            </a:fld>
            <a:endParaRPr lang="tr-TR"/>
          </a:p>
        </p:txBody>
      </p:sp>
    </p:spTree>
    <p:extLst>
      <p:ext uri="{BB962C8B-B14F-4D97-AF65-F5344CB8AC3E}">
        <p14:creationId xmlns:p14="http://schemas.microsoft.com/office/powerpoint/2010/main" val="68879064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l" defTabSz="801929"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24" y="176109"/>
            <a:ext cx="10689140"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54904" y="284176"/>
            <a:ext cx="8580180" cy="150876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54904" y="2011680"/>
            <a:ext cx="8580180" cy="420624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54331" y="6422855"/>
            <a:ext cx="2631643" cy="365125"/>
          </a:xfrm>
          <a:prstGeom prst="rect">
            <a:avLst/>
          </a:prstGeom>
        </p:spPr>
        <p:txBody>
          <a:bodyPr vert="horz" lIns="91440" tIns="45720" rIns="45720" bIns="45720" rtlCol="0" anchor="ctr"/>
          <a:lstStyle>
            <a:lvl1pPr algn="l">
              <a:defRPr sz="921">
                <a:solidFill>
                  <a:schemeClr val="tx1"/>
                </a:solidFill>
              </a:defRPr>
            </a:lvl1pPr>
          </a:lstStyle>
          <a:p>
            <a:fld id="{D06DE85E-D9ED-4BD3-B93A-FEBB02327D00}" type="datetimeFigureOut">
              <a:rPr lang="tr-TR" smtClean="0"/>
              <a:t>19.04.2020</a:t>
            </a:fld>
            <a:endParaRPr lang="tr-TR"/>
          </a:p>
        </p:txBody>
      </p:sp>
      <p:sp>
        <p:nvSpPr>
          <p:cNvPr id="5" name="Footer Placeholder 4"/>
          <p:cNvSpPr>
            <a:spLocks noGrp="1"/>
          </p:cNvSpPr>
          <p:nvPr>
            <p:ph type="ftr" sz="quarter" idx="3"/>
          </p:nvPr>
        </p:nvSpPr>
        <p:spPr>
          <a:xfrm>
            <a:off x="4907843" y="6422855"/>
            <a:ext cx="4423738" cy="365125"/>
          </a:xfrm>
          <a:prstGeom prst="rect">
            <a:avLst/>
          </a:prstGeom>
        </p:spPr>
        <p:txBody>
          <a:bodyPr vert="horz" lIns="91440" tIns="45720" rIns="91440" bIns="45720" rtlCol="0" anchor="ctr"/>
          <a:lstStyle>
            <a:lvl1pPr algn="r">
              <a:defRPr sz="921">
                <a:solidFill>
                  <a:schemeClr val="tx1"/>
                </a:solidFill>
              </a:defRPr>
            </a:lvl1pPr>
          </a:lstStyle>
          <a:p>
            <a:endParaRPr lang="tr-TR"/>
          </a:p>
        </p:txBody>
      </p:sp>
      <p:sp>
        <p:nvSpPr>
          <p:cNvPr id="6" name="Slide Number Placeholder 5"/>
          <p:cNvSpPr>
            <a:spLocks noGrp="1"/>
          </p:cNvSpPr>
          <p:nvPr>
            <p:ph type="sldNum" sz="quarter" idx="4"/>
          </p:nvPr>
        </p:nvSpPr>
        <p:spPr>
          <a:xfrm>
            <a:off x="9347380" y="6422855"/>
            <a:ext cx="829829" cy="365125"/>
          </a:xfrm>
          <a:prstGeom prst="rect">
            <a:avLst/>
          </a:prstGeom>
        </p:spPr>
        <p:txBody>
          <a:bodyPr vert="horz" lIns="45720" tIns="45720" rIns="91440" bIns="45720" rtlCol="0" anchor="ctr"/>
          <a:lstStyle>
            <a:lvl1pPr algn="l">
              <a:defRPr sz="1052" b="0">
                <a:solidFill>
                  <a:schemeClr val="tx1"/>
                </a:solidFill>
              </a:defRPr>
            </a:lvl1pPr>
          </a:lstStyle>
          <a:p>
            <a:fld id="{74437E64-06FD-4918-AE87-89664F1D7848}" type="slidenum">
              <a:rPr lang="tr-TR" smtClean="0"/>
              <a:t>‹#›</a:t>
            </a:fld>
            <a:endParaRPr lang="tr-TR"/>
          </a:p>
        </p:txBody>
      </p:sp>
    </p:spTree>
    <p:extLst>
      <p:ext uri="{BB962C8B-B14F-4D97-AF65-F5344CB8AC3E}">
        <p14:creationId xmlns:p14="http://schemas.microsoft.com/office/powerpoint/2010/main" val="651853834"/>
      </p:ext>
    </p:extLst>
  </p:cSld>
  <p:clrMap bg1="dk1" tx1="lt1" bg2="dk2" tx2="lt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l" defTabSz="801929" rtl="0" eaLnBrk="1" latinLnBrk="0" hangingPunct="1">
        <a:lnSpc>
          <a:spcPct val="85000"/>
        </a:lnSpc>
        <a:spcBef>
          <a:spcPct val="0"/>
        </a:spcBef>
        <a:buNone/>
        <a:defRPr sz="3508" kern="1200" cap="all" baseline="0">
          <a:solidFill>
            <a:schemeClr val="bg2"/>
          </a:solidFill>
          <a:latin typeface="+mj-lt"/>
          <a:ea typeface="+mj-ea"/>
          <a:cs typeface="+mj-cs"/>
        </a:defRPr>
      </a:lvl1pPr>
    </p:titleStyle>
    <p:bodyStyle>
      <a:lvl1pPr marL="160386" indent="-160386" algn="l" defTabSz="801929" rtl="0" eaLnBrk="1" latinLnBrk="0" hangingPunct="1">
        <a:lnSpc>
          <a:spcPct val="90000"/>
        </a:lnSpc>
        <a:spcBef>
          <a:spcPts val="1052"/>
        </a:spcBef>
        <a:spcAft>
          <a:spcPts val="175"/>
        </a:spcAft>
        <a:buClr>
          <a:schemeClr val="tx1"/>
        </a:buClr>
        <a:buFont typeface="Wingdings" pitchFamily="2" charset="2"/>
        <a:buChar char=""/>
        <a:defRPr sz="1929" kern="1200">
          <a:solidFill>
            <a:schemeClr val="tx1"/>
          </a:solidFill>
          <a:latin typeface="+mn-lt"/>
          <a:ea typeface="+mn-ea"/>
          <a:cs typeface="+mn-cs"/>
        </a:defRPr>
      </a:lvl1pPr>
      <a:lvl2pPr marL="360868" indent="-160386" algn="l" defTabSz="801929" rtl="0" eaLnBrk="1" latinLnBrk="0" hangingPunct="1">
        <a:lnSpc>
          <a:spcPct val="90000"/>
        </a:lnSpc>
        <a:spcBef>
          <a:spcPts val="175"/>
        </a:spcBef>
        <a:spcAft>
          <a:spcPts val="351"/>
        </a:spcAft>
        <a:buClr>
          <a:schemeClr val="tx1"/>
        </a:buClr>
        <a:buFont typeface="Wingdings" pitchFamily="2" charset="2"/>
        <a:buChar char=""/>
        <a:defRPr sz="1754" kern="1200">
          <a:solidFill>
            <a:schemeClr val="tx1"/>
          </a:solidFill>
          <a:latin typeface="+mn-lt"/>
          <a:ea typeface="+mn-ea"/>
          <a:cs typeface="+mn-cs"/>
        </a:defRPr>
      </a:lvl2pPr>
      <a:lvl3pPr marL="561350" indent="-160386" algn="l" defTabSz="801929" rtl="0" eaLnBrk="1" latinLnBrk="0" hangingPunct="1">
        <a:lnSpc>
          <a:spcPct val="90000"/>
        </a:lnSpc>
        <a:spcBef>
          <a:spcPts val="175"/>
        </a:spcBef>
        <a:spcAft>
          <a:spcPts val="351"/>
        </a:spcAft>
        <a:buClr>
          <a:schemeClr val="tx1"/>
        </a:buClr>
        <a:buFont typeface="Wingdings" pitchFamily="2" charset="2"/>
        <a:buChar char=""/>
        <a:defRPr sz="1579" kern="1200">
          <a:solidFill>
            <a:schemeClr val="tx1"/>
          </a:solidFill>
          <a:latin typeface="+mn-lt"/>
          <a:ea typeface="+mn-ea"/>
          <a:cs typeface="+mn-cs"/>
        </a:defRPr>
      </a:lvl3pPr>
      <a:lvl4pPr marL="761832" indent="-160386"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4pPr>
      <a:lvl5pPr marL="962315" indent="-160386"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5pPr>
      <a:lvl6pPr marL="1126594"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6pPr>
      <a:lvl7pPr marL="1290769"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7pPr>
      <a:lvl8pPr marL="1428633"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8pPr>
      <a:lvl9pPr marL="1584037"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7.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0.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88" y="0"/>
            <a:ext cx="10692000" cy="6876000"/>
          </a:xfrm>
          <a:prstGeom prst="rect">
            <a:avLst/>
          </a:prstGeom>
        </p:spPr>
      </p:pic>
      <p:sp>
        <p:nvSpPr>
          <p:cNvPr id="2" name="Unvan 1"/>
          <p:cNvSpPr>
            <a:spLocks noGrp="1"/>
          </p:cNvSpPr>
          <p:nvPr>
            <p:ph type="ctrTitle"/>
          </p:nvPr>
        </p:nvSpPr>
        <p:spPr>
          <a:xfrm>
            <a:off x="0" y="2078182"/>
            <a:ext cx="10691812" cy="2183686"/>
          </a:xfrm>
        </p:spPr>
        <p:txBody>
          <a:bodyPr>
            <a:noAutofit/>
          </a:bodyPr>
          <a:lstStyle/>
          <a:p>
            <a:r>
              <a:rPr lang="tr-TR" sz="2800" b="1" dirty="0" smtClean="0">
                <a:cs typeface="Arial" panose="020B0604020202020204" pitchFamily="34" charset="0"/>
              </a:rPr>
              <a:t>İSİF108 HADİS İLİMLERİ VE USULÜ-II </a:t>
            </a:r>
            <a:r>
              <a:rPr lang="tr-TR" sz="2800" b="1" dirty="0">
                <a:solidFill>
                  <a:srgbClr val="FF0000"/>
                </a:solidFill>
                <a:cs typeface="Arial" panose="020B0604020202020204" pitchFamily="34" charset="0"/>
              </a:rPr>
              <a:t/>
            </a:r>
            <a:br>
              <a:rPr lang="tr-TR" sz="2800" b="1" dirty="0">
                <a:solidFill>
                  <a:srgbClr val="FF0000"/>
                </a:solidFill>
                <a:cs typeface="Arial" panose="020B0604020202020204" pitchFamily="34" charset="0"/>
              </a:rPr>
            </a:br>
            <a:r>
              <a:rPr lang="tr-TR" sz="2800" b="1" dirty="0" smtClean="0">
                <a:cs typeface="Arial" panose="020B0604020202020204" pitchFamily="34" charset="0"/>
              </a:rPr>
              <a:t>III</a:t>
            </a:r>
            <a:r>
              <a:rPr lang="tr-TR" sz="2800" b="1" dirty="0" smtClean="0">
                <a:cs typeface="Arial" panose="020B0604020202020204" pitchFamily="34" charset="0"/>
              </a:rPr>
              <a:t>. Hafta</a:t>
            </a:r>
            <a:br>
              <a:rPr lang="tr-TR" sz="2800" b="1" dirty="0" smtClean="0">
                <a:cs typeface="Arial" panose="020B0604020202020204" pitchFamily="34" charset="0"/>
              </a:rPr>
            </a:br>
            <a:r>
              <a:rPr lang="tr-TR" sz="2800" b="1" dirty="0">
                <a:cs typeface="Arial" panose="020B0604020202020204" pitchFamily="34" charset="0"/>
              </a:rPr>
              <a:t/>
            </a:r>
            <a:br>
              <a:rPr lang="tr-TR" sz="2800" b="1" dirty="0">
                <a:cs typeface="Arial" panose="020B0604020202020204" pitchFamily="34" charset="0"/>
              </a:rPr>
            </a:br>
            <a:endParaRPr lang="tr-TR" sz="2800" b="1" dirty="0">
              <a:cs typeface="Arial" panose="020B0604020202020204" pitchFamily="34" charset="0"/>
            </a:endParaRPr>
          </a:p>
        </p:txBody>
      </p:sp>
      <p:sp>
        <p:nvSpPr>
          <p:cNvPr id="6" name="Metin kutusu 5"/>
          <p:cNvSpPr txBox="1"/>
          <p:nvPr/>
        </p:nvSpPr>
        <p:spPr>
          <a:xfrm>
            <a:off x="399011" y="3870038"/>
            <a:ext cx="9277004" cy="400110"/>
          </a:xfrm>
          <a:prstGeom prst="rect">
            <a:avLst/>
          </a:prstGeom>
          <a:noFill/>
        </p:spPr>
        <p:txBody>
          <a:bodyPr wrap="square" rtlCol="0">
            <a:spAutoFit/>
          </a:bodyPr>
          <a:lstStyle/>
          <a:p>
            <a:pPr algn="ctr"/>
            <a:r>
              <a:rPr lang="tr-TR" sz="2000" b="1" dirty="0" smtClean="0">
                <a:solidFill>
                  <a:schemeClr val="accent1">
                    <a:lumMod val="20000"/>
                    <a:lumOff val="80000"/>
                  </a:schemeClr>
                </a:solidFill>
              </a:rPr>
              <a:t>Metnin Kaynağına ve Tarik Sayısına Göre</a:t>
            </a:r>
            <a:r>
              <a:rPr lang="tr-TR" sz="2000" b="1" dirty="0" smtClean="0">
                <a:solidFill>
                  <a:schemeClr val="accent1">
                    <a:lumMod val="20000"/>
                    <a:lumOff val="80000"/>
                  </a:schemeClr>
                </a:solidFill>
              </a:rPr>
              <a:t> Hadisler</a:t>
            </a:r>
            <a:endParaRPr lang="tr-TR" sz="2000" dirty="0">
              <a:solidFill>
                <a:srgbClr val="FF0000"/>
              </a:solidFill>
            </a:endParaRPr>
          </a:p>
        </p:txBody>
      </p:sp>
      <p:sp>
        <p:nvSpPr>
          <p:cNvPr id="5"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8528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MERFÛ’ </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HADİS</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5029200" y="2255215"/>
            <a:ext cx="5439507" cy="4247317"/>
          </a:xfrm>
          <a:prstGeom prst="rect">
            <a:avLst/>
          </a:prstGeom>
          <a:noFill/>
        </p:spPr>
        <p:txBody>
          <a:bodyPr wrap="square" rtlCol="0">
            <a:spAutoFit/>
          </a:bodyPr>
          <a:lstStyle/>
          <a:p>
            <a:pPr algn="just">
              <a:lnSpc>
                <a:spcPct val="150000"/>
              </a:lnSpc>
              <a:spcBef>
                <a:spcPts val="600"/>
              </a:spcBef>
              <a:spcAft>
                <a:spcPts val="600"/>
              </a:spcAft>
            </a:pPr>
            <a:r>
              <a:rPr lang="es-ES" sz="2000" dirty="0" smtClean="0">
                <a:latin typeface="Arial" panose="020B0604020202020204" pitchFamily="34" charset="0"/>
                <a:cs typeface="Arial" panose="020B0604020202020204" pitchFamily="34" charset="0"/>
              </a:rPr>
              <a:t>Merfû</a:t>
            </a:r>
            <a:r>
              <a:rPr lang="es-ES" sz="2000" dirty="0">
                <a:latin typeface="Arial" panose="020B0604020202020204" pitchFamily="34" charset="0"/>
                <a:cs typeface="Arial" panose="020B0604020202020204" pitchFamily="34" charset="0"/>
              </a:rPr>
              <a:t>’ </a:t>
            </a:r>
            <a:r>
              <a:rPr lang="ar-EG" sz="2000" dirty="0" smtClean="0">
                <a:latin typeface="Arial" panose="020B0604020202020204" pitchFamily="34" charset="0"/>
                <a:cs typeface="Arial" panose="020B0604020202020204" pitchFamily="34" charset="0"/>
              </a:rPr>
              <a:t>الموفوع</a:t>
            </a:r>
            <a:r>
              <a:rPr lang="tr-TR" sz="2000" dirty="0" smtClean="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ifadesi </a:t>
            </a:r>
            <a:r>
              <a:rPr lang="es-ES" sz="2000" dirty="0">
                <a:latin typeface="Arial" panose="020B0604020202020204" pitchFamily="34" charset="0"/>
                <a:cs typeface="Arial" panose="020B0604020202020204" pitchFamily="34" charset="0"/>
              </a:rPr>
              <a:t>sözlükte yükseltimiş, kaldırılmış şey demektir. Bir </a:t>
            </a:r>
            <a:r>
              <a:rPr lang="es-ES" sz="2000" dirty="0" smtClean="0">
                <a:latin typeface="Arial" panose="020B0604020202020204" pitchFamily="34" charset="0"/>
                <a:cs typeface="Arial" panose="020B0604020202020204" pitchFamily="34" charset="0"/>
              </a:rPr>
              <a:t>hadis</a:t>
            </a:r>
            <a:r>
              <a:rPr lang="tr-TR" sz="2000" dirty="0" smtClean="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terimi </a:t>
            </a:r>
            <a:r>
              <a:rPr lang="es-ES" sz="2000" dirty="0">
                <a:latin typeface="Arial" panose="020B0604020202020204" pitchFamily="34" charset="0"/>
                <a:cs typeface="Arial" panose="020B0604020202020204" pitchFamily="34" charset="0"/>
              </a:rPr>
              <a:t>olarak merfû’ ise Hz. Peygamber’e (s.a.s.) isnad edilen söz, fiil ve </a:t>
            </a:r>
            <a:r>
              <a:rPr lang="es-ES" sz="2000" dirty="0" smtClean="0">
                <a:latin typeface="Arial" panose="020B0604020202020204" pitchFamily="34" charset="0"/>
                <a:cs typeface="Arial" panose="020B0604020202020204" pitchFamily="34" charset="0"/>
              </a:rPr>
              <a:t>takrirlere</a:t>
            </a:r>
            <a:r>
              <a:rPr lang="tr-TR" sz="2000" dirty="0" smtClean="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verilen </a:t>
            </a:r>
            <a:r>
              <a:rPr lang="es-ES" sz="2000" dirty="0">
                <a:latin typeface="Arial" panose="020B0604020202020204" pitchFamily="34" charset="0"/>
                <a:cs typeface="Arial" panose="020B0604020202020204" pitchFamily="34" charset="0"/>
              </a:rPr>
              <a:t>isimdir. Bu hadislerin merfû diye isimlendirilmesini sebebi senedin </a:t>
            </a:r>
            <a:r>
              <a:rPr lang="es-ES" sz="2000" dirty="0" smtClean="0">
                <a:latin typeface="Arial" panose="020B0604020202020204" pitchFamily="34" charset="0"/>
                <a:cs typeface="Arial" panose="020B0604020202020204" pitchFamily="34" charset="0"/>
              </a:rPr>
              <a:t>sahabede</a:t>
            </a:r>
            <a:r>
              <a:rPr lang="tr-TR" sz="2000" dirty="0" smtClean="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kalmayıp </a:t>
            </a:r>
            <a:r>
              <a:rPr lang="es-ES" sz="2000" dirty="0">
                <a:latin typeface="Arial" panose="020B0604020202020204" pitchFamily="34" charset="0"/>
                <a:cs typeface="Arial" panose="020B0604020202020204" pitchFamily="34" charset="0"/>
              </a:rPr>
              <a:t>Hz. Peygamber’e (s.a.s.) yükseltilmesinden dolayıdır. Hadis denilince </a:t>
            </a:r>
            <a:r>
              <a:rPr lang="es-ES" sz="2000" dirty="0" smtClean="0">
                <a:latin typeface="Arial" panose="020B0604020202020204" pitchFamily="34" charset="0"/>
                <a:cs typeface="Arial" panose="020B0604020202020204" pitchFamily="34" charset="0"/>
              </a:rPr>
              <a:t>aslında</a:t>
            </a:r>
            <a:r>
              <a:rPr lang="tr-TR" sz="2000" dirty="0" smtClean="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ilk </a:t>
            </a:r>
            <a:r>
              <a:rPr lang="es-ES" sz="2000" dirty="0">
                <a:latin typeface="Arial" panose="020B0604020202020204" pitchFamily="34" charset="0"/>
                <a:cs typeface="Arial" panose="020B0604020202020204" pitchFamily="34" charset="0"/>
              </a:rPr>
              <a:t>olarak akla gelen bu tür hadislerdir</a:t>
            </a:r>
            <a:r>
              <a:rPr lang="es-E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954" y="2773498"/>
            <a:ext cx="4382610" cy="243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119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MERFÛ’ HADİSİN </a:t>
            </a:r>
            <a:r>
              <a:rPr lang="tr-TR" sz="2800" b="1" dirty="0">
                <a:solidFill>
                  <a:schemeClr val="accent1">
                    <a:lumMod val="75000"/>
                  </a:schemeClr>
                </a:solidFill>
                <a:latin typeface="Corbel" panose="020B0503020204020204" pitchFamily="34" charset="0"/>
                <a:ea typeface="Tahoma" pitchFamily="34" charset="0"/>
                <a:cs typeface="Tahoma" pitchFamily="34" charset="0"/>
              </a:rPr>
              <a:t>ÇEŞİTLERİ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5" y="2525005"/>
            <a:ext cx="4987636" cy="2812629"/>
          </a:xfrm>
          <a:prstGeom prst="rect">
            <a:avLst/>
          </a:prstGeom>
          <a:noFill/>
        </p:spPr>
        <p:txBody>
          <a:bodyPr wrap="square" rtlCol="0">
            <a:spAutoFit/>
          </a:bodyPr>
          <a:lstStyle/>
          <a:p>
            <a:pPr algn="just">
              <a:lnSpc>
                <a:spcPct val="150000"/>
              </a:lnSpc>
              <a:spcBef>
                <a:spcPts val="600"/>
              </a:spcBef>
              <a:spcAft>
                <a:spcPts val="600"/>
              </a:spcAft>
            </a:pPr>
            <a:r>
              <a:rPr lang="tr-TR" sz="2000" b="1" dirty="0" err="1">
                <a:latin typeface="Arial" panose="020B0604020202020204" pitchFamily="34" charset="0"/>
                <a:cs typeface="Arial" panose="020B0604020202020204" pitchFamily="34" charset="0"/>
              </a:rPr>
              <a:t>Sarâhaten</a:t>
            </a:r>
            <a:r>
              <a:rPr lang="tr-TR" sz="2000" b="1" dirty="0">
                <a:latin typeface="Arial" panose="020B0604020202020204" pitchFamily="34" charset="0"/>
                <a:cs typeface="Arial" panose="020B0604020202020204" pitchFamily="34" charset="0"/>
              </a:rPr>
              <a:t> </a:t>
            </a:r>
            <a:r>
              <a:rPr lang="tr-TR" sz="2000" b="1" dirty="0" err="1">
                <a:latin typeface="Arial" panose="020B0604020202020204" pitchFamily="34" charset="0"/>
                <a:cs typeface="Arial" panose="020B0604020202020204" pitchFamily="34" charset="0"/>
              </a:rPr>
              <a:t>Merfû</a:t>
            </a:r>
            <a:r>
              <a:rPr lang="tr-TR" sz="2000" b="1" dirty="0" smtClean="0">
                <a:latin typeface="Arial" panose="020B0604020202020204" pitchFamily="34" charset="0"/>
                <a:cs typeface="Arial" panose="020B0604020202020204" pitchFamily="34" charset="0"/>
              </a:rPr>
              <a:t>’ hadis </a:t>
            </a:r>
            <a:r>
              <a:rPr lang="tr-TR" sz="2000" dirty="0" smtClean="0">
                <a:latin typeface="Arial" panose="020B0604020202020204" pitchFamily="34" charset="0"/>
                <a:cs typeface="Arial" panose="020B0604020202020204" pitchFamily="34" charset="0"/>
              </a:rPr>
              <a:t>Hz</a:t>
            </a:r>
            <a:r>
              <a:rPr lang="tr-TR" sz="2000" dirty="0">
                <a:latin typeface="Arial" panose="020B0604020202020204" pitchFamily="34" charset="0"/>
                <a:cs typeface="Arial" panose="020B0604020202020204" pitchFamily="34" charset="0"/>
              </a:rPr>
              <a:t>. Peygamber’e (</a:t>
            </a:r>
            <a:r>
              <a:rPr lang="tr-TR" sz="2000" dirty="0" err="1">
                <a:latin typeface="Arial" panose="020B0604020202020204" pitchFamily="34" charset="0"/>
                <a:cs typeface="Arial" panose="020B0604020202020204" pitchFamily="34" charset="0"/>
              </a:rPr>
              <a:t>s.a.s</a:t>
            </a:r>
            <a:r>
              <a:rPr lang="tr-TR" sz="2000" dirty="0">
                <a:latin typeface="Arial" panose="020B0604020202020204" pitchFamily="34" charset="0"/>
                <a:cs typeface="Arial" panose="020B0604020202020204" pitchFamily="34" charset="0"/>
              </a:rPr>
              <a:t>.) açık bir şekilde </a:t>
            </a:r>
            <a:r>
              <a:rPr lang="tr-TR" sz="2000" dirty="0" err="1">
                <a:latin typeface="Arial" panose="020B0604020202020204" pitchFamily="34" charset="0"/>
                <a:cs typeface="Arial" panose="020B0604020202020204" pitchFamily="34" charset="0"/>
              </a:rPr>
              <a:t>isnad</a:t>
            </a:r>
            <a:r>
              <a:rPr lang="tr-TR" sz="2000" dirty="0">
                <a:latin typeface="Arial" panose="020B0604020202020204" pitchFamily="34" charset="0"/>
                <a:cs typeface="Arial" panose="020B0604020202020204" pitchFamily="34" charset="0"/>
              </a:rPr>
              <a:t> edilen hadistir. Yani ilgili </a:t>
            </a:r>
            <a:r>
              <a:rPr lang="tr-TR" sz="2000" dirty="0" smtClean="0">
                <a:latin typeface="Arial" panose="020B0604020202020204" pitchFamily="34" charset="0"/>
                <a:cs typeface="Arial" panose="020B0604020202020204" pitchFamily="34" charset="0"/>
              </a:rPr>
              <a:t>hadisin Hz</a:t>
            </a:r>
            <a:r>
              <a:rPr lang="tr-TR" sz="2000" dirty="0">
                <a:latin typeface="Arial" panose="020B0604020202020204" pitchFamily="34" charset="0"/>
                <a:cs typeface="Arial" panose="020B0604020202020204" pitchFamily="34" charset="0"/>
              </a:rPr>
              <a:t>. Peygamber’in (</a:t>
            </a:r>
            <a:r>
              <a:rPr lang="tr-TR" sz="2000" dirty="0" err="1">
                <a:latin typeface="Arial" panose="020B0604020202020204" pitchFamily="34" charset="0"/>
                <a:cs typeface="Arial" panose="020B0604020202020204" pitchFamily="34" charset="0"/>
              </a:rPr>
              <a:t>s.a.s</a:t>
            </a:r>
            <a:r>
              <a:rPr lang="tr-TR" sz="2000" dirty="0">
                <a:latin typeface="Arial" panose="020B0604020202020204" pitchFamily="34" charset="0"/>
                <a:cs typeface="Arial" panose="020B0604020202020204" pitchFamily="34" charset="0"/>
              </a:rPr>
              <a:t>.) söz, fiil veya takriri olduğu metne bakıldığında net bir </a:t>
            </a:r>
            <a:r>
              <a:rPr lang="tr-TR" sz="2000" dirty="0" smtClean="0">
                <a:latin typeface="Arial" panose="020B0604020202020204" pitchFamily="34" charset="0"/>
                <a:cs typeface="Arial" panose="020B0604020202020204" pitchFamily="34" charset="0"/>
              </a:rPr>
              <a:t>şekilde anlaşılmaktadır</a:t>
            </a:r>
            <a:r>
              <a:rPr lang="tr-TR" sz="2000" dirty="0">
                <a:latin typeface="Arial" panose="020B0604020202020204" pitchFamily="34" charset="0"/>
                <a:cs typeface="Arial" panose="020B0604020202020204" pitchFamily="34" charset="0"/>
              </a:rPr>
              <a:t>.</a:t>
            </a: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114698"/>
            <a:ext cx="4923691" cy="4093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956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ZAYIF HADİS </a:t>
            </a:r>
            <a:r>
              <a:rPr lang="tr-TR" sz="2800" b="1" dirty="0">
                <a:solidFill>
                  <a:schemeClr val="accent1">
                    <a:lumMod val="75000"/>
                  </a:schemeClr>
                </a:solidFill>
                <a:latin typeface="Corbel" panose="020B0503020204020204" pitchFamily="34" charset="0"/>
                <a:ea typeface="Tahoma" pitchFamily="34" charset="0"/>
                <a:cs typeface="Tahoma" pitchFamily="34" charset="0"/>
              </a:rPr>
              <a:t>VE ÇEŞİTLERİ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5" y="981074"/>
            <a:ext cx="8852998" cy="5340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956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err="1">
                <a:solidFill>
                  <a:schemeClr val="accent1">
                    <a:lumMod val="75000"/>
                  </a:schemeClr>
                </a:solidFill>
                <a:latin typeface="Corbel" panose="020B0503020204020204" pitchFamily="34" charset="0"/>
                <a:ea typeface="Tahoma" pitchFamily="34" charset="0"/>
                <a:cs typeface="Tahoma" pitchFamily="34" charset="0"/>
              </a:rPr>
              <a:t>Sarâhaten</a:t>
            </a:r>
            <a:r>
              <a:rPr lang="tr-TR" sz="2800" b="1" dirty="0">
                <a:solidFill>
                  <a:schemeClr val="accent1">
                    <a:lumMod val="75000"/>
                  </a:schemeClr>
                </a:solidFill>
                <a:latin typeface="Corbel" panose="020B0503020204020204" pitchFamily="34" charset="0"/>
                <a:ea typeface="Tahoma" pitchFamily="34" charset="0"/>
                <a:cs typeface="Tahoma" pitchFamily="34" charset="0"/>
              </a:rPr>
              <a:t> </a:t>
            </a:r>
            <a:r>
              <a:rPr lang="tr-TR" sz="2800" b="1" dirty="0" err="1">
                <a:solidFill>
                  <a:schemeClr val="accent1">
                    <a:lumMod val="75000"/>
                  </a:schemeClr>
                </a:solidFill>
                <a:latin typeface="Corbel" panose="020B0503020204020204" pitchFamily="34" charset="0"/>
                <a:ea typeface="Tahoma" pitchFamily="34" charset="0"/>
                <a:cs typeface="Tahoma" pitchFamily="34" charset="0"/>
              </a:rPr>
              <a:t>Merfû</a:t>
            </a:r>
            <a:r>
              <a:rPr lang="tr-TR" sz="2800" b="1" dirty="0">
                <a:solidFill>
                  <a:schemeClr val="accent1">
                    <a:lumMod val="75000"/>
                  </a:schemeClr>
                </a:solidFill>
                <a:latin typeface="Corbel" panose="020B0503020204020204" pitchFamily="34" charset="0"/>
                <a:ea typeface="Tahoma" pitchFamily="34" charset="0"/>
                <a:cs typeface="Tahoma" pitchFamily="34" charset="0"/>
              </a:rPr>
              <a:t>’ hadis </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örneği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262" y="2121546"/>
            <a:ext cx="9132276" cy="472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956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HÜKMEN MERFÛ’ HADİS </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38731" y="2208482"/>
            <a:ext cx="9814347" cy="4293483"/>
          </a:xfrm>
          <a:prstGeom prst="rect">
            <a:avLst/>
          </a:prstGeom>
          <a:noFill/>
        </p:spPr>
        <p:txBody>
          <a:bodyPr wrap="square" rtlCol="0">
            <a:spAutoFit/>
          </a:bodyPr>
          <a:lstStyle/>
          <a:p>
            <a:pPr algn="just">
              <a:lnSpc>
                <a:spcPct val="150000"/>
              </a:lnSpc>
              <a:spcBef>
                <a:spcPts val="600"/>
              </a:spcBef>
              <a:spcAft>
                <a:spcPts val="600"/>
              </a:spcAft>
            </a:pPr>
            <a:r>
              <a:rPr lang="tr-TR" dirty="0">
                <a:latin typeface="Arial" panose="020B0604020202020204" pitchFamily="34" charset="0"/>
                <a:cs typeface="Arial" panose="020B0604020202020204" pitchFamily="34" charset="0"/>
              </a:rPr>
              <a:t>Hükmen </a:t>
            </a:r>
            <a:r>
              <a:rPr lang="tr-TR" dirty="0" err="1">
                <a:latin typeface="Arial" panose="020B0604020202020204" pitchFamily="34" charset="0"/>
                <a:cs typeface="Arial" panose="020B0604020202020204" pitchFamily="34" charset="0"/>
              </a:rPr>
              <a:t>merfû</a:t>
            </a:r>
            <a:r>
              <a:rPr lang="tr-TR" dirty="0">
                <a:latin typeface="Arial" panose="020B0604020202020204" pitchFamily="34" charset="0"/>
                <a:cs typeface="Arial" panose="020B0604020202020204" pitchFamily="34" charset="0"/>
              </a:rPr>
              <a:t>’ hadis ise; hadis metnine ilk bakışta sahabeye aitmiş </a:t>
            </a:r>
            <a:r>
              <a:rPr lang="tr-TR" dirty="0" smtClean="0">
                <a:latin typeface="Arial" panose="020B0604020202020204" pitchFamily="34" charset="0"/>
                <a:cs typeface="Arial" panose="020B0604020202020204" pitchFamily="34" charset="0"/>
              </a:rPr>
              <a:t>gibi zannedilen </a:t>
            </a:r>
            <a:r>
              <a:rPr lang="tr-TR" dirty="0">
                <a:latin typeface="Arial" panose="020B0604020202020204" pitchFamily="34" charset="0"/>
                <a:cs typeface="Arial" panose="020B0604020202020204" pitchFamily="34" charset="0"/>
              </a:rPr>
              <a:t>ancak aktarılan bilgilere bakıldığında bu hadisin Hz. Peygamber’e </a:t>
            </a:r>
            <a:r>
              <a:rPr lang="tr-TR" dirty="0" smtClean="0">
                <a:latin typeface="Arial" panose="020B0604020202020204" pitchFamily="34" charset="0"/>
                <a:cs typeface="Arial" panose="020B0604020202020204" pitchFamily="34" charset="0"/>
              </a:rPr>
              <a:t>ait olması </a:t>
            </a:r>
            <a:r>
              <a:rPr lang="tr-TR" dirty="0">
                <a:latin typeface="Arial" panose="020B0604020202020204" pitchFamily="34" charset="0"/>
                <a:cs typeface="Arial" panose="020B0604020202020204" pitchFamily="34" charset="0"/>
              </a:rPr>
              <a:t>gerektiğine hükmedilen hadistir. Bir hadisin hükmen </a:t>
            </a:r>
            <a:r>
              <a:rPr lang="tr-TR" dirty="0" err="1">
                <a:latin typeface="Arial" panose="020B0604020202020204" pitchFamily="34" charset="0"/>
                <a:cs typeface="Arial" panose="020B0604020202020204" pitchFamily="34" charset="0"/>
              </a:rPr>
              <a:t>merfû</a:t>
            </a:r>
            <a:r>
              <a:rPr lang="tr-TR" dirty="0">
                <a:latin typeface="Arial" panose="020B0604020202020204" pitchFamily="34" charset="0"/>
                <a:cs typeface="Arial" panose="020B0604020202020204" pitchFamily="34" charset="0"/>
              </a:rPr>
              <a:t>’ olabilmesi </a:t>
            </a:r>
            <a:r>
              <a:rPr lang="tr-TR" dirty="0" smtClean="0">
                <a:latin typeface="Arial" panose="020B0604020202020204" pitchFamily="34" charset="0"/>
                <a:cs typeface="Arial" panose="020B0604020202020204" pitchFamily="34" charset="0"/>
              </a:rPr>
              <a:t>için birtakım </a:t>
            </a:r>
            <a:r>
              <a:rPr lang="tr-TR" dirty="0">
                <a:latin typeface="Arial" panose="020B0604020202020204" pitchFamily="34" charset="0"/>
                <a:cs typeface="Arial" panose="020B0604020202020204" pitchFamily="34" charset="0"/>
              </a:rPr>
              <a:t>şartları taşıması gerekmektedir</a:t>
            </a:r>
            <a:r>
              <a:rPr lang="tr-TR" dirty="0" smtClean="0">
                <a:latin typeface="Arial" panose="020B0604020202020204" pitchFamily="34" charset="0"/>
                <a:cs typeface="Arial" panose="020B0604020202020204" pitchFamily="34" charset="0"/>
              </a:rPr>
              <a:t>:</a:t>
            </a:r>
          </a:p>
          <a:p>
            <a:pPr marL="285750" indent="-285750" algn="just">
              <a:lnSpc>
                <a:spcPct val="150000"/>
              </a:lnSpc>
              <a:spcBef>
                <a:spcPts val="600"/>
              </a:spcBef>
              <a:spcAft>
                <a:spcPts val="600"/>
              </a:spcAft>
              <a:buFont typeface="Arial" panose="020B0604020202020204" pitchFamily="34" charset="0"/>
              <a:buChar char="•"/>
            </a:pPr>
            <a:r>
              <a:rPr lang="tr-TR" dirty="0">
                <a:latin typeface="Arial" panose="020B0604020202020204" pitchFamily="34" charset="0"/>
                <a:cs typeface="Arial" panose="020B0604020202020204" pitchFamily="34" charset="0"/>
              </a:rPr>
              <a:t>Hadisin </a:t>
            </a:r>
            <a:r>
              <a:rPr lang="tr-TR" dirty="0" err="1">
                <a:latin typeface="Arial" panose="020B0604020202020204" pitchFamily="34" charset="0"/>
                <a:cs typeface="Arial" panose="020B0604020202020204" pitchFamily="34" charset="0"/>
              </a:rPr>
              <a:t>gayb</a:t>
            </a:r>
            <a:r>
              <a:rPr lang="tr-TR" dirty="0">
                <a:latin typeface="Arial" panose="020B0604020202020204" pitchFamily="34" charset="0"/>
                <a:cs typeface="Arial" panose="020B0604020202020204" pitchFamily="34" charset="0"/>
              </a:rPr>
              <a:t> alanına ait bir bilgi içermesi. Örneğin hadis, yaratılışın </a:t>
            </a:r>
            <a:r>
              <a:rPr lang="tr-TR" dirty="0" smtClean="0">
                <a:latin typeface="Arial" panose="020B0604020202020204" pitchFamily="34" charset="0"/>
                <a:cs typeface="Arial" panose="020B0604020202020204" pitchFamily="34" charset="0"/>
              </a:rPr>
              <a:t>başlangıcı, geçmiş </a:t>
            </a:r>
            <a:r>
              <a:rPr lang="tr-TR" dirty="0">
                <a:latin typeface="Arial" panose="020B0604020202020204" pitchFamily="34" charset="0"/>
                <a:cs typeface="Arial" panose="020B0604020202020204" pitchFamily="34" charset="0"/>
              </a:rPr>
              <a:t>peygamberler, kıyamet ahvali gibi konulardan bahsetmeli.</a:t>
            </a:r>
          </a:p>
          <a:p>
            <a:pPr marL="285750" indent="-285750" algn="just">
              <a:lnSpc>
                <a:spcPct val="150000"/>
              </a:lnSpc>
              <a:spcBef>
                <a:spcPts val="600"/>
              </a:spcBef>
              <a:spcAft>
                <a:spcPts val="600"/>
              </a:spcAft>
              <a:buFont typeface="Arial" panose="020B0604020202020204" pitchFamily="34" charset="0"/>
              <a:buChar char="•"/>
            </a:pPr>
            <a:r>
              <a:rPr lang="tr-TR" dirty="0">
                <a:latin typeface="Arial" panose="020B0604020202020204" pitchFamily="34" charset="0"/>
                <a:cs typeface="Arial" panose="020B0604020202020204" pitchFamily="34" charset="0"/>
              </a:rPr>
              <a:t>H</a:t>
            </a:r>
            <a:r>
              <a:rPr lang="tr-TR" dirty="0" smtClean="0">
                <a:latin typeface="Arial" panose="020B0604020202020204" pitchFamily="34" charset="0"/>
                <a:cs typeface="Arial" panose="020B0604020202020204" pitchFamily="34" charset="0"/>
              </a:rPr>
              <a:t>adisin </a:t>
            </a:r>
            <a:r>
              <a:rPr lang="tr-TR" dirty="0">
                <a:latin typeface="Arial" panose="020B0604020202020204" pitchFamily="34" charset="0"/>
                <a:cs typeface="Arial" panose="020B0604020202020204" pitchFamily="34" charset="0"/>
              </a:rPr>
              <a:t>içtihada dayalı olmayan dinî bir meseleye dair bilgi içermesi. </a:t>
            </a:r>
            <a:r>
              <a:rPr lang="tr-TR" dirty="0" smtClean="0">
                <a:latin typeface="Arial" panose="020B0604020202020204" pitchFamily="34" charset="0"/>
                <a:cs typeface="Arial" panose="020B0604020202020204" pitchFamily="34" charset="0"/>
              </a:rPr>
              <a:t>Örneğin yapılması </a:t>
            </a:r>
            <a:r>
              <a:rPr lang="tr-TR" dirty="0">
                <a:latin typeface="Arial" panose="020B0604020202020204" pitchFamily="34" charset="0"/>
                <a:cs typeface="Arial" panose="020B0604020202020204" pitchFamily="34" charset="0"/>
              </a:rPr>
              <a:t>hâlinde sevap veya yapılmaması hâlinde azaba sebep </a:t>
            </a:r>
            <a:r>
              <a:rPr lang="tr-TR" dirty="0" smtClean="0">
                <a:latin typeface="Arial" panose="020B0604020202020204" pitchFamily="34" charset="0"/>
                <a:cs typeface="Arial" panose="020B0604020202020204" pitchFamily="34" charset="0"/>
              </a:rPr>
              <a:t>olacak konulardan </a:t>
            </a:r>
            <a:r>
              <a:rPr lang="tr-TR" dirty="0">
                <a:latin typeface="Arial" panose="020B0604020202020204" pitchFamily="34" charset="0"/>
                <a:cs typeface="Arial" panose="020B0604020202020204" pitchFamily="34" charset="0"/>
              </a:rPr>
              <a:t>olması.</a:t>
            </a:r>
          </a:p>
          <a:p>
            <a:pPr marL="285750" indent="-285750" algn="just">
              <a:lnSpc>
                <a:spcPct val="150000"/>
              </a:lnSpc>
              <a:spcBef>
                <a:spcPts val="600"/>
              </a:spcBef>
              <a:spcAft>
                <a:spcPts val="600"/>
              </a:spcAft>
              <a:buFont typeface="Arial" panose="020B0604020202020204" pitchFamily="34" charset="0"/>
              <a:buChar char="•"/>
            </a:pPr>
            <a:r>
              <a:rPr lang="tr-TR" dirty="0" smtClean="0">
                <a:latin typeface="Arial" panose="020B0604020202020204" pitchFamily="34" charset="0"/>
                <a:cs typeface="Arial" panose="020B0604020202020204" pitchFamily="34" charset="0"/>
              </a:rPr>
              <a:t>Hadisi </a:t>
            </a:r>
            <a:r>
              <a:rPr lang="tr-TR" dirty="0">
                <a:latin typeface="Arial" panose="020B0604020202020204" pitchFamily="34" charset="0"/>
                <a:cs typeface="Arial" panose="020B0604020202020204" pitchFamily="34" charset="0"/>
              </a:rPr>
              <a:t>nakleden sahabenin ehli kitaba ait bilgiler rivayet eden bir </a:t>
            </a:r>
            <a:r>
              <a:rPr lang="tr-TR" dirty="0" err="1" smtClean="0">
                <a:latin typeface="Arial" panose="020B0604020202020204" pitchFamily="34" charset="0"/>
                <a:cs typeface="Arial" panose="020B0604020202020204" pitchFamily="34" charset="0"/>
              </a:rPr>
              <a:t>sahabi</a:t>
            </a:r>
            <a:r>
              <a:rPr lang="tr-TR" dirty="0" smtClean="0">
                <a:latin typeface="Arial" panose="020B0604020202020204" pitchFamily="34" charset="0"/>
                <a:cs typeface="Arial" panose="020B0604020202020204" pitchFamily="34" charset="0"/>
              </a:rPr>
              <a:t> olmaması</a:t>
            </a:r>
            <a:r>
              <a:rPr lang="tr-TR" dirty="0">
                <a:latin typeface="Arial" panose="020B0604020202020204" pitchFamily="34" charset="0"/>
                <a:cs typeface="Arial" panose="020B0604020202020204" pitchFamily="34" charset="0"/>
              </a:rPr>
              <a:t>. Zira bu durumda ilgili bilgiyi oralardan almış olma ihtimali vardır.</a:t>
            </a:r>
            <a:endParaRPr lang="tr-TR" dirty="0">
              <a:latin typeface="Arial" panose="020B0604020202020204" pitchFamily="34" charset="0"/>
              <a:cs typeface="Arial" panose="020B0604020202020204"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991956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MEVKÛF </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HADİS</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86863" y="2215315"/>
            <a:ext cx="5662246" cy="4247317"/>
          </a:xfrm>
          <a:prstGeom prst="rect">
            <a:avLst/>
          </a:prstGeom>
          <a:noFill/>
        </p:spPr>
        <p:txBody>
          <a:bodyPr wrap="square" rtlCol="0">
            <a:spAutoFit/>
          </a:bodyPr>
          <a:lstStyle/>
          <a:p>
            <a:pPr algn="just">
              <a:lnSpc>
                <a:spcPct val="150000"/>
              </a:lnSpc>
              <a:spcBef>
                <a:spcPts val="600"/>
              </a:spcBef>
              <a:spcAft>
                <a:spcPts val="600"/>
              </a:spcAft>
            </a:pPr>
            <a:r>
              <a:rPr lang="tr-TR" sz="2000" b="1" dirty="0" err="1" smtClean="0">
                <a:latin typeface="Arial" panose="020B0604020202020204" pitchFamily="34" charset="0"/>
                <a:cs typeface="Arial" panose="020B0604020202020204" pitchFamily="34" charset="0"/>
              </a:rPr>
              <a:t>Mevkûf</a:t>
            </a:r>
            <a:r>
              <a:rPr lang="tr-TR" sz="2000" b="1" dirty="0" smtClean="0">
                <a:latin typeface="Arial" panose="020B0604020202020204" pitchFamily="34" charset="0"/>
                <a:cs typeface="Arial" panose="020B0604020202020204" pitchFamily="34" charset="0"/>
              </a:rPr>
              <a:t> hadis </a:t>
            </a:r>
            <a:r>
              <a:rPr lang="tr-TR" sz="2000" dirty="0" smtClean="0">
                <a:latin typeface="Arial" panose="020B0604020202020204" pitchFamily="34" charset="0"/>
                <a:cs typeface="Arial" panose="020B0604020202020204" pitchFamily="34" charset="0"/>
              </a:rPr>
              <a:t>sahabeye </a:t>
            </a:r>
            <a:r>
              <a:rPr lang="tr-TR" sz="2000" dirty="0">
                <a:latin typeface="Arial" panose="020B0604020202020204" pitchFamily="34" charset="0"/>
                <a:cs typeface="Arial" panose="020B0604020202020204" pitchFamily="34" charset="0"/>
              </a:rPr>
              <a:t>ait söz, fiil ve takrirlere verilen </a:t>
            </a:r>
            <a:r>
              <a:rPr lang="tr-TR" sz="2000" dirty="0" smtClean="0">
                <a:latin typeface="Arial" panose="020B0604020202020204" pitchFamily="34" charset="0"/>
                <a:cs typeface="Arial" panose="020B0604020202020204" pitchFamily="34" charset="0"/>
              </a:rPr>
              <a:t>isimdir. </a:t>
            </a:r>
            <a:r>
              <a:rPr lang="tr-TR" sz="2000" dirty="0" err="1" smtClean="0">
                <a:latin typeface="Arial" panose="020B0604020202020204" pitchFamily="34" charset="0"/>
                <a:cs typeface="Arial" panose="020B0604020202020204" pitchFamily="34" charset="0"/>
              </a:rPr>
              <a:t>Mevkûf</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hadiste </a:t>
            </a:r>
            <a:r>
              <a:rPr lang="tr-TR" sz="2000" dirty="0" err="1">
                <a:latin typeface="Arial" panose="020B0604020202020204" pitchFamily="34" charset="0"/>
                <a:cs typeface="Arial" panose="020B0604020202020204" pitchFamily="34" charset="0"/>
              </a:rPr>
              <a:t>sened</a:t>
            </a:r>
            <a:r>
              <a:rPr lang="tr-TR" sz="2000" dirty="0">
                <a:latin typeface="Arial" panose="020B0604020202020204" pitchFamily="34" charset="0"/>
                <a:cs typeface="Arial" panose="020B0604020202020204" pitchFamily="34" charset="0"/>
              </a:rPr>
              <a:t>, sahabede durdurulmuş / </a:t>
            </a:r>
            <a:r>
              <a:rPr lang="tr-TR" sz="2000" dirty="0" err="1">
                <a:latin typeface="Arial" panose="020B0604020202020204" pitchFamily="34" charset="0"/>
                <a:cs typeface="Arial" panose="020B0604020202020204" pitchFamily="34" charset="0"/>
              </a:rPr>
              <a:t>vakf</a:t>
            </a:r>
            <a:r>
              <a:rPr lang="tr-TR" sz="2000" dirty="0">
                <a:latin typeface="Arial" panose="020B0604020202020204" pitchFamily="34" charset="0"/>
                <a:cs typeface="Arial" panose="020B0604020202020204" pitchFamily="34" charset="0"/>
              </a:rPr>
              <a:t> edilmiş, Hz. </a:t>
            </a:r>
            <a:r>
              <a:rPr lang="tr-TR" sz="2000" dirty="0" smtClean="0">
                <a:latin typeface="Arial" panose="020B0604020202020204" pitchFamily="34" charset="0"/>
                <a:cs typeface="Arial" panose="020B0604020202020204" pitchFamily="34" charset="0"/>
              </a:rPr>
              <a:t>Peygamber’e yükseltilmemiş </a:t>
            </a:r>
            <a:r>
              <a:rPr lang="tr-TR" sz="2000" dirty="0">
                <a:latin typeface="Arial" panose="020B0604020202020204" pitchFamily="34" charset="0"/>
                <a:cs typeface="Arial" panose="020B0604020202020204" pitchFamily="34" charset="0"/>
              </a:rPr>
              <a:t>/</a:t>
            </a:r>
            <a:r>
              <a:rPr lang="tr-TR" sz="2000" dirty="0" err="1">
                <a:latin typeface="Arial" panose="020B0604020202020204" pitchFamily="34" charset="0"/>
                <a:cs typeface="Arial" panose="020B0604020202020204" pitchFamily="34" charset="0"/>
              </a:rPr>
              <a:t>ref</a:t>
            </a:r>
            <a:r>
              <a:rPr lang="tr-TR" sz="2000" dirty="0">
                <a:latin typeface="Arial" panose="020B0604020202020204" pitchFamily="34" charset="0"/>
                <a:cs typeface="Arial" panose="020B0604020202020204" pitchFamily="34" charset="0"/>
              </a:rPr>
              <a:t>’ edilmemiştir. </a:t>
            </a:r>
            <a:r>
              <a:rPr lang="tr-TR" sz="2000" dirty="0" err="1">
                <a:latin typeface="Arial" panose="020B0604020202020204" pitchFamily="34" charset="0"/>
                <a:cs typeface="Arial" panose="020B0604020202020204" pitchFamily="34" charset="0"/>
              </a:rPr>
              <a:t>Mevkûf</a:t>
            </a:r>
            <a:r>
              <a:rPr lang="tr-TR" sz="2000" dirty="0">
                <a:latin typeface="Arial" panose="020B0604020202020204" pitchFamily="34" charset="0"/>
                <a:cs typeface="Arial" panose="020B0604020202020204" pitchFamily="34" charset="0"/>
              </a:rPr>
              <a:t> hadisler dinî meseleleri anlamadaki önemine binaen ilk </a:t>
            </a:r>
            <a:r>
              <a:rPr lang="tr-TR" sz="2000" dirty="0" smtClean="0">
                <a:latin typeface="Arial" panose="020B0604020202020204" pitchFamily="34" charset="0"/>
                <a:cs typeface="Arial" panose="020B0604020202020204" pitchFamily="34" charset="0"/>
              </a:rPr>
              <a:t>hadis kaynaklarından </a:t>
            </a:r>
            <a:r>
              <a:rPr lang="tr-TR" sz="2000" dirty="0">
                <a:latin typeface="Arial" panose="020B0604020202020204" pitchFamily="34" charset="0"/>
                <a:cs typeface="Arial" panose="020B0604020202020204" pitchFamily="34" charset="0"/>
              </a:rPr>
              <a:t>itibaren </a:t>
            </a:r>
            <a:r>
              <a:rPr lang="tr-TR" sz="2000" dirty="0" err="1">
                <a:latin typeface="Arial" panose="020B0604020202020204" pitchFamily="34" charset="0"/>
                <a:cs typeface="Arial" panose="020B0604020202020204" pitchFamily="34" charset="0"/>
              </a:rPr>
              <a:t>merfû</a:t>
            </a:r>
            <a:r>
              <a:rPr lang="tr-TR" sz="2000" dirty="0">
                <a:latin typeface="Arial" panose="020B0604020202020204" pitchFamily="34" charset="0"/>
                <a:cs typeface="Arial" panose="020B0604020202020204" pitchFamily="34" charset="0"/>
              </a:rPr>
              <a:t> hadislerle birlikte derlenmiştir. Hadis kitapları </a:t>
            </a:r>
            <a:r>
              <a:rPr lang="tr-TR" sz="2000" dirty="0" smtClean="0">
                <a:latin typeface="Arial" panose="020B0604020202020204" pitchFamily="34" charset="0"/>
                <a:cs typeface="Arial" panose="020B0604020202020204" pitchFamily="34" charset="0"/>
              </a:rPr>
              <a:t>içinde </a:t>
            </a:r>
            <a:r>
              <a:rPr lang="tr-TR" sz="2000" dirty="0" err="1" smtClean="0">
                <a:latin typeface="Arial" panose="020B0604020202020204" pitchFamily="34" charset="0"/>
                <a:cs typeface="Arial" panose="020B0604020202020204" pitchFamily="34" charset="0"/>
              </a:rPr>
              <a:t>mevkûf</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rivayetlerin en çok yer aldığı eserler </a:t>
            </a:r>
            <a:r>
              <a:rPr lang="tr-TR" sz="2000" dirty="0" err="1" smtClean="0">
                <a:latin typeface="Arial" panose="020B0604020202020204" pitchFamily="34" charset="0"/>
                <a:cs typeface="Arial" panose="020B0604020202020204" pitchFamily="34" charset="0"/>
              </a:rPr>
              <a:t>musannef</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tarzı eserlerdir.</a:t>
            </a:r>
            <a:endParaRPr lang="tr-TR" sz="2000" dirty="0" smtClean="0">
              <a:latin typeface="Arial" panose="020B0604020202020204" pitchFamily="34" charset="0"/>
              <a:cs typeface="Arial" panose="020B0604020202020204"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4421" y="2676893"/>
            <a:ext cx="3869130" cy="262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021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MAKTÛ</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 HADİS</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2565"/>
            <a:ext cx="9725891" cy="504305"/>
          </a:xfrm>
          <a:prstGeom prst="rect">
            <a:avLst/>
          </a:prstGeom>
          <a:noFill/>
        </p:spPr>
        <p:txBody>
          <a:bodyPr wrap="square" rtlCol="0">
            <a:spAutoFit/>
          </a:bodyPr>
          <a:lstStyle/>
          <a:p>
            <a:pPr algn="just">
              <a:lnSpc>
                <a:spcPct val="150000"/>
              </a:lnSpc>
              <a:spcBef>
                <a:spcPts val="600"/>
              </a:spcBef>
              <a:spcAft>
                <a:spcPts val="600"/>
              </a:spcAft>
            </a:pPr>
            <a:r>
              <a:rPr lang="tr-TR" sz="2000" b="1" dirty="0" err="1">
                <a:latin typeface="Arial" panose="020B0604020202020204" pitchFamily="34" charset="0"/>
                <a:cs typeface="Arial" panose="020B0604020202020204" pitchFamily="34" charset="0"/>
              </a:rPr>
              <a:t>Maktû</a:t>
            </a:r>
            <a:r>
              <a:rPr lang="tr-TR" sz="2000" b="1" dirty="0" smtClean="0">
                <a:latin typeface="Arial" panose="020B0604020202020204" pitchFamily="34" charset="0"/>
                <a:cs typeface="Arial" panose="020B0604020202020204" pitchFamily="34" charset="0"/>
              </a:rPr>
              <a:t>’ hadis </a:t>
            </a:r>
            <a:r>
              <a:rPr lang="tr-TR" sz="2000" dirty="0" err="1" smtClean="0">
                <a:latin typeface="Arial" panose="020B0604020202020204" pitchFamily="34" charset="0"/>
                <a:cs typeface="Arial" panose="020B0604020202020204" pitchFamily="34" charset="0"/>
              </a:rPr>
              <a:t>tâbiîne</a:t>
            </a:r>
            <a:r>
              <a:rPr lang="tr-TR" sz="2000" dirty="0" smtClean="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isnad</a:t>
            </a:r>
            <a:r>
              <a:rPr lang="tr-TR" sz="2000" dirty="0">
                <a:latin typeface="Arial" panose="020B0604020202020204" pitchFamily="34" charset="0"/>
                <a:cs typeface="Arial" panose="020B0604020202020204" pitchFamily="34" charset="0"/>
              </a:rPr>
              <a:t> edilen söz, fiil ve takrirlere verilen isimdir.</a:t>
            </a: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602" y="2816869"/>
            <a:ext cx="9742214" cy="4041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956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162" y="597876"/>
            <a:ext cx="8070730" cy="615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956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4" y="1524000"/>
            <a:ext cx="10728824" cy="437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6987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TARİK SAYISINA </a:t>
            </a:r>
            <a:r>
              <a:rPr lang="tr-TR" sz="2800" b="1" dirty="0">
                <a:solidFill>
                  <a:schemeClr val="accent1">
                    <a:lumMod val="75000"/>
                  </a:schemeClr>
                </a:solidFill>
                <a:latin typeface="Corbel" panose="020B0503020204020204" pitchFamily="34" charset="0"/>
                <a:ea typeface="Tahoma" pitchFamily="34" charset="0"/>
                <a:cs typeface="Tahoma" pitchFamily="34" charset="0"/>
              </a:rPr>
              <a:t>GÖRE HADİS ÇEŞİTLERİ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525005"/>
            <a:ext cx="9725891" cy="2350965"/>
          </a:xfrm>
          <a:prstGeom prst="rect">
            <a:avLst/>
          </a:prstGeom>
          <a:noFill/>
        </p:spPr>
        <p:txBody>
          <a:bodyPr wrap="square" rtlCol="0">
            <a:spAutoFit/>
          </a:bodyPr>
          <a:lstStyle/>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Bir </a:t>
            </a:r>
            <a:r>
              <a:rPr lang="tr-TR" sz="2000" dirty="0">
                <a:latin typeface="Arial" panose="020B0604020202020204" pitchFamily="34" charset="0"/>
                <a:cs typeface="Arial" panose="020B0604020202020204" pitchFamily="34" charset="0"/>
              </a:rPr>
              <a:t>hadisi </a:t>
            </a:r>
            <a:r>
              <a:rPr lang="tr-TR" sz="2000" dirty="0" smtClean="0">
                <a:latin typeface="Arial" panose="020B0604020202020204" pitchFamily="34" charset="0"/>
                <a:cs typeface="Arial" panose="020B0604020202020204" pitchFamily="34" charset="0"/>
              </a:rPr>
              <a:t>rivayet eden </a:t>
            </a:r>
            <a:r>
              <a:rPr lang="tr-TR" sz="2000" dirty="0" err="1">
                <a:latin typeface="Arial" panose="020B0604020202020204" pitchFamily="34" charset="0"/>
                <a:cs typeface="Arial" panose="020B0604020202020204" pitchFamily="34" charset="0"/>
              </a:rPr>
              <a:t>ravi</a:t>
            </a:r>
            <a:r>
              <a:rPr lang="tr-TR" sz="2000" dirty="0">
                <a:latin typeface="Arial" panose="020B0604020202020204" pitchFamily="34" charset="0"/>
                <a:cs typeface="Arial" panose="020B0604020202020204" pitchFamily="34" charset="0"/>
              </a:rPr>
              <a:t> sayısının </a:t>
            </a:r>
            <a:r>
              <a:rPr lang="tr-TR" sz="2000" dirty="0" smtClean="0">
                <a:latin typeface="Arial" panose="020B0604020202020204" pitchFamily="34" charset="0"/>
                <a:cs typeface="Arial" panose="020B0604020202020204" pitchFamily="34" charset="0"/>
              </a:rPr>
              <a:t>(hadisin tarik sayısının) artması </a:t>
            </a:r>
            <a:r>
              <a:rPr lang="tr-TR" sz="2000" dirty="0">
                <a:latin typeface="Arial" panose="020B0604020202020204" pitchFamily="34" charset="0"/>
                <a:cs typeface="Arial" panose="020B0604020202020204" pitchFamily="34" charset="0"/>
              </a:rPr>
              <a:t>o hadisin sıhhatine yönelik güveni pekiştirir. Bu </a:t>
            </a:r>
            <a:r>
              <a:rPr lang="tr-TR" sz="2000" dirty="0" smtClean="0">
                <a:latin typeface="Arial" panose="020B0604020202020204" pitchFamily="34" charset="0"/>
                <a:cs typeface="Arial" panose="020B0604020202020204" pitchFamily="34" charset="0"/>
              </a:rPr>
              <a:t>nedenle muhaddisler </a:t>
            </a:r>
            <a:r>
              <a:rPr lang="tr-TR" sz="2000" u="sng" dirty="0">
                <a:latin typeface="Arial" panose="020B0604020202020204" pitchFamily="34" charset="0"/>
                <a:cs typeface="Arial" panose="020B0604020202020204" pitchFamily="34" charset="0"/>
              </a:rPr>
              <a:t>hadislerin farklı tariklerini </a:t>
            </a:r>
            <a:r>
              <a:rPr lang="tr-TR" sz="2000" dirty="0">
                <a:latin typeface="Arial" panose="020B0604020202020204" pitchFamily="34" charset="0"/>
                <a:cs typeface="Arial" panose="020B0604020202020204" pitchFamily="34" charset="0"/>
              </a:rPr>
              <a:t>toplamaya çok önem vermişlerdir. Zira </a:t>
            </a:r>
            <a:r>
              <a:rPr lang="tr-TR" sz="2000" dirty="0" err="1" smtClean="0">
                <a:latin typeface="Arial" panose="020B0604020202020204" pitchFamily="34" charset="0"/>
                <a:cs typeface="Arial" panose="020B0604020202020204" pitchFamily="34" charset="0"/>
              </a:rPr>
              <a:t>ravi</a:t>
            </a:r>
            <a:r>
              <a:rPr lang="tr-TR" sz="2000" dirty="0" smtClean="0">
                <a:latin typeface="Arial" panose="020B0604020202020204" pitchFamily="34" charset="0"/>
                <a:cs typeface="Arial" panose="020B0604020202020204" pitchFamily="34" charset="0"/>
              </a:rPr>
              <a:t> sayısı </a:t>
            </a:r>
            <a:r>
              <a:rPr lang="tr-TR" sz="2000" dirty="0">
                <a:latin typeface="Arial" panose="020B0604020202020204" pitchFamily="34" charset="0"/>
                <a:cs typeface="Arial" panose="020B0604020202020204" pitchFamily="34" charset="0"/>
              </a:rPr>
              <a:t>ne kadar çoğalırsa hadisin sahihlik yönü o derece kuvvetlenip pekişir. </a:t>
            </a:r>
            <a:r>
              <a:rPr lang="tr-TR" sz="2000" dirty="0" smtClean="0">
                <a:latin typeface="Arial" panose="020B0604020202020204" pitchFamily="34" charset="0"/>
                <a:cs typeface="Arial" panose="020B0604020202020204" pitchFamily="34" charset="0"/>
              </a:rPr>
              <a:t>Hadisçiler bu </a:t>
            </a:r>
            <a:r>
              <a:rPr lang="tr-TR" sz="2000" dirty="0">
                <a:latin typeface="Arial" panose="020B0604020202020204" pitchFamily="34" charset="0"/>
                <a:cs typeface="Arial" panose="020B0604020202020204" pitchFamily="34" charset="0"/>
              </a:rPr>
              <a:t>çerçevede hadisleri iki genel başlık altında toplamışlardır</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Mütevâtir</a:t>
            </a:r>
            <a:r>
              <a:rPr lang="tr-TR" sz="2000" dirty="0" smtClean="0">
                <a:latin typeface="Arial" panose="020B0604020202020204" pitchFamily="34" charset="0"/>
                <a:cs typeface="Arial" panose="020B0604020202020204" pitchFamily="34" charset="0"/>
              </a:rPr>
              <a:t> hadis ve haber-i </a:t>
            </a:r>
            <a:r>
              <a:rPr lang="tr-TR" sz="2000" dirty="0" err="1" smtClean="0">
                <a:latin typeface="Arial" panose="020B0604020202020204" pitchFamily="34" charset="0"/>
                <a:cs typeface="Arial" panose="020B0604020202020204" pitchFamily="34" charset="0"/>
              </a:rPr>
              <a:t>vâhid</a:t>
            </a:r>
            <a:r>
              <a:rPr lang="tr-TR" sz="2000" dirty="0" smtClean="0">
                <a:latin typeface="Arial" panose="020B0604020202020204" pitchFamily="34" charset="0"/>
                <a:cs typeface="Arial" panose="020B0604020202020204" pitchFamily="34" charset="0"/>
              </a:rPr>
              <a:t> olan hadis.</a:t>
            </a: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991956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DERS İZLENCESİ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2846933"/>
          </a:xfrm>
          <a:prstGeom prst="rect">
            <a:avLst/>
          </a:prstGeom>
          <a:noFill/>
        </p:spPr>
        <p:txBody>
          <a:bodyPr wrap="square" rtlCol="0">
            <a:spAutoFit/>
          </a:bodyPr>
          <a:lstStyle/>
          <a:p>
            <a:pPr algn="just">
              <a:lnSpc>
                <a:spcPct val="150000"/>
              </a:lnSpc>
              <a:buFont typeface="+mj-lt"/>
              <a:buAutoNum type="arabicPeriod"/>
            </a:pPr>
            <a:r>
              <a:rPr lang="tr-TR" sz="2000" dirty="0" smtClean="0">
                <a:latin typeface="Arial" panose="020B0604020202020204" pitchFamily="34" charset="0"/>
                <a:cs typeface="Arial" panose="020B0604020202020204" pitchFamily="34" charset="0"/>
              </a:rPr>
              <a:t>Senedin </a:t>
            </a:r>
            <a:r>
              <a:rPr lang="tr-TR" sz="2000" dirty="0" err="1" smtClean="0">
                <a:latin typeface="Arial" panose="020B0604020202020204" pitchFamily="34" charset="0"/>
                <a:cs typeface="Arial" panose="020B0604020202020204" pitchFamily="34" charset="0"/>
              </a:rPr>
              <a:t>ittisâli</a:t>
            </a:r>
            <a:r>
              <a:rPr lang="tr-TR" sz="2000" dirty="0" smtClean="0">
                <a:latin typeface="Arial" panose="020B0604020202020204" pitchFamily="34" charset="0"/>
                <a:cs typeface="Arial" panose="020B0604020202020204" pitchFamily="34" charset="0"/>
              </a:rPr>
              <a:t> açısından Hadis Çeşitleri</a:t>
            </a:r>
          </a:p>
          <a:p>
            <a:pPr algn="just">
              <a:lnSpc>
                <a:spcPct val="150000"/>
              </a:lnSpc>
              <a:buFont typeface="+mj-lt"/>
              <a:buAutoNum type="arabicPeriod"/>
            </a:pPr>
            <a:r>
              <a:rPr lang="tr-TR" sz="2000" dirty="0" smtClean="0">
                <a:latin typeface="Arial" panose="020B0604020202020204" pitchFamily="34" charset="0"/>
                <a:cs typeface="Arial" panose="020B0604020202020204" pitchFamily="34" charset="0"/>
              </a:rPr>
              <a:t>Metnin Kaynağına Göre Hadis Çeşitleri</a:t>
            </a:r>
            <a:endParaRPr lang="tr-TR" sz="2000" dirty="0" smtClean="0">
              <a:latin typeface="Arial" panose="020B0604020202020204" pitchFamily="34" charset="0"/>
              <a:cs typeface="Arial" panose="020B0604020202020204" pitchFamily="34" charset="0"/>
            </a:endParaRPr>
          </a:p>
          <a:p>
            <a:pPr algn="just">
              <a:lnSpc>
                <a:spcPct val="150000"/>
              </a:lnSpc>
              <a:buFont typeface="+mj-lt"/>
              <a:buAutoNum type="arabicPeriod"/>
            </a:pPr>
            <a:r>
              <a:rPr lang="tr-TR" sz="2000" dirty="0" smtClean="0">
                <a:latin typeface="Arial" panose="020B0604020202020204" pitchFamily="34" charset="0"/>
                <a:cs typeface="Arial" panose="020B0604020202020204" pitchFamily="34" charset="0"/>
              </a:rPr>
              <a:t>Tarik Sayısına Göre </a:t>
            </a:r>
            <a:r>
              <a:rPr lang="tr-TR" sz="2000" dirty="0">
                <a:latin typeface="Arial" panose="020B0604020202020204" pitchFamily="34" charset="0"/>
                <a:cs typeface="Arial" panose="020B0604020202020204" pitchFamily="34" charset="0"/>
              </a:rPr>
              <a:t>Hadis Çeşitleri</a:t>
            </a:r>
          </a:p>
          <a:p>
            <a:pPr algn="just">
              <a:lnSpc>
                <a:spcPct val="150000"/>
              </a:lnSpc>
              <a:spcBef>
                <a:spcPts val="600"/>
              </a:spcBef>
              <a:spcAft>
                <a:spcPts val="600"/>
              </a:spcAft>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434114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MÜTEVÂTİR HADİS</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525005"/>
            <a:ext cx="9725891" cy="2927083"/>
          </a:xfrm>
          <a:prstGeom prst="rect">
            <a:avLst/>
          </a:prstGeom>
          <a:noFill/>
        </p:spPr>
        <p:txBody>
          <a:bodyPr wrap="square" rtlCol="0">
            <a:spAutoFit/>
          </a:bodyPr>
          <a:lstStyle/>
          <a:p>
            <a:pPr algn="just">
              <a:lnSpc>
                <a:spcPct val="150000"/>
              </a:lnSpc>
              <a:spcBef>
                <a:spcPts val="600"/>
              </a:spcBef>
              <a:spcAft>
                <a:spcPts val="600"/>
              </a:spcAft>
            </a:pPr>
            <a:r>
              <a:rPr lang="tr-TR" sz="2000" b="1" dirty="0" err="1">
                <a:latin typeface="Arial" panose="020B0604020202020204" pitchFamily="34" charset="0"/>
                <a:cs typeface="Arial" panose="020B0604020202020204" pitchFamily="34" charset="0"/>
              </a:rPr>
              <a:t>Mütevâtir</a:t>
            </a:r>
            <a:r>
              <a:rPr lang="tr-TR" sz="2000" dirty="0">
                <a:latin typeface="Arial" panose="020B0604020202020204" pitchFamily="34" charset="0"/>
                <a:cs typeface="Arial" panose="020B0604020202020204" pitchFamily="34" charset="0"/>
              </a:rPr>
              <a:t> kelimesi tevatür kökünden türemiş </a:t>
            </a:r>
            <a:r>
              <a:rPr lang="tr-TR" sz="2000" dirty="0" err="1">
                <a:latin typeface="Arial" panose="020B0604020202020204" pitchFamily="34" charset="0"/>
                <a:cs typeface="Arial" panose="020B0604020202020204" pitchFamily="34" charset="0"/>
              </a:rPr>
              <a:t>ism</a:t>
            </a:r>
            <a:r>
              <a:rPr lang="tr-TR" sz="2000" dirty="0">
                <a:latin typeface="Arial" panose="020B0604020202020204" pitchFamily="34" charset="0"/>
                <a:cs typeface="Arial" panose="020B0604020202020204" pitchFamily="34" charset="0"/>
              </a:rPr>
              <a:t>-i faildir. Tevatür, art </a:t>
            </a:r>
            <a:r>
              <a:rPr lang="tr-TR" sz="2000" dirty="0" smtClean="0">
                <a:latin typeface="Arial" panose="020B0604020202020204" pitchFamily="34" charset="0"/>
                <a:cs typeface="Arial" panose="020B0604020202020204" pitchFamily="34" charset="0"/>
              </a:rPr>
              <a:t>arda gelmek</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peşpeşe</a:t>
            </a:r>
            <a:r>
              <a:rPr lang="tr-TR" sz="2000" dirty="0">
                <a:latin typeface="Arial" panose="020B0604020202020204" pitchFamily="34" charset="0"/>
                <a:cs typeface="Arial" panose="020B0604020202020204" pitchFamily="34" charset="0"/>
              </a:rPr>
              <a:t> olmak anlamındadır. </a:t>
            </a:r>
            <a:r>
              <a:rPr lang="tr-TR" sz="2000" dirty="0" err="1">
                <a:latin typeface="Arial" panose="020B0604020202020204" pitchFamily="34" charset="0"/>
                <a:cs typeface="Arial" panose="020B0604020202020204" pitchFamily="34" charset="0"/>
              </a:rPr>
              <a:t>Istılahi</a:t>
            </a:r>
            <a:r>
              <a:rPr lang="tr-TR" sz="2000" dirty="0">
                <a:latin typeface="Arial" panose="020B0604020202020204" pitchFamily="34" charset="0"/>
                <a:cs typeface="Arial" panose="020B0604020202020204" pitchFamily="34" charset="0"/>
              </a:rPr>
              <a:t> olarak “yalan üzere birleşmeleri </a:t>
            </a:r>
            <a:r>
              <a:rPr lang="tr-TR" sz="2000" dirty="0" err="1">
                <a:latin typeface="Arial" panose="020B0604020202020204" pitchFamily="34" charset="0"/>
                <a:cs typeface="Arial" panose="020B0604020202020204" pitchFamily="34" charset="0"/>
              </a:rPr>
              <a:t>âdeten</a:t>
            </a:r>
            <a:r>
              <a:rPr lang="tr-TR" sz="2000" dirty="0">
                <a:latin typeface="Arial" panose="020B0604020202020204" pitchFamily="34" charset="0"/>
                <a:cs typeface="Arial" panose="020B0604020202020204" pitchFamily="34" charset="0"/>
              </a:rPr>
              <a:t> mümkün görülmeyen bir topluluğun, senedin başından sonuna kadar yine kendileri gibi olan bir topluluktan </a:t>
            </a:r>
            <a:r>
              <a:rPr lang="tr-TR" sz="2000" dirty="0" smtClean="0">
                <a:latin typeface="Arial" panose="020B0604020202020204" pitchFamily="34" charset="0"/>
                <a:cs typeface="Arial" panose="020B0604020202020204" pitchFamily="34" charset="0"/>
              </a:rPr>
              <a:t>alıp rivayet </a:t>
            </a:r>
            <a:r>
              <a:rPr lang="tr-TR" sz="2000" dirty="0">
                <a:latin typeface="Arial" panose="020B0604020202020204" pitchFamily="34" charset="0"/>
                <a:cs typeface="Arial" panose="020B0604020202020204" pitchFamily="34" charset="0"/>
              </a:rPr>
              <a:t>ettikleri </a:t>
            </a:r>
            <a:r>
              <a:rPr lang="tr-TR" sz="2000" dirty="0" err="1" smtClean="0">
                <a:latin typeface="Arial" panose="020B0604020202020204" pitchFamily="34" charset="0"/>
                <a:cs typeface="Arial" panose="020B0604020202020204" pitchFamily="34" charset="0"/>
              </a:rPr>
              <a:t>hadis’e</a:t>
            </a:r>
            <a:r>
              <a:rPr lang="tr-TR" sz="2000" dirty="0" smtClean="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mütevâtir</a:t>
            </a:r>
            <a:r>
              <a:rPr lang="tr-TR" sz="2000" dirty="0">
                <a:latin typeface="Arial" panose="020B0604020202020204" pitchFamily="34" charset="0"/>
                <a:cs typeface="Arial" panose="020B0604020202020204" pitchFamily="34" charset="0"/>
              </a:rPr>
              <a:t> denmektedir. </a:t>
            </a:r>
            <a:r>
              <a:rPr lang="tr-TR" sz="2000" dirty="0" err="1">
                <a:latin typeface="Arial" panose="020B0604020202020204" pitchFamily="34" charset="0"/>
                <a:cs typeface="Arial" panose="020B0604020202020204" pitchFamily="34" charset="0"/>
              </a:rPr>
              <a:t>Mütevâtir</a:t>
            </a:r>
            <a:r>
              <a:rPr lang="tr-TR" sz="2000" dirty="0">
                <a:latin typeface="Arial" panose="020B0604020202020204" pitchFamily="34" charset="0"/>
                <a:cs typeface="Arial" panose="020B0604020202020204" pitchFamily="34" charset="0"/>
              </a:rPr>
              <a:t> hadis şekli itibarıyla ikiye ayrılmaktadır: Lafzi </a:t>
            </a:r>
            <a:r>
              <a:rPr lang="tr-TR" sz="2000" dirty="0" err="1">
                <a:latin typeface="Arial" panose="020B0604020202020204" pitchFamily="34" charset="0"/>
                <a:cs typeface="Arial" panose="020B0604020202020204" pitchFamily="34" charset="0"/>
              </a:rPr>
              <a:t>mütevatir</a:t>
            </a:r>
            <a:r>
              <a:rPr lang="tr-TR" sz="2000" dirty="0">
                <a:latin typeface="Arial" panose="020B0604020202020204" pitchFamily="34" charset="0"/>
                <a:cs typeface="Arial" panose="020B0604020202020204" pitchFamily="34" charset="0"/>
              </a:rPr>
              <a:t> ve </a:t>
            </a:r>
            <a:r>
              <a:rPr lang="tr-TR" sz="2000" dirty="0" smtClean="0">
                <a:latin typeface="Arial" panose="020B0604020202020204" pitchFamily="34" charset="0"/>
                <a:cs typeface="Arial" panose="020B0604020202020204" pitchFamily="34" charset="0"/>
              </a:rPr>
              <a:t>manevi </a:t>
            </a:r>
            <a:r>
              <a:rPr lang="tr-TR" sz="2000" dirty="0" err="1" smtClean="0">
                <a:latin typeface="Arial" panose="020B0604020202020204" pitchFamily="34" charset="0"/>
                <a:cs typeface="Arial" panose="020B0604020202020204" pitchFamily="34" charset="0"/>
              </a:rPr>
              <a:t>mütevatir</a:t>
            </a:r>
            <a:r>
              <a:rPr lang="tr-TR" sz="2000" dirty="0" smtClean="0">
                <a:latin typeface="Arial" panose="020B0604020202020204" pitchFamily="34" charset="0"/>
                <a:cs typeface="Arial" panose="020B0604020202020204" pitchFamily="34" charset="0"/>
              </a:rPr>
              <a:t>. </a:t>
            </a:r>
            <a:endParaRPr lang="tr-TR" sz="2000" dirty="0">
              <a:latin typeface="Arial" panose="020B0604020202020204" pitchFamily="34" charset="0"/>
              <a:cs typeface="Arial" panose="020B0604020202020204" pitchFamily="34" charset="0"/>
            </a:endParaRPr>
          </a:p>
          <a:p>
            <a:pPr algn="just">
              <a:lnSpc>
                <a:spcPct val="150000"/>
              </a:lnSpc>
              <a:spcBef>
                <a:spcPts val="600"/>
              </a:spcBef>
              <a:spcAft>
                <a:spcPts val="600"/>
              </a:spcAft>
            </a:pP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991956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LAFZÎ MÜTEVÂTİR </a:t>
            </a:r>
            <a:r>
              <a:rPr lang="tr-TR" sz="2800" b="1" dirty="0">
                <a:solidFill>
                  <a:schemeClr val="accent1">
                    <a:lumMod val="75000"/>
                  </a:schemeClr>
                </a:solidFill>
                <a:latin typeface="Corbel" panose="020B0503020204020204" pitchFamily="34" charset="0"/>
                <a:ea typeface="Tahoma" pitchFamily="34" charset="0"/>
                <a:cs typeface="Tahoma" pitchFamily="34" charset="0"/>
              </a:rPr>
              <a:t>HADİS</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73207"/>
            <a:ext cx="9725891" cy="1427635"/>
          </a:xfrm>
          <a:prstGeom prst="rect">
            <a:avLst/>
          </a:prstGeom>
          <a:noFill/>
        </p:spPr>
        <p:txBody>
          <a:bodyPr wrap="square" rtlCol="0">
            <a:spAutoFit/>
          </a:bodyPr>
          <a:lstStyle/>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Bir </a:t>
            </a:r>
            <a:r>
              <a:rPr lang="tr-TR" sz="2000" dirty="0">
                <a:latin typeface="Arial" panose="020B0604020202020204" pitchFamily="34" charset="0"/>
                <a:cs typeface="Arial" panose="020B0604020202020204" pitchFamily="34" charset="0"/>
              </a:rPr>
              <a:t>hadisin lafzi </a:t>
            </a:r>
            <a:r>
              <a:rPr lang="tr-TR" sz="2000" dirty="0" err="1">
                <a:latin typeface="Arial" panose="020B0604020202020204" pitchFamily="34" charset="0"/>
                <a:cs typeface="Arial" panose="020B0604020202020204" pitchFamily="34" charset="0"/>
              </a:rPr>
              <a:t>mütevâtir</a:t>
            </a:r>
            <a:r>
              <a:rPr lang="tr-TR" sz="2000" dirty="0">
                <a:latin typeface="Arial" panose="020B0604020202020204" pitchFamily="34" charset="0"/>
                <a:cs typeface="Arial" panose="020B0604020202020204" pitchFamily="34" charset="0"/>
              </a:rPr>
              <a:t> sayılması için </a:t>
            </a:r>
            <a:r>
              <a:rPr lang="tr-TR" sz="2000" dirty="0" smtClean="0">
                <a:latin typeface="Arial" panose="020B0604020202020204" pitchFamily="34" charset="0"/>
                <a:cs typeface="Arial" panose="020B0604020202020204" pitchFamily="34" charset="0"/>
              </a:rPr>
              <a:t>baştan sonra </a:t>
            </a:r>
            <a:r>
              <a:rPr lang="tr-TR" sz="2000" dirty="0">
                <a:latin typeface="Arial" panose="020B0604020202020204" pitchFamily="34" charset="0"/>
                <a:cs typeface="Arial" panose="020B0604020202020204" pitchFamily="34" charset="0"/>
              </a:rPr>
              <a:t>aynı lafızlarla ve aynı tertipte gelmesi şart değildir. Birkaç </a:t>
            </a:r>
            <a:r>
              <a:rPr lang="tr-TR" sz="2000" dirty="0" smtClean="0">
                <a:latin typeface="Arial" panose="020B0604020202020204" pitchFamily="34" charset="0"/>
                <a:cs typeface="Arial" panose="020B0604020202020204" pitchFamily="34" charset="0"/>
              </a:rPr>
              <a:t>kelime farklılığı </a:t>
            </a:r>
            <a:r>
              <a:rPr lang="tr-TR" sz="2000" dirty="0">
                <a:latin typeface="Arial" panose="020B0604020202020204" pitchFamily="34" charset="0"/>
                <a:cs typeface="Arial" panose="020B0604020202020204" pitchFamily="34" charset="0"/>
              </a:rPr>
              <a:t>onu lafzi </a:t>
            </a:r>
            <a:r>
              <a:rPr lang="tr-TR" sz="2000" dirty="0" err="1">
                <a:latin typeface="Arial" panose="020B0604020202020204" pitchFamily="34" charset="0"/>
                <a:cs typeface="Arial" panose="020B0604020202020204" pitchFamily="34" charset="0"/>
              </a:rPr>
              <a:t>mütevâtir</a:t>
            </a:r>
            <a:r>
              <a:rPr lang="tr-TR" sz="2000" dirty="0">
                <a:latin typeface="Arial" panose="020B0604020202020204" pitchFamily="34" charset="0"/>
                <a:cs typeface="Arial" panose="020B0604020202020204" pitchFamily="34" charset="0"/>
              </a:rPr>
              <a:t> saymamıza engel değildir. Zira hadis sonuçta </a:t>
            </a:r>
            <a:r>
              <a:rPr lang="tr-TR" sz="2000" dirty="0" smtClean="0">
                <a:latin typeface="Arial" panose="020B0604020202020204" pitchFamily="34" charset="0"/>
                <a:cs typeface="Arial" panose="020B0604020202020204" pitchFamily="34" charset="0"/>
              </a:rPr>
              <a:t>aynı hadistir</a:t>
            </a:r>
            <a:r>
              <a:rPr lang="tr-TR" sz="2000" dirty="0">
                <a:latin typeface="Arial" panose="020B0604020202020204" pitchFamily="34" charset="0"/>
                <a:cs typeface="Arial" panose="020B0604020202020204" pitchFamily="34" charset="0"/>
              </a:rPr>
              <a:t>.</a:t>
            </a: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496" y="3800842"/>
            <a:ext cx="9394458" cy="2482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956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800300"/>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LAFZÎ MÜTEVÂTİR ÖRNEĞİ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985" y="1643540"/>
            <a:ext cx="9566770"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956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MANEVİ MÜTEVÂTİR</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525005"/>
            <a:ext cx="9725891" cy="3735959"/>
          </a:xfrm>
          <a:prstGeom prst="rect">
            <a:avLst/>
          </a:prstGeom>
          <a:noFill/>
        </p:spPr>
        <p:txBody>
          <a:bodyPr wrap="square" rtlCol="0">
            <a:spAutoFit/>
          </a:bodyPr>
          <a:lstStyle/>
          <a:p>
            <a:pPr algn="just">
              <a:lnSpc>
                <a:spcPct val="150000"/>
              </a:lnSpc>
              <a:spcBef>
                <a:spcPts val="600"/>
              </a:spcBef>
              <a:spcAft>
                <a:spcPts val="600"/>
              </a:spcAft>
            </a:pPr>
            <a:r>
              <a:rPr lang="tr-TR" sz="2000" dirty="0">
                <a:latin typeface="Arial" panose="020B0604020202020204" pitchFamily="34" charset="0"/>
                <a:cs typeface="Arial" panose="020B0604020202020204" pitchFamily="34" charset="0"/>
              </a:rPr>
              <a:t>Yüz kadar </a:t>
            </a:r>
            <a:r>
              <a:rPr lang="tr-TR" sz="2000" dirty="0" smtClean="0">
                <a:latin typeface="Arial" panose="020B0604020202020204" pitchFamily="34" charset="0"/>
                <a:cs typeface="Arial" panose="020B0604020202020204" pitchFamily="34" charset="0"/>
              </a:rPr>
              <a:t>farklı meseleleri </a:t>
            </a:r>
            <a:r>
              <a:rPr lang="tr-TR" sz="2000" dirty="0">
                <a:latin typeface="Arial" panose="020B0604020202020204" pitchFamily="34" charset="0"/>
                <a:cs typeface="Arial" panose="020B0604020202020204" pitchFamily="34" charset="0"/>
              </a:rPr>
              <a:t>içeren hadiste Hz. Peygamber’in dua ederken ellerini </a:t>
            </a:r>
            <a:r>
              <a:rPr lang="tr-TR" sz="2000" dirty="0" smtClean="0">
                <a:latin typeface="Arial" panose="020B0604020202020204" pitchFamily="34" charset="0"/>
                <a:cs typeface="Arial" panose="020B0604020202020204" pitchFamily="34" charset="0"/>
              </a:rPr>
              <a:t>kaldırdığı nakledilmektedir</a:t>
            </a:r>
            <a:r>
              <a:rPr lang="tr-TR" sz="2000" dirty="0">
                <a:latin typeface="Arial" panose="020B0604020202020204" pitchFamily="34" charset="0"/>
                <a:cs typeface="Arial" panose="020B0604020202020204" pitchFamily="34" charset="0"/>
              </a:rPr>
              <a:t>. Bu da duada ellerin kaldırılmasının </a:t>
            </a:r>
            <a:r>
              <a:rPr lang="tr-TR" sz="2000" dirty="0" err="1">
                <a:latin typeface="Arial" panose="020B0604020202020204" pitchFamily="34" charset="0"/>
                <a:cs typeface="Arial" panose="020B0604020202020204" pitchFamily="34" charset="0"/>
              </a:rPr>
              <a:t>mütevatir</a:t>
            </a:r>
            <a:r>
              <a:rPr lang="tr-TR" sz="2000" dirty="0">
                <a:latin typeface="Arial" panose="020B0604020202020204" pitchFamily="34" charset="0"/>
                <a:cs typeface="Arial" panose="020B0604020202020204" pitchFamily="34" charset="0"/>
              </a:rPr>
              <a:t> haber yani </a:t>
            </a:r>
            <a:r>
              <a:rPr lang="tr-TR" sz="2000" dirty="0" smtClean="0">
                <a:latin typeface="Arial" panose="020B0604020202020204" pitchFamily="34" charset="0"/>
                <a:cs typeface="Arial" panose="020B0604020202020204" pitchFamily="34" charset="0"/>
              </a:rPr>
              <a:t>kesin bilgi </a:t>
            </a:r>
            <a:r>
              <a:rPr lang="tr-TR" sz="2000" dirty="0">
                <a:latin typeface="Arial" panose="020B0604020202020204" pitchFamily="34" charset="0"/>
                <a:cs typeface="Arial" panose="020B0604020202020204" pitchFamily="34" charset="0"/>
              </a:rPr>
              <a:t>olduğunu ortaya koymaktadır. Mestlere </a:t>
            </a:r>
            <a:r>
              <a:rPr lang="tr-TR" sz="2000" dirty="0" err="1">
                <a:latin typeface="Arial" panose="020B0604020202020204" pitchFamily="34" charset="0"/>
                <a:cs typeface="Arial" panose="020B0604020202020204" pitchFamily="34" charset="0"/>
              </a:rPr>
              <a:t>meshedilmesi</a:t>
            </a:r>
            <a:r>
              <a:rPr lang="tr-TR" sz="2000" dirty="0">
                <a:latin typeface="Arial" panose="020B0604020202020204" pitchFamily="34" charset="0"/>
                <a:cs typeface="Arial" panose="020B0604020202020204" pitchFamily="34" charset="0"/>
              </a:rPr>
              <a:t> da farklı </a:t>
            </a:r>
            <a:r>
              <a:rPr lang="tr-TR" sz="2000" dirty="0" smtClean="0">
                <a:latin typeface="Arial" panose="020B0604020202020204" pitchFamily="34" charset="0"/>
                <a:cs typeface="Arial" panose="020B0604020202020204" pitchFamily="34" charset="0"/>
              </a:rPr>
              <a:t>rivayetlerde çok </a:t>
            </a:r>
            <a:r>
              <a:rPr lang="tr-TR" sz="2000" dirty="0">
                <a:latin typeface="Arial" panose="020B0604020202020204" pitchFamily="34" charset="0"/>
                <a:cs typeface="Arial" panose="020B0604020202020204" pitchFamily="34" charset="0"/>
              </a:rPr>
              <a:t>sayıda </a:t>
            </a:r>
            <a:r>
              <a:rPr lang="tr-TR" sz="2000" dirty="0" err="1">
                <a:latin typeface="Arial" panose="020B0604020202020204" pitchFamily="34" charset="0"/>
                <a:cs typeface="Arial" panose="020B0604020202020204" pitchFamily="34" charset="0"/>
              </a:rPr>
              <a:t>sahabi</a:t>
            </a:r>
            <a:r>
              <a:rPr lang="tr-TR" sz="2000" dirty="0">
                <a:latin typeface="Arial" panose="020B0604020202020204" pitchFamily="34" charset="0"/>
                <a:cs typeface="Arial" panose="020B0604020202020204" pitchFamily="34" charset="0"/>
              </a:rPr>
              <a:t> tarafından rivayet edilmiş ve bunun caiz olduğu bu </a:t>
            </a:r>
            <a:r>
              <a:rPr lang="tr-TR" sz="2000" dirty="0" smtClean="0">
                <a:latin typeface="Arial" panose="020B0604020202020204" pitchFamily="34" charset="0"/>
                <a:cs typeface="Arial" panose="020B0604020202020204" pitchFamily="34" charset="0"/>
              </a:rPr>
              <a:t>şekilde kesinleşmiştir</a:t>
            </a:r>
            <a:r>
              <a:rPr lang="tr-TR" sz="2000" dirty="0">
                <a:latin typeface="Arial" panose="020B0604020202020204" pitchFamily="34" charset="0"/>
                <a:cs typeface="Arial" panose="020B0604020202020204" pitchFamily="34" charset="0"/>
              </a:rPr>
              <a:t>. Bu iki örneğe bakarak manevi </a:t>
            </a:r>
            <a:r>
              <a:rPr lang="tr-TR" sz="2000" dirty="0" err="1">
                <a:latin typeface="Arial" panose="020B0604020202020204" pitchFamily="34" charset="0"/>
                <a:cs typeface="Arial" panose="020B0604020202020204" pitchFamily="34" charset="0"/>
              </a:rPr>
              <a:t>mütevâtir</a:t>
            </a:r>
            <a:r>
              <a:rPr lang="tr-TR" sz="2000" dirty="0">
                <a:latin typeface="Arial" panose="020B0604020202020204" pitchFamily="34" charset="0"/>
                <a:cs typeface="Arial" panose="020B0604020202020204" pitchFamily="34" charset="0"/>
              </a:rPr>
              <a:t> hadislerin sayısının </a:t>
            </a:r>
            <a:r>
              <a:rPr lang="tr-TR" sz="2000" dirty="0" smtClean="0">
                <a:latin typeface="Arial" panose="020B0604020202020204" pitchFamily="34" charset="0"/>
                <a:cs typeface="Arial" panose="020B0604020202020204" pitchFamily="34" charset="0"/>
              </a:rPr>
              <a:t>çok fazla </a:t>
            </a:r>
            <a:r>
              <a:rPr lang="tr-TR" sz="2000" dirty="0">
                <a:latin typeface="Arial" panose="020B0604020202020204" pitchFamily="34" charset="0"/>
                <a:cs typeface="Arial" panose="020B0604020202020204" pitchFamily="34" charset="0"/>
              </a:rPr>
              <a:t>olduğu sonucunu çıkarabiliriz. Örneğin beş vakit namaz ile rekat sayıları, </a:t>
            </a:r>
            <a:r>
              <a:rPr lang="tr-TR" sz="2000" dirty="0" smtClean="0">
                <a:latin typeface="Arial" panose="020B0604020202020204" pitchFamily="34" charset="0"/>
                <a:cs typeface="Arial" panose="020B0604020202020204" pitchFamily="34" charset="0"/>
              </a:rPr>
              <a:t>oruç, zekat</a:t>
            </a:r>
            <a:r>
              <a:rPr lang="tr-TR" sz="2000" dirty="0">
                <a:latin typeface="Arial" panose="020B0604020202020204" pitchFamily="34" charset="0"/>
                <a:cs typeface="Arial" panose="020B0604020202020204" pitchFamily="34" charset="0"/>
              </a:rPr>
              <a:t>, hac gibi Müslümanların Hz. Peygamber Dönemi’nden itibaren </a:t>
            </a:r>
            <a:r>
              <a:rPr lang="tr-TR" sz="2000" dirty="0" smtClean="0">
                <a:latin typeface="Arial" panose="020B0604020202020204" pitchFamily="34" charset="0"/>
                <a:cs typeface="Arial" panose="020B0604020202020204" pitchFamily="34" charset="0"/>
              </a:rPr>
              <a:t>birbirlerine aktardıkları </a:t>
            </a:r>
            <a:r>
              <a:rPr lang="tr-TR" sz="2000" dirty="0">
                <a:latin typeface="Arial" panose="020B0604020202020204" pitchFamily="34" charset="0"/>
                <a:cs typeface="Arial" panose="020B0604020202020204" pitchFamily="34" charset="0"/>
              </a:rPr>
              <a:t>ibadetler hep manevi </a:t>
            </a:r>
            <a:r>
              <a:rPr lang="tr-TR" sz="2000" dirty="0" err="1">
                <a:latin typeface="Arial" panose="020B0604020202020204" pitchFamily="34" charset="0"/>
                <a:cs typeface="Arial" panose="020B0604020202020204" pitchFamily="34" charset="0"/>
              </a:rPr>
              <a:t>mütevâtir</a:t>
            </a:r>
            <a:r>
              <a:rPr lang="tr-TR" sz="2000" dirty="0">
                <a:latin typeface="Arial" panose="020B0604020202020204" pitchFamily="34" charset="0"/>
                <a:cs typeface="Arial" panose="020B0604020202020204" pitchFamily="34" charset="0"/>
              </a:rPr>
              <a:t> derecesindedir.</a:t>
            </a: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991956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spc="600" dirty="0" smtClean="0">
                <a:solidFill>
                  <a:schemeClr val="accent1">
                    <a:lumMod val="75000"/>
                  </a:schemeClr>
                </a:solidFill>
                <a:latin typeface="Corbel" panose="020B0503020204020204" pitchFamily="34" charset="0"/>
                <a:ea typeface="Tahoma" pitchFamily="34" charset="0"/>
                <a:cs typeface="Tahoma" pitchFamily="34" charset="0"/>
              </a:rPr>
              <a:t>HABER-İ VÂHİD</a:t>
            </a:r>
            <a:endParaRPr lang="tr-TR" sz="2800" b="1" spc="600"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525005"/>
            <a:ext cx="9725891" cy="3939540"/>
          </a:xfrm>
          <a:prstGeom prst="rect">
            <a:avLst/>
          </a:prstGeom>
          <a:noFill/>
        </p:spPr>
        <p:txBody>
          <a:bodyPr wrap="square" rtlCol="0">
            <a:spAutoFit/>
          </a:bodyPr>
          <a:lstStyle/>
          <a:p>
            <a:pPr algn="just">
              <a:lnSpc>
                <a:spcPct val="150000"/>
              </a:lnSpc>
              <a:spcBef>
                <a:spcPts val="600"/>
              </a:spcBef>
              <a:spcAft>
                <a:spcPts val="600"/>
              </a:spcAft>
            </a:pPr>
            <a:r>
              <a:rPr lang="tr-TR" sz="2000" dirty="0" err="1" smtClean="0">
                <a:latin typeface="Arial" panose="020B0604020202020204" pitchFamily="34" charset="0"/>
                <a:cs typeface="Arial" panose="020B0604020202020204" pitchFamily="34" charset="0"/>
              </a:rPr>
              <a:t>Mütevatir</a:t>
            </a:r>
            <a:r>
              <a:rPr lang="tr-TR" sz="2000" dirty="0" smtClean="0">
                <a:latin typeface="Arial" panose="020B0604020202020204" pitchFamily="34" charset="0"/>
                <a:cs typeface="Arial" panose="020B0604020202020204" pitchFamily="34" charset="0"/>
              </a:rPr>
              <a:t> olmayan </a:t>
            </a:r>
            <a:r>
              <a:rPr lang="tr-TR" sz="2000" dirty="0">
                <a:latin typeface="Arial" panose="020B0604020202020204" pitchFamily="34" charset="0"/>
                <a:cs typeface="Arial" panose="020B0604020202020204" pitchFamily="34" charset="0"/>
              </a:rPr>
              <a:t>hadislere </a:t>
            </a:r>
            <a:r>
              <a:rPr lang="tr-TR" sz="2000" b="1" dirty="0">
                <a:latin typeface="Arial" panose="020B0604020202020204" pitchFamily="34" charset="0"/>
                <a:cs typeface="Arial" panose="020B0604020202020204" pitchFamily="34" charset="0"/>
              </a:rPr>
              <a:t>haber-i </a:t>
            </a:r>
            <a:r>
              <a:rPr lang="tr-TR" sz="2000" b="1" dirty="0" err="1">
                <a:latin typeface="Arial" panose="020B0604020202020204" pitchFamily="34" charset="0"/>
                <a:cs typeface="Arial" panose="020B0604020202020204" pitchFamily="34" charset="0"/>
              </a:rPr>
              <a:t>vâhid</a:t>
            </a:r>
            <a:r>
              <a:rPr lang="tr-TR" sz="2000" b="1"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denilir. </a:t>
            </a:r>
            <a:r>
              <a:rPr lang="tr-TR" sz="2000" dirty="0" err="1">
                <a:latin typeface="Arial" panose="020B0604020202020204" pitchFamily="34" charset="0"/>
                <a:cs typeface="Arial" panose="020B0604020202020204" pitchFamily="34" charset="0"/>
              </a:rPr>
              <a:t>Â</a:t>
            </a:r>
            <a:r>
              <a:rPr lang="tr-TR" sz="2000" dirty="0" err="1" smtClean="0">
                <a:latin typeface="Arial" panose="020B0604020202020204" pitchFamily="34" charset="0"/>
                <a:cs typeface="Arial" panose="020B0604020202020204" pitchFamily="34" charset="0"/>
              </a:rPr>
              <a:t>hâd</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haberler </a:t>
            </a:r>
            <a:r>
              <a:rPr lang="tr-TR" sz="2000" dirty="0" err="1">
                <a:latin typeface="Arial" panose="020B0604020202020204" pitchFamily="34" charset="0"/>
                <a:cs typeface="Arial" panose="020B0604020202020204" pitchFamily="34" charset="0"/>
              </a:rPr>
              <a:t>ilm</a:t>
            </a:r>
            <a:r>
              <a:rPr lang="tr-TR" sz="2000" dirty="0">
                <a:latin typeface="Arial" panose="020B0604020202020204" pitchFamily="34" charset="0"/>
                <a:cs typeface="Arial" panose="020B0604020202020204" pitchFamily="34" charset="0"/>
              </a:rPr>
              <a:t>-i </a:t>
            </a:r>
            <a:r>
              <a:rPr lang="tr-TR" sz="2000" dirty="0" smtClean="0">
                <a:latin typeface="Arial" panose="020B0604020202020204" pitchFamily="34" charset="0"/>
                <a:cs typeface="Arial" panose="020B0604020202020204" pitchFamily="34" charset="0"/>
              </a:rPr>
              <a:t>nazarî </a:t>
            </a:r>
            <a:r>
              <a:rPr lang="tr-TR" sz="2000" dirty="0">
                <a:latin typeface="Arial" panose="020B0604020202020204" pitchFamily="34" charset="0"/>
                <a:cs typeface="Arial" panose="020B0604020202020204" pitchFamily="34" charset="0"/>
              </a:rPr>
              <a:t>ifade ederler, verdikleri bilgi </a:t>
            </a:r>
            <a:r>
              <a:rPr lang="tr-TR" sz="2000" dirty="0" err="1" smtClean="0">
                <a:latin typeface="Arial" panose="020B0604020202020204" pitchFamily="34" charset="0"/>
                <a:cs typeface="Arial" panose="020B0604020202020204" pitchFamily="34" charset="0"/>
              </a:rPr>
              <a:t>zannîdir</a:t>
            </a:r>
            <a:r>
              <a:rPr lang="tr-TR" sz="2000" dirty="0">
                <a:latin typeface="Arial" panose="020B0604020202020204" pitchFamily="34" charset="0"/>
                <a:cs typeface="Arial" panose="020B0604020202020204" pitchFamily="34" charset="0"/>
              </a:rPr>
              <a:t>, kesinlik arz </a:t>
            </a:r>
            <a:r>
              <a:rPr lang="tr-TR" sz="2000" dirty="0" smtClean="0">
                <a:latin typeface="Arial" panose="020B0604020202020204" pitchFamily="34" charset="0"/>
                <a:cs typeface="Arial" panose="020B0604020202020204" pitchFamily="34" charset="0"/>
              </a:rPr>
              <a:t>etmez. </a:t>
            </a:r>
            <a:r>
              <a:rPr lang="tr-TR" sz="2000" dirty="0" err="1" smtClean="0">
                <a:latin typeface="Arial" panose="020B0604020202020204" pitchFamily="34" charset="0"/>
                <a:cs typeface="Arial" panose="020B0604020202020204" pitchFamily="34" charset="0"/>
              </a:rPr>
              <a:t>Zannî</a:t>
            </a:r>
            <a:r>
              <a:rPr lang="tr-TR" sz="2000" dirty="0" smtClean="0">
                <a:latin typeface="Arial" panose="020B0604020202020204" pitchFamily="34" charset="0"/>
                <a:cs typeface="Arial" panose="020B0604020202020204" pitchFamily="34" charset="0"/>
              </a:rPr>
              <a:t> tabiri, olumsuz bir intiba uyandırmamalıdır. %90 sahih olan bir haber de, </a:t>
            </a:r>
            <a:r>
              <a:rPr lang="tr-TR" sz="2000" dirty="0" err="1" smtClean="0">
                <a:latin typeface="Arial" panose="020B0604020202020204" pitchFamily="34" charset="0"/>
                <a:cs typeface="Arial" panose="020B0604020202020204" pitchFamily="34" charset="0"/>
              </a:rPr>
              <a:t>zannî</a:t>
            </a:r>
            <a:r>
              <a:rPr lang="tr-TR" sz="2000" dirty="0" smtClean="0">
                <a:latin typeface="Arial" panose="020B0604020202020204" pitchFamily="34" charset="0"/>
                <a:cs typeface="Arial" panose="020B0604020202020204" pitchFamily="34" charset="0"/>
              </a:rPr>
              <a:t> olarak nitelenir, zira %100 kesin değildir. Ancak bu durum, bu haberin çok yüksek bir sıhhat derecesi taşıdığı gerçeğini değiştirmez. Hadislerin neredeyse tamamı haber-i </a:t>
            </a:r>
            <a:r>
              <a:rPr lang="tr-TR" sz="2000" dirty="0" err="1" smtClean="0">
                <a:latin typeface="Arial" panose="020B0604020202020204" pitchFamily="34" charset="0"/>
                <a:cs typeface="Arial" panose="020B0604020202020204" pitchFamily="34" charset="0"/>
              </a:rPr>
              <a:t>vâhid</a:t>
            </a:r>
            <a:r>
              <a:rPr lang="tr-TR" sz="2000" dirty="0" smtClean="0">
                <a:latin typeface="Arial" panose="020B0604020202020204" pitchFamily="34" charset="0"/>
                <a:cs typeface="Arial" panose="020B0604020202020204" pitchFamily="34" charset="0"/>
              </a:rPr>
              <a:t> şeklindedir.</a:t>
            </a:r>
          </a:p>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İnsanda</a:t>
            </a:r>
            <a:r>
              <a:rPr lang="tr-TR" sz="2000" dirty="0">
                <a:latin typeface="Arial" panose="020B0604020202020204" pitchFamily="34" charset="0"/>
                <a:cs typeface="Arial" panose="020B0604020202020204" pitchFamily="34" charset="0"/>
              </a:rPr>
              <a:t>, gerek </a:t>
            </a:r>
            <a:r>
              <a:rPr lang="tr-TR" sz="2000" dirty="0" err="1">
                <a:latin typeface="Arial" panose="020B0604020202020204" pitchFamily="34" charset="0"/>
                <a:cs typeface="Arial" panose="020B0604020202020204" pitchFamily="34" charset="0"/>
              </a:rPr>
              <a:t>sened</a:t>
            </a:r>
            <a:r>
              <a:rPr lang="tr-TR" sz="2000" dirty="0">
                <a:latin typeface="Arial" panose="020B0604020202020204" pitchFamily="34" charset="0"/>
                <a:cs typeface="Arial" panose="020B0604020202020204" pitchFamily="34" charset="0"/>
              </a:rPr>
              <a:t> ve gerekse metin açısından bazı araştırmalar yaptıktan sonra </a:t>
            </a:r>
            <a:r>
              <a:rPr lang="tr-TR" sz="2000" dirty="0" smtClean="0">
                <a:latin typeface="Arial" panose="020B0604020202020204" pitchFamily="34" charset="0"/>
                <a:cs typeface="Arial" panose="020B0604020202020204" pitchFamily="34" charset="0"/>
              </a:rPr>
              <a:t>o hadisin </a:t>
            </a:r>
            <a:r>
              <a:rPr lang="tr-TR" sz="2000" dirty="0">
                <a:latin typeface="Arial" panose="020B0604020202020204" pitchFamily="34" charset="0"/>
                <a:cs typeface="Arial" panose="020B0604020202020204" pitchFamily="34" charset="0"/>
              </a:rPr>
              <a:t>Hz. Peygamber’e kadar ulaştığı veya ulaşmadığı hususunda bir </a:t>
            </a:r>
            <a:r>
              <a:rPr lang="tr-TR" sz="2000" dirty="0" smtClean="0">
                <a:latin typeface="Arial" panose="020B0604020202020204" pitchFamily="34" charset="0"/>
                <a:cs typeface="Arial" panose="020B0604020202020204" pitchFamily="34" charset="0"/>
              </a:rPr>
              <a:t>kanaat oluşur</a:t>
            </a:r>
            <a:r>
              <a:rPr lang="tr-TR" sz="2000" dirty="0">
                <a:latin typeface="Arial" panose="020B0604020202020204" pitchFamily="34" charset="0"/>
                <a:cs typeface="Arial" panose="020B0604020202020204" pitchFamily="34" charset="0"/>
              </a:rPr>
              <a:t>. </a:t>
            </a: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1329340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HABER-İ </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VÂHİDİN ÇEŞİTLERİ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525005"/>
            <a:ext cx="9725891" cy="2246769"/>
          </a:xfrm>
          <a:prstGeom prst="rect">
            <a:avLst/>
          </a:prstGeom>
          <a:noFill/>
        </p:spPr>
        <p:txBody>
          <a:bodyPr wrap="square" rtlCol="0">
            <a:spAutoFit/>
          </a:bodyPr>
          <a:lstStyle/>
          <a:p>
            <a:pPr algn="just">
              <a:lnSpc>
                <a:spcPct val="150000"/>
              </a:lnSpc>
              <a:spcBef>
                <a:spcPts val="600"/>
              </a:spcBef>
              <a:spcAft>
                <a:spcPts val="600"/>
              </a:spcAft>
            </a:pPr>
            <a:r>
              <a:rPr lang="tr-TR" sz="2000" dirty="0">
                <a:latin typeface="Arial" panose="020B0604020202020204" pitchFamily="34" charset="0"/>
                <a:cs typeface="Arial" panose="020B0604020202020204" pitchFamily="34" charset="0"/>
              </a:rPr>
              <a:t>T</a:t>
            </a:r>
            <a:r>
              <a:rPr lang="tr-TR" sz="2000" dirty="0" smtClean="0">
                <a:latin typeface="Arial" panose="020B0604020202020204" pitchFamily="34" charset="0"/>
                <a:cs typeface="Arial" panose="020B0604020202020204" pitchFamily="34" charset="0"/>
              </a:rPr>
              <a:t>evatür </a:t>
            </a:r>
            <a:r>
              <a:rPr lang="tr-TR" sz="2000" dirty="0">
                <a:latin typeface="Arial" panose="020B0604020202020204" pitchFamily="34" charset="0"/>
                <a:cs typeface="Arial" panose="020B0604020202020204" pitchFamily="34" charset="0"/>
              </a:rPr>
              <a:t>şartlarını taşımayan ve her nesilde </a:t>
            </a:r>
            <a:r>
              <a:rPr lang="tr-TR" sz="2000" dirty="0" err="1">
                <a:latin typeface="Arial" panose="020B0604020202020204" pitchFamily="34" charset="0"/>
                <a:cs typeface="Arial" panose="020B0604020202020204" pitchFamily="34" charset="0"/>
              </a:rPr>
              <a:t>ravi</a:t>
            </a:r>
            <a:r>
              <a:rPr lang="tr-TR" sz="2000" dirty="0">
                <a:latin typeface="Arial" panose="020B0604020202020204" pitchFamily="34" charset="0"/>
                <a:cs typeface="Arial" panose="020B0604020202020204" pitchFamily="34" charset="0"/>
              </a:rPr>
              <a:t> sayısı </a:t>
            </a:r>
            <a:r>
              <a:rPr lang="tr-TR" sz="2000" dirty="0" smtClean="0">
                <a:latin typeface="Arial" panose="020B0604020202020204" pitchFamily="34" charset="0"/>
                <a:cs typeface="Arial" panose="020B0604020202020204" pitchFamily="34" charset="0"/>
              </a:rPr>
              <a:t>en az üç olan hadise </a:t>
            </a:r>
            <a:r>
              <a:rPr lang="tr-TR" sz="2000" b="1" dirty="0" smtClean="0">
                <a:latin typeface="Arial" panose="020B0604020202020204" pitchFamily="34" charset="0"/>
                <a:cs typeface="Arial" panose="020B0604020202020204" pitchFamily="34" charset="0"/>
              </a:rPr>
              <a:t>meşhur</a:t>
            </a:r>
            <a:r>
              <a:rPr lang="tr-TR" sz="2000" dirty="0" smtClean="0">
                <a:latin typeface="Arial" panose="020B0604020202020204" pitchFamily="34" charset="0"/>
                <a:cs typeface="Arial" panose="020B0604020202020204" pitchFamily="34" charset="0"/>
              </a:rPr>
              <a:t> hadis denir.</a:t>
            </a:r>
          </a:p>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Her </a:t>
            </a:r>
            <a:r>
              <a:rPr lang="tr-TR" sz="2000" dirty="0">
                <a:latin typeface="Arial" panose="020B0604020202020204" pitchFamily="34" charset="0"/>
                <a:cs typeface="Arial" panose="020B0604020202020204" pitchFamily="34" charset="0"/>
              </a:rPr>
              <a:t>tabakada en az iki </a:t>
            </a:r>
            <a:r>
              <a:rPr lang="tr-TR" sz="2000" dirty="0" err="1">
                <a:latin typeface="Arial" panose="020B0604020202020204" pitchFamily="34" charset="0"/>
                <a:cs typeface="Arial" panose="020B0604020202020204" pitchFamily="34" charset="0"/>
              </a:rPr>
              <a:t>ravi</a:t>
            </a:r>
            <a:r>
              <a:rPr lang="tr-TR" sz="2000" dirty="0">
                <a:latin typeface="Arial" panose="020B0604020202020204" pitchFamily="34" charset="0"/>
                <a:cs typeface="Arial" panose="020B0604020202020204" pitchFamily="34" charset="0"/>
              </a:rPr>
              <a:t> tarafından rivayet edilen </a:t>
            </a:r>
            <a:r>
              <a:rPr lang="tr-TR" sz="2000" dirty="0" smtClean="0">
                <a:latin typeface="Arial" panose="020B0604020202020204" pitchFamily="34" charset="0"/>
                <a:cs typeface="Arial" panose="020B0604020202020204" pitchFamily="34" charset="0"/>
              </a:rPr>
              <a:t>hadise </a:t>
            </a:r>
            <a:r>
              <a:rPr lang="tr-TR" sz="2000" b="1" dirty="0" smtClean="0">
                <a:latin typeface="Arial" panose="020B0604020202020204" pitchFamily="34" charset="0"/>
                <a:cs typeface="Arial" panose="020B0604020202020204" pitchFamily="34" charset="0"/>
              </a:rPr>
              <a:t>aziz</a:t>
            </a:r>
            <a:r>
              <a:rPr lang="tr-TR" sz="2000" dirty="0" smtClean="0">
                <a:latin typeface="Arial" panose="020B0604020202020204" pitchFamily="34" charset="0"/>
                <a:cs typeface="Arial" panose="020B0604020202020204" pitchFamily="34" charset="0"/>
              </a:rPr>
              <a:t> hadis denir.</a:t>
            </a:r>
          </a:p>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Senedin bir veya daha fazla halkasında bir </a:t>
            </a:r>
            <a:r>
              <a:rPr lang="tr-TR" sz="2000" dirty="0" err="1" smtClean="0">
                <a:latin typeface="Arial" panose="020B0604020202020204" pitchFamily="34" charset="0"/>
                <a:cs typeface="Arial" panose="020B0604020202020204" pitchFamily="34" charset="0"/>
              </a:rPr>
              <a:t>râvînin</a:t>
            </a:r>
            <a:r>
              <a:rPr lang="tr-TR" sz="2000" dirty="0" smtClean="0">
                <a:latin typeface="Arial" panose="020B0604020202020204" pitchFamily="34" charset="0"/>
                <a:cs typeface="Arial" panose="020B0604020202020204" pitchFamily="34" charset="0"/>
              </a:rPr>
              <a:t> olduğu hadise </a:t>
            </a:r>
            <a:r>
              <a:rPr lang="tr-TR" sz="2000" b="1" dirty="0" smtClean="0">
                <a:latin typeface="Arial" panose="020B0604020202020204" pitchFamily="34" charset="0"/>
                <a:cs typeface="Arial" panose="020B0604020202020204" pitchFamily="34" charset="0"/>
              </a:rPr>
              <a:t>garip</a:t>
            </a:r>
            <a:r>
              <a:rPr lang="tr-TR" sz="2000" dirty="0" smtClean="0">
                <a:latin typeface="Arial" panose="020B0604020202020204" pitchFamily="34" charset="0"/>
                <a:cs typeface="Arial" panose="020B0604020202020204" pitchFamily="34" charset="0"/>
              </a:rPr>
              <a:t> hadis denir.</a:t>
            </a:r>
            <a:endParaRPr lang="tr-TR" sz="2000" dirty="0">
              <a:latin typeface="Arial" panose="020B0604020202020204" pitchFamily="34" charset="0"/>
              <a:cs typeface="Arial" panose="020B0604020202020204"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1329340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HABER-İ </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VÂHİDİN HÜKMÜ</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525005"/>
            <a:ext cx="9725891" cy="3016210"/>
          </a:xfrm>
          <a:prstGeom prst="rect">
            <a:avLst/>
          </a:prstGeom>
          <a:noFill/>
        </p:spPr>
        <p:txBody>
          <a:bodyPr wrap="square" rtlCol="0">
            <a:spAutoFit/>
          </a:bodyPr>
          <a:lstStyle/>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Ahkam konularında haber-i </a:t>
            </a:r>
            <a:r>
              <a:rPr lang="tr-TR" sz="2000" dirty="0" err="1" smtClean="0">
                <a:latin typeface="Arial" panose="020B0604020202020204" pitchFamily="34" charset="0"/>
                <a:cs typeface="Arial" panose="020B0604020202020204" pitchFamily="34" charset="0"/>
              </a:rPr>
              <a:t>vâhid</a:t>
            </a:r>
            <a:r>
              <a:rPr lang="tr-TR" sz="2000" dirty="0" smtClean="0">
                <a:latin typeface="Arial" panose="020B0604020202020204" pitchFamily="34" charset="0"/>
                <a:cs typeface="Arial" panose="020B0604020202020204" pitchFamily="34" charset="0"/>
              </a:rPr>
              <a:t> hüccettir.</a:t>
            </a:r>
          </a:p>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İtikâdî konularda ise aslî konular ancak </a:t>
            </a:r>
            <a:r>
              <a:rPr lang="tr-TR" sz="2000" dirty="0" err="1" smtClean="0">
                <a:latin typeface="Arial" panose="020B0604020202020204" pitchFamily="34" charset="0"/>
                <a:cs typeface="Arial" panose="020B0604020202020204" pitchFamily="34" charset="0"/>
              </a:rPr>
              <a:t>mütevatir</a:t>
            </a:r>
            <a:r>
              <a:rPr lang="tr-TR" sz="2000" dirty="0" smtClean="0">
                <a:latin typeface="Arial" panose="020B0604020202020204" pitchFamily="34" charset="0"/>
                <a:cs typeface="Arial" panose="020B0604020202020204" pitchFamily="34" charset="0"/>
              </a:rPr>
              <a:t> haberle sabit olur. Böyle bir haberi reddeden dinden çıkmış olur. Ancak bu durum, </a:t>
            </a:r>
            <a:r>
              <a:rPr lang="tr-TR" sz="2000" dirty="0">
                <a:latin typeface="Arial" panose="020B0604020202020204" pitchFamily="34" charset="0"/>
                <a:cs typeface="Arial" panose="020B0604020202020204" pitchFamily="34" charset="0"/>
              </a:rPr>
              <a:t>haber-i </a:t>
            </a:r>
            <a:r>
              <a:rPr lang="tr-TR" sz="2000" dirty="0" err="1" smtClean="0">
                <a:latin typeface="Arial" panose="020B0604020202020204" pitchFamily="34" charset="0"/>
                <a:cs typeface="Arial" panose="020B0604020202020204" pitchFamily="34" charset="0"/>
              </a:rPr>
              <a:t>vâhidden</a:t>
            </a:r>
            <a:r>
              <a:rPr lang="tr-TR" sz="2000" dirty="0" smtClean="0">
                <a:latin typeface="Arial" panose="020B0604020202020204" pitchFamily="34" charset="0"/>
                <a:cs typeface="Arial" panose="020B0604020202020204" pitchFamily="34" charset="0"/>
              </a:rPr>
              <a:t> istifade edilmez manasına gelmez. Haber-i </a:t>
            </a:r>
            <a:r>
              <a:rPr lang="tr-TR" sz="2000" dirty="0" err="1" smtClean="0">
                <a:latin typeface="Arial" panose="020B0604020202020204" pitchFamily="34" charset="0"/>
                <a:cs typeface="Arial" panose="020B0604020202020204" pitchFamily="34" charset="0"/>
              </a:rPr>
              <a:t>vâhid</a:t>
            </a:r>
            <a:r>
              <a:rPr lang="tr-TR" sz="2000" dirty="0" smtClean="0">
                <a:latin typeface="Arial" panose="020B0604020202020204" pitchFamily="34" charset="0"/>
                <a:cs typeface="Arial" panose="020B0604020202020204" pitchFamily="34" charset="0"/>
              </a:rPr>
              <a:t> ile tek başına yeni bir itikâdî esas bina edilemez ise de aslî olmayan itikâdî konularda sahih hadisten istifade edilir, böyle bir hadisi makul bir gerekçeye dayanmadan reddeden kişi dinden çıkmasa da günahkar olmuş olur. </a:t>
            </a:r>
            <a:endParaRPr lang="tr-TR" sz="2000" dirty="0">
              <a:latin typeface="Arial" panose="020B0604020202020204" pitchFamily="34" charset="0"/>
              <a:cs typeface="Arial" panose="020B0604020202020204"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921605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9" y="1664677"/>
            <a:ext cx="9965890" cy="4220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Metin kutusu 9"/>
          <p:cNvSpPr txBox="1"/>
          <p:nvPr/>
        </p:nvSpPr>
        <p:spPr>
          <a:xfrm>
            <a:off x="2417268" y="900040"/>
            <a:ext cx="5366856" cy="553998"/>
          </a:xfrm>
          <a:prstGeom prst="rect">
            <a:avLst/>
          </a:prstGeom>
          <a:noFill/>
        </p:spPr>
        <p:txBody>
          <a:bodyPr wrap="square" rtlCol="0">
            <a:spAutoFit/>
          </a:bodyPr>
          <a:lstStyle/>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Şeref </a:t>
            </a:r>
            <a:r>
              <a:rPr lang="tr-TR" sz="2000" dirty="0" err="1" smtClean="0">
                <a:latin typeface="Arial" panose="020B0604020202020204" pitchFamily="34" charset="0"/>
                <a:cs typeface="Arial" panose="020B0604020202020204" pitchFamily="34" charset="0"/>
              </a:rPr>
              <a:t>Kudat’ın</a:t>
            </a:r>
            <a:r>
              <a:rPr lang="tr-TR" sz="2000" dirty="0" smtClean="0">
                <a:latin typeface="Arial" panose="020B0604020202020204" pitchFamily="34" charset="0"/>
                <a:cs typeface="Arial" panose="020B0604020202020204" pitchFamily="34" charset="0"/>
              </a:rPr>
              <a:t> kitabından s. 116-7</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520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688" y="1254370"/>
            <a:ext cx="9614091" cy="234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297" y="3036278"/>
            <a:ext cx="9133122" cy="2829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822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69" y="586154"/>
            <a:ext cx="10239252" cy="5597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207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692" y="726831"/>
            <a:ext cx="8139810" cy="562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50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7" name="Metin kutusu 6"/>
          <p:cNvSpPr txBox="1"/>
          <p:nvPr/>
        </p:nvSpPr>
        <p:spPr>
          <a:xfrm>
            <a:off x="498764" y="2525005"/>
            <a:ext cx="9725891" cy="2880917"/>
          </a:xfrm>
          <a:prstGeom prst="rect">
            <a:avLst/>
          </a:prstGeom>
          <a:noFill/>
        </p:spPr>
        <p:txBody>
          <a:bodyPr wrap="square" rtlCol="0">
            <a:spAutoFit/>
          </a:bodyPr>
          <a:lstStyle/>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Bu sunumun hazırlanmasında Atatürk Üniversitesi </a:t>
            </a:r>
            <a:r>
              <a:rPr lang="tr-TR" sz="2000" dirty="0" err="1" smtClean="0">
                <a:latin typeface="Arial" panose="020B0604020202020204" pitchFamily="34" charset="0"/>
                <a:cs typeface="Arial" panose="020B0604020202020204" pitchFamily="34" charset="0"/>
              </a:rPr>
              <a:t>Açıköğretim</a:t>
            </a:r>
            <a:r>
              <a:rPr lang="tr-TR" sz="2000" dirty="0" smtClean="0">
                <a:latin typeface="Arial" panose="020B0604020202020204" pitchFamily="34" charset="0"/>
                <a:cs typeface="Arial" panose="020B0604020202020204" pitchFamily="34" charset="0"/>
              </a:rPr>
              <a:t> Fakültesi yayınlarından Hadis Tarihi ve Usulü kitabından </a:t>
            </a:r>
            <a:r>
              <a:rPr lang="tr-TR" sz="2000" dirty="0" smtClean="0">
                <a:latin typeface="Arial" panose="020B0604020202020204" pitchFamily="34" charset="0"/>
                <a:cs typeface="Arial" panose="020B0604020202020204" pitchFamily="34" charset="0"/>
              </a:rPr>
              <a:t>ve Şeref </a:t>
            </a:r>
            <a:r>
              <a:rPr lang="tr-TR" sz="2000" dirty="0" err="1" smtClean="0">
                <a:latin typeface="Arial" panose="020B0604020202020204" pitchFamily="34" charset="0"/>
                <a:cs typeface="Arial" panose="020B0604020202020204" pitchFamily="34" charset="0"/>
              </a:rPr>
              <a:t>Kudat’ın</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arapça</a:t>
            </a:r>
            <a:r>
              <a:rPr lang="tr-TR" sz="2000" dirty="0" smtClean="0">
                <a:latin typeface="Arial" panose="020B0604020202020204" pitchFamily="34" charset="0"/>
                <a:cs typeface="Arial" panose="020B0604020202020204" pitchFamily="34" charset="0"/>
              </a:rPr>
              <a:t> Hadis İlimleri ve Usulü kitabından istifade </a:t>
            </a:r>
            <a:r>
              <a:rPr lang="tr-TR" sz="2000" dirty="0" smtClean="0">
                <a:latin typeface="Arial" panose="020B0604020202020204" pitchFamily="34" charset="0"/>
                <a:cs typeface="Arial" panose="020B0604020202020204" pitchFamily="34" charset="0"/>
              </a:rPr>
              <a:t>edilmiştir.</a:t>
            </a:r>
          </a:p>
          <a:p>
            <a:pPr algn="just">
              <a:lnSpc>
                <a:spcPct val="150000"/>
              </a:lnSpc>
              <a:spcBef>
                <a:spcPts val="600"/>
              </a:spcBef>
              <a:spcAft>
                <a:spcPts val="600"/>
              </a:spcAft>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364694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İTTİSALİ AÇISINDAN </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HADİS </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VE ÇEŞİTLERİ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3257" y="2525005"/>
            <a:ext cx="4471821" cy="3850413"/>
          </a:xfrm>
          <a:prstGeom prst="rect">
            <a:avLst/>
          </a:prstGeom>
          <a:noFill/>
        </p:spPr>
        <p:txBody>
          <a:bodyPr wrap="square" rtlCol="0">
            <a:spAutoFit/>
          </a:bodyPr>
          <a:lstStyle/>
          <a:p>
            <a:pPr algn="just">
              <a:lnSpc>
                <a:spcPct val="150000"/>
              </a:lnSpc>
              <a:spcBef>
                <a:spcPts val="600"/>
              </a:spcBef>
              <a:spcAft>
                <a:spcPts val="600"/>
              </a:spcAft>
            </a:pPr>
            <a:r>
              <a:rPr lang="tr-TR" sz="2000" dirty="0" err="1">
                <a:latin typeface="Arial" panose="020B0604020202020204" pitchFamily="34" charset="0"/>
                <a:cs typeface="Arial" panose="020B0604020202020204" pitchFamily="34" charset="0"/>
              </a:rPr>
              <a:t>Seneddeki</a:t>
            </a:r>
            <a:r>
              <a:rPr lang="tr-TR" sz="2000" dirty="0">
                <a:latin typeface="Arial" panose="020B0604020202020204" pitchFamily="34" charset="0"/>
                <a:cs typeface="Arial" panose="020B0604020202020204" pitchFamily="34" charset="0"/>
              </a:rPr>
              <a:t> her </a:t>
            </a:r>
            <a:r>
              <a:rPr lang="tr-TR" sz="2000" dirty="0" err="1">
                <a:latin typeface="Arial" panose="020B0604020202020204" pitchFamily="34" charset="0"/>
                <a:cs typeface="Arial" panose="020B0604020202020204" pitchFamily="34" charset="0"/>
              </a:rPr>
              <a:t>ravinin</a:t>
            </a:r>
            <a:r>
              <a:rPr lang="tr-TR" sz="2000" dirty="0">
                <a:latin typeface="Arial" panose="020B0604020202020204" pitchFamily="34" charset="0"/>
                <a:cs typeface="Arial" panose="020B0604020202020204" pitchFamily="34" charset="0"/>
              </a:rPr>
              <a:t> hocasından muteber öğrenme yollarını takip </a:t>
            </a:r>
            <a:r>
              <a:rPr lang="tr-TR" sz="2000" dirty="0" smtClean="0">
                <a:latin typeface="Arial" panose="020B0604020202020204" pitchFamily="34" charset="0"/>
                <a:cs typeface="Arial" panose="020B0604020202020204" pitchFamily="34" charset="0"/>
              </a:rPr>
              <a:t>ederek nakilde </a:t>
            </a:r>
            <a:r>
              <a:rPr lang="tr-TR" sz="2000" dirty="0">
                <a:latin typeface="Arial" panose="020B0604020202020204" pitchFamily="34" charset="0"/>
                <a:cs typeface="Arial" panose="020B0604020202020204" pitchFamily="34" charset="0"/>
              </a:rPr>
              <a:t>bulunduğu ve </a:t>
            </a:r>
            <a:r>
              <a:rPr lang="tr-TR" sz="2000" dirty="0" err="1">
                <a:latin typeface="Arial" panose="020B0604020202020204" pitchFamily="34" charset="0"/>
                <a:cs typeface="Arial" panose="020B0604020202020204" pitchFamily="34" charset="0"/>
              </a:rPr>
              <a:t>ravilerin</a:t>
            </a:r>
            <a:r>
              <a:rPr lang="tr-TR" sz="2000" dirty="0">
                <a:latin typeface="Arial" panose="020B0604020202020204" pitchFamily="34" charset="0"/>
                <a:cs typeface="Arial" panose="020B0604020202020204" pitchFamily="34" charset="0"/>
              </a:rPr>
              <a:t> arasında zaman ve mekân olarak bir kesintinin </a:t>
            </a:r>
            <a:r>
              <a:rPr lang="tr-TR" sz="2000" dirty="0" smtClean="0">
                <a:latin typeface="Arial" panose="020B0604020202020204" pitchFamily="34" charset="0"/>
                <a:cs typeface="Arial" panose="020B0604020202020204" pitchFamily="34" charset="0"/>
              </a:rPr>
              <a:t>olmadığı hadise </a:t>
            </a:r>
            <a:r>
              <a:rPr lang="tr-TR" sz="2000" b="1" dirty="0" smtClean="0">
                <a:latin typeface="Arial" panose="020B0604020202020204" pitchFamily="34" charset="0"/>
                <a:cs typeface="Arial" panose="020B0604020202020204" pitchFamily="34" charset="0"/>
              </a:rPr>
              <a:t>muttasıl hadis</a:t>
            </a:r>
            <a:r>
              <a:rPr lang="tr-TR" sz="2000" dirty="0" smtClean="0">
                <a:latin typeface="Arial" panose="020B0604020202020204" pitchFamily="34" charset="0"/>
                <a:cs typeface="Arial" panose="020B0604020202020204" pitchFamily="34" charset="0"/>
              </a:rPr>
              <a:t> denir. Muttasıl bitişik demektir.</a:t>
            </a:r>
          </a:p>
          <a:p>
            <a:pPr algn="just">
              <a:lnSpc>
                <a:spcPct val="150000"/>
              </a:lnSpc>
              <a:spcBef>
                <a:spcPts val="600"/>
              </a:spcBef>
              <a:spcAft>
                <a:spcPts val="600"/>
              </a:spcAft>
            </a:pP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5789" y="2268986"/>
            <a:ext cx="4391025"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262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İTTİSALİ AÇISINDAN HADİS VE ÇEŞİTLERİ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525005"/>
            <a:ext cx="4319421" cy="3893374"/>
          </a:xfrm>
          <a:prstGeom prst="rect">
            <a:avLst/>
          </a:prstGeom>
          <a:noFill/>
        </p:spPr>
        <p:txBody>
          <a:bodyPr wrap="square" rtlCol="0">
            <a:spAutoFit/>
          </a:bodyPr>
          <a:lstStyle/>
          <a:p>
            <a:pPr algn="just">
              <a:lnSpc>
                <a:spcPct val="150000"/>
              </a:lnSpc>
              <a:spcBef>
                <a:spcPts val="600"/>
              </a:spcBef>
              <a:spcAft>
                <a:spcPts val="600"/>
              </a:spcAft>
            </a:pPr>
            <a:r>
              <a:rPr lang="tr-TR" sz="2000" dirty="0">
                <a:latin typeface="Arial" panose="020B0604020202020204" pitchFamily="34" charset="0"/>
                <a:cs typeface="Arial" panose="020B0604020202020204" pitchFamily="34" charset="0"/>
              </a:rPr>
              <a:t>Senedi muttasıl olmayan hadise </a:t>
            </a:r>
            <a:r>
              <a:rPr lang="tr-TR" sz="2000" dirty="0" smtClean="0">
                <a:latin typeface="Arial" panose="020B0604020202020204" pitchFamily="34" charset="0"/>
                <a:cs typeface="Arial" panose="020B0604020202020204" pitchFamily="34" charset="0"/>
              </a:rPr>
              <a:t>ise </a:t>
            </a:r>
            <a:r>
              <a:rPr lang="tr-TR" sz="2000" b="1" dirty="0" err="1" smtClean="0">
                <a:latin typeface="Arial" panose="020B0604020202020204" pitchFamily="34" charset="0"/>
                <a:cs typeface="Arial" panose="020B0604020202020204" pitchFamily="34" charset="0"/>
              </a:rPr>
              <a:t>munkatı</a:t>
            </a:r>
            <a:r>
              <a:rPr lang="tr-TR" sz="2000" b="1" dirty="0" smtClean="0">
                <a:latin typeface="Arial" panose="020B0604020202020204" pitchFamily="34" charset="0"/>
                <a:cs typeface="Arial" panose="020B0604020202020204" pitchFamily="34" charset="0"/>
              </a:rPr>
              <a:t> hadis </a:t>
            </a:r>
            <a:r>
              <a:rPr lang="tr-TR" sz="2000" dirty="0" smtClean="0">
                <a:latin typeface="Arial" panose="020B0604020202020204" pitchFamily="34" charset="0"/>
                <a:cs typeface="Arial" panose="020B0604020202020204" pitchFamily="34" charset="0"/>
              </a:rPr>
              <a:t>denir</a:t>
            </a:r>
            <a:r>
              <a:rPr lang="tr-TR" sz="2000" dirty="0">
                <a:latin typeface="Arial" panose="020B0604020202020204" pitchFamily="34" charset="0"/>
                <a:cs typeface="Arial" panose="020B0604020202020204" pitchFamily="34" charset="0"/>
              </a:rPr>
              <a:t>. Yani </a:t>
            </a:r>
            <a:r>
              <a:rPr lang="tr-TR" sz="2000" dirty="0" err="1">
                <a:latin typeface="Arial" panose="020B0604020202020204" pitchFamily="34" charset="0"/>
                <a:cs typeface="Arial" panose="020B0604020202020204" pitchFamily="34" charset="0"/>
              </a:rPr>
              <a:t>ravileri</a:t>
            </a:r>
            <a:r>
              <a:rPr lang="tr-TR" sz="2000" dirty="0">
                <a:latin typeface="Arial" panose="020B0604020202020204" pitchFamily="34" charset="0"/>
                <a:cs typeface="Arial" panose="020B0604020202020204" pitchFamily="34" charset="0"/>
              </a:rPr>
              <a:t> arasında zaman ve </a:t>
            </a:r>
            <a:r>
              <a:rPr lang="tr-TR" sz="2000" dirty="0" smtClean="0">
                <a:latin typeface="Arial" panose="020B0604020202020204" pitchFamily="34" charset="0"/>
                <a:cs typeface="Arial" panose="020B0604020202020204" pitchFamily="34" charset="0"/>
              </a:rPr>
              <a:t>mekân itibarıyla </a:t>
            </a:r>
            <a:r>
              <a:rPr lang="tr-TR" sz="2000" dirty="0">
                <a:latin typeface="Arial" panose="020B0604020202020204" pitchFamily="34" charset="0"/>
                <a:cs typeface="Arial" panose="020B0604020202020204" pitchFamily="34" charset="0"/>
              </a:rPr>
              <a:t>bir kopukluk bulunan hadis demektir</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Munkatı</a:t>
            </a:r>
            <a:r>
              <a:rPr lang="tr-TR" sz="2000" dirty="0" smtClean="0">
                <a:latin typeface="Arial" panose="020B0604020202020204" pitchFamily="34" charset="0"/>
                <a:cs typeface="Arial" panose="020B0604020202020204" pitchFamily="34" charset="0"/>
              </a:rPr>
              <a:t> kopuk demektir. Yandaki örnekte Abdullah b. Yusuf ile </a:t>
            </a:r>
            <a:r>
              <a:rPr lang="tr-TR" sz="2000" dirty="0" err="1" smtClean="0">
                <a:latin typeface="Arial" panose="020B0604020202020204" pitchFamily="34" charset="0"/>
                <a:cs typeface="Arial" panose="020B0604020202020204" pitchFamily="34" charset="0"/>
              </a:rPr>
              <a:t>Nâfi</a:t>
            </a:r>
            <a:r>
              <a:rPr lang="tr-TR" sz="2000" dirty="0" smtClean="0">
                <a:latin typeface="Arial" panose="020B0604020202020204" pitchFamily="34" charset="0"/>
                <a:cs typeface="Arial" panose="020B0604020202020204" pitchFamily="34" charset="0"/>
              </a:rPr>
              <a:t> arasında kopukluk mevcuttur.</a:t>
            </a:r>
          </a:p>
          <a:p>
            <a:pPr algn="just">
              <a:lnSpc>
                <a:spcPct val="150000"/>
              </a:lnSpc>
              <a:spcBef>
                <a:spcPts val="600"/>
              </a:spcBef>
              <a:spcAft>
                <a:spcPts val="600"/>
              </a:spcAft>
            </a:pP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0450" y="2238010"/>
            <a:ext cx="2981325"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162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METNİN KAYNAĞI AÇISINDAN HADİS ÇEŞİTLERİ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82959" y="2290543"/>
            <a:ext cx="9725891" cy="4197624"/>
          </a:xfrm>
          <a:prstGeom prst="rect">
            <a:avLst/>
          </a:prstGeom>
          <a:noFill/>
        </p:spPr>
        <p:txBody>
          <a:bodyPr wrap="square" rtlCol="0">
            <a:spAutoFit/>
          </a:bodyPr>
          <a:lstStyle/>
          <a:p>
            <a:pPr algn="just">
              <a:lnSpc>
                <a:spcPct val="150000"/>
              </a:lnSpc>
              <a:spcBef>
                <a:spcPts val="600"/>
              </a:spcBef>
              <a:spcAft>
                <a:spcPts val="600"/>
              </a:spcAft>
            </a:pPr>
            <a:r>
              <a:rPr lang="tr-TR" sz="2000" dirty="0">
                <a:latin typeface="Arial" panose="020B0604020202020204" pitchFamily="34" charset="0"/>
                <a:cs typeface="Arial" panose="020B0604020202020204" pitchFamily="34" charset="0"/>
              </a:rPr>
              <a:t>Hadis denilince ilk olarak akla gelen Hz. Peygamber’in söz, fiil ve </a:t>
            </a:r>
            <a:r>
              <a:rPr lang="tr-TR" sz="2000" dirty="0" smtClean="0">
                <a:latin typeface="Arial" panose="020B0604020202020204" pitchFamily="34" charset="0"/>
                <a:cs typeface="Arial" panose="020B0604020202020204" pitchFamily="34" charset="0"/>
              </a:rPr>
              <a:t>takrirleridir. Ancak </a:t>
            </a:r>
            <a:r>
              <a:rPr lang="tr-TR" sz="2000" dirty="0">
                <a:latin typeface="Arial" panose="020B0604020202020204" pitchFamily="34" charset="0"/>
                <a:cs typeface="Arial" panose="020B0604020202020204" pitchFamily="34" charset="0"/>
              </a:rPr>
              <a:t>Hz. Peygamber bazı ifadelerinde ayet olmadığı hâlde Allah </a:t>
            </a:r>
            <a:r>
              <a:rPr lang="tr-TR" sz="2000" dirty="0" err="1">
                <a:latin typeface="Arial" panose="020B0604020202020204" pitchFamily="34" charset="0"/>
                <a:cs typeface="Arial" panose="020B0604020202020204" pitchFamily="34" charset="0"/>
              </a:rPr>
              <a:t>Teâla’dan</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nakillerde bulunmuş</a:t>
            </a:r>
            <a:r>
              <a:rPr lang="tr-TR" sz="2000" dirty="0">
                <a:latin typeface="Arial" panose="020B0604020202020204" pitchFamily="34" charset="0"/>
                <a:cs typeface="Arial" panose="020B0604020202020204" pitchFamily="34" charset="0"/>
              </a:rPr>
              <a:t>, aktardığı bilgilerin kaynağının bizzat Allah olduğunu ifade etmiştir. </a:t>
            </a:r>
            <a:r>
              <a:rPr lang="tr-TR" sz="2000" dirty="0" smtClean="0">
                <a:latin typeface="Arial" panose="020B0604020202020204" pitchFamily="34" charset="0"/>
                <a:cs typeface="Arial" panose="020B0604020202020204" pitchFamily="34" charset="0"/>
              </a:rPr>
              <a:t>Öte taraftan </a:t>
            </a:r>
            <a:r>
              <a:rPr lang="tr-TR" sz="2000" dirty="0">
                <a:latin typeface="Arial" panose="020B0604020202020204" pitchFamily="34" charset="0"/>
                <a:cs typeface="Arial" panose="020B0604020202020204" pitchFamily="34" charset="0"/>
              </a:rPr>
              <a:t>Hz. Peygamber’in etrafında bulunan ve bildiklerini bizzat Onun </a:t>
            </a:r>
            <a:r>
              <a:rPr lang="tr-TR" sz="2000" dirty="0" smtClean="0">
                <a:latin typeface="Arial" panose="020B0604020202020204" pitchFamily="34" charset="0"/>
                <a:cs typeface="Arial" panose="020B0604020202020204" pitchFamily="34" charset="0"/>
              </a:rPr>
              <a:t>talimi neticesinde </a:t>
            </a:r>
            <a:r>
              <a:rPr lang="tr-TR" sz="2000" dirty="0">
                <a:latin typeface="Arial" panose="020B0604020202020204" pitchFamily="34" charset="0"/>
                <a:cs typeface="Arial" panose="020B0604020202020204" pitchFamily="34" charset="0"/>
              </a:rPr>
              <a:t>öğrenen sahabe neslinden nakledilen bilgiler de bazı hadisçiler </a:t>
            </a:r>
            <a:r>
              <a:rPr lang="tr-TR" sz="2000" dirty="0" smtClean="0">
                <a:latin typeface="Arial" panose="020B0604020202020204" pitchFamily="34" charset="0"/>
                <a:cs typeface="Arial" panose="020B0604020202020204" pitchFamily="34" charset="0"/>
              </a:rPr>
              <a:t>tarafından diğer </a:t>
            </a:r>
            <a:r>
              <a:rPr lang="tr-TR" sz="2000" dirty="0">
                <a:latin typeface="Arial" panose="020B0604020202020204" pitchFamily="34" charset="0"/>
                <a:cs typeface="Arial" panose="020B0604020202020204" pitchFamily="34" charset="0"/>
              </a:rPr>
              <a:t>kişilerden nakledilen bilgilerden farklı bir konumda değerlendirilmiştir. </a:t>
            </a:r>
            <a:r>
              <a:rPr lang="tr-TR" sz="2000" dirty="0" smtClean="0">
                <a:latin typeface="Arial" panose="020B0604020202020204" pitchFamily="34" charset="0"/>
                <a:cs typeface="Arial" panose="020B0604020202020204" pitchFamily="34" charset="0"/>
              </a:rPr>
              <a:t>Zira sahabenin </a:t>
            </a:r>
            <a:r>
              <a:rPr lang="tr-TR" sz="2000" dirty="0">
                <a:latin typeface="Arial" panose="020B0604020202020204" pitchFamily="34" charset="0"/>
                <a:cs typeface="Arial" panose="020B0604020202020204" pitchFamily="34" charset="0"/>
              </a:rPr>
              <a:t>büyük çoğunluğu hadis aktardıkları bilgileri, yanlış yapma korkusuyla </a:t>
            </a:r>
            <a:r>
              <a:rPr lang="tr-TR" sz="2000" dirty="0" smtClean="0">
                <a:latin typeface="Arial" panose="020B0604020202020204" pitchFamily="34" charset="0"/>
                <a:cs typeface="Arial" panose="020B0604020202020204" pitchFamily="34" charset="0"/>
              </a:rPr>
              <a:t>Hz. Peygamber’e </a:t>
            </a:r>
            <a:r>
              <a:rPr lang="tr-TR" sz="2000" dirty="0">
                <a:latin typeface="Arial" panose="020B0604020202020204" pitchFamily="34" charset="0"/>
                <a:cs typeface="Arial" panose="020B0604020202020204" pitchFamily="34" charset="0"/>
              </a:rPr>
              <a:t>nispet etmekten çekinmişlerdir. Bu durum </a:t>
            </a:r>
            <a:r>
              <a:rPr lang="tr-TR" sz="2000" dirty="0" err="1">
                <a:latin typeface="Arial" panose="020B0604020202020204" pitchFamily="34" charset="0"/>
                <a:cs typeface="Arial" panose="020B0604020202020204" pitchFamily="34" charset="0"/>
              </a:rPr>
              <a:t>tâbiîn</a:t>
            </a:r>
            <a:r>
              <a:rPr lang="tr-TR" sz="2000" dirty="0">
                <a:latin typeface="Arial" panose="020B0604020202020204" pitchFamily="34" charset="0"/>
                <a:cs typeface="Arial" panose="020B0604020202020204" pitchFamily="34" charset="0"/>
              </a:rPr>
              <a:t> âlimleri için de </a:t>
            </a:r>
            <a:r>
              <a:rPr lang="tr-TR" sz="2000" dirty="0" smtClean="0">
                <a:latin typeface="Arial" panose="020B0604020202020204" pitchFamily="34" charset="0"/>
                <a:cs typeface="Arial" panose="020B0604020202020204" pitchFamily="34" charset="0"/>
              </a:rPr>
              <a:t>söz konusudur</a:t>
            </a:r>
            <a:r>
              <a:rPr lang="tr-TR" sz="2000" dirty="0">
                <a:latin typeface="Arial" panose="020B0604020202020204" pitchFamily="34" charset="0"/>
                <a:cs typeface="Arial" panose="020B0604020202020204" pitchFamily="34" charset="0"/>
              </a:rPr>
              <a:t>. </a:t>
            </a: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991956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METNİN KAYNAĞI AÇISINDAN HADİS ÇEŞİTLERİ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5" y="2525005"/>
            <a:ext cx="4424928" cy="3735959"/>
          </a:xfrm>
          <a:prstGeom prst="rect">
            <a:avLst/>
          </a:prstGeom>
          <a:noFill/>
        </p:spPr>
        <p:txBody>
          <a:bodyPr wrap="square" rtlCol="0">
            <a:spAutoFit/>
          </a:bodyPr>
          <a:lstStyle/>
          <a:p>
            <a:pPr algn="just">
              <a:lnSpc>
                <a:spcPct val="150000"/>
              </a:lnSpc>
              <a:spcBef>
                <a:spcPts val="600"/>
              </a:spcBef>
              <a:spcAft>
                <a:spcPts val="600"/>
              </a:spcAft>
            </a:pPr>
            <a:r>
              <a:rPr lang="tr-TR" sz="2000" dirty="0">
                <a:latin typeface="Arial" panose="020B0604020202020204" pitchFamily="34" charset="0"/>
                <a:cs typeface="Arial" panose="020B0604020202020204" pitchFamily="34" charset="0"/>
              </a:rPr>
              <a:t>Hadis metni Allah </a:t>
            </a:r>
            <a:r>
              <a:rPr lang="tr-TR" sz="2000" dirty="0" err="1">
                <a:latin typeface="Arial" panose="020B0604020202020204" pitchFamily="34" charset="0"/>
                <a:cs typeface="Arial" panose="020B0604020202020204" pitchFamily="34" charset="0"/>
              </a:rPr>
              <a:t>Teâla’ya</a:t>
            </a:r>
            <a:r>
              <a:rPr lang="tr-TR" sz="2000" dirty="0">
                <a:latin typeface="Arial" panose="020B0604020202020204" pitchFamily="34" charset="0"/>
                <a:cs typeface="Arial" panose="020B0604020202020204" pitchFamily="34" charset="0"/>
              </a:rPr>
              <a:t> izafe edilmişse </a:t>
            </a:r>
            <a:r>
              <a:rPr lang="tr-TR" sz="2000" b="1" dirty="0" err="1" smtClean="0">
                <a:latin typeface="Arial" panose="020B0604020202020204" pitchFamily="34" charset="0"/>
                <a:cs typeface="Arial" panose="020B0604020202020204" pitchFamily="34" charset="0"/>
              </a:rPr>
              <a:t>kudsî</a:t>
            </a:r>
            <a:r>
              <a:rPr lang="ar-EG" sz="2000" b="1" dirty="0" smtClean="0">
                <a:latin typeface="Arial" panose="020B0604020202020204" pitchFamily="34" charset="0"/>
                <a:cs typeface="Arial" panose="020B0604020202020204" pitchFamily="34" charset="0"/>
              </a:rPr>
              <a:t>قدسي</a:t>
            </a:r>
            <a:r>
              <a:rPr lang="ar-EG" sz="2000" dirty="0" smtClean="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 Hz</a:t>
            </a:r>
            <a:r>
              <a:rPr lang="tr-TR" sz="2000" dirty="0">
                <a:latin typeface="Arial" panose="020B0604020202020204" pitchFamily="34" charset="0"/>
                <a:cs typeface="Arial" panose="020B0604020202020204" pitchFamily="34" charset="0"/>
              </a:rPr>
              <a:t>. Peygamber’e </a:t>
            </a:r>
            <a:r>
              <a:rPr lang="tr-TR" sz="2000" dirty="0" err="1" smtClean="0">
                <a:latin typeface="Arial" panose="020B0604020202020204" pitchFamily="34" charset="0"/>
                <a:cs typeface="Arial" panose="020B0604020202020204" pitchFamily="34" charset="0"/>
              </a:rPr>
              <a:t>izâfe</a:t>
            </a:r>
            <a:r>
              <a:rPr lang="tr-TR" sz="2000" dirty="0" smtClean="0">
                <a:latin typeface="Arial" panose="020B0604020202020204" pitchFamily="34" charset="0"/>
                <a:cs typeface="Arial" panose="020B0604020202020204" pitchFamily="34" charset="0"/>
              </a:rPr>
              <a:t> edilmişse </a:t>
            </a:r>
            <a:r>
              <a:rPr lang="tr-TR" sz="2000" b="1" dirty="0" err="1">
                <a:latin typeface="Arial" panose="020B0604020202020204" pitchFamily="34" charset="0"/>
                <a:cs typeface="Arial" panose="020B0604020202020204" pitchFamily="34" charset="0"/>
              </a:rPr>
              <a:t>merfû</a:t>
            </a:r>
            <a:r>
              <a:rPr lang="tr-TR" sz="2000" b="1" dirty="0">
                <a:latin typeface="Arial" panose="020B0604020202020204" pitchFamily="34" charset="0"/>
                <a:cs typeface="Arial" panose="020B0604020202020204" pitchFamily="34" charset="0"/>
              </a:rPr>
              <a:t> </a:t>
            </a:r>
            <a:r>
              <a:rPr lang="tr-TR" sz="2000" b="1" dirty="0" smtClean="0">
                <a:latin typeface="Arial" panose="020B0604020202020204" pitchFamily="34" charset="0"/>
                <a:cs typeface="Arial" panose="020B0604020202020204" pitchFamily="34" charset="0"/>
              </a:rPr>
              <a:t> </a:t>
            </a:r>
            <a:r>
              <a:rPr lang="ar-EG" sz="2000" b="1" dirty="0">
                <a:latin typeface="Arial" panose="020B0604020202020204" pitchFamily="34" charset="0"/>
                <a:cs typeface="Arial" panose="020B0604020202020204" pitchFamily="34" charset="0"/>
              </a:rPr>
              <a:t>مرفوع </a:t>
            </a:r>
            <a:r>
              <a:rPr lang="tr-TR" sz="2000" b="1" dirty="0" smtClean="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bir </a:t>
            </a:r>
            <a:r>
              <a:rPr lang="tr-TR" sz="2000" dirty="0">
                <a:latin typeface="Arial" panose="020B0604020202020204" pitchFamily="34" charset="0"/>
                <a:cs typeface="Arial" panose="020B0604020202020204" pitchFamily="34" charset="0"/>
              </a:rPr>
              <a:t>sahabeye </a:t>
            </a:r>
            <a:r>
              <a:rPr lang="tr-TR" sz="2000" dirty="0" err="1">
                <a:latin typeface="Arial" panose="020B0604020202020204" pitchFamily="34" charset="0"/>
                <a:cs typeface="Arial" panose="020B0604020202020204" pitchFamily="34" charset="0"/>
              </a:rPr>
              <a:t>izâfe</a:t>
            </a:r>
            <a:r>
              <a:rPr lang="tr-TR" sz="2000" dirty="0">
                <a:latin typeface="Arial" panose="020B0604020202020204" pitchFamily="34" charset="0"/>
                <a:cs typeface="Arial" panose="020B0604020202020204" pitchFamily="34" charset="0"/>
              </a:rPr>
              <a:t> edilmişse </a:t>
            </a:r>
            <a:r>
              <a:rPr lang="tr-TR" sz="2000" b="1" dirty="0">
                <a:latin typeface="Arial" panose="020B0604020202020204" pitchFamily="34" charset="0"/>
                <a:cs typeface="Arial" panose="020B0604020202020204" pitchFamily="34" charset="0"/>
              </a:rPr>
              <a:t>mevkuf </a:t>
            </a:r>
            <a:r>
              <a:rPr lang="ar-EG" sz="2000" b="1" dirty="0" smtClean="0">
                <a:latin typeface="Arial" panose="020B0604020202020204" pitchFamily="34" charset="0"/>
                <a:cs typeface="Arial" panose="020B0604020202020204" pitchFamily="34" charset="0"/>
              </a:rPr>
              <a:t>موقوف</a:t>
            </a:r>
            <a:r>
              <a:rPr lang="ar-EG" sz="2000" dirty="0" smtClean="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 bir </a:t>
            </a:r>
            <a:r>
              <a:rPr lang="tr-TR" sz="2000" dirty="0" err="1">
                <a:latin typeface="Arial" panose="020B0604020202020204" pitchFamily="34" charset="0"/>
                <a:cs typeface="Arial" panose="020B0604020202020204" pitchFamily="34" charset="0"/>
              </a:rPr>
              <a:t>tâbiî</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veya daha </a:t>
            </a:r>
            <a:r>
              <a:rPr lang="tr-TR" sz="2000" dirty="0">
                <a:latin typeface="Arial" panose="020B0604020202020204" pitchFamily="34" charset="0"/>
                <a:cs typeface="Arial" panose="020B0604020202020204" pitchFamily="34" charset="0"/>
              </a:rPr>
              <a:t>sonraki nesilden birine izafe edilmişse </a:t>
            </a:r>
            <a:r>
              <a:rPr lang="tr-TR" sz="2000" b="1" dirty="0" err="1">
                <a:latin typeface="Arial" panose="020B0604020202020204" pitchFamily="34" charset="0"/>
                <a:cs typeface="Arial" panose="020B0604020202020204" pitchFamily="34" charset="0"/>
              </a:rPr>
              <a:t>maktû</a:t>
            </a:r>
            <a:r>
              <a:rPr lang="tr-TR" sz="2000" b="1" dirty="0">
                <a:latin typeface="Arial" panose="020B0604020202020204" pitchFamily="34" charset="0"/>
                <a:cs typeface="Arial" panose="020B0604020202020204" pitchFamily="34" charset="0"/>
              </a:rPr>
              <a:t>’ </a:t>
            </a:r>
            <a:r>
              <a:rPr lang="tr-TR" sz="2000" b="1" dirty="0" smtClean="0">
                <a:latin typeface="Arial" panose="020B0604020202020204" pitchFamily="34" charset="0"/>
                <a:cs typeface="Arial" panose="020B0604020202020204" pitchFamily="34" charset="0"/>
              </a:rPr>
              <a:t> </a:t>
            </a:r>
            <a:r>
              <a:rPr lang="ar-EG" sz="2000" b="1" dirty="0" smtClean="0">
                <a:latin typeface="Arial" panose="020B0604020202020204" pitchFamily="34" charset="0"/>
                <a:cs typeface="Arial" panose="020B0604020202020204" pitchFamily="34" charset="0"/>
              </a:rPr>
              <a:t>مقطوع</a:t>
            </a:r>
            <a:r>
              <a:rPr lang="ar-EG" sz="2000" dirty="0" smtClean="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 adını </a:t>
            </a:r>
            <a:r>
              <a:rPr lang="tr-TR" sz="2000" dirty="0">
                <a:latin typeface="Arial" panose="020B0604020202020204" pitchFamily="34" charset="0"/>
                <a:cs typeface="Arial" panose="020B0604020202020204" pitchFamily="34" charset="0"/>
              </a:rPr>
              <a:t>almıştır.</a:t>
            </a: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5905" y="2525005"/>
            <a:ext cx="5139682" cy="302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956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KUDSÎ HADİS</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525005"/>
            <a:ext cx="9725891" cy="2812629"/>
          </a:xfrm>
          <a:prstGeom prst="rect">
            <a:avLst/>
          </a:prstGeom>
          <a:noFill/>
        </p:spPr>
        <p:txBody>
          <a:bodyPr wrap="square" rtlCol="0">
            <a:spAutoFit/>
          </a:bodyPr>
          <a:lstStyle/>
          <a:p>
            <a:pPr algn="just">
              <a:lnSpc>
                <a:spcPct val="150000"/>
              </a:lnSpc>
              <a:spcBef>
                <a:spcPts val="600"/>
              </a:spcBef>
              <a:spcAft>
                <a:spcPts val="600"/>
              </a:spcAft>
            </a:pPr>
            <a:r>
              <a:rPr lang="tr-TR" sz="2000" dirty="0">
                <a:latin typeface="Arial" panose="020B0604020202020204" pitchFamily="34" charset="0"/>
                <a:cs typeface="Arial" panose="020B0604020202020204" pitchFamily="34" charset="0"/>
              </a:rPr>
              <a:t>Kur’an ayeti olmadığı hâlde Hz. Peygamber tarafından Allah </a:t>
            </a:r>
            <a:r>
              <a:rPr lang="tr-TR" sz="2000" dirty="0" err="1">
                <a:latin typeface="Arial" panose="020B0604020202020204" pitchFamily="34" charset="0"/>
                <a:cs typeface="Arial" panose="020B0604020202020204" pitchFamily="34" charset="0"/>
              </a:rPr>
              <a:t>Teâla’ya</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izafe edilen </a:t>
            </a:r>
            <a:r>
              <a:rPr lang="tr-TR" sz="2000" dirty="0">
                <a:latin typeface="Arial" panose="020B0604020202020204" pitchFamily="34" charset="0"/>
                <a:cs typeface="Arial" panose="020B0604020202020204" pitchFamily="34" charset="0"/>
              </a:rPr>
              <a:t>bilgilere </a:t>
            </a:r>
            <a:r>
              <a:rPr lang="tr-TR" sz="2000" dirty="0" err="1">
                <a:latin typeface="Arial" panose="020B0604020202020204" pitchFamily="34" charset="0"/>
                <a:cs typeface="Arial" panose="020B0604020202020204" pitchFamily="34" charset="0"/>
              </a:rPr>
              <a:t>kudsî</a:t>
            </a:r>
            <a:r>
              <a:rPr lang="tr-TR" sz="2000" dirty="0">
                <a:latin typeface="Arial" panose="020B0604020202020204" pitchFamily="34" charset="0"/>
                <a:cs typeface="Arial" panose="020B0604020202020204" pitchFamily="34" charset="0"/>
              </a:rPr>
              <a:t> hadis denir. </a:t>
            </a:r>
            <a:r>
              <a:rPr lang="tr-TR" sz="2000" dirty="0" err="1">
                <a:latin typeface="Arial" panose="020B0604020202020204" pitchFamily="34" charset="0"/>
                <a:cs typeface="Arial" panose="020B0604020202020204" pitchFamily="34" charset="0"/>
              </a:rPr>
              <a:t>Kudsî</a:t>
            </a:r>
            <a:r>
              <a:rPr lang="tr-TR" sz="2000" dirty="0">
                <a:latin typeface="Arial" panose="020B0604020202020204" pitchFamily="34" charset="0"/>
                <a:cs typeface="Arial" panose="020B0604020202020204" pitchFamily="34" charset="0"/>
              </a:rPr>
              <a:t> hadislere İlahi veya </a:t>
            </a:r>
            <a:r>
              <a:rPr lang="tr-TR" sz="2000" dirty="0" err="1">
                <a:latin typeface="Arial" panose="020B0604020202020204" pitchFamily="34" charset="0"/>
                <a:cs typeface="Arial" panose="020B0604020202020204" pitchFamily="34" charset="0"/>
              </a:rPr>
              <a:t>Rabbânî</a:t>
            </a:r>
            <a:r>
              <a:rPr lang="tr-TR" sz="2000" dirty="0">
                <a:latin typeface="Arial" panose="020B0604020202020204" pitchFamily="34" charset="0"/>
                <a:cs typeface="Arial" panose="020B0604020202020204" pitchFamily="34" charset="0"/>
              </a:rPr>
              <a:t> hadisler </a:t>
            </a:r>
            <a:r>
              <a:rPr lang="tr-TR" sz="2000" dirty="0" smtClean="0">
                <a:latin typeface="Arial" panose="020B0604020202020204" pitchFamily="34" charset="0"/>
                <a:cs typeface="Arial" panose="020B0604020202020204" pitchFamily="34" charset="0"/>
              </a:rPr>
              <a:t>de denilmektedir</a:t>
            </a:r>
            <a:r>
              <a:rPr lang="tr-TR" sz="2000" dirty="0">
                <a:latin typeface="Arial" panose="020B0604020202020204" pitchFamily="34" charset="0"/>
                <a:cs typeface="Arial" panose="020B0604020202020204" pitchFamily="34" charset="0"/>
              </a:rPr>
              <a:t>. Bu tür hadisler genel olarak Allah Teâlâ’nın yüceliği, kudreti, merhameti </a:t>
            </a:r>
            <a:r>
              <a:rPr lang="tr-TR" sz="2000" dirty="0" smtClean="0">
                <a:latin typeface="Arial" panose="020B0604020202020204" pitchFamily="34" charset="0"/>
                <a:cs typeface="Arial" panose="020B0604020202020204" pitchFamily="34" charset="0"/>
              </a:rPr>
              <a:t>lütfu gibi </a:t>
            </a:r>
            <a:r>
              <a:rPr lang="tr-TR" sz="2000" dirty="0">
                <a:latin typeface="Arial" panose="020B0604020202020204" pitchFamily="34" charset="0"/>
                <a:cs typeface="Arial" panose="020B0604020202020204" pitchFamily="34" charset="0"/>
              </a:rPr>
              <a:t>sıfatlarından bahsetmektedir. </a:t>
            </a:r>
            <a:r>
              <a:rPr lang="tr-TR" sz="2000" dirty="0" err="1">
                <a:latin typeface="Arial" panose="020B0604020202020204" pitchFamily="34" charset="0"/>
                <a:cs typeface="Arial" panose="020B0604020202020204" pitchFamily="34" charset="0"/>
              </a:rPr>
              <a:t>Kudsî</a:t>
            </a:r>
            <a:r>
              <a:rPr lang="tr-TR" sz="2000" dirty="0">
                <a:latin typeface="Arial" panose="020B0604020202020204" pitchFamily="34" charset="0"/>
                <a:cs typeface="Arial" panose="020B0604020202020204" pitchFamily="34" charset="0"/>
              </a:rPr>
              <a:t> hadislerin sayısı diğer hadis türlerine </a:t>
            </a:r>
            <a:r>
              <a:rPr lang="tr-TR" sz="2000" dirty="0" smtClean="0">
                <a:latin typeface="Arial" panose="020B0604020202020204" pitchFamily="34" charset="0"/>
                <a:cs typeface="Arial" panose="020B0604020202020204" pitchFamily="34" charset="0"/>
              </a:rPr>
              <a:t>oranla fazla </a:t>
            </a:r>
            <a:r>
              <a:rPr lang="tr-TR" sz="2000" dirty="0">
                <a:latin typeface="Arial" panose="020B0604020202020204" pitchFamily="34" charset="0"/>
                <a:cs typeface="Arial" panose="020B0604020202020204" pitchFamily="34" charset="0"/>
              </a:rPr>
              <a:t>değildir. Bir hadisin </a:t>
            </a:r>
            <a:r>
              <a:rPr lang="tr-TR" sz="2000" dirty="0" err="1">
                <a:latin typeface="Arial" panose="020B0604020202020204" pitchFamily="34" charset="0"/>
                <a:cs typeface="Arial" panose="020B0604020202020204" pitchFamily="34" charset="0"/>
              </a:rPr>
              <a:t>kudsî</a:t>
            </a:r>
            <a:r>
              <a:rPr lang="tr-TR" sz="2000" dirty="0">
                <a:latin typeface="Arial" panose="020B0604020202020204" pitchFamily="34" charset="0"/>
                <a:cs typeface="Arial" panose="020B0604020202020204" pitchFamily="34" charset="0"/>
              </a:rPr>
              <a:t> hadis olduğu rivayet metnindeki bazı </a:t>
            </a:r>
            <a:r>
              <a:rPr lang="tr-TR" sz="2000" dirty="0" smtClean="0">
                <a:latin typeface="Arial" panose="020B0604020202020204" pitchFamily="34" charset="0"/>
                <a:cs typeface="Arial" panose="020B0604020202020204" pitchFamily="34" charset="0"/>
              </a:rPr>
              <a:t>ifadelerden anlaşılabilmektedir. </a:t>
            </a: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991956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KUDSÎ HADİS</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14" y="2151083"/>
            <a:ext cx="9766382" cy="455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9563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Şeritli">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Şeritli">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Şeritli">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B7CF026C-957E-4F4E-893C-D02C23AB6317}"/>
    </a:ext>
  </a:extLst>
</a:theme>
</file>

<file path=docProps/app.xml><?xml version="1.0" encoding="utf-8"?>
<Properties xmlns="http://schemas.openxmlformats.org/officeDocument/2006/extended-properties" xmlns:vt="http://schemas.openxmlformats.org/officeDocument/2006/docPropsVTypes">
  <Template>Facet</Template>
  <TotalTime>652</TotalTime>
  <Words>1385</Words>
  <Application>Microsoft Office PowerPoint</Application>
  <PresentationFormat>Özel</PresentationFormat>
  <Paragraphs>86</Paragraphs>
  <Slides>30</Slides>
  <Notes>0</Notes>
  <HiddenSlides>0</HiddenSlides>
  <MMClips>0</MMClips>
  <ScaleCrop>false</ScaleCrop>
  <HeadingPairs>
    <vt:vector size="4" baseType="variant">
      <vt:variant>
        <vt:lpstr>Tema</vt:lpstr>
      </vt:variant>
      <vt:variant>
        <vt:i4>2</vt:i4>
      </vt:variant>
      <vt:variant>
        <vt:lpstr>Slayt Başlıkları</vt:lpstr>
      </vt:variant>
      <vt:variant>
        <vt:i4>30</vt:i4>
      </vt:variant>
    </vt:vector>
  </HeadingPairs>
  <TitlesOfParts>
    <vt:vector size="32" baseType="lpstr">
      <vt:lpstr>Office Teması</vt:lpstr>
      <vt:lpstr>Şeritli</vt:lpstr>
      <vt:lpstr>İSİF108 HADİS İLİMLERİ VE USULÜ-II  III. Hafta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Adıyaman Üniversitesi  Enformatik Bölüm Başkanlığı  Uzaktan Eğitim  Bilgisayar Teknolojileri Dersi</dc:title>
  <dc:creator>Ferdi DOĞAN</dc:creator>
  <cp:lastModifiedBy>pc</cp:lastModifiedBy>
  <cp:revision>130</cp:revision>
  <dcterms:created xsi:type="dcterms:W3CDTF">2019-09-14T09:59:13Z</dcterms:created>
  <dcterms:modified xsi:type="dcterms:W3CDTF">2020-04-19T12:30:22Z</dcterms:modified>
</cp:coreProperties>
</file>