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2" r:id="rId1"/>
    <p:sldMasterId id="2147483994" r:id="rId2"/>
  </p:sldMasterIdLst>
  <p:sldIdLst>
    <p:sldId id="256" r:id="rId3"/>
    <p:sldId id="258" r:id="rId4"/>
    <p:sldId id="283" r:id="rId5"/>
    <p:sldId id="287" r:id="rId6"/>
    <p:sldId id="288" r:id="rId7"/>
    <p:sldId id="289" r:id="rId8"/>
    <p:sldId id="290" r:id="rId9"/>
    <p:sldId id="269" r:id="rId10"/>
    <p:sldId id="273" r:id="rId11"/>
    <p:sldId id="274" r:id="rId12"/>
    <p:sldId id="275" r:id="rId13"/>
    <p:sldId id="292" r:id="rId14"/>
    <p:sldId id="291" r:id="rId15"/>
    <p:sldId id="276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271" r:id="rId31"/>
    <p:sldId id="307" r:id="rId32"/>
  </p:sldIdLst>
  <p:sldSz cx="10691813" cy="6858000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642" y="216"/>
      </p:cViewPr>
      <p:guideLst>
        <p:guide orient="horz" pos="2160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6477" y="1122363"/>
            <a:ext cx="8018860" cy="2387600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602038"/>
            <a:ext cx="8018860" cy="1655762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204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293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365125"/>
            <a:ext cx="2305422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365125"/>
            <a:ext cx="6782619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84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001" y="3887812"/>
            <a:ext cx="1069503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001" y="2059012"/>
            <a:ext cx="1069503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981" y="2166365"/>
            <a:ext cx="9863197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5262" spc="132" baseline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16" y="3913632"/>
            <a:ext cx="10090399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54">
                <a:solidFill>
                  <a:srgbClr val="FFFFFF"/>
                </a:solidFill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754"/>
            </a:lvl3pPr>
            <a:lvl4pPr marL="1202893" indent="0" algn="ctr">
              <a:buNone/>
              <a:defRPr sz="1754"/>
            </a:lvl4pPr>
            <a:lvl5pPr marL="1603858" indent="0" algn="ctr">
              <a:buNone/>
              <a:defRPr sz="1754"/>
            </a:lvl5pPr>
            <a:lvl6pPr marL="2004822" indent="0" algn="ctr">
              <a:buNone/>
              <a:defRPr sz="1754"/>
            </a:lvl6pPr>
            <a:lvl7pPr marL="2405786" indent="0" algn="ctr">
              <a:buNone/>
              <a:defRPr sz="1754"/>
            </a:lvl7pPr>
            <a:lvl8pPr marL="2806751" indent="0" algn="ctr">
              <a:buNone/>
              <a:defRPr sz="1754"/>
            </a:lvl8pPr>
            <a:lvl9pPr marL="3207715" indent="0" algn="ctr">
              <a:buNone/>
              <a:defRPr sz="1754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43759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186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001" y="2059012"/>
            <a:ext cx="1069503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001" y="3887812"/>
            <a:ext cx="1069503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81" y="2167128"/>
            <a:ext cx="9863197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5262" b="0" spc="132" baseline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716" y="3913212"/>
            <a:ext cx="10087726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754">
                <a:solidFill>
                  <a:srgbClr val="FFFFFF"/>
                </a:solidFill>
              </a:defRPr>
            </a:lvl1pPr>
            <a:lvl2pPr marL="400964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570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7030" y="2011680"/>
            <a:ext cx="4169807" cy="420624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3761" y="2011680"/>
            <a:ext cx="4169807" cy="420624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236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8490" y="1913470"/>
            <a:ext cx="4169807" cy="743094"/>
          </a:xfrm>
        </p:spPr>
        <p:txBody>
          <a:bodyPr anchor="ctr">
            <a:normAutofit/>
          </a:bodyPr>
          <a:lstStyle>
            <a:lvl1pPr marL="0" indent="0">
              <a:buNone/>
              <a:defRPr sz="1842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8490" y="2656566"/>
            <a:ext cx="4169807" cy="356616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4497" y="1913470"/>
            <a:ext cx="4169807" cy="743094"/>
          </a:xfrm>
        </p:spPr>
        <p:txBody>
          <a:bodyPr anchor="ctr">
            <a:normAutofit/>
          </a:bodyPr>
          <a:lstStyle>
            <a:lvl1pPr marL="0" indent="0">
              <a:buNone/>
              <a:defRPr sz="1842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4497" y="2656564"/>
            <a:ext cx="4169807" cy="356616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887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75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65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490" y="2120054"/>
            <a:ext cx="5372636" cy="4114800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0608" y="2147487"/>
            <a:ext cx="2806601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579"/>
            </a:lvl1pPr>
            <a:lvl2pPr marL="400964" indent="0">
              <a:buNone/>
              <a:defRPr sz="1052"/>
            </a:lvl2pPr>
            <a:lvl3pPr marL="801929" indent="0">
              <a:buNone/>
              <a:defRPr sz="877"/>
            </a:lvl3pPr>
            <a:lvl4pPr marL="1202893" indent="0">
              <a:buNone/>
              <a:defRPr sz="789"/>
            </a:lvl4pPr>
            <a:lvl5pPr marL="1603858" indent="0">
              <a:buNone/>
              <a:defRPr sz="789"/>
            </a:lvl5pPr>
            <a:lvl6pPr marL="2004822" indent="0">
              <a:buNone/>
              <a:defRPr sz="789"/>
            </a:lvl6pPr>
            <a:lvl7pPr marL="2405786" indent="0">
              <a:buNone/>
              <a:defRPr sz="789"/>
            </a:lvl7pPr>
            <a:lvl8pPr marL="2806751" indent="0">
              <a:buNone/>
              <a:defRPr sz="789"/>
            </a:lvl8pPr>
            <a:lvl9pPr marL="3207715" indent="0">
              <a:buNone/>
              <a:defRPr sz="789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63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557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22640" y="2211494"/>
            <a:ext cx="5372636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2806">
                <a:solidFill>
                  <a:schemeClr val="tx1">
                    <a:lumMod val="50000"/>
                  </a:schemeClr>
                </a:solidFill>
              </a:defRPr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2068" y="2150621"/>
            <a:ext cx="2806601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579"/>
            </a:lvl1pPr>
            <a:lvl2pPr marL="400964" indent="0">
              <a:buNone/>
              <a:defRPr sz="1052"/>
            </a:lvl2pPr>
            <a:lvl3pPr marL="801929" indent="0">
              <a:buNone/>
              <a:defRPr sz="877"/>
            </a:lvl3pPr>
            <a:lvl4pPr marL="1202893" indent="0">
              <a:buNone/>
              <a:defRPr sz="789"/>
            </a:lvl4pPr>
            <a:lvl5pPr marL="1603858" indent="0">
              <a:buNone/>
              <a:defRPr sz="789"/>
            </a:lvl5pPr>
            <a:lvl6pPr marL="2004822" indent="0">
              <a:buNone/>
              <a:defRPr sz="789"/>
            </a:lvl6pPr>
            <a:lvl7pPr marL="2405786" indent="0">
              <a:buNone/>
              <a:defRPr sz="789"/>
            </a:lvl7pPr>
            <a:lvl8pPr marL="2806751" indent="0">
              <a:buNone/>
              <a:defRPr sz="789"/>
            </a:lvl8pPr>
            <a:lvl9pPr marL="3207715" indent="0">
              <a:buNone/>
              <a:defRPr sz="789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348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382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09514" y="0"/>
            <a:ext cx="240565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33438" y="274638"/>
            <a:ext cx="2106775" cy="58975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274638"/>
            <a:ext cx="6992203" cy="58975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6422855"/>
            <a:ext cx="2405654" cy="365125"/>
          </a:xfrm>
        </p:spPr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11494" y="6422855"/>
            <a:ext cx="375306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9686" y="6422855"/>
            <a:ext cx="771507" cy="365125"/>
          </a:xfrm>
        </p:spPr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72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3" y="1709739"/>
            <a:ext cx="9221689" cy="2852737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3" y="4589464"/>
            <a:ext cx="9221689" cy="1500187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52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1825625"/>
            <a:ext cx="4544021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1825625"/>
            <a:ext cx="4544021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00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365126"/>
            <a:ext cx="9221689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5" y="1681163"/>
            <a:ext cx="4523138" cy="82391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5" y="2505075"/>
            <a:ext cx="452313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0" y="1681163"/>
            <a:ext cx="4545413" cy="82391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0" y="2505075"/>
            <a:ext cx="4545413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446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69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48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57200"/>
            <a:ext cx="3448388" cy="1600200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987426"/>
            <a:ext cx="5412730" cy="4873625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057400"/>
            <a:ext cx="3448388" cy="3811588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418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57200"/>
            <a:ext cx="3448388" cy="1600200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987426"/>
            <a:ext cx="5412730" cy="4873625"/>
          </a:xfrm>
        </p:spPr>
        <p:txBody>
          <a:bodyPr anchor="t"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057400"/>
            <a:ext cx="3448388" cy="3811588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29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365126"/>
            <a:ext cx="922168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1825625"/>
            <a:ext cx="92216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6356351"/>
            <a:ext cx="2405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6356351"/>
            <a:ext cx="36084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6356351"/>
            <a:ext cx="2405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79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4" y="176109"/>
            <a:ext cx="10689140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4904" y="284176"/>
            <a:ext cx="85801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4904" y="2011680"/>
            <a:ext cx="85801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54331" y="6422855"/>
            <a:ext cx="26316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921">
                <a:solidFill>
                  <a:schemeClr val="tx1"/>
                </a:solidFill>
              </a:defRPr>
            </a:lvl1pPr>
          </a:lstStyle>
          <a:p>
            <a:fld id="{D06DE85E-D9ED-4BD3-B93A-FEBB02327D00}" type="datetimeFigureOut">
              <a:rPr lang="tr-TR" smtClean="0"/>
              <a:t>11.04.2020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07843" y="6422855"/>
            <a:ext cx="4423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21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380" y="6422855"/>
            <a:ext cx="829829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052" b="0">
                <a:solidFill>
                  <a:schemeClr val="tx1"/>
                </a:solidFill>
              </a:defRPr>
            </a:lvl1pPr>
          </a:lstStyle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8538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txStyles>
    <p:titleStyle>
      <a:lvl1pPr algn="l" defTabSz="801929" rtl="0" eaLnBrk="1" latinLnBrk="0" hangingPunct="1">
        <a:lnSpc>
          <a:spcPct val="85000"/>
        </a:lnSpc>
        <a:spcBef>
          <a:spcPct val="0"/>
        </a:spcBef>
        <a:buNone/>
        <a:defRPr sz="3508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60386" indent="-160386" algn="l" defTabSz="801929" rtl="0" eaLnBrk="1" latinLnBrk="0" hangingPunct="1">
        <a:lnSpc>
          <a:spcPct val="90000"/>
        </a:lnSpc>
        <a:spcBef>
          <a:spcPts val="1052"/>
        </a:spcBef>
        <a:spcAft>
          <a:spcPts val="175"/>
        </a:spcAft>
        <a:buClr>
          <a:schemeClr val="tx1"/>
        </a:buClr>
        <a:buFont typeface="Wingdings" pitchFamily="2" charset="2"/>
        <a:buChar char=""/>
        <a:defRPr sz="1929" kern="1200">
          <a:solidFill>
            <a:schemeClr val="tx1"/>
          </a:solidFill>
          <a:latin typeface="+mn-lt"/>
          <a:ea typeface="+mn-ea"/>
          <a:cs typeface="+mn-cs"/>
        </a:defRPr>
      </a:lvl1pPr>
      <a:lvl2pPr marL="360868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754" kern="1200">
          <a:solidFill>
            <a:schemeClr val="tx1"/>
          </a:solidFill>
          <a:latin typeface="+mn-lt"/>
          <a:ea typeface="+mn-ea"/>
          <a:cs typeface="+mn-cs"/>
        </a:defRPr>
      </a:lvl2pPr>
      <a:lvl3pPr marL="561350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761832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4pPr>
      <a:lvl5pPr marL="962315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5pPr>
      <a:lvl6pPr marL="1126594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6pPr>
      <a:lvl7pPr marL="1290769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7pPr>
      <a:lvl8pPr marL="1428633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8pPr>
      <a:lvl9pPr marL="1584037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8" y="0"/>
            <a:ext cx="10692000" cy="6876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2078182"/>
            <a:ext cx="10691812" cy="2183686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cs typeface="Arial" panose="020B0604020202020204" pitchFamily="34" charset="0"/>
              </a:rPr>
              <a:t>İSİF108 HADİS İLİMLERİ VE USULÜ-II </a:t>
            </a:r>
            <a:r>
              <a:rPr lang="tr-TR" sz="2800" b="1" dirty="0">
                <a:solidFill>
                  <a:srgbClr val="FF0000"/>
                </a:solidFill>
                <a:cs typeface="Arial" panose="020B0604020202020204" pitchFamily="34" charset="0"/>
              </a:rPr>
              <a:t/>
            </a:r>
            <a:br>
              <a:rPr lang="tr-TR" sz="2800" b="1" dirty="0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tr-TR" sz="2800" b="1" dirty="0" smtClean="0">
                <a:cs typeface="Arial" panose="020B0604020202020204" pitchFamily="34" charset="0"/>
              </a:rPr>
              <a:t>II. Hafta</a:t>
            </a:r>
            <a:br>
              <a:rPr lang="tr-TR" sz="2800" b="1" dirty="0" smtClean="0">
                <a:cs typeface="Arial" panose="020B0604020202020204" pitchFamily="34" charset="0"/>
              </a:rPr>
            </a:br>
            <a:r>
              <a:rPr lang="tr-TR" sz="2800" b="1" dirty="0">
                <a:cs typeface="Arial" panose="020B0604020202020204" pitchFamily="34" charset="0"/>
              </a:rPr>
              <a:t/>
            </a:r>
            <a:br>
              <a:rPr lang="tr-TR" sz="2800" b="1" dirty="0">
                <a:cs typeface="Arial" panose="020B0604020202020204" pitchFamily="34" charset="0"/>
              </a:rPr>
            </a:br>
            <a:endParaRPr lang="tr-TR" sz="2800" b="1" dirty="0">
              <a:cs typeface="Arial" panose="020B060402020202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399011" y="3870038"/>
            <a:ext cx="927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Zayıf Hadisin Hükmü, Yaygın ve Mevzu Haberler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5" name="Altbilgi Yer Tutucusu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Yaygın Haberlere Örnekler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743" y="2109787"/>
            <a:ext cx="8974323" cy="3013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492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Yaygın Haberleri İnceleyen Eserler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525005"/>
            <a:ext cx="972589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Kur’an’la birlikte dinin temel kaynağını oluşturan sünnetin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tespiti, ayıklanması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 korunmasında, tarihte eşi benzeri görülmemiş gayret ve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mesai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sarfeden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âlimler, bu alanda da çaba göstermiş ve müstakil eserler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te’lif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etmişlerdir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İsmail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b. Muhammed 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el-</a:t>
            </a:r>
            <a:r>
              <a:rPr lang="tr-T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Aclûnî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(1162/1749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) tarafından kaleme alınan,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Keşfu’l-Hafâ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Müzîlu’l-İlbâs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isimli çalışma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bu sahanın en faydalı ve kullanışlı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eseridir.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eserden, sürekli karşılaştığımız ve hadis olarak takdim edilen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bir sözü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örnek olarak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verelim: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2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Yaygın Haberleri İnceleyen Eserler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712573"/>
            <a:ext cx="9725891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Bu söz kitapta, kısaca şöyle açıklanmaktadır: “es-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Sağânî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mevzu/uydurma olduğunu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söyledi. Ancak ben, her ne kadar bu söz hadis değilse de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manası doğrudur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derim.” (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Aclûnî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Keşfu’l-Hafâ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II, 214).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Burada dikkat çeken bir husus, sözün hadis olmamasına rağmen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manasının doğru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olduğuna vurgu yapılmasıdır. Demek ki bir sözün Hz.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Peygamber’e aidiyetinin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tespiti ile hadis ismini alması ile hadis olmadığı hâlde manasının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doğru olduğu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; dolayısıyla kendisinden istifade edilebilmesinin arasının ayırt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edilmesi gerekmektedir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Manası doğru diye piyasaya hadis olarak sürülmesi doğru değildir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797" y="2136531"/>
            <a:ext cx="831154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578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Mevzu (Uydurma) Haber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508392"/>
            <a:ext cx="4954385" cy="3728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Hadis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olduğu ileri sürülen fakat hadisle bir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ilgisi bulunmayan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 kasıt, art niyet yahut bilinçsiz iyi niyet sonucu Hz.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Peygamber’e nispet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edilen bazı haberler söz konusudur. Bu haberlere, hadis ıstılahında </a:t>
            </a:r>
            <a:r>
              <a:rPr lang="tr-T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mevzû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hadis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denilmektedir. Türkçe bir karşılık vermek gerekirse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bunlara, uydurma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haberler diyebiliriz.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421" y="2676893"/>
            <a:ext cx="3869130" cy="262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02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Mevzu Haber: Tarihçesi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3481360"/>
            <a:ext cx="9725891" cy="281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İslam karşıtları, yaptıkları iftiranın Hz. Peygamber tarafından hemen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ortaya çıkarılacağı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endişesiyle onun sağlığında buna cesaret edememişlerdir. Özellikle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ilk iki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halife döneminde de böyle bir fırsat ellerine geçmemiştir. Çünkü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Hz. Peygamber’in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vefatından sonra onun sünnetinin korunmasına yönelik, az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rivayet etme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ilk defa duyulan bir hadis için şahit istenmesi veya yemin ettirilmesi,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Kur’an ve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maruf sünnet ile karşılaştırılması gibi, alınan ciddi tedbirler böyle bir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faaliyetin önünü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kesmiştir..</a:t>
            </a:r>
            <a:endParaRPr lang="tr-TR" sz="2000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80" y="2207968"/>
            <a:ext cx="85534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660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Mevzu Haber: Tarihçesi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431221"/>
            <a:ext cx="9725891" cy="281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Sahâbenin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tavrına baktığımızda, son derece güvenli bir ortam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olduğunu görmekteyiz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Berâ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b.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Âzib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72/691) anlatıyor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; “Hepimiz hadisleri doğrudan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Rasûlullah’tan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işitmezdik, işimiz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gücümüz vardı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Ancak insanlar yalan söylemezdi ve hadisi işiten işitmeyene rivayet ederdi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.” (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Râmehürmüzî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el-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Muhaddisü’l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Fâsıl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s. 235) Hz.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Aişe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(58/677) de “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Sahâbenin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en çok kızdığı, hiç hoşlanmadığı huy yalancılıktı.” (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Ahmed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b.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Hanbel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VI, 152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) şeklinde açıklamalar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yapardı.</a:t>
            </a:r>
            <a:endParaRPr lang="tr-TR" sz="2000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90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Mevzu Haber: Tarihçesi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407775"/>
            <a:ext cx="972589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Ne var ki bu güven ortamı fazla sürmemiş, İslam tarihinde “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el-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fitnetü’l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kübrâ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büyük fitne” diye tanımlanan, Hz. Osman’ın H. 35 senesinde şehit edilmesi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ile başlayan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Hz. Ali’nin halife olması üzerine cereyan eden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Cemel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Vak’ası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Sıffîn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Savaşı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ile devam eden gelişmeler sonucunda siyasi ve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itikadi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gruplaşmalar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 ayrışmalar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başlamıştır. Bu siyasi grupların mensuplarından bazı kimselerin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kendi görüşlerini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desteklemek, karşı tarafın düşüncelerini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tenkid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etmek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gayesiyle argüman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arayışına girmeleri, hadis uydurma faaliyetinin ortaya çıkmasına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neden olmuştur.</a:t>
            </a:r>
            <a:endParaRPr lang="tr-TR" sz="2000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90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Mevzu Haber: Tarihçesi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501559"/>
            <a:ext cx="9725891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Siyasi ayrışmalar neticesi başlayan hadis uydurma girişimlerinin,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yalancılığı ile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tanınan ve peygamberlik iddiasında bulunduğu nedeniyle katledilen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Muhtâr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es-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Sekafî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(67/687) zamanında yaygınlaştığı anlaşılmaktadır. Zira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Muhtâr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es-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Sekafî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zamanına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kadar isnadın sorulmadığını ifade eden haber (Müslim, Mukaddime,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2) 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durumu teyit etmektedir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Siyasi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itikadi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ayrılıklar neticesine ortaya çıkan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Cebriyye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Kaderiyye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Mücessime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Müşebbihe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Kerrâmiye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gibi mezhepler, kendi görüşlerini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desteklemek, karşı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tarafın fikirlerini çürütmek maksadıyla hadis üretirken diğer taraftan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Emevi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-Abbasi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çekişmesinde de karşılıklı kendilerini öven ve karşı tarafı yeren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hadisler uydurmaktan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geri durulmamıştır.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90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Mevzu Haber: Tarihçesi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267100"/>
            <a:ext cx="9725891" cy="2956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Emevi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Abbasiler Dönemi’nde İslam coğrafyasının genişlemesi, birçok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farklı din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kültüre mensup insanın İslam hâkimiyeti altına girmesiyle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sonuçlanmış; bunlardan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İslam’ı şartlar gereği kabul etmek zorunda kalan bazı kimseler,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İslam inancını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zayıflatmaya ve intikam almaya kalkışmışlardır. </a:t>
            </a:r>
            <a:r>
              <a:rPr lang="tr-TR" b="1" u="sng" dirty="0">
                <a:latin typeface="Arial" panose="020B0604020202020204" pitchFamily="34" charset="0"/>
                <a:cs typeface="Arial" panose="020B0604020202020204" pitchFamily="34" charset="0"/>
              </a:rPr>
              <a:t>Zındık</a:t>
            </a:r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 diye </a:t>
            </a:r>
            <a:r>
              <a:rPr lang="tr-T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isimlendirilen bu </a:t>
            </a:r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kimseler bunu yaparken bazen bir Şiî, bazen bir </a:t>
            </a:r>
            <a:r>
              <a:rPr lang="tr-TR" u="sng" dirty="0" err="1">
                <a:latin typeface="Arial" panose="020B0604020202020204" pitchFamily="34" charset="0"/>
                <a:cs typeface="Arial" panose="020B0604020202020204" pitchFamily="34" charset="0"/>
              </a:rPr>
              <a:t>zâhid</a:t>
            </a:r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 veya İslam âlimi </a:t>
            </a:r>
            <a:r>
              <a:rPr lang="tr-T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kılığında faaliyet </a:t>
            </a:r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göstermişlerdir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En küçük bir iyilik yapana cennetin kapılarını açan,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en ufak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günah işleyeni de cehennemin dibine atan uydurma hadislerin 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kaynağı zındıklar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olmuştur.</a:t>
            </a:r>
            <a:endParaRPr lang="tr-TR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90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Hadis Uydurma Sebepleri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138146"/>
            <a:ext cx="9725891" cy="4349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Mezheb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ve ırk taassubu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Siyasi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itikadi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ayrılıklar, her bir grubun, kendi görüşlerini desteklemek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 karşı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tarafın düşüncelerini de çürütmek maksadıyla Kur’an-ı Kerîm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hadislerden delil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getirmeye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sevketmiştir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Siyasi fırkalar içinde hadis uydurma hareketini ilk defa başlatan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Şîa’dır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İslam düşmanlığı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Hadis uydurma faaliyetlerinde en zararlı olanı, görünürde İslam’a girmiş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olan fakat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türlü İslam’a ısınmayan ve onun gelişmesini, yayılmasını içlerine sindiremeyenlerdir. İslam fütuhatıyla ülkelerini, saltanatlarını, dinlerini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 mabetlerini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kaybederek yüzyıllar boyu hakir gördükleri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Araplar’ın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hâkimiyeti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altına giren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bazı unsurlar, dini konularda şüphe ve istifhamlar oluşturarak İslam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inancını sarsmaya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böylece intikam almaya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kalkışmışlardır.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90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DERS İZLENCESİ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318273"/>
            <a:ext cx="9725891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Zayıf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Hadisin Hükmü</a:t>
            </a: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Yaygın Haber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+mj-lt"/>
              <a:buAutoNum type="arabicPeriod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Mevzu (Uydurma) Haber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dirty="0"/>
              <a:t/>
            </a:r>
            <a:br>
              <a:rPr lang="tr-TR" sz="2000" dirty="0"/>
            </a:br>
            <a:endParaRPr lang="tr-TR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11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Hadis Uydurma Sebepleri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220207"/>
            <a:ext cx="9725891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İslam’a hizmet etmek arzusu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Müslümanlara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emir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bi’l-ma’rûf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nehiy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ani’l-münker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onları güzel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amellere teşvik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kötülüklerden sakındırmak maksadıyla; Allah katında değerli bir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iş yaptığını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zanneden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zâhid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mutasavvıf kılığına girmiş kimseler, amellerin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faziletine dair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hadis uydurmanın, dinî bakımdan sakıncasının bulunmadığı inancıyla hareket etmişlerdir. Mesela, kuşluk namazını tarif edildiği şekilde kılana yetmiş peygamber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sevabı verilmiştir.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Şahsi çıkar sağlamak düşüncesi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Dünya menfaati elde etme peşinde koşan bazı çıkarcılar, idarecilerin arzu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 yaşamlarına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uygun sözleri, sahih hadislere ilave ederek yahut tamamen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uydurarak bu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emellerine ulaşmaya çalışmışlardır.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Bunlardan bir kısmı, mallarına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rağbeti artırmak için mesela, patlıcanın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her derde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deva olduğu, ayvanın kalbi temizlediği türünden sözleri Hz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Peygamber’e onaylatarak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ticari kazanç sağlamaya çalışmışlardır.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90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Uydurma hadislerin </a:t>
            </a: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tanınma </a:t>
            </a:r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yolları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220207"/>
            <a:ext cx="9725891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hadisin uydurma olduğunun en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önemli belirtisi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onu nakledenlerden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yalancı olanlarının tespit edilmesidir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Bunun dışında diğer belirtiler şunlardır: 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Lafızlarda veya manada 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bozukluk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: Hadis diye nakledilen sözlerin dil kuralları açısından tutarsız, içeriğinin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bir peygamberin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sözüne yakışmayacak şekilde anlamsız ve ölçüsüz olması, o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sözün uydurma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olduğunun en belirgin işaretidir. “Kim bir gün oruç tutarsa bin hac ve bin umre sevabı kazanır.” gibi az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bir amele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çok sevap ve küçük bir günah işleyene de şiddetli ceza terettüp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ettiren sözler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de mana itibarıyla bozuk ve ölçüsüz kabul edilmişlerdir.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49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Uydurma hadislerin </a:t>
            </a: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tanınma </a:t>
            </a:r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yolları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513282"/>
            <a:ext cx="9725891" cy="326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Güvenilir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hadis kaynaklarında bulunmamak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: Son derece ilmî ölçütler oluşturan ve buna göre hadisleri ayıklayan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hadis âlimleri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sahih hadisleri müstakil eserlerde bir araya getirmeye gayret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etmişler, bunun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sonucunda başta “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Kütüb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-i Sitte” diye meşhur olan altı kitap olmak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üzere,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te’lif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edilen çok sayıda eser günümüze intikal etmiş bulunmaktadır. Dolayısıyla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 eserlerde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bulunmayan, daha çok vaaz, bazı tefsir ve tarih kitaplarında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bulunan hadislerin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uydurma olduğu ihtimali bir hayli fazladır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24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Uydurma hadislerin </a:t>
            </a: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tanınma </a:t>
            </a:r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yolları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536728"/>
            <a:ext cx="9725891" cy="326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Kur’an ve sahih sünnete aykırı olmak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Hadis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diye nakledilen bir haberin Kur’an’ın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sarih (açık)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nassına ve meşhur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sünnet verilerine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aykırı olması, onun uydurma olduğunun alametidir. Mesela, “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Dünyanın ömrü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yedi bin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senedir, biz yedinci binin içindeyiz.” şeklindeki rivayet, kıyametin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 zaman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vuku bulacağını Allah’tan başka kimsenin bilemeyeceğini ifade eden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 hadislere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aykırıdır. (İlgili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ve hadislerden bir kısmı için bkz.,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A’raf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7/187;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Buhârî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İman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37; Müslim, İman, 1) 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24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Uydurma hadislerin </a:t>
            </a: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tanınma </a:t>
            </a:r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yolları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419498"/>
            <a:ext cx="9725891" cy="326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Zina mahsulü çocuk hakkında, “Zinadan doğan çocuk cennete giremez.”,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bir başka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rivayette, “…içki içen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melʿundur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komşusu da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melʿundur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onun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yanında oturan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melʿundur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.” denilmektedir. Hâlbuki zina mahsulü olan çocuğun,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 günahın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işlenmesinde hiçbir tesiri olamayacağı gibi; içki içmek suretiyle ilahi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emri ihlal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eden birinin günahından da komşusunun sorumlu tutulamayacağı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aşikârdır. Zira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Yüce Allah, bir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âyet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-i kerimesinde şöyle buyurmaktadır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“Hiçbir günahkâr bir başkasının günah yükünü üslenmez.” (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İsrâ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17/15)</a:t>
            </a: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28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Uydurma hadislerin </a:t>
            </a: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tanınma </a:t>
            </a:r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yolları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290545"/>
            <a:ext cx="9725891" cy="3728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Akla, his, müşahede ve tarihi olaylara aykırı 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olmak: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Bilinen bir husustur ki İslam akla ve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akletmeye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son derece önem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vermiş, Yüce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Allah ancak akıl sahiplerine sorumluluk yüklemiştir. O’nun elçilik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görevini hakkıyla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yerine getiren Hz. Muhammed’in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(sav) söz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 fiilleri de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akl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-ı selime uygun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sadır olmuşlardır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Dolayısıyla normal akla ters düşen, yorumlanması mümkün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olmayan hadislerin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varlığı düşünülemez. Mesela, </a:t>
            </a:r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Nûh’un</a:t>
            </a:r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 gemisi Kâbe’yi yedi defa </a:t>
            </a:r>
            <a:r>
              <a:rPr lang="tr-TR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tavaf ederek </a:t>
            </a:r>
            <a:r>
              <a:rPr lang="tr-TR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Makam’ın</a:t>
            </a:r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 arkasında iki rekât namaz kıldı.”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uydurmasının normal akıl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 sağlam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bir mantıkla bağdaştırılması mümkün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değildir.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28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Hadis Uydurma ve Rivayetinin Hükmü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126423"/>
            <a:ext cx="9725891" cy="326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Hz. Peygamber’e isnat ederek kasten yalan söylemenin haram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olduğu hususunda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ittifak vardır. âlimlerin çoğunluğuna göre, ne şekilde ve hangi maksatla olursa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olsun, kasten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Hz. Peygamber’e yalan isnat eden, küfürden sonra en büyük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günahlardan (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kebâirden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) birini işlemiş olur ve hiçbir rivayetine itibar olunmaz. Diğer taraftan uydurma olduğunu bildiği hâlde onu rivayet eden ve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uydurma olduğunu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da açıklamayan kimse de en büyük günahlardan birini işlemiş olur.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Zira Hz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Peygamber, konuyla ilgili olarak şöyle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buyurur: 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530" y="5386865"/>
            <a:ext cx="8286750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28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Uydurma Faaliyetlerine Karşı Alınan Tedbirler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220207"/>
            <a:ext cx="9725891" cy="4344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Muhaddisler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hadislerin istismar edilmesine imkân vermeyecek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ilmî tedbirleri almışlardır: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İsnad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uygulaması sonunda hem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sened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hem de metin tenkidini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büyük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bir titizlikle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gerçekleştirmişler ve bu alanda çok sayıda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ilim dalları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geliştirmişlerdir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Hadisleri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nakleden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kimselerin güvenilirliklerini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tespit amacıyla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cerh ve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taʿdil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faaliyetini başlatmışlardır. Böylece hadis uyduranlar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 uydurdukları hadisler tespit edilerek teşhir edilmiştir.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taraftan 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sahih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hadisleri müstakil kitaplarda toplamaya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gayret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etmişler, bir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taraftan da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hadis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diye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uydurulmuş sözleri toplamak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amacıyla eserler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telif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etmişlerdir.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58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Uydurma Hadislerle İlgili Eserler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220207"/>
            <a:ext cx="972589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Uydurma hadislerle ilgili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eserlerin genel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başlığı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el-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Mevzûât’tır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Bunlardan bazıları: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Ebu’l-Ferec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İbnu’l-Cevzî’nin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(597/1201)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el-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Mevzûât’ı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Suyûtî’nin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(911/1505)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el-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Leâli’l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Masnûa’sı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(tercümesi: sahte inciler)</a:t>
            </a: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İbn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Arrâk’ın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(963/1556)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Tenzîhu’ş-Şerîa’sı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Ali el-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Kârî’nin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(1014/1605)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el-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Esrâru’l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Merfûa’sı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Günümüzde mevzu hadisler konusunu müstakil olarak inceleyen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eserler telif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edilmiştir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Örneğin:  M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Yaşar Kandemir’in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Mevzû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Hadisler kitabı.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58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KONU ÖZETİ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82880" y="2349510"/>
            <a:ext cx="104490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Tarihi süreçte, söylemediği ve yapmadığı hâlde Hz. Peygamber’e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nispet edilen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haberler söz konusudur ki bunlara ıstılahta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mevzû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hadis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adı verilmektedir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haberlerin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mevzû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oldukları; uyduranın itirafı,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Kur’ân’a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sahih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hadislere, tarihe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akla aykırı olması, hadisin lafzında veya manasında bozukluk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olması, elde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mevcut sahih hadis kitaplarında bulunmaması, senedindeki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ravilerden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birinin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yahut birkaçının yalancı olduğunun tespiti gibi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yöntemlerle belirlenmiştir.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Hadislerin rivayet döneminde alimler;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isnad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sorma, cerh-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ta’dil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sahih hadisleri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müstakil eserlerde toplama ve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mevzû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hadisleri ayrı kitaplarda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bir araya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getirme gibi faaliyetlerle hadis uydurmaya karşı tedbirler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almışlardır.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0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184" y="592962"/>
            <a:ext cx="6689237" cy="5702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75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498764" y="2525005"/>
            <a:ext cx="9725891" cy="2419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 sunumun hazırlanmasında Atatürk Üniversitesi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Açıköğretim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Fakültesi yayınlarından Hadis Tarihi ve Usulü kitabından istifade edilmiştir.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dirty="0"/>
              <a:t/>
            </a:r>
            <a:br>
              <a:rPr lang="tr-TR" sz="2000" dirty="0"/>
            </a:br>
            <a:endParaRPr lang="tr-TR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69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69871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ZAYIF </a:t>
            </a:r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HADİS VE ÇEŞİTLERİ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93257" y="2525005"/>
            <a:ext cx="4471821" cy="4773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Sahih ve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hadisin şartlarından bir veya birkaçını taşımayan hadise, 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zayıf hadis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denir. Buna göre bir hadis, ya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isnâdının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herhangi bir yerinde kopukluk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olması veya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râvilerinden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bir veya birkaçının adalet veya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zabt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yönünden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tenkid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edilmesi sebebiyle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zayıf olur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/>
              <a:t/>
            </a:r>
            <a:br>
              <a:rPr lang="tr-TR" sz="2000" dirty="0"/>
            </a:br>
            <a:endParaRPr lang="tr-TR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716" y="2224454"/>
            <a:ext cx="5139682" cy="3027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226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69871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ZAYIF HADİS </a:t>
            </a:r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VE ÇEŞİTLERİ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4" y="2525005"/>
            <a:ext cx="9725891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Zayıf hadisler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isnâddaki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kopukluk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sebebiyle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mürsel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munkatı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mu‘dal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mu‘allak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müdelles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kısımlarına;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râvilerin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adalet veya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zabt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kusuru sebebiyle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ise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metrûk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münker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muallel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müdrec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maklûb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şâz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muzdarib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musahhaf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muharref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kısımlarına ayrılır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tr-TR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16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69871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Zayıf Hadisle Amel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87570" y="2117756"/>
            <a:ext cx="102694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Zayıf hadis,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tenkid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edilen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râvilerinin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onu doğru bir şekilde ezberlemiş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 nakletmiş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olma ihtimalini taşıdığı için onunla amel etme konusunda âlimler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arasında farklı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görüşler ortaya çıkmıştır. Ancak burada şunu belirtmek uygun olacaktır. </a:t>
            </a:r>
            <a:r>
              <a:rPr lang="tr-TR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Zayıf hadislerin </a:t>
            </a:r>
            <a:r>
              <a:rPr lang="tr-TR" u="sng" dirty="0">
                <a:latin typeface="Arial" panose="020B0604020202020204" pitchFamily="34" charset="0"/>
                <a:cs typeface="Arial" panose="020B0604020202020204" pitchFamily="34" charset="0"/>
              </a:rPr>
              <a:t>hepsi aynı seviyede zayıf değildir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Şöyle ki:</a:t>
            </a:r>
          </a:p>
          <a:p>
            <a:pPr algn="just">
              <a:lnSpc>
                <a:spcPct val="150000"/>
              </a:lnSpc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• Bazı hadisler,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isnâdlarında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yer alan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râvilerden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bir veya birkaçı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yalancı, yalancılıkla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itham edilen veya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fuhş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ğalat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sahibi yani rivayetlerinde hatası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çok olduğu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için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çok zayıftır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Bu çeşit zayıf hadisler başka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isnâdlarla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takviye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edilerek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li-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ğayrihî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seviyesine yükselemezler.</a:t>
            </a:r>
          </a:p>
          <a:p>
            <a:pPr algn="just">
              <a:lnSpc>
                <a:spcPct val="150000"/>
              </a:lnSpc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• Bazı hadisler ise bu üç kusur dışındaki diğer kusurları taşımaları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sebebiyle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zayıftırlar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fakat çok zayıf değillerdir.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Örneğin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senedde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kopukluk olması,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râvinin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hafızasının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kötü veya rivayetleri birbirine karıştıran olması vb. sebeplerle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hadis zayıf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olur fakat çok zayıf sayılmaz. Bu çeşit zayıf hadisleri takviye eden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zayıf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isnâdlı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başka hadisler bulunursa bu takviye ile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hasen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li-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ğayrihî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seviyesine yükselirler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34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69871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Zayıf Hadisle Amel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82959" y="2114697"/>
            <a:ext cx="9725891" cy="4819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Zayıf hadislerle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ahkâm konuları dışında, sadece amellerin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faziletleri konusunda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amel edilebilir. Âlimlerin çoğu bu görüştedir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İbn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Hacer,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amellerin faziletleri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konusunda zayıf hadislerle amel edebilmek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için şu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üç şartın bulunması gerektiğini ifade etmiştir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Zayıf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hadis yalancı, yalancılıkla itham edilen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fuhş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ğalat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sahibi yani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çok hata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yapmakla tanınan bir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râvinin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tek başına rivayet ettiği hadis gibi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çok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zayıf olmayacak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• Zayıf hadisin muhtevasının,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Kur’ân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-ı Kerim ve sahih sünnetten çıkarılan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genel bir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hükmün altına girmesi, yani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İslam dininin genel esaslarından birine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uygun olması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• Zayıf hadisle amel ederken onun Hz. Peygamber’e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kesin olarak ait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olduğuna inanılmaması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Çünkü zayıf hadisin Hz. Peygamber’e ait olmama ihtimali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söz konusudur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tr-TR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68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Yaygın Haber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303521" y="2548292"/>
            <a:ext cx="491900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alk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dilinde yaygın olan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hadis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olduğu ileri sürülen çok sayıda sözler vardır. İşte halk arasında hadis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diye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dolaşan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bu sözlere, 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yaygın haberler 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diyebiliriz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2000" dirty="0"/>
              <a:t/>
            </a:r>
            <a:br>
              <a:rPr lang="tr-TR" sz="2000" dirty="0"/>
            </a:br>
            <a:endParaRPr lang="tr-TR" sz="2000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54" y="2773498"/>
            <a:ext cx="4382610" cy="2431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511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Yaygın Haber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82959" y="2177853"/>
            <a:ext cx="9725891" cy="3882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Halk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dilinde dolaşan sözlerin çoğunluğunu hadisler teşkil eder ancak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bunların sıhhat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dereceleri aynı değildir. Diğer taraftan hadis olmayanlar da bir hayli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yekûn tutar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Dolayısıyla bu sözlerin öncelikle hadis olup olmadıkları, daha sonra da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hadis olanlarının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tahrîci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2000" u="sng" dirty="0">
                <a:latin typeface="Arial" panose="020B0604020202020204" pitchFamily="34" charset="0"/>
                <a:cs typeface="Arial" panose="020B0604020202020204" pitchFamily="34" charset="0"/>
              </a:rPr>
              <a:t>kaynaklarının tespiti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) ve sıhhat durumlarının ortaya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konulması, doğru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bilginin tespiti ve istifade edilebilmeleri için bir zorunluluktur. Zira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 sözlerin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bir kısmı, metin tetkikleri yapılmamış tarihî eserlerden, bir kısmı da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vaiz, mutasavvıf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 tarihçi gibi meslek sahibi kişilerin sözlerinden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kaynaklanmıştır, denilebilir.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92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Şeritli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Şeritli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Şeritli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nded" id="{98DFF888-2449-4D28-977C-6306C017633E}" vid="{B7CF026C-957E-4F4E-893C-D02C23AB63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491</TotalTime>
  <Words>2485</Words>
  <Application>Microsoft Office PowerPoint</Application>
  <PresentationFormat>Özel</PresentationFormat>
  <Paragraphs>112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30</vt:i4>
      </vt:variant>
    </vt:vector>
  </HeadingPairs>
  <TitlesOfParts>
    <vt:vector size="32" baseType="lpstr">
      <vt:lpstr>Office Teması</vt:lpstr>
      <vt:lpstr>Şeritli</vt:lpstr>
      <vt:lpstr>İSİF108 HADİS İLİMLERİ VE USULÜ-II  II. Hafta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Adıyaman Üniversitesi  Enformatik Bölüm Başkanlığı  Uzaktan Eğitim  Bilgisayar Teknolojileri Dersi</dc:title>
  <dc:creator>Ferdi DOĞAN</dc:creator>
  <cp:lastModifiedBy>pc</cp:lastModifiedBy>
  <cp:revision>89</cp:revision>
  <dcterms:created xsi:type="dcterms:W3CDTF">2019-09-14T09:59:13Z</dcterms:created>
  <dcterms:modified xsi:type="dcterms:W3CDTF">2020-04-11T12:17:44Z</dcterms:modified>
</cp:coreProperties>
</file>