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 id="2147483994" r:id="rId2"/>
  </p:sldMasterIdLst>
  <p:notesMasterIdLst>
    <p:notesMasterId r:id="rId42"/>
  </p:notesMasterIdLst>
  <p:sldIdLst>
    <p:sldId id="256" r:id="rId3"/>
    <p:sldId id="258" r:id="rId4"/>
    <p:sldId id="339" r:id="rId5"/>
    <p:sldId id="332" r:id="rId6"/>
    <p:sldId id="308" r:id="rId7"/>
    <p:sldId id="309" r:id="rId8"/>
    <p:sldId id="310" r:id="rId9"/>
    <p:sldId id="311" r:id="rId10"/>
    <p:sldId id="269" r:id="rId11"/>
    <p:sldId id="312" r:id="rId12"/>
    <p:sldId id="313" r:id="rId13"/>
    <p:sldId id="314" r:id="rId14"/>
    <p:sldId id="329" r:id="rId15"/>
    <p:sldId id="291" r:id="rId16"/>
    <p:sldId id="315" r:id="rId17"/>
    <p:sldId id="318" r:id="rId18"/>
    <p:sldId id="316" r:id="rId19"/>
    <p:sldId id="328" r:id="rId20"/>
    <p:sldId id="335" r:id="rId21"/>
    <p:sldId id="341" r:id="rId22"/>
    <p:sldId id="317" r:id="rId23"/>
    <p:sldId id="333" r:id="rId24"/>
    <p:sldId id="319" r:id="rId25"/>
    <p:sldId id="334" r:id="rId26"/>
    <p:sldId id="327" r:id="rId27"/>
    <p:sldId id="320" r:id="rId28"/>
    <p:sldId id="321" r:id="rId29"/>
    <p:sldId id="336" r:id="rId30"/>
    <p:sldId id="337" r:id="rId31"/>
    <p:sldId id="338" r:id="rId32"/>
    <p:sldId id="343" r:id="rId33"/>
    <p:sldId id="340" r:id="rId34"/>
    <p:sldId id="322" r:id="rId35"/>
    <p:sldId id="323" r:id="rId36"/>
    <p:sldId id="330" r:id="rId37"/>
    <p:sldId id="326" r:id="rId38"/>
    <p:sldId id="331" r:id="rId39"/>
    <p:sldId id="307" r:id="rId40"/>
    <p:sldId id="342" r:id="rId41"/>
  </p:sldIdLst>
  <p:sldSz cx="10691813"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666" y="162"/>
      </p:cViewPr>
      <p:guideLst>
        <p:guide orient="horz" pos="2160"/>
        <p:guide pos="3367"/>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FE238-E573-4D59-9425-737AF3E6DAE7}"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tr-TR"/>
        </a:p>
      </dgm:t>
    </dgm:pt>
    <dgm:pt modelId="{5D7AF013-F08A-4446-AD88-FAC3A184F31E}">
      <dgm:prSet phldrT="[Metin]"/>
      <dgm:spPr/>
      <dgm:t>
        <a:bodyPr/>
        <a:lstStyle/>
        <a:p>
          <a:r>
            <a:rPr lang="tr-TR" dirty="0" smtClean="0"/>
            <a:t>Güvenilir</a:t>
          </a:r>
          <a:endParaRPr lang="tr-TR" dirty="0"/>
        </a:p>
      </dgm:t>
    </dgm:pt>
    <dgm:pt modelId="{252CE703-C7BD-4F26-8A9F-7642A1B8604E}" type="parTrans" cxnId="{CF4C26EA-C9A1-4F10-A2A6-362D2D59EE14}">
      <dgm:prSet/>
      <dgm:spPr/>
      <dgm:t>
        <a:bodyPr/>
        <a:lstStyle/>
        <a:p>
          <a:endParaRPr lang="tr-TR"/>
        </a:p>
      </dgm:t>
    </dgm:pt>
    <dgm:pt modelId="{A0B854B2-9905-4165-9A82-558D9B009A34}" type="sibTrans" cxnId="{CF4C26EA-C9A1-4F10-A2A6-362D2D59EE14}">
      <dgm:prSet/>
      <dgm:spPr/>
      <dgm:t>
        <a:bodyPr/>
        <a:lstStyle/>
        <a:p>
          <a:endParaRPr lang="tr-TR"/>
        </a:p>
      </dgm:t>
    </dgm:pt>
    <dgm:pt modelId="{4CD785A1-6225-4C4D-80F0-AC31F7C76ECD}">
      <dgm:prSet phldrT="[Metin]"/>
      <dgm:spPr/>
      <dgm:t>
        <a:bodyPr/>
        <a:lstStyle/>
        <a:p>
          <a:r>
            <a:rPr lang="tr-TR" dirty="0" smtClean="0"/>
            <a:t>Güvenilir</a:t>
          </a:r>
          <a:endParaRPr lang="tr-TR" dirty="0"/>
        </a:p>
      </dgm:t>
    </dgm:pt>
    <dgm:pt modelId="{9CE57910-C54A-4DE9-A54A-707074C3A3FD}" type="parTrans" cxnId="{B7E70CF3-0B17-40E2-80D5-DF839A3CCD41}">
      <dgm:prSet/>
      <dgm:spPr/>
      <dgm:t>
        <a:bodyPr/>
        <a:lstStyle/>
        <a:p>
          <a:endParaRPr lang="tr-TR"/>
        </a:p>
      </dgm:t>
    </dgm:pt>
    <dgm:pt modelId="{376F7AC8-0FA8-4579-B020-8C2A535329B5}" type="sibTrans" cxnId="{B7E70CF3-0B17-40E2-80D5-DF839A3CCD41}">
      <dgm:prSet/>
      <dgm:spPr/>
      <dgm:t>
        <a:bodyPr/>
        <a:lstStyle/>
        <a:p>
          <a:endParaRPr lang="tr-TR"/>
        </a:p>
      </dgm:t>
    </dgm:pt>
    <dgm:pt modelId="{FE84FC51-D404-4D88-AE8F-4A0F76277A86}">
      <dgm:prSet phldrT="[Metin]"/>
      <dgm:spPr/>
      <dgm:t>
        <a:bodyPr/>
        <a:lstStyle/>
        <a:p>
          <a:r>
            <a:rPr lang="tr-TR" dirty="0" smtClean="0"/>
            <a:t>Güvenilir</a:t>
          </a:r>
          <a:endParaRPr lang="tr-TR" dirty="0"/>
        </a:p>
      </dgm:t>
    </dgm:pt>
    <dgm:pt modelId="{31F899C0-81CB-42C2-87E6-A707DB9FD6FD}" type="parTrans" cxnId="{88C15441-B195-4986-B56E-B5FED54158D4}">
      <dgm:prSet/>
      <dgm:spPr/>
      <dgm:t>
        <a:bodyPr/>
        <a:lstStyle/>
        <a:p>
          <a:endParaRPr lang="tr-TR"/>
        </a:p>
      </dgm:t>
    </dgm:pt>
    <dgm:pt modelId="{B3026655-DE28-4228-A375-A45C895C1E23}" type="sibTrans" cxnId="{88C15441-B195-4986-B56E-B5FED54158D4}">
      <dgm:prSet/>
      <dgm:spPr/>
      <dgm:t>
        <a:bodyPr/>
        <a:lstStyle/>
        <a:p>
          <a:endParaRPr lang="tr-TR"/>
        </a:p>
      </dgm:t>
    </dgm:pt>
    <dgm:pt modelId="{0239DFF8-90CB-409C-83E0-FC605CC0D3B9}">
      <dgm:prSet phldrT="[Metin]"/>
      <dgm:spPr/>
      <dgm:t>
        <a:bodyPr/>
        <a:lstStyle/>
        <a:p>
          <a:r>
            <a:rPr lang="tr-TR" dirty="0" smtClean="0"/>
            <a:t>Güvenilir</a:t>
          </a:r>
          <a:endParaRPr lang="tr-TR" dirty="0"/>
        </a:p>
      </dgm:t>
    </dgm:pt>
    <dgm:pt modelId="{B1775563-7AAF-455A-B02E-E97321856EF3}" type="parTrans" cxnId="{52679ACA-0F6C-4522-AC4B-D25386D1335D}">
      <dgm:prSet/>
      <dgm:spPr/>
      <dgm:t>
        <a:bodyPr/>
        <a:lstStyle/>
        <a:p>
          <a:endParaRPr lang="tr-TR"/>
        </a:p>
      </dgm:t>
    </dgm:pt>
    <dgm:pt modelId="{84FF94CB-B82F-4EB5-B05E-7126DD63F470}" type="sibTrans" cxnId="{52679ACA-0F6C-4522-AC4B-D25386D1335D}">
      <dgm:prSet/>
      <dgm:spPr/>
      <dgm:t>
        <a:bodyPr/>
        <a:lstStyle/>
        <a:p>
          <a:endParaRPr lang="tr-TR"/>
        </a:p>
      </dgm:t>
    </dgm:pt>
    <dgm:pt modelId="{11A41421-20D6-4599-8EB6-2FD49A72F0F3}">
      <dgm:prSet phldrT="[Metin]"/>
      <dgm:spPr/>
      <dgm:t>
        <a:bodyPr/>
        <a:lstStyle/>
        <a:p>
          <a:r>
            <a:rPr lang="tr-TR" dirty="0" smtClean="0"/>
            <a:t>Güvenilir</a:t>
          </a:r>
          <a:endParaRPr lang="tr-TR" dirty="0"/>
        </a:p>
      </dgm:t>
    </dgm:pt>
    <dgm:pt modelId="{685BCE94-CE38-4033-83C7-FB8BF86CAF4D}" type="parTrans" cxnId="{FFBB0DC3-C41E-4846-8160-608573066448}">
      <dgm:prSet/>
      <dgm:spPr/>
      <dgm:t>
        <a:bodyPr/>
        <a:lstStyle/>
        <a:p>
          <a:endParaRPr lang="tr-TR"/>
        </a:p>
      </dgm:t>
    </dgm:pt>
    <dgm:pt modelId="{912F7385-FFA1-44C8-92C8-3C7623BF1F02}" type="sibTrans" cxnId="{FFBB0DC3-C41E-4846-8160-608573066448}">
      <dgm:prSet/>
      <dgm:spPr/>
      <dgm:t>
        <a:bodyPr/>
        <a:lstStyle/>
        <a:p>
          <a:endParaRPr lang="tr-TR"/>
        </a:p>
      </dgm:t>
    </dgm:pt>
    <dgm:pt modelId="{8F16573E-5DDA-41F3-B7F6-90F467406AA8}">
      <dgm:prSet phldrT="[Metin]"/>
      <dgm:spPr/>
      <dgm:t>
        <a:bodyPr/>
        <a:lstStyle/>
        <a:p>
          <a:r>
            <a:rPr lang="tr-TR" dirty="0" smtClean="0"/>
            <a:t>Güvenilir</a:t>
          </a:r>
          <a:endParaRPr lang="tr-TR" dirty="0"/>
        </a:p>
      </dgm:t>
    </dgm:pt>
    <dgm:pt modelId="{2125E169-6A40-47D2-8E79-649D880EC7A8}" type="parTrans" cxnId="{24FB1F2A-5D82-47EF-87F1-2A1C699441BB}">
      <dgm:prSet/>
      <dgm:spPr/>
      <dgm:t>
        <a:bodyPr/>
        <a:lstStyle/>
        <a:p>
          <a:endParaRPr lang="tr-TR"/>
        </a:p>
      </dgm:t>
    </dgm:pt>
    <dgm:pt modelId="{D83A0794-2D16-4B42-97C8-9E4F0ABCFE50}" type="sibTrans" cxnId="{24FB1F2A-5D82-47EF-87F1-2A1C699441BB}">
      <dgm:prSet/>
      <dgm:spPr/>
      <dgm:t>
        <a:bodyPr/>
        <a:lstStyle/>
        <a:p>
          <a:endParaRPr lang="tr-TR"/>
        </a:p>
      </dgm:t>
    </dgm:pt>
    <dgm:pt modelId="{D2ABD49A-F629-46DD-BBCB-34D69D45091A}" type="pres">
      <dgm:prSet presAssocID="{AC3FE238-E573-4D59-9425-737AF3E6DAE7}" presName="hierChild1" presStyleCnt="0">
        <dgm:presLayoutVars>
          <dgm:chPref val="1"/>
          <dgm:dir/>
          <dgm:animOne val="branch"/>
          <dgm:animLvl val="lvl"/>
          <dgm:resizeHandles/>
        </dgm:presLayoutVars>
      </dgm:prSet>
      <dgm:spPr/>
      <dgm:t>
        <a:bodyPr/>
        <a:lstStyle/>
        <a:p>
          <a:endParaRPr lang="tr-TR"/>
        </a:p>
      </dgm:t>
    </dgm:pt>
    <dgm:pt modelId="{9A9828D1-2B4D-4971-B6B1-CC39F65DF964}" type="pres">
      <dgm:prSet presAssocID="{5D7AF013-F08A-4446-AD88-FAC3A184F31E}" presName="hierRoot1" presStyleCnt="0"/>
      <dgm:spPr/>
    </dgm:pt>
    <dgm:pt modelId="{08386103-95AB-42E9-BED6-E1D0088CAA57}" type="pres">
      <dgm:prSet presAssocID="{5D7AF013-F08A-4446-AD88-FAC3A184F31E}" presName="composite" presStyleCnt="0"/>
      <dgm:spPr/>
    </dgm:pt>
    <dgm:pt modelId="{FD524C78-1C1F-4AFC-95E3-156138D1572C}" type="pres">
      <dgm:prSet presAssocID="{5D7AF013-F08A-4446-AD88-FAC3A184F31E}" presName="image" presStyleLbl="node0" presStyleIdx="0" presStyleCnt="1"/>
      <dgm:spPr>
        <a:solidFill>
          <a:srgbClr val="0070C0"/>
        </a:solidFill>
      </dgm:spPr>
    </dgm:pt>
    <dgm:pt modelId="{C459EFC7-6F12-4949-B1D1-CED53438BF7C}" type="pres">
      <dgm:prSet presAssocID="{5D7AF013-F08A-4446-AD88-FAC3A184F31E}" presName="text" presStyleLbl="revTx" presStyleIdx="0" presStyleCnt="6">
        <dgm:presLayoutVars>
          <dgm:chPref val="3"/>
        </dgm:presLayoutVars>
      </dgm:prSet>
      <dgm:spPr/>
      <dgm:t>
        <a:bodyPr/>
        <a:lstStyle/>
        <a:p>
          <a:endParaRPr lang="tr-TR"/>
        </a:p>
      </dgm:t>
    </dgm:pt>
    <dgm:pt modelId="{A03E92A7-7125-4372-A7F6-38834AD692A3}" type="pres">
      <dgm:prSet presAssocID="{5D7AF013-F08A-4446-AD88-FAC3A184F31E}" presName="hierChild2" presStyleCnt="0"/>
      <dgm:spPr/>
    </dgm:pt>
    <dgm:pt modelId="{11D6F92A-EFC8-43D0-8A8C-FBE59C9FF84F}" type="pres">
      <dgm:prSet presAssocID="{9CE57910-C54A-4DE9-A54A-707074C3A3FD}" presName="Name10" presStyleLbl="parChTrans1D2" presStyleIdx="0" presStyleCnt="2"/>
      <dgm:spPr/>
      <dgm:t>
        <a:bodyPr/>
        <a:lstStyle/>
        <a:p>
          <a:endParaRPr lang="tr-TR"/>
        </a:p>
      </dgm:t>
    </dgm:pt>
    <dgm:pt modelId="{A37CA799-7B57-4751-AE54-13FE709B5106}" type="pres">
      <dgm:prSet presAssocID="{4CD785A1-6225-4C4D-80F0-AC31F7C76ECD}" presName="hierRoot2" presStyleCnt="0"/>
      <dgm:spPr/>
    </dgm:pt>
    <dgm:pt modelId="{959E4232-EE71-4B77-922C-70D88AD7DE30}" type="pres">
      <dgm:prSet presAssocID="{4CD785A1-6225-4C4D-80F0-AC31F7C76ECD}" presName="composite2" presStyleCnt="0"/>
      <dgm:spPr/>
    </dgm:pt>
    <dgm:pt modelId="{24E468A6-2C41-476F-984A-4353215219B0}" type="pres">
      <dgm:prSet presAssocID="{4CD785A1-6225-4C4D-80F0-AC31F7C76ECD}" presName="image2" presStyleLbl="node2" presStyleIdx="0" presStyleCnt="2"/>
      <dgm:spPr>
        <a:solidFill>
          <a:srgbClr val="0070C0"/>
        </a:solidFill>
      </dgm:spPr>
    </dgm:pt>
    <dgm:pt modelId="{609D65E0-4EE0-413D-A73B-129E2679DD6A}" type="pres">
      <dgm:prSet presAssocID="{4CD785A1-6225-4C4D-80F0-AC31F7C76ECD}" presName="text2" presStyleLbl="revTx" presStyleIdx="1" presStyleCnt="6">
        <dgm:presLayoutVars>
          <dgm:chPref val="3"/>
        </dgm:presLayoutVars>
      </dgm:prSet>
      <dgm:spPr/>
      <dgm:t>
        <a:bodyPr/>
        <a:lstStyle/>
        <a:p>
          <a:endParaRPr lang="tr-TR"/>
        </a:p>
      </dgm:t>
    </dgm:pt>
    <dgm:pt modelId="{21C8FE2E-17DD-44A1-A977-2D4EE27A64DD}" type="pres">
      <dgm:prSet presAssocID="{4CD785A1-6225-4C4D-80F0-AC31F7C76ECD}" presName="hierChild3" presStyleCnt="0"/>
      <dgm:spPr/>
    </dgm:pt>
    <dgm:pt modelId="{9DA38491-9055-455E-B0EB-F5CBAF783E3D}" type="pres">
      <dgm:prSet presAssocID="{31F899C0-81CB-42C2-87E6-A707DB9FD6FD}" presName="Name17" presStyleLbl="parChTrans1D3" presStyleIdx="0" presStyleCnt="3"/>
      <dgm:spPr/>
      <dgm:t>
        <a:bodyPr/>
        <a:lstStyle/>
        <a:p>
          <a:endParaRPr lang="tr-TR"/>
        </a:p>
      </dgm:t>
    </dgm:pt>
    <dgm:pt modelId="{A696346B-092F-4EB9-B780-0431956F3C51}" type="pres">
      <dgm:prSet presAssocID="{FE84FC51-D404-4D88-AE8F-4A0F76277A86}" presName="hierRoot3" presStyleCnt="0"/>
      <dgm:spPr/>
    </dgm:pt>
    <dgm:pt modelId="{F1407453-7433-4B95-B274-1E4B6D14A19C}" type="pres">
      <dgm:prSet presAssocID="{FE84FC51-D404-4D88-AE8F-4A0F76277A86}" presName="composite3" presStyleCnt="0"/>
      <dgm:spPr/>
    </dgm:pt>
    <dgm:pt modelId="{D861CD9A-4BDE-4C24-A9CA-62285B0B6076}" type="pres">
      <dgm:prSet presAssocID="{FE84FC51-D404-4D88-AE8F-4A0F76277A86}" presName="image3" presStyleLbl="node3" presStyleIdx="0" presStyleCnt="3"/>
      <dgm:spPr>
        <a:solidFill>
          <a:srgbClr val="0070C0"/>
        </a:solidFill>
      </dgm:spPr>
    </dgm:pt>
    <dgm:pt modelId="{51238A2B-6A17-4902-91FA-3D51E7DDE9F1}" type="pres">
      <dgm:prSet presAssocID="{FE84FC51-D404-4D88-AE8F-4A0F76277A86}" presName="text3" presStyleLbl="revTx" presStyleIdx="2" presStyleCnt="6">
        <dgm:presLayoutVars>
          <dgm:chPref val="3"/>
        </dgm:presLayoutVars>
      </dgm:prSet>
      <dgm:spPr/>
      <dgm:t>
        <a:bodyPr/>
        <a:lstStyle/>
        <a:p>
          <a:endParaRPr lang="tr-TR"/>
        </a:p>
      </dgm:t>
    </dgm:pt>
    <dgm:pt modelId="{286817C0-9EA6-45F7-888F-9C21ED8BBFC6}" type="pres">
      <dgm:prSet presAssocID="{FE84FC51-D404-4D88-AE8F-4A0F76277A86}" presName="hierChild4" presStyleCnt="0"/>
      <dgm:spPr/>
    </dgm:pt>
    <dgm:pt modelId="{1F3709D2-2CFE-4033-BB77-679009593B56}" type="pres">
      <dgm:prSet presAssocID="{B1775563-7AAF-455A-B02E-E97321856EF3}" presName="Name17" presStyleLbl="parChTrans1D3" presStyleIdx="1" presStyleCnt="3"/>
      <dgm:spPr/>
      <dgm:t>
        <a:bodyPr/>
        <a:lstStyle/>
        <a:p>
          <a:endParaRPr lang="tr-TR"/>
        </a:p>
      </dgm:t>
    </dgm:pt>
    <dgm:pt modelId="{7ECCA7AC-A46F-44DA-9394-24114E14838C}" type="pres">
      <dgm:prSet presAssocID="{0239DFF8-90CB-409C-83E0-FC605CC0D3B9}" presName="hierRoot3" presStyleCnt="0"/>
      <dgm:spPr/>
    </dgm:pt>
    <dgm:pt modelId="{2D13B9AE-2095-4900-9488-4128484908AB}" type="pres">
      <dgm:prSet presAssocID="{0239DFF8-90CB-409C-83E0-FC605CC0D3B9}" presName="composite3" presStyleCnt="0"/>
      <dgm:spPr/>
    </dgm:pt>
    <dgm:pt modelId="{C0FFB1FA-EE53-42C3-B46F-E9FE549A8AA7}" type="pres">
      <dgm:prSet presAssocID="{0239DFF8-90CB-409C-83E0-FC605CC0D3B9}" presName="image3" presStyleLbl="node3" presStyleIdx="1" presStyleCnt="3"/>
      <dgm:spPr>
        <a:solidFill>
          <a:srgbClr val="0070C0"/>
        </a:solidFill>
      </dgm:spPr>
    </dgm:pt>
    <dgm:pt modelId="{68196815-98CA-430C-A85C-0D40159AA2C9}" type="pres">
      <dgm:prSet presAssocID="{0239DFF8-90CB-409C-83E0-FC605CC0D3B9}" presName="text3" presStyleLbl="revTx" presStyleIdx="3" presStyleCnt="6">
        <dgm:presLayoutVars>
          <dgm:chPref val="3"/>
        </dgm:presLayoutVars>
      </dgm:prSet>
      <dgm:spPr/>
      <dgm:t>
        <a:bodyPr/>
        <a:lstStyle/>
        <a:p>
          <a:endParaRPr lang="tr-TR"/>
        </a:p>
      </dgm:t>
    </dgm:pt>
    <dgm:pt modelId="{F0D9D22A-59C5-47A8-997C-A7B96546813D}" type="pres">
      <dgm:prSet presAssocID="{0239DFF8-90CB-409C-83E0-FC605CC0D3B9}" presName="hierChild4" presStyleCnt="0"/>
      <dgm:spPr/>
    </dgm:pt>
    <dgm:pt modelId="{756EE7FA-7E68-4B4F-98A4-E67144046699}" type="pres">
      <dgm:prSet presAssocID="{685BCE94-CE38-4033-83C7-FB8BF86CAF4D}" presName="Name10" presStyleLbl="parChTrans1D2" presStyleIdx="1" presStyleCnt="2"/>
      <dgm:spPr/>
      <dgm:t>
        <a:bodyPr/>
        <a:lstStyle/>
        <a:p>
          <a:endParaRPr lang="tr-TR"/>
        </a:p>
      </dgm:t>
    </dgm:pt>
    <dgm:pt modelId="{D502AF0F-4B7C-4F65-AAA0-0C6066E28F17}" type="pres">
      <dgm:prSet presAssocID="{11A41421-20D6-4599-8EB6-2FD49A72F0F3}" presName="hierRoot2" presStyleCnt="0"/>
      <dgm:spPr/>
    </dgm:pt>
    <dgm:pt modelId="{B25B36CE-5A35-4EC8-AAC0-C6284ADF0213}" type="pres">
      <dgm:prSet presAssocID="{11A41421-20D6-4599-8EB6-2FD49A72F0F3}" presName="composite2" presStyleCnt="0"/>
      <dgm:spPr/>
    </dgm:pt>
    <dgm:pt modelId="{E046673E-A36B-443D-8243-FB8FCA0F5D53}" type="pres">
      <dgm:prSet presAssocID="{11A41421-20D6-4599-8EB6-2FD49A72F0F3}" presName="image2" presStyleLbl="node2" presStyleIdx="1" presStyleCnt="2"/>
      <dgm:spPr>
        <a:solidFill>
          <a:srgbClr val="0070C0"/>
        </a:solidFill>
      </dgm:spPr>
    </dgm:pt>
    <dgm:pt modelId="{BA428AD7-35F0-4E9A-9FD7-E78BF5174A19}" type="pres">
      <dgm:prSet presAssocID="{11A41421-20D6-4599-8EB6-2FD49A72F0F3}" presName="text2" presStyleLbl="revTx" presStyleIdx="4" presStyleCnt="6">
        <dgm:presLayoutVars>
          <dgm:chPref val="3"/>
        </dgm:presLayoutVars>
      </dgm:prSet>
      <dgm:spPr/>
      <dgm:t>
        <a:bodyPr/>
        <a:lstStyle/>
        <a:p>
          <a:endParaRPr lang="tr-TR"/>
        </a:p>
      </dgm:t>
    </dgm:pt>
    <dgm:pt modelId="{40AB3CA0-C48C-4743-BAB2-9C6BEE6DED87}" type="pres">
      <dgm:prSet presAssocID="{11A41421-20D6-4599-8EB6-2FD49A72F0F3}" presName="hierChild3" presStyleCnt="0"/>
      <dgm:spPr/>
    </dgm:pt>
    <dgm:pt modelId="{F960FBF6-5329-44C0-89FD-3E1E1540E876}" type="pres">
      <dgm:prSet presAssocID="{2125E169-6A40-47D2-8E79-649D880EC7A8}" presName="Name17" presStyleLbl="parChTrans1D3" presStyleIdx="2" presStyleCnt="3"/>
      <dgm:spPr/>
      <dgm:t>
        <a:bodyPr/>
        <a:lstStyle/>
        <a:p>
          <a:endParaRPr lang="tr-TR"/>
        </a:p>
      </dgm:t>
    </dgm:pt>
    <dgm:pt modelId="{C2A149B6-47D6-49F6-BE4E-835B6DA3FEDE}" type="pres">
      <dgm:prSet presAssocID="{8F16573E-5DDA-41F3-B7F6-90F467406AA8}" presName="hierRoot3" presStyleCnt="0"/>
      <dgm:spPr/>
    </dgm:pt>
    <dgm:pt modelId="{D20ECE66-96F5-4E39-B144-DDE8926E3017}" type="pres">
      <dgm:prSet presAssocID="{8F16573E-5DDA-41F3-B7F6-90F467406AA8}" presName="composite3" presStyleCnt="0"/>
      <dgm:spPr/>
    </dgm:pt>
    <dgm:pt modelId="{5E7B9B61-9A17-4F65-B2AB-ADB659AD807E}" type="pres">
      <dgm:prSet presAssocID="{8F16573E-5DDA-41F3-B7F6-90F467406AA8}" presName="image3" presStyleLbl="node3" presStyleIdx="2" presStyleCnt="3"/>
      <dgm:spPr>
        <a:solidFill>
          <a:srgbClr val="0070C0"/>
        </a:solidFill>
      </dgm:spPr>
    </dgm:pt>
    <dgm:pt modelId="{087637E0-5FAC-45AA-A382-D30067CD1D72}" type="pres">
      <dgm:prSet presAssocID="{8F16573E-5DDA-41F3-B7F6-90F467406AA8}" presName="text3" presStyleLbl="revTx" presStyleIdx="5" presStyleCnt="6">
        <dgm:presLayoutVars>
          <dgm:chPref val="3"/>
        </dgm:presLayoutVars>
      </dgm:prSet>
      <dgm:spPr/>
      <dgm:t>
        <a:bodyPr/>
        <a:lstStyle/>
        <a:p>
          <a:endParaRPr lang="tr-TR"/>
        </a:p>
      </dgm:t>
    </dgm:pt>
    <dgm:pt modelId="{E50434FE-EF39-4AC6-BE01-E78FF9FC2B85}" type="pres">
      <dgm:prSet presAssocID="{8F16573E-5DDA-41F3-B7F6-90F467406AA8}" presName="hierChild4" presStyleCnt="0"/>
      <dgm:spPr/>
    </dgm:pt>
  </dgm:ptLst>
  <dgm:cxnLst>
    <dgm:cxn modelId="{88C15441-B195-4986-B56E-B5FED54158D4}" srcId="{4CD785A1-6225-4C4D-80F0-AC31F7C76ECD}" destId="{FE84FC51-D404-4D88-AE8F-4A0F76277A86}" srcOrd="0" destOrd="0" parTransId="{31F899C0-81CB-42C2-87E6-A707DB9FD6FD}" sibTransId="{B3026655-DE28-4228-A375-A45C895C1E23}"/>
    <dgm:cxn modelId="{65CA9AC8-7CEA-4DA0-AAB6-9CF3CE3104F3}" type="presOf" srcId="{11A41421-20D6-4599-8EB6-2FD49A72F0F3}" destId="{BA428AD7-35F0-4E9A-9FD7-E78BF5174A19}" srcOrd="0" destOrd="0" presId="urn:microsoft.com/office/officeart/2009/layout/CirclePictureHierarchy"/>
    <dgm:cxn modelId="{DF8D6467-83FA-4A23-BFB6-D2C0847610B4}" type="presOf" srcId="{AC3FE238-E573-4D59-9425-737AF3E6DAE7}" destId="{D2ABD49A-F629-46DD-BBCB-34D69D45091A}" srcOrd="0" destOrd="0" presId="urn:microsoft.com/office/officeart/2009/layout/CirclePictureHierarchy"/>
    <dgm:cxn modelId="{0047BA70-ABC8-45D0-BCBF-1B442D94228D}" type="presOf" srcId="{0239DFF8-90CB-409C-83E0-FC605CC0D3B9}" destId="{68196815-98CA-430C-A85C-0D40159AA2C9}" srcOrd="0" destOrd="0" presId="urn:microsoft.com/office/officeart/2009/layout/CirclePictureHierarchy"/>
    <dgm:cxn modelId="{8FE039F4-E1DF-4807-8AE0-55545F4591E1}" type="presOf" srcId="{8F16573E-5DDA-41F3-B7F6-90F467406AA8}" destId="{087637E0-5FAC-45AA-A382-D30067CD1D72}" srcOrd="0" destOrd="0" presId="urn:microsoft.com/office/officeart/2009/layout/CirclePictureHierarchy"/>
    <dgm:cxn modelId="{11896523-FF6A-4BDC-A705-41C712C1C1AE}" type="presOf" srcId="{685BCE94-CE38-4033-83C7-FB8BF86CAF4D}" destId="{756EE7FA-7E68-4B4F-98A4-E67144046699}" srcOrd="0" destOrd="0" presId="urn:microsoft.com/office/officeart/2009/layout/CirclePictureHierarchy"/>
    <dgm:cxn modelId="{A228265F-F01D-4E2D-A72B-C7472DC9DDA5}" type="presOf" srcId="{9CE57910-C54A-4DE9-A54A-707074C3A3FD}" destId="{11D6F92A-EFC8-43D0-8A8C-FBE59C9FF84F}" srcOrd="0" destOrd="0" presId="urn:microsoft.com/office/officeart/2009/layout/CirclePictureHierarchy"/>
    <dgm:cxn modelId="{24FB1F2A-5D82-47EF-87F1-2A1C699441BB}" srcId="{11A41421-20D6-4599-8EB6-2FD49A72F0F3}" destId="{8F16573E-5DDA-41F3-B7F6-90F467406AA8}" srcOrd="0" destOrd="0" parTransId="{2125E169-6A40-47D2-8E79-649D880EC7A8}" sibTransId="{D83A0794-2D16-4B42-97C8-9E4F0ABCFE50}"/>
    <dgm:cxn modelId="{52679ACA-0F6C-4522-AC4B-D25386D1335D}" srcId="{4CD785A1-6225-4C4D-80F0-AC31F7C76ECD}" destId="{0239DFF8-90CB-409C-83E0-FC605CC0D3B9}" srcOrd="1" destOrd="0" parTransId="{B1775563-7AAF-455A-B02E-E97321856EF3}" sibTransId="{84FF94CB-B82F-4EB5-B05E-7126DD63F470}"/>
    <dgm:cxn modelId="{B7CBEA30-39C6-40B0-93FB-A7B09E40C517}" type="presOf" srcId="{2125E169-6A40-47D2-8E79-649D880EC7A8}" destId="{F960FBF6-5329-44C0-89FD-3E1E1540E876}" srcOrd="0" destOrd="0" presId="urn:microsoft.com/office/officeart/2009/layout/CirclePictureHierarchy"/>
    <dgm:cxn modelId="{38992FCC-7498-46B5-AAA6-BD2F0947C81C}" type="presOf" srcId="{4CD785A1-6225-4C4D-80F0-AC31F7C76ECD}" destId="{609D65E0-4EE0-413D-A73B-129E2679DD6A}" srcOrd="0" destOrd="0" presId="urn:microsoft.com/office/officeart/2009/layout/CirclePictureHierarchy"/>
    <dgm:cxn modelId="{43640CEC-C38B-485F-8329-74FF06FE1BC2}" type="presOf" srcId="{FE84FC51-D404-4D88-AE8F-4A0F76277A86}" destId="{51238A2B-6A17-4902-91FA-3D51E7DDE9F1}" srcOrd="0" destOrd="0" presId="urn:microsoft.com/office/officeart/2009/layout/CirclePictureHierarchy"/>
    <dgm:cxn modelId="{CF4C26EA-C9A1-4F10-A2A6-362D2D59EE14}" srcId="{AC3FE238-E573-4D59-9425-737AF3E6DAE7}" destId="{5D7AF013-F08A-4446-AD88-FAC3A184F31E}" srcOrd="0" destOrd="0" parTransId="{252CE703-C7BD-4F26-8A9F-7642A1B8604E}" sibTransId="{A0B854B2-9905-4165-9A82-558D9B009A34}"/>
    <dgm:cxn modelId="{64BB844E-2347-44E9-98B1-D4EE04D59681}" type="presOf" srcId="{31F899C0-81CB-42C2-87E6-A707DB9FD6FD}" destId="{9DA38491-9055-455E-B0EB-F5CBAF783E3D}" srcOrd="0" destOrd="0" presId="urn:microsoft.com/office/officeart/2009/layout/CirclePictureHierarchy"/>
    <dgm:cxn modelId="{FFBB0DC3-C41E-4846-8160-608573066448}" srcId="{5D7AF013-F08A-4446-AD88-FAC3A184F31E}" destId="{11A41421-20D6-4599-8EB6-2FD49A72F0F3}" srcOrd="1" destOrd="0" parTransId="{685BCE94-CE38-4033-83C7-FB8BF86CAF4D}" sibTransId="{912F7385-FFA1-44C8-92C8-3C7623BF1F02}"/>
    <dgm:cxn modelId="{E356FF1A-BE75-4761-BF70-A8B5326BEF07}" type="presOf" srcId="{B1775563-7AAF-455A-B02E-E97321856EF3}" destId="{1F3709D2-2CFE-4033-BB77-679009593B56}" srcOrd="0" destOrd="0" presId="urn:microsoft.com/office/officeart/2009/layout/CirclePictureHierarchy"/>
    <dgm:cxn modelId="{6B38C770-7221-40CB-8522-7F7D026AC97B}" type="presOf" srcId="{5D7AF013-F08A-4446-AD88-FAC3A184F31E}" destId="{C459EFC7-6F12-4949-B1D1-CED53438BF7C}" srcOrd="0" destOrd="0" presId="urn:microsoft.com/office/officeart/2009/layout/CirclePictureHierarchy"/>
    <dgm:cxn modelId="{B7E70CF3-0B17-40E2-80D5-DF839A3CCD41}" srcId="{5D7AF013-F08A-4446-AD88-FAC3A184F31E}" destId="{4CD785A1-6225-4C4D-80F0-AC31F7C76ECD}" srcOrd="0" destOrd="0" parTransId="{9CE57910-C54A-4DE9-A54A-707074C3A3FD}" sibTransId="{376F7AC8-0FA8-4579-B020-8C2A535329B5}"/>
    <dgm:cxn modelId="{740AF077-2F87-4B83-91C7-03B93DF9D35B}" type="presParOf" srcId="{D2ABD49A-F629-46DD-BBCB-34D69D45091A}" destId="{9A9828D1-2B4D-4971-B6B1-CC39F65DF964}" srcOrd="0" destOrd="0" presId="urn:microsoft.com/office/officeart/2009/layout/CirclePictureHierarchy"/>
    <dgm:cxn modelId="{E7CC2B16-2DBD-411D-B486-6B63FFB987DB}" type="presParOf" srcId="{9A9828D1-2B4D-4971-B6B1-CC39F65DF964}" destId="{08386103-95AB-42E9-BED6-E1D0088CAA57}" srcOrd="0" destOrd="0" presId="urn:microsoft.com/office/officeart/2009/layout/CirclePictureHierarchy"/>
    <dgm:cxn modelId="{FA33AB90-7B2A-4B91-9BBE-7C3FF77C9B93}" type="presParOf" srcId="{08386103-95AB-42E9-BED6-E1D0088CAA57}" destId="{FD524C78-1C1F-4AFC-95E3-156138D1572C}" srcOrd="0" destOrd="0" presId="urn:microsoft.com/office/officeart/2009/layout/CirclePictureHierarchy"/>
    <dgm:cxn modelId="{1CFB112B-68EF-4934-A164-E15270C49590}" type="presParOf" srcId="{08386103-95AB-42E9-BED6-E1D0088CAA57}" destId="{C459EFC7-6F12-4949-B1D1-CED53438BF7C}" srcOrd="1" destOrd="0" presId="urn:microsoft.com/office/officeart/2009/layout/CirclePictureHierarchy"/>
    <dgm:cxn modelId="{3A599686-F664-4D4E-8B91-1D459596726C}" type="presParOf" srcId="{9A9828D1-2B4D-4971-B6B1-CC39F65DF964}" destId="{A03E92A7-7125-4372-A7F6-38834AD692A3}" srcOrd="1" destOrd="0" presId="urn:microsoft.com/office/officeart/2009/layout/CirclePictureHierarchy"/>
    <dgm:cxn modelId="{149707E9-EE91-4590-AACB-DFA6173863E5}" type="presParOf" srcId="{A03E92A7-7125-4372-A7F6-38834AD692A3}" destId="{11D6F92A-EFC8-43D0-8A8C-FBE59C9FF84F}" srcOrd="0" destOrd="0" presId="urn:microsoft.com/office/officeart/2009/layout/CirclePictureHierarchy"/>
    <dgm:cxn modelId="{7AD5F8AE-056B-42A0-B8EB-113CBA5B96F7}" type="presParOf" srcId="{A03E92A7-7125-4372-A7F6-38834AD692A3}" destId="{A37CA799-7B57-4751-AE54-13FE709B5106}" srcOrd="1" destOrd="0" presId="urn:microsoft.com/office/officeart/2009/layout/CirclePictureHierarchy"/>
    <dgm:cxn modelId="{44A4E33E-21C5-4F5C-9A42-353BFCE810A0}" type="presParOf" srcId="{A37CA799-7B57-4751-AE54-13FE709B5106}" destId="{959E4232-EE71-4B77-922C-70D88AD7DE30}" srcOrd="0" destOrd="0" presId="urn:microsoft.com/office/officeart/2009/layout/CirclePictureHierarchy"/>
    <dgm:cxn modelId="{3845D242-886F-472F-BD9D-4303C9520081}" type="presParOf" srcId="{959E4232-EE71-4B77-922C-70D88AD7DE30}" destId="{24E468A6-2C41-476F-984A-4353215219B0}" srcOrd="0" destOrd="0" presId="urn:microsoft.com/office/officeart/2009/layout/CirclePictureHierarchy"/>
    <dgm:cxn modelId="{FF07AF9B-6A64-4618-8299-A93C27D62449}" type="presParOf" srcId="{959E4232-EE71-4B77-922C-70D88AD7DE30}" destId="{609D65E0-4EE0-413D-A73B-129E2679DD6A}" srcOrd="1" destOrd="0" presId="urn:microsoft.com/office/officeart/2009/layout/CirclePictureHierarchy"/>
    <dgm:cxn modelId="{CC5CCB3B-606D-466B-8D4F-CFC98CE391CF}" type="presParOf" srcId="{A37CA799-7B57-4751-AE54-13FE709B5106}" destId="{21C8FE2E-17DD-44A1-A977-2D4EE27A64DD}" srcOrd="1" destOrd="0" presId="urn:microsoft.com/office/officeart/2009/layout/CirclePictureHierarchy"/>
    <dgm:cxn modelId="{11AFE076-9F49-4D14-B8F7-8C1BE8401328}" type="presParOf" srcId="{21C8FE2E-17DD-44A1-A977-2D4EE27A64DD}" destId="{9DA38491-9055-455E-B0EB-F5CBAF783E3D}" srcOrd="0" destOrd="0" presId="urn:microsoft.com/office/officeart/2009/layout/CirclePictureHierarchy"/>
    <dgm:cxn modelId="{F0B989E0-8F2F-435C-B5EA-852672BF9C0E}" type="presParOf" srcId="{21C8FE2E-17DD-44A1-A977-2D4EE27A64DD}" destId="{A696346B-092F-4EB9-B780-0431956F3C51}" srcOrd="1" destOrd="0" presId="urn:microsoft.com/office/officeart/2009/layout/CirclePictureHierarchy"/>
    <dgm:cxn modelId="{D968378F-F327-46F2-A274-1BE87233BF88}" type="presParOf" srcId="{A696346B-092F-4EB9-B780-0431956F3C51}" destId="{F1407453-7433-4B95-B274-1E4B6D14A19C}" srcOrd="0" destOrd="0" presId="urn:microsoft.com/office/officeart/2009/layout/CirclePictureHierarchy"/>
    <dgm:cxn modelId="{9E0ADF31-AFC1-4BFE-BB26-FC2A7D95365E}" type="presParOf" srcId="{F1407453-7433-4B95-B274-1E4B6D14A19C}" destId="{D861CD9A-4BDE-4C24-A9CA-62285B0B6076}" srcOrd="0" destOrd="0" presId="urn:microsoft.com/office/officeart/2009/layout/CirclePictureHierarchy"/>
    <dgm:cxn modelId="{9705F35E-7302-4F27-902D-BBF3F882AFAB}" type="presParOf" srcId="{F1407453-7433-4B95-B274-1E4B6D14A19C}" destId="{51238A2B-6A17-4902-91FA-3D51E7DDE9F1}" srcOrd="1" destOrd="0" presId="urn:microsoft.com/office/officeart/2009/layout/CirclePictureHierarchy"/>
    <dgm:cxn modelId="{7781AD6D-39B4-424B-B790-0D6D140CD67A}" type="presParOf" srcId="{A696346B-092F-4EB9-B780-0431956F3C51}" destId="{286817C0-9EA6-45F7-888F-9C21ED8BBFC6}" srcOrd="1" destOrd="0" presId="urn:microsoft.com/office/officeart/2009/layout/CirclePictureHierarchy"/>
    <dgm:cxn modelId="{78F33A75-6406-4DD6-9433-1A80DE22930B}" type="presParOf" srcId="{21C8FE2E-17DD-44A1-A977-2D4EE27A64DD}" destId="{1F3709D2-2CFE-4033-BB77-679009593B56}" srcOrd="2" destOrd="0" presId="urn:microsoft.com/office/officeart/2009/layout/CirclePictureHierarchy"/>
    <dgm:cxn modelId="{D246858B-91C0-4479-ADB6-8E284D7E4ED1}" type="presParOf" srcId="{21C8FE2E-17DD-44A1-A977-2D4EE27A64DD}" destId="{7ECCA7AC-A46F-44DA-9394-24114E14838C}" srcOrd="3" destOrd="0" presId="urn:microsoft.com/office/officeart/2009/layout/CirclePictureHierarchy"/>
    <dgm:cxn modelId="{893B47A3-0EC8-4911-B66C-39EFFD2AA20F}" type="presParOf" srcId="{7ECCA7AC-A46F-44DA-9394-24114E14838C}" destId="{2D13B9AE-2095-4900-9488-4128484908AB}" srcOrd="0" destOrd="0" presId="urn:microsoft.com/office/officeart/2009/layout/CirclePictureHierarchy"/>
    <dgm:cxn modelId="{9AB86425-1194-4A29-AC7E-6E875F29D86B}" type="presParOf" srcId="{2D13B9AE-2095-4900-9488-4128484908AB}" destId="{C0FFB1FA-EE53-42C3-B46F-E9FE549A8AA7}" srcOrd="0" destOrd="0" presId="urn:microsoft.com/office/officeart/2009/layout/CirclePictureHierarchy"/>
    <dgm:cxn modelId="{85C020F3-E6E0-4598-AD65-2A3B42C63C84}" type="presParOf" srcId="{2D13B9AE-2095-4900-9488-4128484908AB}" destId="{68196815-98CA-430C-A85C-0D40159AA2C9}" srcOrd="1" destOrd="0" presId="urn:microsoft.com/office/officeart/2009/layout/CirclePictureHierarchy"/>
    <dgm:cxn modelId="{5C112B13-FA4C-47F1-8023-67233417811A}" type="presParOf" srcId="{7ECCA7AC-A46F-44DA-9394-24114E14838C}" destId="{F0D9D22A-59C5-47A8-997C-A7B96546813D}" srcOrd="1" destOrd="0" presId="urn:microsoft.com/office/officeart/2009/layout/CirclePictureHierarchy"/>
    <dgm:cxn modelId="{81994B00-5787-4344-A17D-531D6368DA3C}" type="presParOf" srcId="{A03E92A7-7125-4372-A7F6-38834AD692A3}" destId="{756EE7FA-7E68-4B4F-98A4-E67144046699}" srcOrd="2" destOrd="0" presId="urn:microsoft.com/office/officeart/2009/layout/CirclePictureHierarchy"/>
    <dgm:cxn modelId="{C4CB6123-FE4C-40F2-B008-2D512A7134B0}" type="presParOf" srcId="{A03E92A7-7125-4372-A7F6-38834AD692A3}" destId="{D502AF0F-4B7C-4F65-AAA0-0C6066E28F17}" srcOrd="3" destOrd="0" presId="urn:microsoft.com/office/officeart/2009/layout/CirclePictureHierarchy"/>
    <dgm:cxn modelId="{5B6D51EC-3B3A-4895-B09A-8D870DD922D6}" type="presParOf" srcId="{D502AF0F-4B7C-4F65-AAA0-0C6066E28F17}" destId="{B25B36CE-5A35-4EC8-AAC0-C6284ADF0213}" srcOrd="0" destOrd="0" presId="urn:microsoft.com/office/officeart/2009/layout/CirclePictureHierarchy"/>
    <dgm:cxn modelId="{67109B81-4074-485D-B66D-B7BF5692D794}" type="presParOf" srcId="{B25B36CE-5A35-4EC8-AAC0-C6284ADF0213}" destId="{E046673E-A36B-443D-8243-FB8FCA0F5D53}" srcOrd="0" destOrd="0" presId="urn:microsoft.com/office/officeart/2009/layout/CirclePictureHierarchy"/>
    <dgm:cxn modelId="{C546CD56-E492-4961-8AEB-8CE1659F73F8}" type="presParOf" srcId="{B25B36CE-5A35-4EC8-AAC0-C6284ADF0213}" destId="{BA428AD7-35F0-4E9A-9FD7-E78BF5174A19}" srcOrd="1" destOrd="0" presId="urn:microsoft.com/office/officeart/2009/layout/CirclePictureHierarchy"/>
    <dgm:cxn modelId="{4F431E31-A799-43A9-83DA-A7B5F0C56409}" type="presParOf" srcId="{D502AF0F-4B7C-4F65-AAA0-0C6066E28F17}" destId="{40AB3CA0-C48C-4743-BAB2-9C6BEE6DED87}" srcOrd="1" destOrd="0" presId="urn:microsoft.com/office/officeart/2009/layout/CirclePictureHierarchy"/>
    <dgm:cxn modelId="{7276F13F-EB5B-4943-98EA-9914185ACE75}" type="presParOf" srcId="{40AB3CA0-C48C-4743-BAB2-9C6BEE6DED87}" destId="{F960FBF6-5329-44C0-89FD-3E1E1540E876}" srcOrd="0" destOrd="0" presId="urn:microsoft.com/office/officeart/2009/layout/CirclePictureHierarchy"/>
    <dgm:cxn modelId="{D910A4A3-5F4C-4531-AF1F-85350F3D8135}" type="presParOf" srcId="{40AB3CA0-C48C-4743-BAB2-9C6BEE6DED87}" destId="{C2A149B6-47D6-49F6-BE4E-835B6DA3FEDE}" srcOrd="1" destOrd="0" presId="urn:microsoft.com/office/officeart/2009/layout/CirclePictureHierarchy"/>
    <dgm:cxn modelId="{6DF9EC16-3851-4E99-BBD4-4563053481B4}" type="presParOf" srcId="{C2A149B6-47D6-49F6-BE4E-835B6DA3FEDE}" destId="{D20ECE66-96F5-4E39-B144-DDE8926E3017}" srcOrd="0" destOrd="0" presId="urn:microsoft.com/office/officeart/2009/layout/CirclePictureHierarchy"/>
    <dgm:cxn modelId="{208DA411-8750-4C85-BB6A-921581CCB087}" type="presParOf" srcId="{D20ECE66-96F5-4E39-B144-DDE8926E3017}" destId="{5E7B9B61-9A17-4F65-B2AB-ADB659AD807E}" srcOrd="0" destOrd="0" presId="urn:microsoft.com/office/officeart/2009/layout/CirclePictureHierarchy"/>
    <dgm:cxn modelId="{68FAB946-53E5-4F7F-8F4D-4FF80B5BBE42}" type="presParOf" srcId="{D20ECE66-96F5-4E39-B144-DDE8926E3017}" destId="{087637E0-5FAC-45AA-A382-D30067CD1D72}" srcOrd="1" destOrd="0" presId="urn:microsoft.com/office/officeart/2009/layout/CirclePictureHierarchy"/>
    <dgm:cxn modelId="{BD93E05A-DA35-4505-A9EB-3E28CC1ABAFF}" type="presParOf" srcId="{C2A149B6-47D6-49F6-BE4E-835B6DA3FEDE}" destId="{E50434FE-EF39-4AC6-BE01-E78FF9FC2B85}"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0FBF6-5329-44C0-89FD-3E1E1540E876}">
      <dsp:nvSpPr>
        <dsp:cNvPr id="0" name=""/>
        <dsp:cNvSpPr/>
      </dsp:nvSpPr>
      <dsp:spPr>
        <a:xfrm>
          <a:off x="7171254" y="2865899"/>
          <a:ext cx="91440" cy="378891"/>
        </a:xfrm>
        <a:custGeom>
          <a:avLst/>
          <a:gdLst/>
          <a:ahLst/>
          <a:cxnLst/>
          <a:rect l="0" t="0" r="0" b="0"/>
          <a:pathLst>
            <a:path>
              <a:moveTo>
                <a:pt x="45720" y="0"/>
              </a:moveTo>
              <a:lnTo>
                <a:pt x="45720" y="3788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EE7FA-7E68-4B4F-98A4-E67144046699}">
      <dsp:nvSpPr>
        <dsp:cNvPr id="0" name=""/>
        <dsp:cNvSpPr/>
      </dsp:nvSpPr>
      <dsp:spPr>
        <a:xfrm>
          <a:off x="4736139" y="1284179"/>
          <a:ext cx="2480834" cy="378891"/>
        </a:xfrm>
        <a:custGeom>
          <a:avLst/>
          <a:gdLst/>
          <a:ahLst/>
          <a:cxnLst/>
          <a:rect l="0" t="0" r="0" b="0"/>
          <a:pathLst>
            <a:path>
              <a:moveTo>
                <a:pt x="0" y="0"/>
              </a:moveTo>
              <a:lnTo>
                <a:pt x="0" y="190949"/>
              </a:lnTo>
              <a:lnTo>
                <a:pt x="2480834" y="190949"/>
              </a:lnTo>
              <a:lnTo>
                <a:pt x="2480834" y="378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709D2-2CFE-4033-BB77-679009593B56}">
      <dsp:nvSpPr>
        <dsp:cNvPr id="0" name=""/>
        <dsp:cNvSpPr/>
      </dsp:nvSpPr>
      <dsp:spPr>
        <a:xfrm>
          <a:off x="2255304" y="2865899"/>
          <a:ext cx="1653889" cy="378891"/>
        </a:xfrm>
        <a:custGeom>
          <a:avLst/>
          <a:gdLst/>
          <a:ahLst/>
          <a:cxnLst/>
          <a:rect l="0" t="0" r="0" b="0"/>
          <a:pathLst>
            <a:path>
              <a:moveTo>
                <a:pt x="0" y="0"/>
              </a:moveTo>
              <a:lnTo>
                <a:pt x="0" y="190949"/>
              </a:lnTo>
              <a:lnTo>
                <a:pt x="1653889" y="190949"/>
              </a:lnTo>
              <a:lnTo>
                <a:pt x="1653889" y="3788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A38491-9055-455E-B0EB-F5CBAF783E3D}">
      <dsp:nvSpPr>
        <dsp:cNvPr id="0" name=""/>
        <dsp:cNvSpPr/>
      </dsp:nvSpPr>
      <dsp:spPr>
        <a:xfrm>
          <a:off x="601414" y="2865899"/>
          <a:ext cx="1653889" cy="378891"/>
        </a:xfrm>
        <a:custGeom>
          <a:avLst/>
          <a:gdLst/>
          <a:ahLst/>
          <a:cxnLst/>
          <a:rect l="0" t="0" r="0" b="0"/>
          <a:pathLst>
            <a:path>
              <a:moveTo>
                <a:pt x="1653889" y="0"/>
              </a:moveTo>
              <a:lnTo>
                <a:pt x="1653889" y="190949"/>
              </a:lnTo>
              <a:lnTo>
                <a:pt x="0" y="190949"/>
              </a:lnTo>
              <a:lnTo>
                <a:pt x="0" y="3788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D6F92A-EFC8-43D0-8A8C-FBE59C9FF84F}">
      <dsp:nvSpPr>
        <dsp:cNvPr id="0" name=""/>
        <dsp:cNvSpPr/>
      </dsp:nvSpPr>
      <dsp:spPr>
        <a:xfrm>
          <a:off x="2255304" y="1284179"/>
          <a:ext cx="2480834" cy="378891"/>
        </a:xfrm>
        <a:custGeom>
          <a:avLst/>
          <a:gdLst/>
          <a:ahLst/>
          <a:cxnLst/>
          <a:rect l="0" t="0" r="0" b="0"/>
          <a:pathLst>
            <a:path>
              <a:moveTo>
                <a:pt x="2480834" y="0"/>
              </a:moveTo>
              <a:lnTo>
                <a:pt x="2480834" y="190949"/>
              </a:lnTo>
              <a:lnTo>
                <a:pt x="0" y="190949"/>
              </a:lnTo>
              <a:lnTo>
                <a:pt x="0" y="378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24C78-1C1F-4AFC-95E3-156138D1572C}">
      <dsp:nvSpPr>
        <dsp:cNvPr id="0" name=""/>
        <dsp:cNvSpPr/>
      </dsp:nvSpPr>
      <dsp:spPr>
        <a:xfrm>
          <a:off x="4134724" y="81350"/>
          <a:ext cx="1202829" cy="12028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9EFC7-6F12-4949-B1D1-CED53438BF7C}">
      <dsp:nvSpPr>
        <dsp:cNvPr id="0" name=""/>
        <dsp:cNvSpPr/>
      </dsp:nvSpPr>
      <dsp:spPr>
        <a:xfrm>
          <a:off x="5337553" y="78343"/>
          <a:ext cx="1804243" cy="120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smtClean="0"/>
            <a:t>Güvenilir</a:t>
          </a:r>
          <a:endParaRPr lang="tr-TR" sz="3300" kern="1200" dirty="0"/>
        </a:p>
      </dsp:txBody>
      <dsp:txXfrm>
        <a:off x="5337553" y="78343"/>
        <a:ext cx="1804243" cy="1202829"/>
      </dsp:txXfrm>
    </dsp:sp>
    <dsp:sp modelId="{24E468A6-2C41-476F-984A-4353215219B0}">
      <dsp:nvSpPr>
        <dsp:cNvPr id="0" name=""/>
        <dsp:cNvSpPr/>
      </dsp:nvSpPr>
      <dsp:spPr>
        <a:xfrm>
          <a:off x="1653889" y="1663070"/>
          <a:ext cx="1202829" cy="12028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D65E0-4EE0-413D-A73B-129E2679DD6A}">
      <dsp:nvSpPr>
        <dsp:cNvPr id="0" name=""/>
        <dsp:cNvSpPr/>
      </dsp:nvSpPr>
      <dsp:spPr>
        <a:xfrm>
          <a:off x="2856718" y="1660063"/>
          <a:ext cx="1804243" cy="120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smtClean="0"/>
            <a:t>Güvenilir</a:t>
          </a:r>
          <a:endParaRPr lang="tr-TR" sz="3300" kern="1200" dirty="0"/>
        </a:p>
      </dsp:txBody>
      <dsp:txXfrm>
        <a:off x="2856718" y="1660063"/>
        <a:ext cx="1804243" cy="1202829"/>
      </dsp:txXfrm>
    </dsp:sp>
    <dsp:sp modelId="{D861CD9A-4BDE-4C24-A9CA-62285B0B6076}">
      <dsp:nvSpPr>
        <dsp:cNvPr id="0" name=""/>
        <dsp:cNvSpPr/>
      </dsp:nvSpPr>
      <dsp:spPr>
        <a:xfrm>
          <a:off x="0" y="3244790"/>
          <a:ext cx="1202829" cy="12028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38A2B-6A17-4902-91FA-3D51E7DDE9F1}">
      <dsp:nvSpPr>
        <dsp:cNvPr id="0" name=""/>
        <dsp:cNvSpPr/>
      </dsp:nvSpPr>
      <dsp:spPr>
        <a:xfrm>
          <a:off x="1202829" y="3241783"/>
          <a:ext cx="1804243" cy="120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smtClean="0"/>
            <a:t>Güvenilir</a:t>
          </a:r>
          <a:endParaRPr lang="tr-TR" sz="3300" kern="1200" dirty="0"/>
        </a:p>
      </dsp:txBody>
      <dsp:txXfrm>
        <a:off x="1202829" y="3241783"/>
        <a:ext cx="1804243" cy="1202829"/>
      </dsp:txXfrm>
    </dsp:sp>
    <dsp:sp modelId="{C0FFB1FA-EE53-42C3-B46F-E9FE549A8AA7}">
      <dsp:nvSpPr>
        <dsp:cNvPr id="0" name=""/>
        <dsp:cNvSpPr/>
      </dsp:nvSpPr>
      <dsp:spPr>
        <a:xfrm>
          <a:off x="3307779" y="3244790"/>
          <a:ext cx="1202829" cy="12028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96815-98CA-430C-A85C-0D40159AA2C9}">
      <dsp:nvSpPr>
        <dsp:cNvPr id="0" name=""/>
        <dsp:cNvSpPr/>
      </dsp:nvSpPr>
      <dsp:spPr>
        <a:xfrm>
          <a:off x="4510608" y="3241783"/>
          <a:ext cx="1804243" cy="120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smtClean="0"/>
            <a:t>Güvenilir</a:t>
          </a:r>
          <a:endParaRPr lang="tr-TR" sz="3300" kern="1200" dirty="0"/>
        </a:p>
      </dsp:txBody>
      <dsp:txXfrm>
        <a:off x="4510608" y="3241783"/>
        <a:ext cx="1804243" cy="1202829"/>
      </dsp:txXfrm>
    </dsp:sp>
    <dsp:sp modelId="{E046673E-A36B-443D-8243-FB8FCA0F5D53}">
      <dsp:nvSpPr>
        <dsp:cNvPr id="0" name=""/>
        <dsp:cNvSpPr/>
      </dsp:nvSpPr>
      <dsp:spPr>
        <a:xfrm>
          <a:off x="6615559" y="1663070"/>
          <a:ext cx="1202829" cy="12028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28AD7-35F0-4E9A-9FD7-E78BF5174A19}">
      <dsp:nvSpPr>
        <dsp:cNvPr id="0" name=""/>
        <dsp:cNvSpPr/>
      </dsp:nvSpPr>
      <dsp:spPr>
        <a:xfrm>
          <a:off x="7818388" y="1660063"/>
          <a:ext cx="1804243" cy="120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smtClean="0"/>
            <a:t>Güvenilir</a:t>
          </a:r>
          <a:endParaRPr lang="tr-TR" sz="3300" kern="1200" dirty="0"/>
        </a:p>
      </dsp:txBody>
      <dsp:txXfrm>
        <a:off x="7818388" y="1660063"/>
        <a:ext cx="1804243" cy="1202829"/>
      </dsp:txXfrm>
    </dsp:sp>
    <dsp:sp modelId="{5E7B9B61-9A17-4F65-B2AB-ADB659AD807E}">
      <dsp:nvSpPr>
        <dsp:cNvPr id="0" name=""/>
        <dsp:cNvSpPr/>
      </dsp:nvSpPr>
      <dsp:spPr>
        <a:xfrm>
          <a:off x="6615559" y="3244790"/>
          <a:ext cx="1202829" cy="12028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637E0-5FAC-45AA-A382-D30067CD1D72}">
      <dsp:nvSpPr>
        <dsp:cNvPr id="0" name=""/>
        <dsp:cNvSpPr/>
      </dsp:nvSpPr>
      <dsp:spPr>
        <a:xfrm>
          <a:off x="7818388" y="3241783"/>
          <a:ext cx="1804243" cy="120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r-TR" sz="3300" kern="1200" dirty="0" smtClean="0"/>
            <a:t>Güvenilir</a:t>
          </a:r>
          <a:endParaRPr lang="tr-TR" sz="3300" kern="1200" dirty="0"/>
        </a:p>
      </dsp:txBody>
      <dsp:txXfrm>
        <a:off x="7818388" y="3241783"/>
        <a:ext cx="1804243" cy="120282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DE0EB734-2EF1-41E3-A53F-9A6510E8E675}" type="datetimeFigureOut">
              <a:rPr lang="tr-TR" smtClean="0"/>
              <a:t>27.04.2020</a:t>
            </a:fld>
            <a:endParaRPr lang="tr-TR"/>
          </a:p>
        </p:txBody>
      </p:sp>
      <p:sp>
        <p:nvSpPr>
          <p:cNvPr id="4" name="Slayt Görüntüsü Yer Tutucusu 3"/>
          <p:cNvSpPr>
            <a:spLocks noGrp="1" noRot="1" noChangeAspect="1"/>
          </p:cNvSpPr>
          <p:nvPr>
            <p:ph type="sldImg" idx="2"/>
          </p:nvPr>
        </p:nvSpPr>
        <p:spPr>
          <a:xfrm>
            <a:off x="528638" y="744538"/>
            <a:ext cx="58007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163"/>
            <a:ext cx="2971800" cy="496887"/>
          </a:xfrm>
          <a:prstGeom prst="rect">
            <a:avLst/>
          </a:prstGeom>
        </p:spPr>
        <p:txBody>
          <a:bodyPr vert="horz" lIns="91440" tIns="45720" rIns="91440" bIns="45720" rtlCol="0" anchor="b"/>
          <a:lstStyle>
            <a:lvl1pPr algn="r">
              <a:defRPr sz="1200"/>
            </a:lvl1pPr>
          </a:lstStyle>
          <a:p>
            <a:fld id="{15B9A9A8-7E66-4E58-A0C8-808A825D350E}" type="slidenum">
              <a:rPr lang="tr-TR" smtClean="0"/>
              <a:t>‹#›</a:t>
            </a:fld>
            <a:endParaRPr lang="tr-TR"/>
          </a:p>
        </p:txBody>
      </p:sp>
    </p:spTree>
    <p:extLst>
      <p:ext uri="{BB962C8B-B14F-4D97-AF65-F5344CB8AC3E}">
        <p14:creationId xmlns:p14="http://schemas.microsoft.com/office/powerpoint/2010/main" val="140419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28638" y="744538"/>
            <a:ext cx="5800725" cy="3722687"/>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FD89DFD-CBFB-414B-9211-AEA0BE876342}" type="slidenum">
              <a:rPr lang="tr-TR" smtClean="0"/>
              <a:t>31</a:t>
            </a:fld>
            <a:endParaRPr lang="tr-TR"/>
          </a:p>
        </p:txBody>
      </p:sp>
    </p:spTree>
    <p:extLst>
      <p:ext uri="{BB962C8B-B14F-4D97-AF65-F5344CB8AC3E}">
        <p14:creationId xmlns:p14="http://schemas.microsoft.com/office/powerpoint/2010/main" val="229961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122363"/>
            <a:ext cx="8018860" cy="2387600"/>
          </a:xfrm>
        </p:spPr>
        <p:txBody>
          <a:bodyPr anchor="b"/>
          <a:lstStyle>
            <a:lvl1pPr algn="ctr">
              <a:defRPr sz="5262"/>
            </a:lvl1pPr>
          </a:lstStyle>
          <a:p>
            <a:r>
              <a:rPr lang="tr-TR" smtClean="0"/>
              <a:t>Asıl başlık stili için tıklatın</a:t>
            </a:r>
            <a:endParaRPr lang="en-US" dirty="0"/>
          </a:p>
        </p:txBody>
      </p:sp>
      <p:sp>
        <p:nvSpPr>
          <p:cNvPr id="3" name="Subtitle 2"/>
          <p:cNvSpPr>
            <a:spLocks noGrp="1"/>
          </p:cNvSpPr>
          <p:nvPr>
            <p:ph type="subTitle" idx="1"/>
          </p:nvPr>
        </p:nvSpPr>
        <p:spPr>
          <a:xfrm>
            <a:off x="1336477" y="3602038"/>
            <a:ext cx="8018860" cy="1655762"/>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76204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2829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65125"/>
            <a:ext cx="2305422"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365125"/>
            <a:ext cx="6782619"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0778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16981" y="2166365"/>
            <a:ext cx="9863197" cy="1739347"/>
          </a:xfrm>
        </p:spPr>
        <p:txBody>
          <a:bodyPr tIns="45720" bIns="45720" anchor="ctr">
            <a:normAutofit/>
          </a:bodyPr>
          <a:lstStyle>
            <a:lvl1pPr algn="ctr">
              <a:lnSpc>
                <a:spcPct val="80000"/>
              </a:lnSpc>
              <a:defRPr sz="5262" spc="132" baseline="0">
                <a:solidFill>
                  <a:schemeClr val="bg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304716" y="3913632"/>
            <a:ext cx="10090399" cy="457200"/>
          </a:xfrm>
        </p:spPr>
        <p:txBody>
          <a:bodyPr>
            <a:normAutofit/>
          </a:bodyPr>
          <a:lstStyle>
            <a:lvl1pPr marL="0" indent="0" algn="ctr">
              <a:spcBef>
                <a:spcPts val="0"/>
              </a:spcBef>
              <a:spcAft>
                <a:spcPts val="0"/>
              </a:spcAft>
              <a:buNone/>
              <a:defRPr sz="1754">
                <a:solidFill>
                  <a:srgbClr val="FFFFFF"/>
                </a:solidFill>
              </a:defRPr>
            </a:lvl1pPr>
            <a:lvl2pPr marL="400964" indent="0" algn="ctr">
              <a:buNone/>
              <a:defRPr sz="1754"/>
            </a:lvl2pPr>
            <a:lvl3pPr marL="801929" indent="0" algn="ctr">
              <a:buNone/>
              <a:defRPr sz="1754"/>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343759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3618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16981" y="2167128"/>
            <a:ext cx="9863197" cy="1737360"/>
          </a:xfrm>
        </p:spPr>
        <p:txBody>
          <a:bodyPr anchor="ctr">
            <a:noAutofit/>
          </a:bodyPr>
          <a:lstStyle>
            <a:lvl1pPr algn="ctr">
              <a:lnSpc>
                <a:spcPct val="80000"/>
              </a:lnSpc>
              <a:defRPr sz="5262" b="0" spc="132" baseline="0">
                <a:solidFill>
                  <a:schemeClr val="bg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04716" y="3913212"/>
            <a:ext cx="10087726" cy="457200"/>
          </a:xfrm>
        </p:spPr>
        <p:txBody>
          <a:bodyPr anchor="t">
            <a:normAutofit/>
          </a:bodyPr>
          <a:lstStyle>
            <a:lvl1pPr marL="0" indent="0" algn="ctr">
              <a:buNone/>
              <a:defRPr sz="1754">
                <a:solidFill>
                  <a:srgbClr val="FFFFFF"/>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tx2"/>
                </a:solidFill>
              </a:defRPr>
            </a:lvl1p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34045704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57030"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63761"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8523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58490"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1058490" y="2656566"/>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64497"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64497" y="2656564"/>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27.04.2020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95288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27.04.2020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2837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27.04.2020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2466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058490" y="2120054"/>
            <a:ext cx="5372636" cy="4114800"/>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30608" y="2147487"/>
            <a:ext cx="2806601" cy="3432319"/>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2263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2255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22640" y="2211494"/>
            <a:ext cx="5372636" cy="3931920"/>
          </a:xfrm>
          <a:solidFill>
            <a:schemeClr val="tx2">
              <a:lumMod val="60000"/>
              <a:lumOff val="40000"/>
            </a:schemeClr>
          </a:solidFill>
        </p:spPr>
        <p:txBody>
          <a:bodyPr tIns="365760" anchor="t"/>
          <a:lstStyle>
            <a:lvl1pPr marL="0" indent="0" algn="ctr">
              <a:buNone/>
              <a:defRPr sz="2806">
                <a:solidFill>
                  <a:schemeClr val="tx1">
                    <a:lumMod val="50000"/>
                  </a:schemeClr>
                </a:solidFill>
              </a:defRPr>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32068" y="2150621"/>
            <a:ext cx="2806601" cy="3429000"/>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93334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3138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7909514" y="0"/>
            <a:ext cx="24056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033438" y="274638"/>
            <a:ext cx="2106775"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274638"/>
            <a:ext cx="6992203"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5062" y="6422855"/>
            <a:ext cx="2405654" cy="365125"/>
          </a:xfrm>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a:xfrm>
            <a:off x="3311494" y="6422855"/>
            <a:ext cx="3753069" cy="365125"/>
          </a:xfrm>
        </p:spPr>
        <p:txBody>
          <a:bodyPr/>
          <a:lstStyle/>
          <a:p>
            <a:endParaRPr lang="tr-TR"/>
          </a:p>
        </p:txBody>
      </p:sp>
      <p:sp>
        <p:nvSpPr>
          <p:cNvPr id="6" name="Slide Number Placeholder 5"/>
          <p:cNvSpPr>
            <a:spLocks noGrp="1"/>
          </p:cNvSpPr>
          <p:nvPr>
            <p:ph type="sldNum" sz="quarter" idx="12"/>
          </p:nvPr>
        </p:nvSpPr>
        <p:spPr>
          <a:xfrm>
            <a:off x="7079686" y="6422855"/>
            <a:ext cx="771507" cy="365125"/>
          </a:xfrm>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87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3" y="1709739"/>
            <a:ext cx="9221689" cy="2852737"/>
          </a:xfrm>
        </p:spPr>
        <p:txBody>
          <a:bodyPr anchor="b"/>
          <a:lstStyle>
            <a:lvl1pPr>
              <a:defRPr sz="5262"/>
            </a:lvl1pPr>
          </a:lstStyle>
          <a:p>
            <a:r>
              <a:rPr lang="tr-TR" smtClean="0"/>
              <a:t>Asıl başlık stili için tıklatın</a:t>
            </a:r>
            <a:endParaRPr lang="en-US" dirty="0"/>
          </a:p>
        </p:txBody>
      </p:sp>
      <p:sp>
        <p:nvSpPr>
          <p:cNvPr id="3" name="Text Placeholder 2"/>
          <p:cNvSpPr>
            <a:spLocks noGrp="1"/>
          </p:cNvSpPr>
          <p:nvPr>
            <p:ph type="body" idx="1"/>
          </p:nvPr>
        </p:nvSpPr>
        <p:spPr>
          <a:xfrm>
            <a:off x="729493" y="4589464"/>
            <a:ext cx="9221689" cy="1500187"/>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06DE85E-D9ED-4BD3-B93A-FEBB02327D00}"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7705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5062"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12730"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2300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365126"/>
            <a:ext cx="9221689"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6455" y="1681163"/>
            <a:ext cx="4523138"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736455" y="2505075"/>
            <a:ext cx="452313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12730" y="1681163"/>
            <a:ext cx="4545413"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12730" y="2505075"/>
            <a:ext cx="4545413"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27.04.2020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1344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27.04.2020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866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27.04.2020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164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Content Placeholder 2"/>
          <p:cNvSpPr>
            <a:spLocks noGrp="1"/>
          </p:cNvSpPr>
          <p:nvPr>
            <p:ph idx="1"/>
          </p:nvPr>
        </p:nvSpPr>
        <p:spPr>
          <a:xfrm>
            <a:off x="4545413" y="987426"/>
            <a:ext cx="5412730" cy="487362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6104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545413" y="987426"/>
            <a:ext cx="5412730" cy="4873625"/>
          </a:xfrm>
        </p:spPr>
        <p:txBody>
          <a:bodyPr anchor="t"/>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5029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365126"/>
            <a:ext cx="9221689"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1825625"/>
            <a:ext cx="9221689"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6356351"/>
            <a:ext cx="2405658" cy="365125"/>
          </a:xfrm>
          <a:prstGeom prst="rect">
            <a:avLst/>
          </a:prstGeom>
        </p:spPr>
        <p:txBody>
          <a:bodyPr vert="horz" lIns="91440" tIns="45720" rIns="91440" bIns="45720" rtlCol="0" anchor="ctr"/>
          <a:lstStyle>
            <a:lvl1pPr algn="l">
              <a:defRPr sz="1052">
                <a:solidFill>
                  <a:schemeClr val="tx1">
                    <a:tint val="75000"/>
                  </a:schemeClr>
                </a:solidFill>
              </a:defRPr>
            </a:lvl1pPr>
          </a:lstStyle>
          <a:p>
            <a:fld id="{D06DE85E-D9ED-4BD3-B93A-FEBB02327D00}" type="datetimeFigureOut">
              <a:rPr lang="tr-TR" smtClean="0"/>
              <a:t>27.04.2020</a:t>
            </a:fld>
            <a:endParaRPr lang="tr-TR"/>
          </a:p>
        </p:txBody>
      </p:sp>
      <p:sp>
        <p:nvSpPr>
          <p:cNvPr id="5" name="Footer Placeholder 4"/>
          <p:cNvSpPr>
            <a:spLocks noGrp="1"/>
          </p:cNvSpPr>
          <p:nvPr>
            <p:ph type="ftr" sz="quarter" idx="3"/>
          </p:nvPr>
        </p:nvSpPr>
        <p:spPr>
          <a:xfrm>
            <a:off x="3541663" y="6356351"/>
            <a:ext cx="3608487" cy="365125"/>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6356351"/>
            <a:ext cx="2405658" cy="365125"/>
          </a:xfrm>
          <a:prstGeom prst="rect">
            <a:avLst/>
          </a:prstGeom>
        </p:spPr>
        <p:txBody>
          <a:bodyPr vert="horz" lIns="91440" tIns="45720" rIns="91440" bIns="45720" rtlCol="0" anchor="ctr"/>
          <a:lstStyle>
            <a:lvl1pPr algn="r">
              <a:defRPr sz="1052">
                <a:solidFill>
                  <a:schemeClr val="tx1">
                    <a:tint val="75000"/>
                  </a:schemeClr>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8879064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24" y="176109"/>
            <a:ext cx="10689140"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4904" y="284176"/>
            <a:ext cx="8580180" cy="15087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54904" y="2011680"/>
            <a:ext cx="8580180" cy="420624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54331" y="6422855"/>
            <a:ext cx="2631643" cy="365125"/>
          </a:xfrm>
          <a:prstGeom prst="rect">
            <a:avLst/>
          </a:prstGeom>
        </p:spPr>
        <p:txBody>
          <a:bodyPr vert="horz" lIns="91440" tIns="45720" rIns="45720" bIns="45720" rtlCol="0" anchor="ctr"/>
          <a:lstStyle>
            <a:lvl1pPr algn="l">
              <a:defRPr sz="921">
                <a:solidFill>
                  <a:schemeClr val="tx1"/>
                </a:solidFill>
              </a:defRPr>
            </a:lvl1pPr>
          </a:lstStyle>
          <a:p>
            <a:fld id="{D06DE85E-D9ED-4BD3-B93A-FEBB02327D00}" type="datetimeFigureOut">
              <a:rPr lang="tr-TR" smtClean="0"/>
              <a:t>27.04.2020</a:t>
            </a:fld>
            <a:endParaRPr lang="tr-TR"/>
          </a:p>
        </p:txBody>
      </p:sp>
      <p:sp>
        <p:nvSpPr>
          <p:cNvPr id="5" name="Footer Placeholder 4"/>
          <p:cNvSpPr>
            <a:spLocks noGrp="1"/>
          </p:cNvSpPr>
          <p:nvPr>
            <p:ph type="ftr" sz="quarter" idx="3"/>
          </p:nvPr>
        </p:nvSpPr>
        <p:spPr>
          <a:xfrm>
            <a:off x="4907843" y="6422855"/>
            <a:ext cx="4423738" cy="365125"/>
          </a:xfrm>
          <a:prstGeom prst="rect">
            <a:avLst/>
          </a:prstGeom>
        </p:spPr>
        <p:txBody>
          <a:bodyPr vert="horz" lIns="91440" tIns="45720" rIns="91440" bIns="45720" rtlCol="0" anchor="ctr"/>
          <a:lstStyle>
            <a:lvl1pPr algn="r">
              <a:defRPr sz="921">
                <a:solidFill>
                  <a:schemeClr val="tx1"/>
                </a:solidFill>
              </a:defRPr>
            </a:lvl1pPr>
          </a:lstStyle>
          <a:p>
            <a:endParaRPr lang="tr-TR"/>
          </a:p>
        </p:txBody>
      </p:sp>
      <p:sp>
        <p:nvSpPr>
          <p:cNvPr id="6" name="Slide Number Placeholder 5"/>
          <p:cNvSpPr>
            <a:spLocks noGrp="1"/>
          </p:cNvSpPr>
          <p:nvPr>
            <p:ph type="sldNum" sz="quarter" idx="4"/>
          </p:nvPr>
        </p:nvSpPr>
        <p:spPr>
          <a:xfrm>
            <a:off x="9347380" y="6422855"/>
            <a:ext cx="829829" cy="365125"/>
          </a:xfrm>
          <a:prstGeom prst="rect">
            <a:avLst/>
          </a:prstGeom>
        </p:spPr>
        <p:txBody>
          <a:bodyPr vert="horz" lIns="45720" tIns="45720" rIns="91440" bIns="45720" rtlCol="0" anchor="ctr"/>
          <a:lstStyle>
            <a:lvl1pPr algn="l">
              <a:defRPr sz="1052" b="0">
                <a:solidFill>
                  <a:schemeClr val="tx1"/>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51853834"/>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801929" rtl="0" eaLnBrk="1" latinLnBrk="0" hangingPunct="1">
        <a:lnSpc>
          <a:spcPct val="85000"/>
        </a:lnSpc>
        <a:spcBef>
          <a:spcPct val="0"/>
        </a:spcBef>
        <a:buNone/>
        <a:defRPr sz="3508" kern="1200" cap="all" baseline="0">
          <a:solidFill>
            <a:schemeClr val="bg2"/>
          </a:solidFill>
          <a:latin typeface="+mj-lt"/>
          <a:ea typeface="+mj-ea"/>
          <a:cs typeface="+mj-cs"/>
        </a:defRPr>
      </a:lvl1pPr>
    </p:titleStyle>
    <p:bodyStyle>
      <a:lvl1pPr marL="160386" indent="-160386" algn="l" defTabSz="801929" rtl="0" eaLnBrk="1" latinLnBrk="0" hangingPunct="1">
        <a:lnSpc>
          <a:spcPct val="90000"/>
        </a:lnSpc>
        <a:spcBef>
          <a:spcPts val="1052"/>
        </a:spcBef>
        <a:spcAft>
          <a:spcPts val="175"/>
        </a:spcAft>
        <a:buClr>
          <a:schemeClr val="tx1"/>
        </a:buClr>
        <a:buFont typeface="Wingdings" pitchFamily="2" charset="2"/>
        <a:buChar char=""/>
        <a:defRPr sz="1929" kern="1200">
          <a:solidFill>
            <a:schemeClr val="tx1"/>
          </a:solidFill>
          <a:latin typeface="+mn-lt"/>
          <a:ea typeface="+mn-ea"/>
          <a:cs typeface="+mn-cs"/>
        </a:defRPr>
      </a:lvl1pPr>
      <a:lvl2pPr marL="360868" indent="-160386" algn="l" defTabSz="801929" rtl="0" eaLnBrk="1" latinLnBrk="0" hangingPunct="1">
        <a:lnSpc>
          <a:spcPct val="90000"/>
        </a:lnSpc>
        <a:spcBef>
          <a:spcPts val="175"/>
        </a:spcBef>
        <a:spcAft>
          <a:spcPts val="351"/>
        </a:spcAft>
        <a:buClr>
          <a:schemeClr val="tx1"/>
        </a:buClr>
        <a:buFont typeface="Wingdings" pitchFamily="2" charset="2"/>
        <a:buChar char=""/>
        <a:defRPr sz="1754" kern="1200">
          <a:solidFill>
            <a:schemeClr val="tx1"/>
          </a:solidFill>
          <a:latin typeface="+mn-lt"/>
          <a:ea typeface="+mn-ea"/>
          <a:cs typeface="+mn-cs"/>
        </a:defRPr>
      </a:lvl2pPr>
      <a:lvl3pPr marL="561350" indent="-160386" algn="l" defTabSz="801929" rtl="0" eaLnBrk="1" latinLnBrk="0" hangingPunct="1">
        <a:lnSpc>
          <a:spcPct val="90000"/>
        </a:lnSpc>
        <a:spcBef>
          <a:spcPts val="175"/>
        </a:spcBef>
        <a:spcAft>
          <a:spcPts val="351"/>
        </a:spcAft>
        <a:buClr>
          <a:schemeClr val="tx1"/>
        </a:buClr>
        <a:buFont typeface="Wingdings" pitchFamily="2" charset="2"/>
        <a:buChar char=""/>
        <a:defRPr sz="1579" kern="1200">
          <a:solidFill>
            <a:schemeClr val="tx1"/>
          </a:solidFill>
          <a:latin typeface="+mn-lt"/>
          <a:ea typeface="+mn-ea"/>
          <a:cs typeface="+mn-cs"/>
        </a:defRPr>
      </a:lvl3pPr>
      <a:lvl4pPr marL="761832"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4pPr>
      <a:lvl5pPr marL="962315"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5pPr>
      <a:lvl6pPr marL="1126594"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6pPr>
      <a:lvl7pPr marL="1290769"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7pPr>
      <a:lvl8pPr marL="1428633"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8pPr>
      <a:lvl9pPr marL="1584037"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8" y="0"/>
            <a:ext cx="10692000" cy="6876000"/>
          </a:xfrm>
          <a:prstGeom prst="rect">
            <a:avLst/>
          </a:prstGeom>
        </p:spPr>
      </p:pic>
      <p:sp>
        <p:nvSpPr>
          <p:cNvPr id="2" name="Unvan 1"/>
          <p:cNvSpPr>
            <a:spLocks noGrp="1"/>
          </p:cNvSpPr>
          <p:nvPr>
            <p:ph type="ctrTitle"/>
          </p:nvPr>
        </p:nvSpPr>
        <p:spPr>
          <a:xfrm>
            <a:off x="0" y="2078182"/>
            <a:ext cx="10691812" cy="2183686"/>
          </a:xfrm>
        </p:spPr>
        <p:txBody>
          <a:bodyPr>
            <a:noAutofit/>
          </a:bodyPr>
          <a:lstStyle/>
          <a:p>
            <a:r>
              <a:rPr lang="tr-TR" sz="2800" b="1" dirty="0" smtClean="0">
                <a:cs typeface="Arial" panose="020B0604020202020204" pitchFamily="34" charset="0"/>
              </a:rPr>
              <a:t> HADİS İLİMLERİ VE USULÜ </a:t>
            </a:r>
            <a:r>
              <a:rPr lang="tr-TR" sz="2800" b="1" dirty="0">
                <a:solidFill>
                  <a:srgbClr val="FF0000"/>
                </a:solidFill>
                <a:cs typeface="Arial" panose="020B0604020202020204" pitchFamily="34" charset="0"/>
              </a:rPr>
              <a:t/>
            </a:r>
            <a:br>
              <a:rPr lang="tr-TR" sz="2800" b="1" dirty="0">
                <a:solidFill>
                  <a:srgbClr val="FF0000"/>
                </a:solidFill>
                <a:cs typeface="Arial" panose="020B0604020202020204" pitchFamily="34" charset="0"/>
              </a:rPr>
            </a:br>
            <a:r>
              <a:rPr lang="tr-TR" sz="2800" b="1" dirty="0">
                <a:cs typeface="Arial" panose="020B0604020202020204" pitchFamily="34" charset="0"/>
              </a:rPr>
              <a:t/>
            </a:r>
            <a:br>
              <a:rPr lang="tr-TR" sz="2800" b="1" dirty="0">
                <a:cs typeface="Arial" panose="020B0604020202020204" pitchFamily="34" charset="0"/>
              </a:rPr>
            </a:br>
            <a:endParaRPr lang="tr-TR" sz="2800" b="1" dirty="0">
              <a:cs typeface="Arial" panose="020B0604020202020204" pitchFamily="34" charset="0"/>
            </a:endParaRPr>
          </a:p>
        </p:txBody>
      </p:sp>
      <p:sp>
        <p:nvSpPr>
          <p:cNvPr id="6" name="Metin kutusu 5"/>
          <p:cNvSpPr txBox="1"/>
          <p:nvPr/>
        </p:nvSpPr>
        <p:spPr>
          <a:xfrm>
            <a:off x="399011" y="3870038"/>
            <a:ext cx="9277004" cy="400110"/>
          </a:xfrm>
          <a:prstGeom prst="rect">
            <a:avLst/>
          </a:prstGeom>
          <a:noFill/>
        </p:spPr>
        <p:txBody>
          <a:bodyPr wrap="square" rtlCol="0">
            <a:spAutoFit/>
          </a:bodyPr>
          <a:lstStyle/>
          <a:p>
            <a:pPr algn="ctr"/>
            <a:r>
              <a:rPr lang="tr-TR" sz="2000" b="1" dirty="0" smtClean="0">
                <a:solidFill>
                  <a:schemeClr val="accent1">
                    <a:lumMod val="20000"/>
                    <a:lumOff val="80000"/>
                  </a:schemeClr>
                </a:solidFill>
              </a:rPr>
              <a:t>Hadislerin Nasıl Korunduğu: Tespit, Tedvin, Tasnif</a:t>
            </a:r>
            <a:endParaRPr lang="tr-TR" sz="2000" dirty="0">
              <a:solidFill>
                <a:srgbClr val="FF0000"/>
              </a:solidFill>
            </a:endParaRPr>
          </a:p>
        </p:txBody>
      </p:sp>
      <p:sp>
        <p:nvSpPr>
          <p:cNvPr id="5"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52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NEBEVÎ ÂMİLLER</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5539978"/>
          </a:xfrm>
          <a:prstGeom prst="rect">
            <a:avLst/>
          </a:prstGeom>
          <a:noFill/>
        </p:spPr>
        <p:txBody>
          <a:bodyPr wrap="square" rtlCol="0">
            <a:spAutoFit/>
          </a:bodyPr>
          <a:lstStyle/>
          <a:p>
            <a:pPr algn="just">
              <a:lnSpc>
                <a:spcPct val="150000"/>
              </a:lnSpc>
              <a:buFont typeface="+mj-lt"/>
              <a:buAutoNum type="arabicPeriod"/>
            </a:pPr>
            <a:r>
              <a:rPr lang="tr-TR" sz="2000" b="1" dirty="0" err="1">
                <a:latin typeface="Arial" panose="020B0604020202020204" pitchFamily="34" charset="0"/>
                <a:cs typeface="Arial" panose="020B0604020202020204" pitchFamily="34" charset="0"/>
              </a:rPr>
              <a:t>Rasûlullah’ın</a:t>
            </a:r>
            <a:r>
              <a:rPr lang="tr-TR" sz="2000" b="1" dirty="0">
                <a:latin typeface="Arial" panose="020B0604020202020204" pitchFamily="34" charset="0"/>
                <a:cs typeface="Arial" panose="020B0604020202020204" pitchFamily="34" charset="0"/>
              </a:rPr>
              <a:t> yaşayışı</a:t>
            </a:r>
            <a:r>
              <a:rPr lang="tr-TR" sz="2000" dirty="0">
                <a:latin typeface="Arial" panose="020B0604020202020204" pitchFamily="34" charset="0"/>
                <a:cs typeface="Arial" panose="020B0604020202020204" pitchFamily="34" charset="0"/>
              </a:rPr>
              <a:t>: Hz. Peygamber’in hane-i saadetlerinin, Müslümanların beş vakit </a:t>
            </a:r>
            <a:r>
              <a:rPr lang="tr-TR" sz="2000" dirty="0" smtClean="0">
                <a:latin typeface="Arial" panose="020B0604020202020204" pitchFamily="34" charset="0"/>
                <a:cs typeface="Arial" panose="020B0604020202020204" pitchFamily="34" charset="0"/>
              </a:rPr>
              <a:t>namazlarını eda </a:t>
            </a:r>
            <a:r>
              <a:rPr lang="tr-TR" sz="2000" dirty="0">
                <a:latin typeface="Arial" panose="020B0604020202020204" pitchFamily="34" charset="0"/>
                <a:cs typeface="Arial" panose="020B0604020202020204" pitchFamily="34" charset="0"/>
              </a:rPr>
              <a:t>ettikleri </a:t>
            </a:r>
            <a:r>
              <a:rPr lang="tr-TR" sz="2000" dirty="0" err="1">
                <a:latin typeface="Arial" panose="020B0604020202020204" pitchFamily="34" charset="0"/>
                <a:cs typeface="Arial" panose="020B0604020202020204" pitchFamily="34" charset="0"/>
              </a:rPr>
              <a:t>Mescid’in</a:t>
            </a:r>
            <a:r>
              <a:rPr lang="tr-TR" sz="2000" dirty="0">
                <a:latin typeface="Arial" panose="020B0604020202020204" pitchFamily="34" charset="0"/>
                <a:cs typeface="Arial" panose="020B0604020202020204" pitchFamily="34" charset="0"/>
              </a:rPr>
              <a:t> yanında olması sebebiyle Müslümanlar onu her </a:t>
            </a:r>
            <a:r>
              <a:rPr lang="tr-TR" sz="2000" dirty="0" smtClean="0">
                <a:latin typeface="Arial" panose="020B0604020202020204" pitchFamily="34" charset="0"/>
                <a:cs typeface="Arial" panose="020B0604020202020204" pitchFamily="34" charset="0"/>
              </a:rPr>
              <a:t>zaman görebilmekteydiler</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Rasûlullah</a:t>
            </a:r>
            <a:r>
              <a:rPr lang="tr-TR" sz="2000" dirty="0">
                <a:latin typeface="Arial" panose="020B0604020202020204" pitchFamily="34" charset="0"/>
                <a:cs typeface="Arial" panose="020B0604020202020204" pitchFamily="34" charset="0"/>
              </a:rPr>
              <a:t> da genellikle ashabın içerisinde bulunurdu.</a:t>
            </a:r>
          </a:p>
          <a:p>
            <a:pPr algn="just">
              <a:lnSpc>
                <a:spcPct val="150000"/>
              </a:lnSpc>
              <a:buFont typeface="+mj-lt"/>
              <a:buAutoNum type="arabicPeriod"/>
            </a:pPr>
            <a:r>
              <a:rPr lang="tr-TR" sz="2000" b="1" dirty="0" smtClean="0">
                <a:latin typeface="Arial" panose="020B0604020202020204" pitchFamily="34" charset="0"/>
                <a:cs typeface="Arial" panose="020B0604020202020204" pitchFamily="34" charset="0"/>
              </a:rPr>
              <a:t>Sünnetin </a:t>
            </a:r>
            <a:r>
              <a:rPr lang="tr-TR" sz="2000" b="1" dirty="0">
                <a:latin typeface="Arial" panose="020B0604020202020204" pitchFamily="34" charset="0"/>
                <a:cs typeface="Arial" panose="020B0604020202020204" pitchFamily="34" charset="0"/>
              </a:rPr>
              <a:t>nakledilmesine teşvikleri</a:t>
            </a:r>
            <a:r>
              <a:rPr lang="tr-TR" sz="2000" dirty="0">
                <a:latin typeface="Arial" panose="020B0604020202020204" pitchFamily="34" charset="0"/>
                <a:cs typeface="Arial" panose="020B0604020202020204" pitchFamily="34" charset="0"/>
              </a:rPr>
              <a:t>: Sözümü işitip de başkalarına ulaştıranın Allah yüzünü ak etsin. Zira nice fıkıh sahibi vardır ki nakledenden daha iyi kavrayış sahibidir</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Ebû</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Dâvud</a:t>
            </a:r>
            <a:r>
              <a:rPr lang="tr-TR" sz="2000" dirty="0">
                <a:latin typeface="Arial" panose="020B0604020202020204" pitchFamily="34" charset="0"/>
                <a:cs typeface="Arial" panose="020B0604020202020204" pitchFamily="34" charset="0"/>
              </a:rPr>
              <a:t>, İlim, 10).</a:t>
            </a:r>
          </a:p>
          <a:p>
            <a:pPr algn="just">
              <a:lnSpc>
                <a:spcPct val="150000"/>
              </a:lnSpc>
              <a:buFont typeface="+mj-lt"/>
              <a:buAutoNum type="arabicPeriod"/>
            </a:pPr>
            <a:r>
              <a:rPr lang="tr-TR" sz="2000" b="1" dirty="0">
                <a:latin typeface="Arial" panose="020B0604020202020204" pitchFamily="34" charset="0"/>
                <a:cs typeface="Arial" panose="020B0604020202020204" pitchFamily="34" charset="0"/>
              </a:rPr>
              <a:t>Soru sormaya ve ilme teşvikleri</a:t>
            </a:r>
            <a:r>
              <a:rPr lang="tr-TR" sz="2000" dirty="0">
                <a:latin typeface="Arial" panose="020B0604020202020204" pitchFamily="34" charset="0"/>
                <a:cs typeface="Arial" panose="020B0604020202020204" pitchFamily="34" charset="0"/>
              </a:rPr>
              <a:t>: «Kim ilim için yola çıkarsa Allah ona cennete giden yolu kolaylaştırır.» (Buhari, İlim, </a:t>
            </a:r>
            <a:r>
              <a:rPr lang="tr-TR" sz="2000" dirty="0" smtClean="0">
                <a:latin typeface="Arial" panose="020B0604020202020204" pitchFamily="34" charset="0"/>
                <a:cs typeface="Arial" panose="020B0604020202020204" pitchFamily="34" charset="0"/>
              </a:rPr>
              <a:t>10)</a:t>
            </a:r>
            <a:endParaRPr lang="tr-TR" sz="2000" dirty="0">
              <a:latin typeface="Arial" panose="020B0604020202020204" pitchFamily="34" charset="0"/>
              <a:cs typeface="Arial" panose="020B0604020202020204" pitchFamily="34" charset="0"/>
            </a:endParaRP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NEBEVÎ ÂMİLLER</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5497018"/>
          </a:xfrm>
          <a:prstGeom prst="rect">
            <a:avLst/>
          </a:prstGeom>
          <a:noFill/>
        </p:spPr>
        <p:txBody>
          <a:bodyPr wrap="square" rtlCol="0">
            <a:spAutoFit/>
          </a:bodyPr>
          <a:lstStyle/>
          <a:p>
            <a:pPr algn="just">
              <a:lnSpc>
                <a:spcPct val="150000"/>
              </a:lnSpc>
            </a:pPr>
            <a:r>
              <a:rPr lang="tr-TR" sz="2000" b="1" dirty="0" smtClean="0">
                <a:latin typeface="Arial" panose="020B0604020202020204" pitchFamily="34" charset="0"/>
                <a:cs typeface="Arial" panose="020B0604020202020204" pitchFamily="34" charset="0"/>
              </a:rPr>
              <a:t>4.Konuşma şekli ve </a:t>
            </a:r>
            <a:r>
              <a:rPr lang="tr-TR" sz="2000" b="1" dirty="0">
                <a:latin typeface="Arial" panose="020B0604020202020204" pitchFamily="34" charset="0"/>
                <a:cs typeface="Arial" panose="020B0604020202020204" pitchFamily="34" charset="0"/>
              </a:rPr>
              <a:t>eğitim metodu</a:t>
            </a:r>
            <a:r>
              <a:rPr lang="tr-TR" sz="2000" dirty="0">
                <a:latin typeface="Arial" panose="020B0604020202020204" pitchFamily="34" charset="0"/>
                <a:cs typeface="Arial" panose="020B0604020202020204" pitchFamily="34" charset="0"/>
              </a:rPr>
              <a:t>: Hz. Peygamber (</a:t>
            </a:r>
            <a:r>
              <a:rPr lang="tr-TR" sz="2000" dirty="0" err="1">
                <a:latin typeface="Arial" panose="020B0604020202020204" pitchFamily="34" charset="0"/>
                <a:cs typeface="Arial" panose="020B0604020202020204" pitchFamily="34" charset="0"/>
              </a:rPr>
              <a:t>s.a.s</a:t>
            </a:r>
            <a:r>
              <a:rPr lang="tr-TR" sz="2000" dirty="0">
                <a:latin typeface="Arial" panose="020B0604020202020204" pitchFamily="34" charset="0"/>
                <a:cs typeface="Arial" panose="020B0604020202020204" pitchFamily="34" charset="0"/>
              </a:rPr>
              <a:t>.)’in konuşmaları, hitabeleri genellikle kısadır</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Hz. Peygamber’in sözlerinin </a:t>
            </a:r>
            <a:r>
              <a:rPr lang="tr-TR" sz="2000" u="sng" dirty="0">
                <a:latin typeface="Arial" panose="020B0604020202020204" pitchFamily="34" charset="0"/>
                <a:cs typeface="Arial" panose="020B0604020202020204" pitchFamily="34" charset="0"/>
              </a:rPr>
              <a:t>kısa, veciz ve </a:t>
            </a:r>
            <a:r>
              <a:rPr lang="tr-TR" sz="2000" u="sng" dirty="0" err="1" smtClean="0">
                <a:latin typeface="Arial" panose="020B0604020202020204" pitchFamily="34" charset="0"/>
                <a:cs typeface="Arial" panose="020B0604020202020204" pitchFamily="34" charset="0"/>
              </a:rPr>
              <a:t>cevâmiu’l</a:t>
            </a:r>
            <a:r>
              <a:rPr lang="tr-TR" sz="2000" u="sng" dirty="0" smtClean="0">
                <a:latin typeface="Arial" panose="020B0604020202020204" pitchFamily="34" charset="0"/>
                <a:cs typeface="Arial" panose="020B0604020202020204" pitchFamily="34" charset="0"/>
              </a:rPr>
              <a:t>-kelim</a:t>
            </a:r>
            <a:r>
              <a:rPr lang="tr-TR" sz="2000" dirty="0" smtClean="0">
                <a:latin typeface="Arial" panose="020B0604020202020204" pitchFamily="34" charset="0"/>
                <a:cs typeface="Arial" panose="020B0604020202020204" pitchFamily="34" charset="0"/>
              </a:rPr>
              <a:t> olması</a:t>
            </a:r>
            <a:r>
              <a:rPr lang="tr-TR" sz="2000" dirty="0">
                <a:latin typeface="Arial" panose="020B0604020202020204" pitchFamily="34" charset="0"/>
                <a:cs typeface="Arial" panose="020B0604020202020204" pitchFamily="34" charset="0"/>
              </a:rPr>
              <a:t>, hadislerin ezberlenmesini ve zihinde kalıcılığını sağlamıştır. </a:t>
            </a:r>
            <a:r>
              <a:rPr lang="tr-TR" sz="2000" dirty="0" smtClean="0">
                <a:latin typeface="Arial" panose="020B0604020202020204" pitchFamily="34" charset="0"/>
                <a:cs typeface="Arial" panose="020B0604020202020204" pitchFamily="34" charset="0"/>
              </a:rPr>
              <a:t>Bununla birlikte </a:t>
            </a:r>
            <a:r>
              <a:rPr lang="tr-TR" sz="2000" dirty="0">
                <a:latin typeface="Arial" panose="020B0604020202020204" pitchFamily="34" charset="0"/>
                <a:cs typeface="Arial" panose="020B0604020202020204" pitchFamily="34" charset="0"/>
              </a:rPr>
              <a:t>Hz. Peygamber (</a:t>
            </a:r>
            <a:r>
              <a:rPr lang="tr-TR" sz="2000" dirty="0" err="1">
                <a:latin typeface="Arial" panose="020B0604020202020204" pitchFamily="34" charset="0"/>
                <a:cs typeface="Arial" panose="020B0604020202020204" pitchFamily="34" charset="0"/>
              </a:rPr>
              <a:t>s.a.s</a:t>
            </a:r>
            <a:r>
              <a:rPr lang="tr-TR" sz="2000" dirty="0">
                <a:latin typeface="Arial" panose="020B0604020202020204" pitchFamily="34" charset="0"/>
                <a:cs typeface="Arial" panose="020B0604020202020204" pitchFamily="34" charset="0"/>
              </a:rPr>
              <a:t>.) konuştuklarında sözlerinin harfleri sayılabilecek </a:t>
            </a:r>
            <a:r>
              <a:rPr lang="tr-TR" sz="2000" dirty="0" smtClean="0">
                <a:latin typeface="Arial" panose="020B0604020202020204" pitchFamily="34" charset="0"/>
                <a:cs typeface="Arial" panose="020B0604020202020204" pitchFamily="34" charset="0"/>
              </a:rPr>
              <a:t>kadar </a:t>
            </a:r>
            <a:r>
              <a:rPr lang="tr-TR" sz="2000" u="sng" dirty="0" smtClean="0">
                <a:latin typeface="Arial" panose="020B0604020202020204" pitchFamily="34" charset="0"/>
                <a:cs typeface="Arial" panose="020B0604020202020204" pitchFamily="34" charset="0"/>
              </a:rPr>
              <a:t>yavaş </a:t>
            </a:r>
            <a:r>
              <a:rPr lang="tr-TR" sz="2000" u="sng" dirty="0">
                <a:latin typeface="Arial" panose="020B0604020202020204" pitchFamily="34" charset="0"/>
                <a:cs typeface="Arial" panose="020B0604020202020204" pitchFamily="34" charset="0"/>
              </a:rPr>
              <a:t>ve tane tane </a:t>
            </a:r>
            <a:r>
              <a:rPr lang="tr-TR" sz="2000" dirty="0">
                <a:latin typeface="Arial" panose="020B0604020202020204" pitchFamily="34" charset="0"/>
                <a:cs typeface="Arial" panose="020B0604020202020204" pitchFamily="34" charset="0"/>
              </a:rPr>
              <a:t>konuşur, zaman zaman da </a:t>
            </a:r>
            <a:r>
              <a:rPr lang="tr-TR" sz="2000" u="sng" dirty="0">
                <a:latin typeface="Arial" panose="020B0604020202020204" pitchFamily="34" charset="0"/>
                <a:cs typeface="Arial" panose="020B0604020202020204" pitchFamily="34" charset="0"/>
              </a:rPr>
              <a:t>sözünü üç kere tekrarlardı</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Bütün bunlar</a:t>
            </a:r>
            <a:r>
              <a:rPr lang="tr-TR" sz="2000" dirty="0">
                <a:latin typeface="Arial" panose="020B0604020202020204" pitchFamily="34" charset="0"/>
                <a:cs typeface="Arial" panose="020B0604020202020204" pitchFamily="34" charset="0"/>
              </a:rPr>
              <a:t>, hadislerin hafızalarda iyice yerleşmesini </a:t>
            </a:r>
            <a:r>
              <a:rPr lang="tr-TR" sz="2000" dirty="0" smtClean="0">
                <a:latin typeface="Arial" panose="020B0604020202020204" pitchFamily="34" charset="0"/>
                <a:cs typeface="Arial" panose="020B0604020202020204" pitchFamily="34" charset="0"/>
              </a:rPr>
              <a:t>sağlamıştır. (Hadislerle İslam isimli eserde </a:t>
            </a:r>
            <a:r>
              <a:rPr lang="tr-TR" sz="2000" i="1" dirty="0" smtClean="0">
                <a:latin typeface="Arial" panose="020B0604020202020204" pitchFamily="34" charset="0"/>
                <a:cs typeface="Arial" panose="020B0604020202020204" pitchFamily="34" charset="0"/>
              </a:rPr>
              <a:t>Hz. Peygamber: En Güzel </a:t>
            </a:r>
            <a:r>
              <a:rPr lang="tr-TR" sz="2000" i="1" dirty="0" err="1" smtClean="0">
                <a:latin typeface="Arial" panose="020B0604020202020204" pitchFamily="34" charset="0"/>
                <a:cs typeface="Arial" panose="020B0604020202020204" pitchFamily="34" charset="0"/>
              </a:rPr>
              <a:t>Mürebbî</a:t>
            </a:r>
            <a:r>
              <a:rPr lang="tr-TR" sz="2000" i="1"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bölümü nebevî eğitim metotlarını anlatmaktadır.) </a:t>
            </a:r>
          </a:p>
          <a:p>
            <a:pPr algn="just">
              <a:lnSpc>
                <a:spcPct val="150000"/>
              </a:lnSpc>
            </a:pPr>
            <a:r>
              <a:rPr lang="tr-TR" sz="2000" dirty="0">
                <a:latin typeface="Arial" panose="020B0604020202020204" pitchFamily="34" charset="0"/>
                <a:cs typeface="Arial" panose="020B0604020202020204" pitchFamily="34" charset="0"/>
              </a:rPr>
              <a:t>5. </a:t>
            </a:r>
            <a:r>
              <a:rPr lang="tr-TR" sz="2000" b="1" dirty="0" err="1">
                <a:latin typeface="Arial" panose="020B0604020202020204" pitchFamily="34" charset="0"/>
                <a:cs typeface="Arial" panose="020B0604020202020204" pitchFamily="34" charset="0"/>
              </a:rPr>
              <a:t>Suffe</a:t>
            </a:r>
            <a:r>
              <a:rPr lang="tr-TR" sz="2000" b="1" dirty="0">
                <a:latin typeface="Arial" panose="020B0604020202020204" pitchFamily="34" charset="0"/>
                <a:cs typeface="Arial" panose="020B0604020202020204" pitchFamily="34" charset="0"/>
              </a:rPr>
              <a:t> okulunun tesisi</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SAHABE İLE İLGİLİ AMİLLER</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573688"/>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Hz. Peygamber’e itaat edilmesini ve O’nun </a:t>
            </a:r>
            <a:r>
              <a:rPr lang="tr-TR" sz="2000" dirty="0" err="1">
                <a:latin typeface="Arial" panose="020B0604020202020204" pitchFamily="34" charset="0"/>
                <a:cs typeface="Arial" panose="020B0604020202020204" pitchFamily="34" charset="0"/>
              </a:rPr>
              <a:t>Kur’ân’ı</a:t>
            </a:r>
            <a:r>
              <a:rPr lang="tr-TR" sz="2000" dirty="0">
                <a:latin typeface="Arial" panose="020B0604020202020204" pitchFamily="34" charset="0"/>
                <a:cs typeface="Arial" panose="020B0604020202020204" pitchFamily="34" charset="0"/>
              </a:rPr>
              <a:t> açıklama </a:t>
            </a:r>
            <a:r>
              <a:rPr lang="tr-TR" sz="2000" dirty="0" smtClean="0">
                <a:latin typeface="Arial" panose="020B0604020202020204" pitchFamily="34" charset="0"/>
                <a:cs typeface="Arial" panose="020B0604020202020204" pitchFamily="34" charset="0"/>
              </a:rPr>
              <a:t>görevinin olduğunu </a:t>
            </a:r>
            <a:r>
              <a:rPr lang="tr-TR" sz="2000" dirty="0" err="1">
                <a:latin typeface="Arial" panose="020B0604020202020204" pitchFamily="34" charset="0"/>
                <a:cs typeface="Arial" panose="020B0604020202020204" pitchFamily="34" charset="0"/>
              </a:rPr>
              <a:t>Kur’ân’dan</a:t>
            </a:r>
            <a:r>
              <a:rPr lang="tr-TR" sz="2000" dirty="0">
                <a:latin typeface="Arial" panose="020B0604020202020204" pitchFamily="34" charset="0"/>
                <a:cs typeface="Arial" panose="020B0604020202020204" pitchFamily="34" charset="0"/>
              </a:rPr>
              <a:t> öğrenen ashap Hz. Peygamber’in sözlerine, yaşayışına </a:t>
            </a:r>
            <a:r>
              <a:rPr lang="tr-TR" sz="2000" dirty="0" smtClean="0">
                <a:latin typeface="Arial" panose="020B0604020202020204" pitchFamily="34" charset="0"/>
                <a:cs typeface="Arial" panose="020B0604020202020204" pitchFamily="34" charset="0"/>
              </a:rPr>
              <a:t>ve </a:t>
            </a:r>
            <a:r>
              <a:rPr lang="tr-TR" sz="2000" dirty="0" err="1" smtClean="0">
                <a:latin typeface="Arial" panose="020B0604020202020204" pitchFamily="34" charset="0"/>
                <a:cs typeface="Arial" panose="020B0604020202020204" pitchFamily="34" charset="0"/>
              </a:rPr>
              <a:t>Kur’ân’ı</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açıklamalarına büyük önem vermişlerdir. Bu bakımdan Hz. </a:t>
            </a:r>
            <a:r>
              <a:rPr lang="tr-TR" sz="2000" dirty="0" smtClean="0">
                <a:latin typeface="Arial" panose="020B0604020202020204" pitchFamily="34" charset="0"/>
                <a:cs typeface="Arial" panose="020B0604020202020204" pitchFamily="34" charset="0"/>
              </a:rPr>
              <a:t>Peygamber’in sünnetinin </a:t>
            </a:r>
            <a:r>
              <a:rPr lang="tr-TR" sz="2000" dirty="0">
                <a:latin typeface="Arial" panose="020B0604020202020204" pitchFamily="34" charset="0"/>
                <a:cs typeface="Arial" panose="020B0604020202020204" pitchFamily="34" charset="0"/>
              </a:rPr>
              <a:t>dindeki yerini daha iyi anlayan ashaptan başka bir nesil yoktur. </a:t>
            </a:r>
            <a:r>
              <a:rPr lang="tr-TR" sz="2000" dirty="0" smtClean="0">
                <a:latin typeface="Arial" panose="020B0604020202020204" pitchFamily="34" charset="0"/>
                <a:cs typeface="Arial" panose="020B0604020202020204" pitchFamily="34" charset="0"/>
              </a:rPr>
              <a:t>Sünnetin kıymetini </a:t>
            </a:r>
            <a:r>
              <a:rPr lang="tr-TR" sz="2000" dirty="0">
                <a:latin typeface="Arial" panose="020B0604020202020204" pitchFamily="34" charset="0"/>
                <a:cs typeface="Arial" panose="020B0604020202020204" pitchFamily="34" charset="0"/>
              </a:rPr>
              <a:t>iyi bilen ashap Hz. Peygamber’in </a:t>
            </a:r>
            <a:r>
              <a:rPr lang="tr-TR" sz="2000" dirty="0" err="1">
                <a:latin typeface="Arial" panose="020B0604020202020204" pitchFamily="34" charset="0"/>
                <a:cs typeface="Arial" panose="020B0604020202020204" pitchFamily="34" charset="0"/>
              </a:rPr>
              <a:t>kavlî</a:t>
            </a:r>
            <a:r>
              <a:rPr lang="tr-TR" sz="2000" dirty="0">
                <a:latin typeface="Arial" panose="020B0604020202020204" pitchFamily="34" charset="0"/>
                <a:cs typeface="Arial" panose="020B0604020202020204" pitchFamily="34" charset="0"/>
              </a:rPr>
              <a:t>, fiilî ve </a:t>
            </a:r>
            <a:r>
              <a:rPr lang="tr-TR" sz="2000" dirty="0" err="1">
                <a:latin typeface="Arial" panose="020B0604020202020204" pitchFamily="34" charset="0"/>
                <a:cs typeface="Arial" panose="020B0604020202020204" pitchFamily="34" charset="0"/>
              </a:rPr>
              <a:t>takrîrî</a:t>
            </a:r>
            <a:r>
              <a:rPr lang="tr-TR" sz="2000" dirty="0">
                <a:latin typeface="Arial" panose="020B0604020202020204" pitchFamily="34" charset="0"/>
                <a:cs typeface="Arial" panose="020B0604020202020204" pitchFamily="34" charset="0"/>
              </a:rPr>
              <a:t> olarak </a:t>
            </a:r>
            <a:r>
              <a:rPr lang="tr-TR" sz="2000" dirty="0" smtClean="0">
                <a:latin typeface="Arial" panose="020B0604020202020204" pitchFamily="34" charset="0"/>
                <a:cs typeface="Arial" panose="020B0604020202020204" pitchFamily="34" charset="0"/>
              </a:rPr>
              <a:t>bütün davranışlarına </a:t>
            </a:r>
            <a:r>
              <a:rPr lang="tr-TR" sz="2000" dirty="0">
                <a:latin typeface="Arial" panose="020B0604020202020204" pitchFamily="34" charset="0"/>
                <a:cs typeface="Arial" panose="020B0604020202020204" pitchFamily="34" charset="0"/>
              </a:rPr>
              <a:t>büyük ehemmiyet vermişlerdir. </a:t>
            </a:r>
            <a:r>
              <a:rPr lang="tr-TR" sz="2000" u="sng" dirty="0" err="1">
                <a:latin typeface="Arial" panose="020B0604020202020204" pitchFamily="34" charset="0"/>
                <a:cs typeface="Arial" panose="020B0604020202020204" pitchFamily="34" charset="0"/>
              </a:rPr>
              <a:t>Kur’ân’ın</a:t>
            </a:r>
            <a:r>
              <a:rPr lang="tr-TR" sz="2000" u="sng" dirty="0">
                <a:latin typeface="Arial" panose="020B0604020202020204" pitchFamily="34" charset="0"/>
                <a:cs typeface="Arial" panose="020B0604020202020204" pitchFamily="34" charset="0"/>
              </a:rPr>
              <a:t> fiilî </a:t>
            </a:r>
            <a:r>
              <a:rPr lang="tr-TR" sz="2000" u="sng" dirty="0" smtClean="0">
                <a:latin typeface="Arial" panose="020B0604020202020204" pitchFamily="34" charset="0"/>
                <a:cs typeface="Arial" panose="020B0604020202020204" pitchFamily="34" charset="0"/>
              </a:rPr>
              <a:t>olarak yaşayanı </a:t>
            </a:r>
            <a:r>
              <a:rPr lang="tr-TR" sz="2000" dirty="0">
                <a:latin typeface="Arial" panose="020B0604020202020204" pitchFamily="34" charset="0"/>
                <a:cs typeface="Arial" panose="020B0604020202020204" pitchFamily="34" charset="0"/>
              </a:rPr>
              <a:t>Hz. Peygamber olduğu gibi ashap da </a:t>
            </a:r>
            <a:r>
              <a:rPr lang="tr-TR" sz="2000" u="sng" dirty="0">
                <a:latin typeface="Arial" panose="020B0604020202020204" pitchFamily="34" charset="0"/>
                <a:cs typeface="Arial" panose="020B0604020202020204" pitchFamily="34" charset="0"/>
              </a:rPr>
              <a:t>Hz. Peygamber’in sünnetinin fiilî </a:t>
            </a:r>
            <a:r>
              <a:rPr lang="tr-TR" sz="2000" u="sng" dirty="0" smtClean="0">
                <a:latin typeface="Arial" panose="020B0604020202020204" pitchFamily="34" charset="0"/>
                <a:cs typeface="Arial" panose="020B0604020202020204" pitchFamily="34" charset="0"/>
              </a:rPr>
              <a:t>olarak yaşayanları </a:t>
            </a:r>
            <a:r>
              <a:rPr lang="tr-TR" sz="2000" dirty="0">
                <a:latin typeface="Arial" panose="020B0604020202020204" pitchFamily="34" charset="0"/>
                <a:cs typeface="Arial" panose="020B0604020202020204" pitchFamily="34" charset="0"/>
              </a:rPr>
              <a:t>olmuştur. </a:t>
            </a:r>
            <a:endParaRPr lang="tr-TR" sz="2000" dirty="0" smtClean="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SAHABE İLE İLGİLİ AMİLLER</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708981"/>
          </a:xfrm>
          <a:prstGeom prst="rect">
            <a:avLst/>
          </a:prstGeom>
          <a:noFill/>
        </p:spPr>
        <p:txBody>
          <a:bodyPr wrap="square" rtlCol="0">
            <a:spAutoFit/>
          </a:bodyPr>
          <a:lstStyle/>
          <a:p>
            <a:pPr algn="just">
              <a:lnSpc>
                <a:spcPct val="150000"/>
              </a:lnSpc>
            </a:pPr>
            <a:r>
              <a:rPr lang="tr-TR" sz="2000" dirty="0" err="1" smtClean="0">
                <a:latin typeface="Arial" panose="020B0604020202020204" pitchFamily="34" charset="0"/>
                <a:cs typeface="Arial" panose="020B0604020202020204" pitchFamily="34" charset="0"/>
              </a:rPr>
              <a:t>Sahâbîler</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Yüce Allah </a:t>
            </a:r>
            <a:r>
              <a:rPr lang="tr-TR" sz="2000" dirty="0">
                <a:latin typeface="Arial" panose="020B0604020202020204" pitchFamily="34" charset="0"/>
                <a:cs typeface="Arial" panose="020B0604020202020204" pitchFamily="34" charset="0"/>
              </a:rPr>
              <a:t>ile devamlı </a:t>
            </a:r>
            <a:r>
              <a:rPr lang="tr-TR" sz="2000" dirty="0" smtClean="0">
                <a:latin typeface="Arial" panose="020B0604020202020204" pitchFamily="34" charset="0"/>
                <a:cs typeface="Arial" panose="020B0604020202020204" pitchFamily="34" charset="0"/>
              </a:rPr>
              <a:t>surette irtibatta </a:t>
            </a:r>
            <a:r>
              <a:rPr lang="tr-TR" sz="2000" dirty="0">
                <a:latin typeface="Arial" panose="020B0604020202020204" pitchFamily="34" charset="0"/>
                <a:cs typeface="Arial" panose="020B0604020202020204" pitchFamily="34" charset="0"/>
              </a:rPr>
              <a:t>bulunduğunu bildikleri Peygamber’e samimiyetle inanıp bağlandıkları için onun </a:t>
            </a:r>
            <a:r>
              <a:rPr lang="tr-TR" sz="2000" dirty="0" smtClean="0">
                <a:latin typeface="Arial" panose="020B0604020202020204" pitchFamily="34" charset="0"/>
                <a:cs typeface="Arial" panose="020B0604020202020204" pitchFamily="34" charset="0"/>
              </a:rPr>
              <a:t>her buyruğunu </a:t>
            </a:r>
            <a:r>
              <a:rPr lang="tr-TR" sz="2000" dirty="0">
                <a:latin typeface="Arial" panose="020B0604020202020204" pitchFamily="34" charset="0"/>
                <a:cs typeface="Arial" panose="020B0604020202020204" pitchFamily="34" charset="0"/>
              </a:rPr>
              <a:t>ve hareketini büyük bir dikkatle takip ederek hâfızalarına nakşediyorlardı. </a:t>
            </a:r>
            <a:r>
              <a:rPr lang="tr-TR" sz="2000" dirty="0" smtClean="0">
                <a:latin typeface="Arial" panose="020B0604020202020204" pitchFamily="34" charset="0"/>
                <a:cs typeface="Arial" panose="020B0604020202020204" pitchFamily="34" charset="0"/>
              </a:rPr>
              <a:t>Sade </a:t>
            </a:r>
            <a:r>
              <a:rPr lang="tr-TR" sz="2000" dirty="0">
                <a:latin typeface="Arial" panose="020B0604020202020204" pitchFamily="34" charset="0"/>
                <a:cs typeface="Arial" panose="020B0604020202020204" pitchFamily="34" charset="0"/>
              </a:rPr>
              <a:t>ve tabii yaşayışları sebebiyle zihinleri berrak olan o günün insanları fevkalâde bir hâfıza gücüne sahipti.</a:t>
            </a:r>
          </a:p>
          <a:p>
            <a:pPr algn="just">
              <a:lnSpc>
                <a:spcPct val="150000"/>
              </a:lnSpc>
            </a:pPr>
            <a:r>
              <a:rPr lang="tr-TR" sz="2000" dirty="0">
                <a:latin typeface="Arial" panose="020B0604020202020204" pitchFamily="34" charset="0"/>
                <a:cs typeface="Arial" panose="020B0604020202020204" pitchFamily="34" charset="0"/>
              </a:rPr>
              <a:t>Hz. Peygamber’in, </a:t>
            </a:r>
            <a:r>
              <a:rPr lang="tr-TR" sz="2000" dirty="0" err="1" smtClean="0">
                <a:latin typeface="Arial" panose="020B0604020202020204" pitchFamily="34" charset="0"/>
                <a:cs typeface="Arial" panose="020B0604020202020204" pitchFamily="34" charset="0"/>
              </a:rPr>
              <a:t>sahâbîlere</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kendi sözlerini dinleyip öğrenmelerini emretmesi ve öğrendiklerini başkalarına tebliğ edenlere hayır duada bulunması, onların hadisleri bir ibadet vecdiyle öğrenip başkalarına nakletmelerini sağlamıştır.</a:t>
            </a:r>
          </a:p>
          <a:p>
            <a:pPr algn="just">
              <a:lnSpc>
                <a:spcPct val="150000"/>
              </a:lnSpc>
            </a:pPr>
            <a:r>
              <a:rPr lang="tr-TR" sz="2000" dirty="0">
                <a:latin typeface="Arial" panose="020B0604020202020204" pitchFamily="34" charset="0"/>
                <a:cs typeface="Arial" panose="020B0604020202020204" pitchFamily="34" charset="0"/>
              </a:rPr>
              <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
            </a:r>
            <a:br>
              <a:rPr lang="tr-TR" sz="2000" dirty="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111053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HADİSLERİN YAZILMASI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86863" y="2215315"/>
            <a:ext cx="9355014" cy="2400657"/>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Hadislerin yazılı olarak tespitini üç kısımda ele alabiliriz. Bunlar:</a:t>
            </a:r>
          </a:p>
          <a:p>
            <a:pPr marL="457200" indent="-457200" algn="just">
              <a:lnSpc>
                <a:spcPct val="150000"/>
              </a:lnSpc>
              <a:spcBef>
                <a:spcPts val="600"/>
              </a:spcBef>
              <a:spcAft>
                <a:spcPts val="600"/>
              </a:spcAft>
              <a:buFont typeface="+mj-lt"/>
              <a:buAutoNum type="arabicPeriod"/>
            </a:pPr>
            <a:r>
              <a:rPr lang="tr-TR" sz="2000" dirty="0" smtClean="0">
                <a:latin typeface="Arial" panose="020B0604020202020204" pitchFamily="34" charset="0"/>
                <a:cs typeface="Arial" panose="020B0604020202020204" pitchFamily="34" charset="0"/>
              </a:rPr>
              <a:t>Hz</a:t>
            </a:r>
            <a:r>
              <a:rPr lang="tr-TR" sz="2000" dirty="0">
                <a:latin typeface="Arial" panose="020B0604020202020204" pitchFamily="34" charset="0"/>
                <a:cs typeface="Arial" panose="020B0604020202020204" pitchFamily="34" charset="0"/>
              </a:rPr>
              <a:t>. Peygamber’in emriyle yazılan resmî vesikalar,</a:t>
            </a:r>
          </a:p>
          <a:p>
            <a:pPr marL="457200" indent="-457200" algn="just">
              <a:lnSpc>
                <a:spcPct val="150000"/>
              </a:lnSpc>
              <a:spcBef>
                <a:spcPts val="600"/>
              </a:spcBef>
              <a:spcAft>
                <a:spcPts val="600"/>
              </a:spcAft>
              <a:buFont typeface="+mj-lt"/>
              <a:buAutoNum type="arabicPeriod"/>
            </a:pPr>
            <a:r>
              <a:rPr lang="tr-TR" sz="2000" dirty="0" smtClean="0">
                <a:latin typeface="Arial" panose="020B0604020202020204" pitchFamily="34" charset="0"/>
                <a:cs typeface="Arial" panose="020B0604020202020204" pitchFamily="34" charset="0"/>
              </a:rPr>
              <a:t>Hz</a:t>
            </a:r>
            <a:r>
              <a:rPr lang="tr-TR" sz="2000" dirty="0">
                <a:latin typeface="Arial" panose="020B0604020202020204" pitchFamily="34" charset="0"/>
                <a:cs typeface="Arial" panose="020B0604020202020204" pitchFamily="34" charset="0"/>
              </a:rPr>
              <a:t>. Peygamberin emriyle yazılan </a:t>
            </a:r>
            <a:r>
              <a:rPr lang="tr-TR" sz="2000" dirty="0" err="1">
                <a:latin typeface="Arial" panose="020B0604020202020204" pitchFamily="34" charset="0"/>
                <a:cs typeface="Arial" panose="020B0604020202020204" pitchFamily="34" charset="0"/>
              </a:rPr>
              <a:t>gayriresmî</a:t>
            </a:r>
            <a:r>
              <a:rPr lang="tr-TR" sz="2000" dirty="0">
                <a:latin typeface="Arial" panose="020B0604020202020204" pitchFamily="34" charset="0"/>
                <a:cs typeface="Arial" panose="020B0604020202020204" pitchFamily="34" charset="0"/>
              </a:rPr>
              <a:t> vesikalar,</a:t>
            </a:r>
          </a:p>
          <a:p>
            <a:pPr marL="457200" indent="-457200" algn="just">
              <a:lnSpc>
                <a:spcPct val="150000"/>
              </a:lnSpc>
              <a:spcBef>
                <a:spcPts val="600"/>
              </a:spcBef>
              <a:spcAft>
                <a:spcPts val="600"/>
              </a:spcAft>
              <a:buFont typeface="+mj-lt"/>
              <a:buAutoNum type="arabicPeriod"/>
            </a:pPr>
            <a:r>
              <a:rPr lang="tr-TR" sz="2000" dirty="0" smtClean="0">
                <a:latin typeface="Arial" panose="020B0604020202020204" pitchFamily="34" charset="0"/>
                <a:cs typeface="Arial" panose="020B0604020202020204" pitchFamily="34" charset="0"/>
              </a:rPr>
              <a:t>Hz</a:t>
            </a:r>
            <a:r>
              <a:rPr lang="tr-TR" sz="2000" dirty="0">
                <a:latin typeface="Arial" panose="020B0604020202020204" pitchFamily="34" charset="0"/>
                <a:cs typeface="Arial" panose="020B0604020202020204" pitchFamily="34" charset="0"/>
              </a:rPr>
              <a:t>. Peygamber zamanında bazı </a:t>
            </a:r>
            <a:r>
              <a:rPr lang="tr-TR" sz="2000" dirty="0" err="1">
                <a:latin typeface="Arial" panose="020B0604020202020204" pitchFamily="34" charset="0"/>
                <a:cs typeface="Arial" panose="020B0604020202020204" pitchFamily="34" charset="0"/>
              </a:rPr>
              <a:t>sahabilerin</a:t>
            </a:r>
            <a:r>
              <a:rPr lang="tr-TR" sz="2000" dirty="0">
                <a:latin typeface="Arial" panose="020B0604020202020204" pitchFamily="34" charset="0"/>
                <a:cs typeface="Arial" panose="020B0604020202020204" pitchFamily="34" charset="0"/>
              </a:rPr>
              <a:t> yazdıkları </a:t>
            </a:r>
            <a:r>
              <a:rPr lang="tr-TR" sz="2000" dirty="0" smtClean="0">
                <a:latin typeface="Arial" panose="020B0604020202020204" pitchFamily="34" charset="0"/>
                <a:cs typeface="Arial" panose="020B0604020202020204" pitchFamily="34" charset="0"/>
              </a:rPr>
              <a:t>hadisler</a:t>
            </a: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57021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HADİSLERİN YAZILMASI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72656" y="2025197"/>
            <a:ext cx="10084329" cy="5586145"/>
          </a:xfrm>
          <a:prstGeom prst="rect">
            <a:avLst/>
          </a:prstGeom>
          <a:noFill/>
        </p:spPr>
        <p:txBody>
          <a:bodyPr wrap="square" rtlCol="0">
            <a:spAutoFit/>
          </a:bodyPr>
          <a:lstStyle/>
          <a:p>
            <a:pPr algn="just">
              <a:lnSpc>
                <a:spcPct val="150000"/>
              </a:lnSpc>
              <a:buFont typeface="+mj-lt"/>
              <a:buAutoNum type="arabicPeriod"/>
            </a:pPr>
            <a:r>
              <a:rPr lang="tr-TR" sz="2000" dirty="0">
                <a:latin typeface="Arial" panose="020B0604020202020204" pitchFamily="34" charset="0"/>
                <a:cs typeface="Arial" panose="020B0604020202020204" pitchFamily="34" charset="0"/>
              </a:rPr>
              <a:t>Hz. Muhammed’in emriyle yazılan resmî vesikalardan bazıları şunlardır</a:t>
            </a:r>
            <a:r>
              <a:rPr lang="tr-TR" sz="2000"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Hz. Peygamber (</a:t>
            </a:r>
            <a:r>
              <a:rPr lang="tr-TR" dirty="0" err="1">
                <a:latin typeface="Arial" panose="020B0604020202020204" pitchFamily="34" charset="0"/>
                <a:cs typeface="Arial" panose="020B0604020202020204" pitchFamily="34" charset="0"/>
              </a:rPr>
              <a:t>s.a.s</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Habeş </a:t>
            </a:r>
            <a:r>
              <a:rPr lang="tr-TR" dirty="0">
                <a:latin typeface="Arial" panose="020B0604020202020204" pitchFamily="34" charset="0"/>
                <a:cs typeface="Arial" panose="020B0604020202020204" pitchFamily="34" charset="0"/>
              </a:rPr>
              <a:t>kralına hitaben, gelen Müslümanlara sahip </a:t>
            </a:r>
            <a:r>
              <a:rPr lang="tr-TR" dirty="0" smtClean="0">
                <a:latin typeface="Arial" panose="020B0604020202020204" pitchFamily="34" charset="0"/>
                <a:cs typeface="Arial" panose="020B0604020202020204" pitchFamily="34" charset="0"/>
              </a:rPr>
              <a:t>çıkması için </a:t>
            </a:r>
            <a:r>
              <a:rPr lang="tr-TR" dirty="0">
                <a:latin typeface="Arial" panose="020B0604020202020204" pitchFamily="34" charset="0"/>
                <a:cs typeface="Arial" panose="020B0604020202020204" pitchFamily="34" charset="0"/>
              </a:rPr>
              <a:t>bir mektup </a:t>
            </a:r>
            <a:r>
              <a:rPr lang="tr-TR" dirty="0" smtClean="0">
                <a:latin typeface="Arial" panose="020B0604020202020204" pitchFamily="34" charset="0"/>
                <a:cs typeface="Arial" panose="020B0604020202020204" pitchFamily="34" charset="0"/>
              </a:rPr>
              <a:t>yazmıştır.</a:t>
            </a:r>
          </a:p>
          <a:p>
            <a:pPr marL="285750" indent="-28575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Hz. Peygamber (</a:t>
            </a:r>
            <a:r>
              <a:rPr lang="tr-TR" dirty="0" err="1">
                <a:latin typeface="Arial" panose="020B0604020202020204" pitchFamily="34" charset="0"/>
                <a:cs typeface="Arial" panose="020B0604020202020204" pitchFamily="34" charset="0"/>
              </a:rPr>
              <a:t>s.a.s</a:t>
            </a:r>
            <a:r>
              <a:rPr lang="tr-TR" dirty="0">
                <a:latin typeface="Arial" panose="020B0604020202020204" pitchFamily="34" charset="0"/>
                <a:cs typeface="Arial" panose="020B0604020202020204" pitchFamily="34" charset="0"/>
              </a:rPr>
              <a:t>.) Medine’ye geldiğinde </a:t>
            </a:r>
            <a:r>
              <a:rPr lang="tr-TR" dirty="0" smtClean="0">
                <a:latin typeface="Arial" panose="020B0604020202020204" pitchFamily="34" charset="0"/>
                <a:cs typeface="Arial" panose="020B0604020202020204" pitchFamily="34" charset="0"/>
              </a:rPr>
              <a:t>Medine Anayasası’nı </a:t>
            </a:r>
            <a:r>
              <a:rPr lang="tr-TR" dirty="0">
                <a:latin typeface="Arial" panose="020B0604020202020204" pitchFamily="34" charset="0"/>
                <a:cs typeface="Arial" panose="020B0604020202020204" pitchFamily="34" charset="0"/>
              </a:rPr>
              <a:t>yazmıştır</a:t>
            </a:r>
            <a:r>
              <a:rPr lang="tr-TR" dirty="0" smtClean="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Hz. Peygamber (</a:t>
            </a:r>
            <a:r>
              <a:rPr lang="tr-TR" dirty="0" err="1">
                <a:latin typeface="Arial" panose="020B0604020202020204" pitchFamily="34" charset="0"/>
                <a:cs typeface="Arial" panose="020B0604020202020204" pitchFamily="34" charset="0"/>
              </a:rPr>
              <a:t>s.a.s</a:t>
            </a:r>
            <a:r>
              <a:rPr lang="tr-TR" dirty="0">
                <a:latin typeface="Arial" panose="020B0604020202020204" pitchFamily="34" charset="0"/>
                <a:cs typeface="Arial" panose="020B0604020202020204" pitchFamily="34" charset="0"/>
              </a:rPr>
              <a:t>.), hicretin ilk senesinde </a:t>
            </a:r>
            <a:r>
              <a:rPr lang="tr-TR" dirty="0" smtClean="0">
                <a:latin typeface="Arial" panose="020B0604020202020204" pitchFamily="34" charset="0"/>
                <a:cs typeface="Arial" panose="020B0604020202020204" pitchFamily="34" charset="0"/>
              </a:rPr>
              <a:t>bazı kabilelerle </a:t>
            </a:r>
            <a:r>
              <a:rPr lang="tr-TR" dirty="0">
                <a:latin typeface="Arial" panose="020B0604020202020204" pitchFamily="34" charset="0"/>
                <a:cs typeface="Arial" panose="020B0604020202020204" pitchFamily="34" charset="0"/>
              </a:rPr>
              <a:t>yazılı anlaşmalar </a:t>
            </a:r>
            <a:r>
              <a:rPr lang="tr-TR" dirty="0" smtClean="0">
                <a:latin typeface="Arial" panose="020B0604020202020204" pitchFamily="34" charset="0"/>
                <a:cs typeface="Arial" panose="020B0604020202020204" pitchFamily="34" charset="0"/>
              </a:rPr>
              <a:t>yapmıştır.</a:t>
            </a:r>
          </a:p>
          <a:p>
            <a:pPr marL="285750" indent="-28575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Hz. Peygamber (</a:t>
            </a:r>
            <a:r>
              <a:rPr lang="tr-TR" dirty="0" err="1">
                <a:latin typeface="Arial" panose="020B0604020202020204" pitchFamily="34" charset="0"/>
                <a:cs typeface="Arial" panose="020B0604020202020204" pitchFamily="34" charset="0"/>
              </a:rPr>
              <a:t>s.a.s</a:t>
            </a:r>
            <a:r>
              <a:rPr lang="tr-TR" dirty="0">
                <a:latin typeface="Arial" panose="020B0604020202020204" pitchFamily="34" charset="0"/>
                <a:cs typeface="Arial" panose="020B0604020202020204" pitchFamily="34" charset="0"/>
              </a:rPr>
              <a:t>.) askerî ve sivil memurlarına emirler </a:t>
            </a:r>
            <a:r>
              <a:rPr lang="tr-TR" dirty="0" smtClean="0">
                <a:latin typeface="Arial" panose="020B0604020202020204" pitchFamily="34" charset="0"/>
                <a:cs typeface="Arial" panose="020B0604020202020204" pitchFamily="34" charset="0"/>
              </a:rPr>
              <a:t>yazmıştır.</a:t>
            </a:r>
            <a:endParaRPr lang="tr-TR"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tr-TR" dirty="0" smtClean="0">
                <a:latin typeface="Arial" panose="020B0604020202020204" pitchFamily="34" charset="0"/>
                <a:cs typeface="Arial" panose="020B0604020202020204" pitchFamily="34" charset="0"/>
              </a:rPr>
              <a:t>Habeş, Mısır, Rum, İran, </a:t>
            </a:r>
            <a:r>
              <a:rPr lang="tr-TR" dirty="0">
                <a:latin typeface="Arial" panose="020B0604020202020204" pitchFamily="34" charset="0"/>
                <a:cs typeface="Arial" panose="020B0604020202020204" pitchFamily="34" charset="0"/>
              </a:rPr>
              <a:t>Yemen </a:t>
            </a:r>
            <a:r>
              <a:rPr lang="tr-TR" dirty="0" smtClean="0">
                <a:latin typeface="Arial" panose="020B0604020202020204" pitchFamily="34" charset="0"/>
                <a:cs typeface="Arial" panose="020B0604020202020204" pitchFamily="34" charset="0"/>
              </a:rPr>
              <a:t>krallarına İslam’a davet </a:t>
            </a:r>
            <a:r>
              <a:rPr lang="tr-TR" dirty="0">
                <a:latin typeface="Arial" panose="020B0604020202020204" pitchFamily="34" charset="0"/>
                <a:cs typeface="Arial" panose="020B0604020202020204" pitchFamily="34" charset="0"/>
              </a:rPr>
              <a:t>mektupları </a:t>
            </a:r>
            <a:r>
              <a:rPr lang="tr-TR" dirty="0" smtClean="0">
                <a:latin typeface="Arial" panose="020B0604020202020204" pitchFamily="34" charset="0"/>
                <a:cs typeface="Arial" panose="020B0604020202020204" pitchFamily="34" charset="0"/>
              </a:rPr>
              <a:t>yazmıştır.</a:t>
            </a:r>
          </a:p>
          <a:p>
            <a:pPr marL="285750" indent="-28575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Valilerine zekâtın kaynakları ile ilgili yazılar </a:t>
            </a:r>
            <a:r>
              <a:rPr lang="tr-TR" dirty="0" smtClean="0">
                <a:latin typeface="Arial" panose="020B0604020202020204" pitchFamily="34" charset="0"/>
                <a:cs typeface="Arial" panose="020B0604020202020204" pitchFamily="34" charset="0"/>
              </a:rPr>
              <a:t>yazmıştır. </a:t>
            </a:r>
          </a:p>
          <a:p>
            <a:pPr>
              <a:lnSpc>
                <a:spcPct val="150000"/>
              </a:lnSpc>
            </a:pPr>
            <a:r>
              <a:rPr lang="tr-TR" dirty="0">
                <a:latin typeface="Arial" panose="020B0604020202020204" pitchFamily="34" charset="0"/>
                <a:cs typeface="Arial" panose="020B0604020202020204" pitchFamily="34" charset="0"/>
              </a:rPr>
              <a:t>Muhammed </a:t>
            </a:r>
            <a:r>
              <a:rPr lang="tr-TR" dirty="0" err="1">
                <a:latin typeface="Arial" panose="020B0604020202020204" pitchFamily="34" charset="0"/>
                <a:cs typeface="Arial" panose="020B0604020202020204" pitchFamily="34" charset="0"/>
              </a:rPr>
              <a:t>Hamidullah’ın</a:t>
            </a:r>
            <a:r>
              <a:rPr lang="tr-TR" dirty="0">
                <a:latin typeface="Arial" panose="020B0604020202020204" pitchFamily="34" charset="0"/>
                <a:cs typeface="Arial" panose="020B0604020202020204" pitchFamily="34" charset="0"/>
              </a:rPr>
              <a:t> tespitine </a:t>
            </a:r>
            <a:r>
              <a:rPr lang="tr-TR" dirty="0" smtClean="0">
                <a:latin typeface="Arial" panose="020B0604020202020204" pitchFamily="34" charset="0"/>
                <a:cs typeface="Arial" panose="020B0604020202020204" pitchFamily="34" charset="0"/>
              </a:rPr>
              <a:t>göre </a:t>
            </a:r>
            <a:r>
              <a:rPr lang="tr-TR" dirty="0">
                <a:latin typeface="Arial" panose="020B0604020202020204" pitchFamily="34" charset="0"/>
                <a:cs typeface="Arial" panose="020B0604020202020204" pitchFamily="34" charset="0"/>
              </a:rPr>
              <a:t>Hz. </a:t>
            </a:r>
            <a:r>
              <a:rPr lang="tr-TR" dirty="0" smtClean="0">
                <a:latin typeface="Arial" panose="020B0604020202020204" pitchFamily="34" charset="0"/>
                <a:cs typeface="Arial" panose="020B0604020202020204" pitchFamily="34" charset="0"/>
              </a:rPr>
              <a:t>Peygamber zamanında </a:t>
            </a:r>
            <a:r>
              <a:rPr lang="tr-TR" dirty="0">
                <a:latin typeface="Arial" panose="020B0604020202020204" pitchFamily="34" charset="0"/>
                <a:cs typeface="Arial" panose="020B0604020202020204" pitchFamily="34" charset="0"/>
              </a:rPr>
              <a:t>bu şekilde yazılan vesikaların sayısı </a:t>
            </a:r>
            <a:r>
              <a:rPr lang="tr-TR" b="1" dirty="0">
                <a:latin typeface="Arial" panose="020B0604020202020204" pitchFamily="34" charset="0"/>
                <a:cs typeface="Arial" panose="020B0604020202020204" pitchFamily="34" charset="0"/>
              </a:rPr>
              <a:t>üç yüzden fazladır </a:t>
            </a:r>
            <a:r>
              <a:rPr lang="tr-TR" dirty="0">
                <a:latin typeface="Arial" panose="020B0604020202020204" pitchFamily="34" charset="0"/>
                <a:cs typeface="Arial" panose="020B0604020202020204" pitchFamily="34" charset="0"/>
              </a:rPr>
              <a:t>ve </a:t>
            </a:r>
            <a:r>
              <a:rPr lang="tr-TR" dirty="0" smtClean="0">
                <a:latin typeface="Arial" panose="020B0604020202020204" pitchFamily="34" charset="0"/>
                <a:cs typeface="Arial" panose="020B0604020202020204" pitchFamily="34" charset="0"/>
              </a:rPr>
              <a:t>bunlar “</a:t>
            </a:r>
            <a:r>
              <a:rPr lang="tr-TR" u="sng" dirty="0" err="1" smtClean="0">
                <a:latin typeface="Arial" panose="020B0604020202020204" pitchFamily="34" charset="0"/>
                <a:cs typeface="Arial" panose="020B0604020202020204" pitchFamily="34" charset="0"/>
              </a:rPr>
              <a:t>Mecmuatu’l-Vesâikı’s-Siyasiyye</a:t>
            </a:r>
            <a:r>
              <a:rPr lang="tr-TR" u="sng" dirty="0">
                <a:latin typeface="Arial" panose="020B0604020202020204" pitchFamily="34" charset="0"/>
                <a:cs typeface="Arial" panose="020B0604020202020204" pitchFamily="34" charset="0"/>
              </a:rPr>
              <a:t>” isimli eserinde </a:t>
            </a:r>
            <a:r>
              <a:rPr lang="tr-TR" u="sng" dirty="0" smtClean="0">
                <a:latin typeface="Arial" panose="020B0604020202020204" pitchFamily="34" charset="0"/>
                <a:cs typeface="Arial" panose="020B0604020202020204" pitchFamily="34" charset="0"/>
              </a:rPr>
              <a:t>yayınlanmıştır.</a:t>
            </a:r>
            <a:r>
              <a:rPr lang="tr-TR" u="sng" dirty="0">
                <a:latin typeface="Arial" panose="020B0604020202020204" pitchFamily="34" charset="0"/>
                <a:cs typeface="Arial" panose="020B0604020202020204" pitchFamily="34" charset="0"/>
              </a:rPr>
              <a:t/>
            </a:r>
            <a:br>
              <a:rPr lang="tr-TR" u="sng"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554117"/>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HADİSLERİN YAZILMASI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196811" y="1711644"/>
            <a:ext cx="7247344" cy="5632311"/>
          </a:xfrm>
          <a:prstGeom prst="rect">
            <a:avLst/>
          </a:prstGeom>
          <a:noFill/>
        </p:spPr>
        <p:txBody>
          <a:bodyPr wrap="square" rtlCol="0">
            <a:spAutoFit/>
          </a:bodyPr>
          <a:lstStyle/>
          <a:p>
            <a:pPr algn="just">
              <a:lnSpc>
                <a:spcPct val="150000"/>
              </a:lnSpc>
            </a:pPr>
            <a:r>
              <a:rPr lang="tr-TR" sz="2000" dirty="0" smtClean="0">
                <a:latin typeface="Arial" panose="020B0604020202020204" pitchFamily="34" charset="0"/>
                <a:cs typeface="Arial" panose="020B0604020202020204" pitchFamily="34" charset="0"/>
              </a:rPr>
              <a:t>2.Hz</a:t>
            </a:r>
            <a:r>
              <a:rPr lang="tr-TR" sz="2000" dirty="0">
                <a:latin typeface="Arial" panose="020B0604020202020204" pitchFamily="34" charset="0"/>
                <a:cs typeface="Arial" panose="020B0604020202020204" pitchFamily="34" charset="0"/>
              </a:rPr>
              <a:t>. Peygamber’in emriyle yazılan </a:t>
            </a:r>
            <a:r>
              <a:rPr lang="tr-TR" sz="2000" dirty="0" err="1">
                <a:latin typeface="Arial" panose="020B0604020202020204" pitchFamily="34" charset="0"/>
                <a:cs typeface="Arial" panose="020B0604020202020204" pitchFamily="34" charset="0"/>
              </a:rPr>
              <a:t>gayriresmî</a:t>
            </a:r>
            <a:r>
              <a:rPr lang="tr-TR" sz="2000" dirty="0">
                <a:latin typeface="Arial" panose="020B0604020202020204" pitchFamily="34" charset="0"/>
                <a:cs typeface="Arial" panose="020B0604020202020204" pitchFamily="34" charset="0"/>
              </a:rPr>
              <a:t> yazılan </a:t>
            </a:r>
            <a:r>
              <a:rPr lang="tr-TR" sz="2000" dirty="0" smtClean="0">
                <a:latin typeface="Arial" panose="020B0604020202020204" pitchFamily="34" charset="0"/>
                <a:cs typeface="Arial" panose="020B0604020202020204" pitchFamily="34" charset="0"/>
              </a:rPr>
              <a:t>vesikalar: Örneğin, Mekke’nin Fethinde </a:t>
            </a:r>
            <a:r>
              <a:rPr lang="tr-TR" sz="2000" dirty="0" err="1" smtClean="0">
                <a:latin typeface="Arial" panose="020B0604020202020204" pitchFamily="34" charset="0"/>
                <a:cs typeface="Arial" panose="020B0604020202020204" pitchFamily="34" charset="0"/>
              </a:rPr>
              <a:t>Ebû</a:t>
            </a:r>
            <a:r>
              <a:rPr lang="tr-TR" sz="2000" dirty="0" smtClean="0">
                <a:latin typeface="Arial" panose="020B0604020202020204" pitchFamily="34" charset="0"/>
                <a:cs typeface="Arial" panose="020B0604020202020204" pitchFamily="34" charset="0"/>
              </a:rPr>
              <a:t> Şah isimli </a:t>
            </a:r>
            <a:r>
              <a:rPr lang="tr-TR" sz="2000" dirty="0" err="1" smtClean="0">
                <a:latin typeface="Arial" panose="020B0604020202020204" pitchFamily="34" charset="0"/>
                <a:cs typeface="Arial" panose="020B0604020202020204" pitchFamily="34" charset="0"/>
              </a:rPr>
              <a:t>sahabinin</a:t>
            </a:r>
            <a:r>
              <a:rPr lang="tr-TR" sz="2000" dirty="0" smtClean="0">
                <a:latin typeface="Arial" panose="020B0604020202020204" pitchFamily="34" charset="0"/>
                <a:cs typeface="Arial" panose="020B0604020202020204" pitchFamily="34" charset="0"/>
              </a:rPr>
              <a:t> isteği üzerine yazılan yazı </a:t>
            </a:r>
          </a:p>
          <a:p>
            <a:pPr algn="just">
              <a:lnSpc>
                <a:spcPct val="150000"/>
              </a:lnSpc>
            </a:pPr>
            <a:r>
              <a:rPr lang="tr-TR" sz="2000" dirty="0" smtClean="0">
                <a:latin typeface="Arial" panose="020B0604020202020204" pitchFamily="34" charset="0"/>
                <a:cs typeface="Arial" panose="020B0604020202020204" pitchFamily="34" charset="0"/>
              </a:rPr>
              <a:t>3.Hz</a:t>
            </a:r>
            <a:r>
              <a:rPr lang="tr-TR" sz="2000" dirty="0">
                <a:latin typeface="Arial" panose="020B0604020202020204" pitchFamily="34" charset="0"/>
                <a:cs typeface="Arial" panose="020B0604020202020204" pitchFamily="34" charset="0"/>
              </a:rPr>
              <a:t>. Peygamber zamanında bazı </a:t>
            </a:r>
            <a:r>
              <a:rPr lang="tr-TR" sz="2000" dirty="0" err="1">
                <a:latin typeface="Arial" panose="020B0604020202020204" pitchFamily="34" charset="0"/>
                <a:cs typeface="Arial" panose="020B0604020202020204" pitchFamily="34" charset="0"/>
              </a:rPr>
              <a:t>sahabilerin</a:t>
            </a:r>
            <a:r>
              <a:rPr lang="tr-TR" sz="2000" dirty="0">
                <a:latin typeface="Arial" panose="020B0604020202020204" pitchFamily="34" charset="0"/>
                <a:cs typeface="Arial" panose="020B0604020202020204" pitchFamily="34" charset="0"/>
              </a:rPr>
              <a:t> yazdıkları </a:t>
            </a:r>
            <a:r>
              <a:rPr lang="tr-TR" sz="2000" dirty="0" smtClean="0">
                <a:latin typeface="Arial" panose="020B0604020202020204" pitchFamily="34" charset="0"/>
                <a:cs typeface="Arial" panose="020B0604020202020204" pitchFamily="34" charset="0"/>
              </a:rPr>
              <a:t>hadisler:</a:t>
            </a:r>
            <a:endParaRPr lang="tr-TR" sz="2000" dirty="0">
              <a:latin typeface="Arial" panose="020B0604020202020204" pitchFamily="34" charset="0"/>
              <a:cs typeface="Arial" panose="020B0604020202020204" pitchFamily="34" charset="0"/>
            </a:endParaRPr>
          </a:p>
          <a:p>
            <a:pPr algn="just">
              <a:lnSpc>
                <a:spcPct val="150000"/>
              </a:lnSpc>
            </a:pPr>
            <a:r>
              <a:rPr lang="tr-TR" sz="2000" dirty="0" smtClean="0">
                <a:latin typeface="Arial" panose="020B0604020202020204" pitchFamily="34" charset="0"/>
                <a:cs typeface="Arial" panose="020B0604020202020204" pitchFamily="34" charset="0"/>
              </a:rPr>
              <a:t>Abdullah </a:t>
            </a:r>
            <a:r>
              <a:rPr lang="tr-TR" sz="2000" dirty="0">
                <a:latin typeface="Arial" panose="020B0604020202020204" pitchFamily="34" charset="0"/>
                <a:cs typeface="Arial" panose="020B0604020202020204" pitchFamily="34" charset="0"/>
              </a:rPr>
              <a:t>b. </a:t>
            </a:r>
            <a:r>
              <a:rPr lang="tr-TR" sz="2000" dirty="0" err="1">
                <a:latin typeface="Arial" panose="020B0604020202020204" pitchFamily="34" charset="0"/>
                <a:cs typeface="Arial" panose="020B0604020202020204" pitchFamily="34" charset="0"/>
              </a:rPr>
              <a:t>Amr</a:t>
            </a:r>
            <a:r>
              <a:rPr lang="tr-TR" sz="2000" dirty="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İbni’l-Âs</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Hz</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Ali</a:t>
            </a:r>
            <a:r>
              <a:rPr lang="tr-TR" sz="2000" dirty="0" smtClean="0">
                <a:latin typeface="Arial" panose="020B0604020202020204" pitchFamily="34" charset="0"/>
                <a:cs typeface="Arial" panose="020B0604020202020204" pitchFamily="34" charset="0"/>
              </a:rPr>
              <a:t>,</a:t>
            </a:r>
            <a:r>
              <a:rPr lang="es-ES" sz="2000" dirty="0" smtClean="0">
                <a:latin typeface="Arial" panose="020B0604020202020204" pitchFamily="34" charset="0"/>
                <a:cs typeface="Arial" panose="020B0604020202020204" pitchFamily="34" charset="0"/>
              </a:rPr>
              <a:t> Câbir </a:t>
            </a:r>
            <a:r>
              <a:rPr lang="es-ES" sz="2000" dirty="0">
                <a:latin typeface="Arial" panose="020B0604020202020204" pitchFamily="34" charset="0"/>
                <a:cs typeface="Arial" panose="020B0604020202020204" pitchFamily="34" charset="0"/>
              </a:rPr>
              <a:t>b. </a:t>
            </a:r>
            <a:r>
              <a:rPr lang="es-ES" sz="2000" dirty="0" smtClean="0">
                <a:latin typeface="Arial" panose="020B0604020202020204" pitchFamily="34" charset="0"/>
                <a:cs typeface="Arial" panose="020B0604020202020204" pitchFamily="34" charset="0"/>
              </a:rPr>
              <a:t>Abdillah</a:t>
            </a:r>
            <a:r>
              <a:rPr lang="tr-TR" sz="2000" dirty="0" smtClean="0">
                <a:latin typeface="Arial" panose="020B0604020202020204" pitchFamily="34" charset="0"/>
                <a:cs typeface="Arial" panose="020B0604020202020204" pitchFamily="34" charset="0"/>
              </a:rPr>
              <a:t>,</a:t>
            </a:r>
            <a:r>
              <a:rPr lang="es-ES" sz="2000" dirty="0" smtClean="0">
                <a:latin typeface="Arial" panose="020B0604020202020204" pitchFamily="34" charset="0"/>
                <a:cs typeface="Arial" panose="020B0604020202020204" pitchFamily="34" charset="0"/>
              </a:rPr>
              <a:t> Enes </a:t>
            </a:r>
            <a:r>
              <a:rPr lang="es-ES" sz="2000" dirty="0">
                <a:latin typeface="Arial" panose="020B0604020202020204" pitchFamily="34" charset="0"/>
                <a:cs typeface="Arial" panose="020B0604020202020204" pitchFamily="34" charset="0"/>
              </a:rPr>
              <a:t>İbnu </a:t>
            </a:r>
            <a:r>
              <a:rPr lang="es-ES" sz="2000" dirty="0" smtClean="0">
                <a:latin typeface="Arial" panose="020B0604020202020204" pitchFamily="34" charset="0"/>
                <a:cs typeface="Arial" panose="020B0604020202020204" pitchFamily="34" charset="0"/>
              </a:rPr>
              <a:t>Mâlik</a:t>
            </a:r>
            <a:r>
              <a:rPr lang="tr-TR" sz="2000" dirty="0" smtClean="0">
                <a:latin typeface="Arial" panose="020B0604020202020204" pitchFamily="34" charset="0"/>
                <a:cs typeface="Arial" panose="020B0604020202020204" pitchFamily="34" charset="0"/>
              </a:rPr>
              <a:t>,</a:t>
            </a:r>
            <a:r>
              <a:rPr lang="es-ES"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Ebû</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Hureyre</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a:t>
            </a:r>
            <a:r>
              <a:rPr lang="tr-TR" sz="2000" dirty="0" err="1" smtClean="0">
                <a:latin typeface="Arial" panose="020B0604020202020204" pitchFamily="34" charset="0"/>
                <a:cs typeface="Arial" panose="020B0604020202020204" pitchFamily="34" charset="0"/>
              </a:rPr>
              <a:t>Ebû</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Hureyre’nin</a:t>
            </a:r>
            <a:r>
              <a:rPr lang="tr-TR" sz="2000" dirty="0">
                <a:latin typeface="Arial" panose="020B0604020202020204" pitchFamily="34" charset="0"/>
                <a:cs typeface="Arial" panose="020B0604020202020204" pitchFamily="34" charset="0"/>
              </a:rPr>
              <a:t> sahifesine “</a:t>
            </a:r>
            <a:r>
              <a:rPr lang="tr-TR" sz="2000" dirty="0" smtClean="0">
                <a:latin typeface="Arial" panose="020B0604020202020204" pitchFamily="34" charset="0"/>
                <a:cs typeface="Arial" panose="020B0604020202020204" pitchFamily="34" charset="0"/>
              </a:rPr>
              <a:t>Sahife-i </a:t>
            </a:r>
            <a:r>
              <a:rPr lang="tr-TR" sz="2000" dirty="0" err="1" smtClean="0">
                <a:latin typeface="Arial" panose="020B0604020202020204" pitchFamily="34" charset="0"/>
                <a:cs typeface="Arial" panose="020B0604020202020204" pitchFamily="34" charset="0"/>
              </a:rPr>
              <a:t>Sahiha</a:t>
            </a:r>
            <a:r>
              <a:rPr lang="tr-TR" sz="2000" dirty="0">
                <a:latin typeface="Arial" panose="020B0604020202020204" pitchFamily="34" charset="0"/>
                <a:cs typeface="Arial" panose="020B0604020202020204" pitchFamily="34" charset="0"/>
              </a:rPr>
              <a:t>” denilmektedir. </a:t>
            </a:r>
            <a:r>
              <a:rPr lang="tr-TR" sz="2000" dirty="0" err="1">
                <a:latin typeface="Arial" panose="020B0604020202020204" pitchFamily="34" charset="0"/>
                <a:cs typeface="Arial" panose="020B0604020202020204" pitchFamily="34" charset="0"/>
              </a:rPr>
              <a:t>Hemmâm</a:t>
            </a:r>
            <a:r>
              <a:rPr lang="tr-TR" sz="2000" dirty="0">
                <a:latin typeface="Arial" panose="020B0604020202020204" pitchFamily="34" charset="0"/>
                <a:cs typeface="Arial" panose="020B0604020202020204" pitchFamily="34" charset="0"/>
              </a:rPr>
              <a:t> b. </a:t>
            </a:r>
            <a:r>
              <a:rPr lang="tr-TR" sz="2000" dirty="0" err="1">
                <a:latin typeface="Arial" panose="020B0604020202020204" pitchFamily="34" charset="0"/>
                <a:cs typeface="Arial" panose="020B0604020202020204" pitchFamily="34" charset="0"/>
              </a:rPr>
              <a:t>Münebbih’in</a:t>
            </a:r>
            <a:r>
              <a:rPr lang="tr-TR" sz="2000" dirty="0">
                <a:latin typeface="Arial" panose="020B0604020202020204" pitchFamily="34" charset="0"/>
                <a:cs typeface="Arial" panose="020B0604020202020204" pitchFamily="34" charset="0"/>
              </a:rPr>
              <a:t> rivayeti ile bize </a:t>
            </a:r>
            <a:r>
              <a:rPr lang="tr-TR" sz="2000" dirty="0" smtClean="0">
                <a:latin typeface="Arial" panose="020B0604020202020204" pitchFamily="34" charset="0"/>
                <a:cs typeface="Arial" panose="020B0604020202020204" pitchFamily="34" charset="0"/>
              </a:rPr>
              <a:t>kadar ulaşmıştır</a:t>
            </a:r>
            <a:r>
              <a:rPr lang="tr-TR" sz="2000" dirty="0">
                <a:latin typeface="Arial" panose="020B0604020202020204" pitchFamily="34" charset="0"/>
                <a:cs typeface="Arial" panose="020B0604020202020204" pitchFamily="34" charset="0"/>
              </a:rPr>
              <a:t>. Bu eserde 138 hadis </a:t>
            </a:r>
            <a:r>
              <a:rPr lang="tr-TR" sz="2000" dirty="0" smtClean="0">
                <a:latin typeface="Arial" panose="020B0604020202020204" pitchFamily="34" charset="0"/>
                <a:cs typeface="Arial" panose="020B0604020202020204" pitchFamily="34" charset="0"/>
              </a:rPr>
              <a:t>bulunmaktadır.)</a:t>
            </a:r>
          </a:p>
          <a:p>
            <a:pPr algn="just">
              <a:lnSpc>
                <a:spcPct val="150000"/>
              </a:lnSpc>
            </a:pPr>
            <a:r>
              <a:rPr lang="tr-TR" sz="2000" dirty="0" smtClean="0">
                <a:latin typeface="Arial" panose="020B0604020202020204" pitchFamily="34" charset="0"/>
                <a:cs typeface="Arial" panose="020B0604020202020204" pitchFamily="34" charset="0"/>
              </a:rPr>
              <a:t>Mustafa </a:t>
            </a:r>
            <a:r>
              <a:rPr lang="tr-TR" sz="2000" dirty="0" err="1" smtClean="0">
                <a:latin typeface="Arial" panose="020B0604020202020204" pitchFamily="34" charset="0"/>
                <a:cs typeface="Arial" panose="020B0604020202020204" pitchFamily="34" charset="0"/>
              </a:rPr>
              <a:t>Azami’nin</a:t>
            </a:r>
            <a:r>
              <a:rPr lang="tr-TR" sz="2000" dirty="0" smtClean="0">
                <a:latin typeface="Arial" panose="020B0604020202020204" pitchFamily="34" charset="0"/>
                <a:cs typeface="Arial" panose="020B0604020202020204" pitchFamily="34" charset="0"/>
              </a:rPr>
              <a:t> tespitine göre </a:t>
            </a:r>
            <a:r>
              <a:rPr lang="tr-TR" sz="2000" b="1" dirty="0" smtClean="0">
                <a:latin typeface="Arial" panose="020B0604020202020204" pitchFamily="34" charset="0"/>
                <a:cs typeface="Arial" panose="020B0604020202020204" pitchFamily="34" charset="0"/>
              </a:rPr>
              <a:t>elli iki </a:t>
            </a:r>
            <a:r>
              <a:rPr lang="tr-TR" sz="2000" b="1" dirty="0" err="1" smtClean="0">
                <a:latin typeface="Arial" panose="020B0604020202020204" pitchFamily="34" charset="0"/>
                <a:cs typeface="Arial" panose="020B0604020202020204" pitchFamily="34" charset="0"/>
              </a:rPr>
              <a:t>sahabi</a:t>
            </a:r>
            <a:r>
              <a:rPr lang="tr-TR" sz="2000" b="1"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hadis yazmıştır. (İlk Devir Hadis Edebiyatı)</a:t>
            </a:r>
          </a:p>
          <a:p>
            <a:pPr algn="just">
              <a:lnSpc>
                <a:spcPct val="150000"/>
              </a:lnSpc>
              <a:buFont typeface="+mj-lt"/>
              <a:buAutoNum type="arabicPeriod"/>
            </a:pPr>
            <a:endParaRPr lang="tr-TR" sz="20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507" y="1609121"/>
            <a:ext cx="295275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69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HADİSLERİN TEDVİNİ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5078313"/>
          </a:xfrm>
          <a:prstGeom prst="rect">
            <a:avLst/>
          </a:prstGeom>
          <a:noFill/>
        </p:spPr>
        <p:txBody>
          <a:bodyPr wrap="square" rtlCol="0">
            <a:spAutoFit/>
          </a:bodyPr>
          <a:lstStyle/>
          <a:p>
            <a:pPr algn="just">
              <a:lnSpc>
                <a:spcPct val="150000"/>
              </a:lnSpc>
            </a:pPr>
            <a:r>
              <a:rPr lang="tr-TR" sz="2000" dirty="0" smtClean="0">
                <a:latin typeface="Arial" panose="020B0604020202020204" pitchFamily="34" charset="0"/>
                <a:cs typeface="Arial" panose="020B0604020202020204" pitchFamily="34" charset="0"/>
              </a:rPr>
              <a:t>Gerek </a:t>
            </a:r>
            <a:r>
              <a:rPr lang="tr-TR" sz="2000" dirty="0">
                <a:latin typeface="Arial" panose="020B0604020202020204" pitchFamily="34" charset="0"/>
                <a:cs typeface="Arial" panose="020B0604020202020204" pitchFamily="34" charset="0"/>
              </a:rPr>
              <a:t>dillerde gerekse değişik yazı malzemeleri üzerinde </a:t>
            </a:r>
            <a:r>
              <a:rPr lang="tr-TR" sz="2000" dirty="0" smtClean="0">
                <a:latin typeface="Arial" panose="020B0604020202020204" pitchFamily="34" charset="0"/>
                <a:cs typeface="Arial" panose="020B0604020202020204" pitchFamily="34" charset="0"/>
              </a:rPr>
              <a:t>dağınık hâlde </a:t>
            </a:r>
            <a:r>
              <a:rPr lang="tr-TR" sz="2000" dirty="0">
                <a:latin typeface="Arial" panose="020B0604020202020204" pitchFamily="34" charset="0"/>
                <a:cs typeface="Arial" panose="020B0604020202020204" pitchFamily="34" charset="0"/>
              </a:rPr>
              <a:t>olan hadislerin herhangi bir sınıflandırmaya tabi tutmadan resmen </a:t>
            </a:r>
            <a:r>
              <a:rPr lang="tr-TR" sz="2000" dirty="0" smtClean="0">
                <a:latin typeface="Arial" panose="020B0604020202020204" pitchFamily="34" charset="0"/>
                <a:cs typeface="Arial" panose="020B0604020202020204" pitchFamily="34" charset="0"/>
              </a:rPr>
              <a:t>yazılması ve </a:t>
            </a:r>
            <a:r>
              <a:rPr lang="tr-TR" sz="2000" dirty="0">
                <a:latin typeface="Arial" panose="020B0604020202020204" pitchFamily="34" charset="0"/>
                <a:cs typeface="Arial" panose="020B0604020202020204" pitchFamily="34" charset="0"/>
              </a:rPr>
              <a:t>yazılı olanların toplanarak bir araya </a:t>
            </a:r>
            <a:r>
              <a:rPr lang="tr-TR" sz="2000" dirty="0" smtClean="0">
                <a:latin typeface="Arial" panose="020B0604020202020204" pitchFamily="34" charset="0"/>
                <a:cs typeface="Arial" panose="020B0604020202020204" pitchFamily="34" charset="0"/>
              </a:rPr>
              <a:t>getirilmesine tedvin denilmektedir. Tedvin faaliyeti hicri birinci asrın ikinci yarısında önce gayri resmi, daha sonra resmi şekilde başlamıştır. </a:t>
            </a:r>
          </a:p>
          <a:p>
            <a:pPr algn="just">
              <a:lnSpc>
                <a:spcPct val="150000"/>
              </a:lnSpc>
            </a:pPr>
            <a:endParaRPr lang="tr-TR" sz="2000" dirty="0" smtClean="0">
              <a:latin typeface="Arial" panose="020B0604020202020204" pitchFamily="34" charset="0"/>
              <a:cs typeface="Arial" panose="020B0604020202020204" pitchFamily="34" charset="0"/>
            </a:endParaRPr>
          </a:p>
          <a:p>
            <a:pPr algn="just">
              <a:lnSpc>
                <a:spcPct val="150000"/>
              </a:lnSpc>
            </a:pPr>
            <a:r>
              <a:rPr lang="tr-TR" sz="2000" dirty="0" smtClean="0">
                <a:latin typeface="Arial" panose="020B0604020202020204" pitchFamily="34" charset="0"/>
                <a:cs typeface="Arial" panose="020B0604020202020204" pitchFamily="34" charset="0"/>
              </a:rPr>
              <a:t>Halife </a:t>
            </a:r>
            <a:r>
              <a:rPr lang="tr-TR" sz="2000" dirty="0">
                <a:latin typeface="Arial" panose="020B0604020202020204" pitchFamily="34" charset="0"/>
                <a:cs typeface="Arial" panose="020B0604020202020204" pitchFamily="34" charset="0"/>
              </a:rPr>
              <a:t>Ömer b. </a:t>
            </a:r>
            <a:r>
              <a:rPr lang="tr-TR" sz="2000" dirty="0" err="1">
                <a:latin typeface="Arial" panose="020B0604020202020204" pitchFamily="34" charset="0"/>
                <a:cs typeface="Arial" panose="020B0604020202020204" pitchFamily="34" charset="0"/>
              </a:rPr>
              <a:t>Abdilazîz</a:t>
            </a:r>
            <a:r>
              <a:rPr lang="tr-TR" sz="2000" dirty="0">
                <a:latin typeface="Arial" panose="020B0604020202020204" pitchFamily="34" charset="0"/>
                <a:cs typeface="Arial" panose="020B0604020202020204" pitchFamily="34" charset="0"/>
              </a:rPr>
              <a:t> (60-101), Medine </a:t>
            </a:r>
            <a:r>
              <a:rPr lang="tr-TR" sz="2000" dirty="0" smtClean="0">
                <a:latin typeface="Arial" panose="020B0604020202020204" pitchFamily="34" charset="0"/>
                <a:cs typeface="Arial" panose="020B0604020202020204" pitchFamily="34" charset="0"/>
              </a:rPr>
              <a:t>valisi, </a:t>
            </a:r>
            <a:r>
              <a:rPr lang="tr-TR" sz="2000" dirty="0">
                <a:latin typeface="Arial" panose="020B0604020202020204" pitchFamily="34" charset="0"/>
                <a:cs typeface="Arial" panose="020B0604020202020204" pitchFamily="34" charset="0"/>
              </a:rPr>
              <a:t>diğer valilere ve hadis bilginlerine bir genelge yayınlayarak </a:t>
            </a:r>
            <a:r>
              <a:rPr lang="tr-TR" sz="2000" dirty="0" err="1" smtClean="0">
                <a:latin typeface="Arial" panose="020B0604020202020204" pitchFamily="34" charset="0"/>
                <a:cs typeface="Arial" panose="020B0604020202020204" pitchFamily="34" charset="0"/>
              </a:rPr>
              <a:t>Rasûlullah’ın</a:t>
            </a:r>
            <a:r>
              <a:rPr lang="tr-TR" sz="2000" dirty="0" smtClean="0">
                <a:latin typeface="Arial" panose="020B0604020202020204" pitchFamily="34" charset="0"/>
                <a:cs typeface="Arial" panose="020B0604020202020204" pitchFamily="34" charset="0"/>
              </a:rPr>
              <a:t> hadislerinin araştırılmasını </a:t>
            </a:r>
            <a:r>
              <a:rPr lang="tr-TR" sz="2000" dirty="0">
                <a:latin typeface="Arial" panose="020B0604020202020204" pitchFamily="34" charset="0"/>
                <a:cs typeface="Arial" panose="020B0604020202020204" pitchFamily="34" charset="0"/>
              </a:rPr>
              <a:t>ve </a:t>
            </a:r>
            <a:r>
              <a:rPr lang="tr-TR" sz="2000" dirty="0" smtClean="0">
                <a:latin typeface="Arial" panose="020B0604020202020204" pitchFamily="34" charset="0"/>
                <a:cs typeface="Arial" panose="020B0604020202020204" pitchFamily="34" charset="0"/>
              </a:rPr>
              <a:t>toplanmasını istemiştir.</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HADİSLERİN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TASNİFİ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7566713" cy="5078313"/>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Hadislerin </a:t>
            </a:r>
            <a:r>
              <a:rPr lang="tr-TR" sz="2000" dirty="0" err="1">
                <a:latin typeface="Arial" panose="020B0604020202020204" pitchFamily="34" charset="0"/>
                <a:cs typeface="Arial" panose="020B0604020202020204" pitchFamily="34" charset="0"/>
              </a:rPr>
              <a:t>tedvîni</a:t>
            </a:r>
            <a:r>
              <a:rPr lang="tr-TR" sz="2000" dirty="0">
                <a:latin typeface="Arial" panose="020B0604020202020204" pitchFamily="34" charset="0"/>
                <a:cs typeface="Arial" panose="020B0604020202020204" pitchFamily="34" charset="0"/>
              </a:rPr>
              <a:t> tamamlanınca bunların sistemli birer kitap haline getirilmesi ve </a:t>
            </a:r>
            <a:r>
              <a:rPr lang="tr-TR" sz="2000" dirty="0" smtClean="0">
                <a:latin typeface="Arial" panose="020B0604020202020204" pitchFamily="34" charset="0"/>
                <a:cs typeface="Arial" panose="020B0604020202020204" pitchFamily="34" charset="0"/>
              </a:rPr>
              <a:t>böylece aranan </a:t>
            </a:r>
            <a:r>
              <a:rPr lang="tr-TR" sz="2000" dirty="0">
                <a:latin typeface="Arial" panose="020B0604020202020204" pitchFamily="34" charset="0"/>
                <a:cs typeface="Arial" panose="020B0604020202020204" pitchFamily="34" charset="0"/>
              </a:rPr>
              <a:t>hadisleri kolayca bulmaya imkân verecek usullerin geliştirilmesi yönündeki </a:t>
            </a:r>
            <a:r>
              <a:rPr lang="tr-TR" sz="2000" dirty="0" smtClean="0">
                <a:latin typeface="Arial" panose="020B0604020202020204" pitchFamily="34" charset="0"/>
                <a:cs typeface="Arial" panose="020B0604020202020204" pitchFamily="34" charset="0"/>
              </a:rPr>
              <a:t>çalışmalar ağırlık kazanmıştır</a:t>
            </a:r>
            <a:r>
              <a:rPr lang="tr-TR" sz="2000" dirty="0">
                <a:latin typeface="Arial" panose="020B0604020202020204" pitchFamily="34" charset="0"/>
                <a:cs typeface="Arial" panose="020B0604020202020204" pitchFamily="34" charset="0"/>
              </a:rPr>
              <a:t>. Bazı âlimler hadisleri konularına göre tasnif etmeyi ve bu </a:t>
            </a:r>
            <a:r>
              <a:rPr lang="tr-TR" sz="2000" dirty="0" smtClean="0">
                <a:latin typeface="Arial" panose="020B0604020202020204" pitchFamily="34" charset="0"/>
                <a:cs typeface="Arial" panose="020B0604020202020204" pitchFamily="34" charset="0"/>
              </a:rPr>
              <a:t>şekilde “</a:t>
            </a:r>
            <a:r>
              <a:rPr lang="tr-TR" sz="2000" dirty="0" err="1" smtClean="0">
                <a:latin typeface="Arial" panose="020B0604020202020204" pitchFamily="34" charset="0"/>
                <a:cs typeface="Arial" panose="020B0604020202020204" pitchFamily="34" charset="0"/>
              </a:rPr>
              <a:t>musannef</a:t>
            </a:r>
            <a:r>
              <a:rPr lang="tr-TR" sz="2000" dirty="0">
                <a:latin typeface="Arial" panose="020B0604020202020204" pitchFamily="34" charset="0"/>
                <a:cs typeface="Arial" panose="020B0604020202020204" pitchFamily="34" charset="0"/>
              </a:rPr>
              <a:t>” adı verilen türde eserler yazmayı denerken bazıları da hadisleri ilk </a:t>
            </a:r>
            <a:r>
              <a:rPr lang="tr-TR" sz="2000" dirty="0" err="1">
                <a:latin typeface="Arial" panose="020B0604020202020204" pitchFamily="34" charset="0"/>
                <a:cs typeface="Arial" panose="020B0604020202020204" pitchFamily="34" charset="0"/>
              </a:rPr>
              <a:t>râvileri</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olan </a:t>
            </a:r>
            <a:r>
              <a:rPr lang="tr-TR" sz="2000" dirty="0" err="1" smtClean="0">
                <a:latin typeface="Arial" panose="020B0604020202020204" pitchFamily="34" charset="0"/>
                <a:cs typeface="Arial" panose="020B0604020202020204" pitchFamily="34" charset="0"/>
              </a:rPr>
              <a:t>sahâbîlerin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adlarına göre sıralayarak “</a:t>
            </a:r>
            <a:r>
              <a:rPr lang="tr-TR" sz="2000" dirty="0" err="1">
                <a:latin typeface="Arial" panose="020B0604020202020204" pitchFamily="34" charset="0"/>
                <a:cs typeface="Arial" panose="020B0604020202020204" pitchFamily="34" charset="0"/>
              </a:rPr>
              <a:t>müsned</a:t>
            </a:r>
            <a:r>
              <a:rPr lang="tr-TR" sz="2000" dirty="0">
                <a:latin typeface="Arial" panose="020B0604020202020204" pitchFamily="34" charset="0"/>
                <a:cs typeface="Arial" panose="020B0604020202020204" pitchFamily="34" charset="0"/>
              </a:rPr>
              <a:t>” denen türde kitaplar telif etmeyi tercih </a:t>
            </a:r>
            <a:r>
              <a:rPr lang="tr-TR" sz="2000" dirty="0" smtClean="0">
                <a:latin typeface="Arial" panose="020B0604020202020204" pitchFamily="34" charset="0"/>
                <a:cs typeface="Arial" panose="020B0604020202020204" pitchFamily="34" charset="0"/>
              </a:rPr>
              <a:t>etmiştir. Tasnif faaliyeti hicri ikinci asırda başlamıştır.</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656" y="2318272"/>
            <a:ext cx="2549301" cy="355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753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5" y="1359877"/>
            <a:ext cx="10927779" cy="457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32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DERS İZLENCESİ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247317"/>
          </a:xfrm>
          <a:prstGeom prst="rect">
            <a:avLst/>
          </a:prstGeom>
          <a:noFill/>
        </p:spPr>
        <p:txBody>
          <a:bodyPr wrap="square" rtlCol="0">
            <a:spAutoFit/>
          </a:bodyPr>
          <a:lstStyle/>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Hadislerin Tespiti</a:t>
            </a: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Hadislerin Yazılması</a:t>
            </a: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Hadislerin Tedvin ve Tasnifi, Hadis Edebiyatı</a:t>
            </a:r>
          </a:p>
          <a:p>
            <a:pPr algn="just">
              <a:lnSpc>
                <a:spcPct val="150000"/>
              </a:lnSpc>
              <a:buFont typeface="+mj-lt"/>
              <a:buAutoNum type="arabicPeriod"/>
            </a:pPr>
            <a:r>
              <a:rPr lang="tr-TR" sz="2000" dirty="0" err="1">
                <a:latin typeface="Arial" panose="020B0604020202020204" pitchFamily="34" charset="0"/>
                <a:cs typeface="Arial" panose="020B0604020202020204" pitchFamily="34" charset="0"/>
              </a:rPr>
              <a:t>İsnad</a:t>
            </a:r>
            <a:r>
              <a:rPr lang="tr-TR" sz="2000" dirty="0">
                <a:latin typeface="Arial" panose="020B0604020202020204" pitchFamily="34" charset="0"/>
                <a:cs typeface="Arial" panose="020B0604020202020204" pitchFamily="34" charset="0"/>
              </a:rPr>
              <a:t> ve </a:t>
            </a:r>
            <a:r>
              <a:rPr lang="tr-TR" sz="2000" dirty="0" err="1">
                <a:latin typeface="Arial" panose="020B0604020202020204" pitchFamily="34" charset="0"/>
                <a:cs typeface="Arial" panose="020B0604020202020204" pitchFamily="34" charset="0"/>
              </a:rPr>
              <a:t>Rıhle</a:t>
            </a:r>
            <a:r>
              <a:rPr lang="tr-TR" sz="2000" dirty="0">
                <a:latin typeface="Arial" panose="020B0604020202020204" pitchFamily="34" charset="0"/>
                <a:cs typeface="Arial" panose="020B0604020202020204" pitchFamily="34" charset="0"/>
              </a:rPr>
              <a:t> </a:t>
            </a: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Hadis Tenkidi</a:t>
            </a: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Cerh-Tadil ve Rical İlimleri</a:t>
            </a:r>
          </a:p>
          <a:p>
            <a:pPr algn="just">
              <a:lnSpc>
                <a:spcPct val="150000"/>
              </a:lnSpc>
              <a:buFont typeface="+mj-lt"/>
              <a:buAutoNum type="arabicPeriod"/>
            </a:pPr>
            <a:r>
              <a:rPr lang="tr-TR" sz="2000" dirty="0">
                <a:latin typeface="Arial" panose="020B0604020202020204" pitchFamily="34" charset="0"/>
                <a:cs typeface="Arial" panose="020B0604020202020204" pitchFamily="34" charset="0"/>
              </a:rPr>
              <a:t>Tariklerin Mukayesesi Metodu</a:t>
            </a: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Hadis </a:t>
            </a:r>
            <a:r>
              <a:rPr lang="tr-TR" sz="2000" dirty="0">
                <a:latin typeface="Arial" panose="020B0604020202020204" pitchFamily="34" charset="0"/>
                <a:cs typeface="Arial" panose="020B0604020202020204" pitchFamily="34" charset="0"/>
              </a:rPr>
              <a:t>Usulü ve Diğer Hadis İlimleri</a:t>
            </a:r>
            <a:endParaRPr lang="tr-TR" sz="2000" dirty="0" smtClean="0">
              <a:latin typeface="Arial" panose="020B0604020202020204" pitchFamily="34" charset="0"/>
              <a:cs typeface="Arial" panose="020B0604020202020204" pitchFamily="34" charset="0"/>
            </a:endParaRPr>
          </a:p>
          <a:p>
            <a:pPr algn="just">
              <a:lnSpc>
                <a:spcPct val="150000"/>
              </a:lnSpc>
              <a:buFont typeface="+mj-lt"/>
              <a:buAutoNum type="arabicPeriod"/>
            </a:pPr>
            <a:r>
              <a:rPr lang="tr-TR" sz="2000" dirty="0" smtClean="0">
                <a:latin typeface="Arial" panose="020B0604020202020204" pitchFamily="34" charset="0"/>
                <a:cs typeface="Arial" panose="020B0604020202020204" pitchFamily="34" charset="0"/>
              </a:rPr>
              <a:t>Muhteva Tenkidi</a:t>
            </a:r>
            <a:endParaRPr lang="tr-TR" sz="20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4949" y="2269086"/>
            <a:ext cx="29908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11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EDEBİYATI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7566713" cy="5081519"/>
          </a:xfrm>
          <a:prstGeom prst="rect">
            <a:avLst/>
          </a:prstGeom>
          <a:noFill/>
        </p:spPr>
        <p:txBody>
          <a:bodyPr wrap="square" rtlCol="0">
            <a:spAutoFit/>
          </a:bodyPr>
          <a:lstStyle/>
          <a:p>
            <a:pPr algn="just">
              <a:lnSpc>
                <a:spcPct val="150000"/>
              </a:lnSpc>
            </a:pPr>
            <a:r>
              <a:rPr lang="tr-TR" sz="2000" dirty="0" smtClean="0">
                <a:latin typeface="Arial" panose="020B0604020202020204" pitchFamily="34" charset="0"/>
                <a:cs typeface="Arial" panose="020B0604020202020204" pitchFamily="34" charset="0"/>
              </a:rPr>
              <a:t>Hadislerin tasnifi sonucu temel hadis kaynakları ortaya çıkmış, daha sonra bu temel hadis kaynakları üzerine yapılan cem, ihtisar, </a:t>
            </a:r>
            <a:r>
              <a:rPr lang="tr-TR" sz="2000" dirty="0" err="1" smtClean="0">
                <a:latin typeface="Arial" panose="020B0604020202020204" pitchFamily="34" charset="0"/>
                <a:cs typeface="Arial" panose="020B0604020202020204" pitchFamily="34" charset="0"/>
              </a:rPr>
              <a:t>istidrak</a:t>
            </a:r>
            <a:r>
              <a:rPr lang="tr-TR" sz="2000" dirty="0" smtClean="0">
                <a:latin typeface="Arial" panose="020B0604020202020204" pitchFamily="34" charset="0"/>
                <a:cs typeface="Arial" panose="020B0604020202020204" pitchFamily="34" charset="0"/>
              </a:rPr>
              <a:t>, şerh gibi çalışmalarla, ayrıca </a:t>
            </a:r>
            <a:r>
              <a:rPr lang="tr-TR" sz="2000" dirty="0" err="1" smtClean="0">
                <a:latin typeface="Arial" panose="020B0604020202020204" pitchFamily="34" charset="0"/>
                <a:cs typeface="Arial" panose="020B0604020202020204" pitchFamily="34" charset="0"/>
              </a:rPr>
              <a:t>muhtelifu’l</a:t>
            </a:r>
            <a:r>
              <a:rPr lang="tr-TR" sz="2000" dirty="0" smtClean="0">
                <a:latin typeface="Arial" panose="020B0604020202020204" pitchFamily="34" charset="0"/>
                <a:cs typeface="Arial" panose="020B0604020202020204" pitchFamily="34" charset="0"/>
              </a:rPr>
              <a:t>-hadis, </a:t>
            </a:r>
            <a:r>
              <a:rPr lang="tr-TR" sz="2000" dirty="0" err="1" smtClean="0">
                <a:latin typeface="Arial" panose="020B0604020202020204" pitchFamily="34" charset="0"/>
                <a:cs typeface="Arial" panose="020B0604020202020204" pitchFamily="34" charset="0"/>
              </a:rPr>
              <a:t>sebeb</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vurûdi’l</a:t>
            </a:r>
            <a:r>
              <a:rPr lang="tr-TR" sz="2000" dirty="0" smtClean="0">
                <a:latin typeface="Arial" panose="020B0604020202020204" pitchFamily="34" charset="0"/>
                <a:cs typeface="Arial" panose="020B0604020202020204" pitchFamily="34" charset="0"/>
              </a:rPr>
              <a:t>-hadis, </a:t>
            </a:r>
            <a:r>
              <a:rPr lang="tr-TR" sz="2000" dirty="0" err="1" smtClean="0">
                <a:latin typeface="Arial" panose="020B0604020202020204" pitchFamily="34" charset="0"/>
                <a:cs typeface="Arial" panose="020B0604020202020204" pitchFamily="34" charset="0"/>
              </a:rPr>
              <a:t>garibu’l</a:t>
            </a:r>
            <a:r>
              <a:rPr lang="tr-TR" sz="2000" dirty="0" smtClean="0">
                <a:latin typeface="Arial" panose="020B0604020202020204" pitchFamily="34" charset="0"/>
                <a:cs typeface="Arial" panose="020B0604020202020204" pitchFamily="34" charset="0"/>
              </a:rPr>
              <a:t>-hadis, cerh ve tadil gibi değişik hadis ilimlerine ait çalışmalarla </a:t>
            </a:r>
            <a:r>
              <a:rPr lang="tr-TR" sz="2000" dirty="0" err="1" smtClean="0">
                <a:latin typeface="Arial" panose="020B0604020202020204" pitchFamily="34" charset="0"/>
                <a:cs typeface="Arial" panose="020B0604020202020204" pitchFamily="34" charset="0"/>
              </a:rPr>
              <a:t>islamî</a:t>
            </a:r>
            <a:r>
              <a:rPr lang="tr-TR" sz="2000" dirty="0" smtClean="0">
                <a:latin typeface="Arial" panose="020B0604020202020204" pitchFamily="34" charset="0"/>
                <a:cs typeface="Arial" panose="020B0604020202020204" pitchFamily="34" charset="0"/>
              </a:rPr>
              <a:t> ilimler arasında en zengin edebiyat, hadis edebiyatı olmuştur. Uydurma hadisleri ve halk arasında hadis diye bilinen yaygın sözleri tanıtmak için de müstakil kitaplar yazılmıştır.</a:t>
            </a:r>
          </a:p>
          <a:p>
            <a:pPr algn="just">
              <a:lnSpc>
                <a:spcPct val="150000"/>
              </a:lnSpc>
            </a:pPr>
            <a:r>
              <a:rPr lang="tr-TR" sz="2000"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5477" y="2180110"/>
            <a:ext cx="2739323" cy="393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921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HADİS UĞRUNA YAPILAN YOLCULUK</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112023"/>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İlk asırlarda hadis almak için yapılan yolculuklara hadis yolculuğu, </a:t>
            </a:r>
            <a:r>
              <a:rPr lang="tr-TR" sz="2000" dirty="0" smtClean="0">
                <a:latin typeface="Arial" panose="020B0604020202020204" pitchFamily="34" charset="0"/>
                <a:cs typeface="Arial" panose="020B0604020202020204" pitchFamily="34" charset="0"/>
              </a:rPr>
              <a:t>orijinal adıyla </a:t>
            </a:r>
            <a:r>
              <a:rPr lang="tr-TR" sz="2000" b="1" dirty="0" smtClean="0">
                <a:latin typeface="Arial" panose="020B0604020202020204" pitchFamily="34" charset="0"/>
                <a:cs typeface="Arial" panose="020B0604020202020204" pitchFamily="34" charset="0"/>
              </a:rPr>
              <a:t>er-</a:t>
            </a:r>
            <a:r>
              <a:rPr lang="tr-TR" sz="2000" b="1" dirty="0" err="1" smtClean="0">
                <a:latin typeface="Arial" panose="020B0604020202020204" pitchFamily="34" charset="0"/>
                <a:cs typeface="Arial" panose="020B0604020202020204" pitchFamily="34" charset="0"/>
              </a:rPr>
              <a:t>rıhle</a:t>
            </a:r>
            <a:r>
              <a:rPr lang="tr-TR" sz="2000" b="1" dirty="0" smtClean="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fî </a:t>
            </a:r>
            <a:r>
              <a:rPr lang="tr-TR" sz="2000" b="1" dirty="0" err="1" smtClean="0">
                <a:latin typeface="Arial" panose="020B0604020202020204" pitchFamily="34" charset="0"/>
                <a:cs typeface="Arial" panose="020B0604020202020204" pitchFamily="34" charset="0"/>
              </a:rPr>
              <a:t>talebi’l</a:t>
            </a:r>
            <a:r>
              <a:rPr lang="tr-TR" sz="2000" b="1" dirty="0" smtClean="0">
                <a:latin typeface="Arial" panose="020B0604020202020204" pitchFamily="34" charset="0"/>
                <a:cs typeface="Arial" panose="020B0604020202020204" pitchFamily="34" charset="0"/>
              </a:rPr>
              <a:t>-hadis </a:t>
            </a:r>
            <a:r>
              <a:rPr lang="tr-TR" sz="2000" dirty="0">
                <a:latin typeface="Arial" panose="020B0604020202020204" pitchFamily="34" charset="0"/>
                <a:cs typeface="Arial" panose="020B0604020202020204" pitchFamily="34" charset="0"/>
              </a:rPr>
              <a:t>denilmektedir. Hz. Peygamber zamanında başlayan hadis yolculuğu ashap zamanında </a:t>
            </a:r>
            <a:r>
              <a:rPr lang="tr-TR" sz="2000" dirty="0" smtClean="0">
                <a:latin typeface="Arial" panose="020B0604020202020204" pitchFamily="34" charset="0"/>
                <a:cs typeface="Arial" panose="020B0604020202020204" pitchFamily="34" charset="0"/>
              </a:rPr>
              <a:t>da devam </a:t>
            </a:r>
            <a:r>
              <a:rPr lang="tr-TR" sz="2000" dirty="0">
                <a:latin typeface="Arial" panose="020B0604020202020204" pitchFamily="34" charset="0"/>
                <a:cs typeface="Arial" panose="020B0604020202020204" pitchFamily="34" charset="0"/>
              </a:rPr>
              <a:t>etmiştir. Birçok </a:t>
            </a:r>
            <a:r>
              <a:rPr lang="tr-TR" sz="2000" dirty="0" err="1">
                <a:latin typeface="Arial" panose="020B0604020202020204" pitchFamily="34" charset="0"/>
                <a:cs typeface="Arial" panose="020B0604020202020204" pitchFamily="34" charset="0"/>
              </a:rPr>
              <a:t>sahabi</a:t>
            </a:r>
            <a:r>
              <a:rPr lang="tr-TR" sz="2000" dirty="0">
                <a:latin typeface="Arial" panose="020B0604020202020204" pitchFamily="34" charset="0"/>
                <a:cs typeface="Arial" panose="020B0604020202020204" pitchFamily="34" charset="0"/>
              </a:rPr>
              <a:t> bu maksatla Hz. Peygamber zamanında O’na, </a:t>
            </a:r>
            <a:r>
              <a:rPr lang="tr-TR" sz="2000" dirty="0" smtClean="0">
                <a:latin typeface="Arial" panose="020B0604020202020204" pitchFamily="34" charset="0"/>
                <a:cs typeface="Arial" panose="020B0604020202020204" pitchFamily="34" charset="0"/>
              </a:rPr>
              <a:t>O’nun vefatından </a:t>
            </a:r>
            <a:r>
              <a:rPr lang="tr-TR" sz="2000" dirty="0">
                <a:latin typeface="Arial" panose="020B0604020202020204" pitchFamily="34" charset="0"/>
                <a:cs typeface="Arial" panose="020B0604020202020204" pitchFamily="34" charset="0"/>
              </a:rPr>
              <a:t>sonra da diğer </a:t>
            </a:r>
            <a:r>
              <a:rPr lang="tr-TR" sz="2000" dirty="0" err="1">
                <a:latin typeface="Arial" panose="020B0604020202020204" pitchFamily="34" charset="0"/>
                <a:cs typeface="Arial" panose="020B0604020202020204" pitchFamily="34" charset="0"/>
              </a:rPr>
              <a:t>sahabilere</a:t>
            </a:r>
            <a:r>
              <a:rPr lang="tr-TR" sz="2000" dirty="0">
                <a:latin typeface="Arial" panose="020B0604020202020204" pitchFamily="34" charset="0"/>
                <a:cs typeface="Arial" panose="020B0604020202020204" pitchFamily="34" charset="0"/>
              </a:rPr>
              <a:t> seyahat </a:t>
            </a:r>
            <a:r>
              <a:rPr lang="tr-TR" sz="2000" dirty="0" smtClean="0">
                <a:latin typeface="Arial" panose="020B0604020202020204" pitchFamily="34" charset="0"/>
                <a:cs typeface="Arial" panose="020B0604020202020204" pitchFamily="34" charset="0"/>
              </a:rPr>
              <a:t>yapmıştır. </a:t>
            </a:r>
            <a:r>
              <a:rPr lang="tr-TR" sz="2000" dirty="0">
                <a:latin typeface="Arial" panose="020B0604020202020204" pitchFamily="34" charset="0"/>
                <a:cs typeface="Arial" panose="020B0604020202020204" pitchFamily="34" charset="0"/>
              </a:rPr>
              <a:t>Örneğin, </a:t>
            </a:r>
            <a:r>
              <a:rPr lang="tr-TR" sz="2000" dirty="0" err="1">
                <a:latin typeface="Arial" panose="020B0604020202020204" pitchFamily="34" charset="0"/>
                <a:cs typeface="Arial" panose="020B0604020202020204" pitchFamily="34" charset="0"/>
              </a:rPr>
              <a:t>Ebû</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Eyyûb</a:t>
            </a:r>
            <a:r>
              <a:rPr lang="tr-TR" sz="2000" dirty="0">
                <a:latin typeface="Arial" panose="020B0604020202020204" pitchFamily="34" charset="0"/>
                <a:cs typeface="Arial" panose="020B0604020202020204" pitchFamily="34" charset="0"/>
              </a:rPr>
              <a:t> el-</a:t>
            </a:r>
            <a:r>
              <a:rPr lang="tr-TR" sz="2000" dirty="0" err="1">
                <a:latin typeface="Arial" panose="020B0604020202020204" pitchFamily="34" charset="0"/>
                <a:cs typeface="Arial" panose="020B0604020202020204" pitchFamily="34" charset="0"/>
              </a:rPr>
              <a:t>Ensârî</a:t>
            </a:r>
            <a:r>
              <a:rPr lang="tr-TR" sz="2000" dirty="0">
                <a:latin typeface="Arial" panose="020B0604020202020204" pitchFamily="34" charset="0"/>
                <a:cs typeface="Arial" panose="020B0604020202020204" pitchFamily="34" charset="0"/>
              </a:rPr>
              <a:t>, Mısır’da bulunan Ukbe b. </a:t>
            </a:r>
            <a:r>
              <a:rPr lang="tr-TR" sz="2000" dirty="0" err="1">
                <a:latin typeface="Arial" panose="020B0604020202020204" pitchFamily="34" charset="0"/>
                <a:cs typeface="Arial" panose="020B0604020202020204" pitchFamily="34" charset="0"/>
              </a:rPr>
              <a:t>Âmir’in</a:t>
            </a:r>
            <a:r>
              <a:rPr lang="tr-TR" sz="2000" dirty="0">
                <a:latin typeface="Arial" panose="020B0604020202020204" pitchFamily="34" charset="0"/>
                <a:cs typeface="Arial" panose="020B0604020202020204" pitchFamily="34" charset="0"/>
              </a:rPr>
              <a:t> Hz. </a:t>
            </a:r>
            <a:r>
              <a:rPr lang="tr-TR" sz="2000" dirty="0" smtClean="0">
                <a:latin typeface="Arial" panose="020B0604020202020204" pitchFamily="34" charset="0"/>
                <a:cs typeface="Arial" panose="020B0604020202020204" pitchFamily="34" charset="0"/>
              </a:rPr>
              <a:t>Peygamber’den duyduğu </a:t>
            </a:r>
            <a:r>
              <a:rPr lang="tr-TR" sz="2000" dirty="0">
                <a:latin typeface="Arial" panose="020B0604020202020204" pitchFamily="34" charset="0"/>
                <a:cs typeface="Arial" panose="020B0604020202020204" pitchFamily="34" charset="0"/>
              </a:rPr>
              <a:t>bir hadisi almak için Mısır’a </a:t>
            </a:r>
            <a:r>
              <a:rPr lang="tr-TR" sz="2000" dirty="0" smtClean="0">
                <a:latin typeface="Arial" panose="020B0604020202020204" pitchFamily="34" charset="0"/>
                <a:cs typeface="Arial" panose="020B0604020202020204" pitchFamily="34" charset="0"/>
              </a:rPr>
              <a:t>gitmiştir.</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36507"/>
            <a:ext cx="10798232" cy="659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589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636178"/>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İSNAD: ÜMMETİN ALTIN ZİNCİRİ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04800" y="2830825"/>
            <a:ext cx="10187354" cy="5035353"/>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Siyasi görüşleri için hadis uyduranların artmasıyla, hadis rivayet </a:t>
            </a:r>
            <a:r>
              <a:rPr lang="tr-TR" sz="2000" dirty="0" smtClean="0">
                <a:latin typeface="Arial" panose="020B0604020202020204" pitchFamily="34" charset="0"/>
                <a:cs typeface="Arial" panose="020B0604020202020204" pitchFamily="34" charset="0"/>
              </a:rPr>
              <a:t>edenlere hadislerini </a:t>
            </a:r>
            <a:r>
              <a:rPr lang="tr-TR" sz="2000" dirty="0">
                <a:latin typeface="Arial" panose="020B0604020202020204" pitchFamily="34" charset="0"/>
                <a:cs typeface="Arial" panose="020B0604020202020204" pitchFamily="34" charset="0"/>
              </a:rPr>
              <a:t>kimden aldıkları sorulmaya başlanmış, herkesten gelişigüzel </a:t>
            </a:r>
            <a:r>
              <a:rPr lang="tr-TR" sz="2000" dirty="0" smtClean="0">
                <a:latin typeface="Arial" panose="020B0604020202020204" pitchFamily="34" charset="0"/>
                <a:cs typeface="Arial" panose="020B0604020202020204" pitchFamily="34" charset="0"/>
              </a:rPr>
              <a:t>hadis rivayet </a:t>
            </a:r>
            <a:r>
              <a:rPr lang="tr-TR" sz="2000" dirty="0">
                <a:latin typeface="Arial" panose="020B0604020202020204" pitchFamily="34" charset="0"/>
                <a:cs typeface="Arial" panose="020B0604020202020204" pitchFamily="34" charset="0"/>
              </a:rPr>
              <a:t>edilmemesi konusunda insanlar uyarılmıştır. Böylece, sahabe arasında ihtiyati bir tedbir olarak zaman-zaman başvurulan </a:t>
            </a:r>
            <a:r>
              <a:rPr lang="tr-TR" sz="2000" b="1" dirty="0">
                <a:latin typeface="Arial" panose="020B0604020202020204" pitchFamily="34" charset="0"/>
                <a:cs typeface="Arial" panose="020B0604020202020204" pitchFamily="34" charset="0"/>
              </a:rPr>
              <a:t>'</a:t>
            </a:r>
            <a:r>
              <a:rPr lang="tr-TR" sz="2000" b="1" dirty="0" err="1">
                <a:latin typeface="Arial" panose="020B0604020202020204" pitchFamily="34" charset="0"/>
                <a:cs typeface="Arial" panose="020B0604020202020204" pitchFamily="34" charset="0"/>
              </a:rPr>
              <a:t>isnad</a:t>
            </a:r>
            <a:r>
              <a:rPr lang="tr-TR" sz="2000" b="1" dirty="0">
                <a:latin typeface="Arial" panose="020B0604020202020204" pitchFamily="34" charset="0"/>
                <a:cs typeface="Arial" panose="020B0604020202020204" pitchFamily="34" charset="0"/>
              </a:rPr>
              <a:t> sorma faaliyeti</a:t>
            </a:r>
            <a:r>
              <a:rPr lang="tr-TR" sz="2000" dirty="0">
                <a:latin typeface="Arial" panose="020B0604020202020204" pitchFamily="34" charset="0"/>
                <a:cs typeface="Arial" panose="020B0604020202020204" pitchFamily="34" charset="0"/>
              </a:rPr>
              <a:t>', yalan ve uydurma haberlerin yayılması üzerine, büyük </a:t>
            </a:r>
            <a:r>
              <a:rPr lang="tr-TR" sz="2000" dirty="0" err="1" smtClean="0">
                <a:latin typeface="Arial" panose="020B0604020202020204" pitchFamily="34" charset="0"/>
                <a:cs typeface="Arial" panose="020B0604020202020204" pitchFamily="34" charset="0"/>
              </a:rPr>
              <a:t>tâbiîler</a:t>
            </a:r>
            <a:r>
              <a:rPr lang="tr-TR" sz="2000" dirty="0" smtClean="0">
                <a:latin typeface="Arial" panose="020B0604020202020204" pitchFamily="34" charset="0"/>
                <a:cs typeface="Arial" panose="020B0604020202020204" pitchFamily="34" charset="0"/>
              </a:rPr>
              <a:t> döneminde </a:t>
            </a:r>
            <a:r>
              <a:rPr lang="tr-TR" sz="2000" dirty="0" err="1">
                <a:latin typeface="Arial" panose="020B0604020202020204" pitchFamily="34" charset="0"/>
                <a:cs typeface="Arial" panose="020B0604020202020204" pitchFamily="34" charset="0"/>
              </a:rPr>
              <a:t>raviler</a:t>
            </a:r>
            <a:r>
              <a:rPr lang="tr-TR" sz="2000" dirty="0">
                <a:latin typeface="Arial" panose="020B0604020202020204" pitchFamily="34" charset="0"/>
                <a:cs typeface="Arial" panose="020B0604020202020204" pitchFamily="34" charset="0"/>
              </a:rPr>
              <a:t> hakkında daha dikkatli araştırma yapmaya dönüşmüştür</a:t>
            </a:r>
            <a:r>
              <a:rPr lang="tr-TR" sz="2000"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İsnad</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müslümanlara</a:t>
            </a:r>
            <a:r>
              <a:rPr lang="tr-TR" sz="2000" b="1" dirty="0" smtClean="0">
                <a:latin typeface="Arial" panose="020B0604020202020204" pitchFamily="34" charset="0"/>
                <a:cs typeface="Arial" panose="020B0604020202020204" pitchFamily="34" charset="0"/>
              </a:rPr>
              <a:t> özgü, tarihte görülmemiş bir sistemdir</a:t>
            </a:r>
            <a:r>
              <a:rPr lang="tr-TR" sz="2000" dirty="0" smtClean="0">
                <a:latin typeface="Arial" panose="020B0604020202020204" pitchFamily="34" charset="0"/>
                <a:cs typeface="Arial" panose="020B0604020202020204" pitchFamily="34" charset="0"/>
              </a:rPr>
              <a:t>. </a:t>
            </a:r>
          </a:p>
          <a:p>
            <a:pPr algn="just">
              <a:lnSpc>
                <a:spcPct val="150000"/>
              </a:lnSpc>
            </a:pPr>
            <a:r>
              <a:rPr lang="tr-TR" sz="2000" dirty="0" err="1" smtClean="0">
                <a:latin typeface="Arial" panose="020B0604020202020204" pitchFamily="34" charset="0"/>
                <a:cs typeface="Arial" panose="020B0604020202020204" pitchFamily="34" charset="0"/>
              </a:rPr>
              <a:t>İbn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Sirin</a:t>
            </a:r>
            <a:r>
              <a:rPr lang="tr-TR" sz="2000" dirty="0" smtClean="0">
                <a:latin typeface="Arial" panose="020B0604020202020204" pitchFamily="34" charset="0"/>
                <a:cs typeface="Arial" panose="020B0604020202020204" pitchFamily="34" charset="0"/>
              </a:rPr>
              <a:t>: «</a:t>
            </a:r>
            <a:r>
              <a:rPr lang="tr-TR" sz="2000" u="sng" dirty="0" smtClean="0">
                <a:latin typeface="Arial" panose="020B0604020202020204" pitchFamily="34" charset="0"/>
                <a:cs typeface="Arial" panose="020B0604020202020204" pitchFamily="34" charset="0"/>
              </a:rPr>
              <a:t>Bu ilim dindir</a:t>
            </a:r>
            <a:r>
              <a:rPr lang="tr-TR" sz="2000" u="sng" dirty="0">
                <a:latin typeface="Arial" panose="020B0604020202020204" pitchFamily="34" charset="0"/>
                <a:cs typeface="Arial" panose="020B0604020202020204" pitchFamily="34" charset="0"/>
              </a:rPr>
              <a:t>. Binaenaleyh </a:t>
            </a:r>
            <a:r>
              <a:rPr lang="tr-TR" sz="2000" u="sng" dirty="0" smtClean="0">
                <a:latin typeface="Arial" panose="020B0604020202020204" pitchFamily="34" charset="0"/>
                <a:cs typeface="Arial" panose="020B0604020202020204" pitchFamily="34" charset="0"/>
              </a:rPr>
              <a:t>bu ilmi kimden </a:t>
            </a:r>
            <a:r>
              <a:rPr lang="tr-TR" sz="2000" u="sng" dirty="0">
                <a:latin typeface="Arial" panose="020B0604020202020204" pitchFamily="34" charset="0"/>
                <a:cs typeface="Arial" panose="020B0604020202020204" pitchFamily="34" charset="0"/>
              </a:rPr>
              <a:t>aldığınıza iyi </a:t>
            </a:r>
            <a:r>
              <a:rPr lang="tr-TR" sz="2000" u="sng" dirty="0" smtClean="0">
                <a:latin typeface="Arial" panose="020B0604020202020204" pitchFamily="34" charset="0"/>
                <a:cs typeface="Arial" panose="020B0604020202020204" pitchFamily="34" charset="0"/>
              </a:rPr>
              <a:t>bakın</a:t>
            </a:r>
            <a:r>
              <a:rPr lang="tr-TR" sz="2000" dirty="0" smtClean="0">
                <a:latin typeface="Arial" panose="020B0604020202020204" pitchFamily="34" charset="0"/>
                <a:cs typeface="Arial" panose="020B0604020202020204" pitchFamily="34" charset="0"/>
              </a:rPr>
              <a:t>.» (Müslim, Mukaddime, 5)</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041" y="1644290"/>
            <a:ext cx="35433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064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005748" y="115501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İSNAD: ÜMMETİN ALTIN ZİNCİRİ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583" y="2672862"/>
            <a:ext cx="8958926" cy="320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488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TENKİDİNİN ESASLARI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5078313"/>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Hadis ilminin temel görevi olan hadis tenkidi iki </a:t>
            </a:r>
            <a:r>
              <a:rPr lang="tr-TR" sz="2000" dirty="0" smtClean="0">
                <a:latin typeface="Arial" panose="020B0604020202020204" pitchFamily="34" charset="0"/>
                <a:cs typeface="Arial" panose="020B0604020202020204" pitchFamily="34" charset="0"/>
              </a:rPr>
              <a:t>temel ilkeye </a:t>
            </a:r>
            <a:r>
              <a:rPr lang="tr-TR" sz="2000" dirty="0">
                <a:latin typeface="Arial" panose="020B0604020202020204" pitchFamily="34" charset="0"/>
                <a:cs typeface="Arial" panose="020B0604020202020204" pitchFamily="34" charset="0"/>
              </a:rPr>
              <a:t>dayanır:</a:t>
            </a:r>
          </a:p>
          <a:p>
            <a:pPr algn="just">
              <a:lnSpc>
                <a:spcPct val="150000"/>
              </a:lnSpc>
            </a:pPr>
            <a:r>
              <a:rPr lang="tr-TR" sz="2000" dirty="0">
                <a:latin typeface="Arial" panose="020B0604020202020204" pitchFamily="34" charset="0"/>
                <a:cs typeface="Arial" panose="020B0604020202020204" pitchFamily="34" charset="0"/>
              </a:rPr>
              <a:t>1. Hadisin tek tek bütün </a:t>
            </a:r>
            <a:r>
              <a:rPr lang="tr-TR" sz="2000" dirty="0" err="1">
                <a:latin typeface="Arial" panose="020B0604020202020204" pitchFamily="34" charset="0"/>
                <a:cs typeface="Arial" panose="020B0604020202020204" pitchFamily="34" charset="0"/>
              </a:rPr>
              <a:t>râvîlerinin</a:t>
            </a:r>
            <a:r>
              <a:rPr lang="tr-TR" sz="2000" dirty="0">
                <a:latin typeface="Arial" panose="020B0604020202020204" pitchFamily="34" charset="0"/>
                <a:cs typeface="Arial" panose="020B0604020202020204" pitchFamily="34" charset="0"/>
              </a:rPr>
              <a:t> yani hadisi </a:t>
            </a:r>
            <a:r>
              <a:rPr lang="tr-TR" sz="2000" dirty="0" smtClean="0">
                <a:latin typeface="Arial" panose="020B0604020202020204" pitchFamily="34" charset="0"/>
                <a:cs typeface="Arial" panose="020B0604020202020204" pitchFamily="34" charset="0"/>
              </a:rPr>
              <a:t>bize aktaran </a:t>
            </a:r>
            <a:r>
              <a:rPr lang="tr-TR" sz="2000" b="1" dirty="0">
                <a:latin typeface="Arial" panose="020B0604020202020204" pitchFamily="34" charset="0"/>
                <a:cs typeface="Arial" panose="020B0604020202020204" pitchFamily="34" charset="0"/>
              </a:rPr>
              <a:t>kişilerin güvenilir olmaları</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hadîsi</a:t>
            </a:r>
            <a:r>
              <a:rPr lang="tr-TR" sz="2000" dirty="0">
                <a:latin typeface="Arial" panose="020B0604020202020204" pitchFamily="34" charset="0"/>
                <a:cs typeface="Arial" panose="020B0604020202020204" pitchFamily="34" charset="0"/>
              </a:rPr>
              <a:t> sağlam </a:t>
            </a:r>
            <a:r>
              <a:rPr lang="tr-TR" sz="2000" dirty="0" smtClean="0">
                <a:latin typeface="Arial" panose="020B0604020202020204" pitchFamily="34" charset="0"/>
                <a:cs typeface="Arial" panose="020B0604020202020204" pitchFamily="34" charset="0"/>
              </a:rPr>
              <a:t>ve geçerli </a:t>
            </a:r>
            <a:r>
              <a:rPr lang="tr-TR" sz="2000" dirty="0">
                <a:latin typeface="Arial" panose="020B0604020202020204" pitchFamily="34" charset="0"/>
                <a:cs typeface="Arial" panose="020B0604020202020204" pitchFamily="34" charset="0"/>
              </a:rPr>
              <a:t>yöntemlerle almış ve nakletmiş olmaları</a:t>
            </a:r>
            <a:r>
              <a:rPr lang="tr-TR" sz="2000" dirty="0" smtClean="0">
                <a:latin typeface="Arial" panose="020B0604020202020204" pitchFamily="34" charset="0"/>
                <a:cs typeface="Arial" panose="020B0604020202020204" pitchFamily="34" charset="0"/>
              </a:rPr>
              <a:t>. Bu konuda </a:t>
            </a:r>
            <a:r>
              <a:rPr lang="tr-TR" sz="2000" u="sng" dirty="0" smtClean="0">
                <a:latin typeface="Arial" panose="020B0604020202020204" pitchFamily="34" charset="0"/>
                <a:cs typeface="Arial" panose="020B0604020202020204" pitchFamily="34" charset="0"/>
              </a:rPr>
              <a:t>isnada, rical ve cerh-tadil ilmine </a:t>
            </a:r>
            <a:r>
              <a:rPr lang="tr-TR" sz="2000" dirty="0" smtClean="0">
                <a:latin typeface="Arial" panose="020B0604020202020204" pitchFamily="34" charset="0"/>
                <a:cs typeface="Arial" panose="020B0604020202020204" pitchFamily="34" charset="0"/>
              </a:rPr>
              <a:t>gerek duyulmaktadır.</a:t>
            </a:r>
            <a:endParaRPr lang="tr-TR" sz="2000" dirty="0">
              <a:latin typeface="Arial" panose="020B0604020202020204" pitchFamily="34" charset="0"/>
              <a:cs typeface="Arial" panose="020B0604020202020204" pitchFamily="34" charset="0"/>
            </a:endParaRPr>
          </a:p>
          <a:p>
            <a:pPr algn="just">
              <a:lnSpc>
                <a:spcPct val="150000"/>
              </a:lnSpc>
            </a:pPr>
            <a:r>
              <a:rPr lang="tr-TR" sz="2000" dirty="0">
                <a:latin typeface="Arial" panose="020B0604020202020204" pitchFamily="34" charset="0"/>
                <a:cs typeface="Arial" panose="020B0604020202020204" pitchFamily="34" charset="0"/>
              </a:rPr>
              <a:t>2. </a:t>
            </a:r>
            <a:r>
              <a:rPr lang="tr-TR" sz="2000" dirty="0" err="1">
                <a:latin typeface="Arial" panose="020B0604020202020204" pitchFamily="34" charset="0"/>
                <a:cs typeface="Arial" panose="020B0604020202020204" pitchFamily="34" charset="0"/>
              </a:rPr>
              <a:t>Râvîleri</a:t>
            </a:r>
            <a:r>
              <a:rPr lang="tr-TR" sz="2000" dirty="0">
                <a:latin typeface="Arial" panose="020B0604020202020204" pitchFamily="34" charset="0"/>
                <a:cs typeface="Arial" panose="020B0604020202020204" pitchFamily="34" charset="0"/>
              </a:rPr>
              <a:t> ne kadar güvenilir olursa olsun, </a:t>
            </a:r>
            <a:r>
              <a:rPr lang="tr-TR" sz="2000" dirty="0" err="1">
                <a:latin typeface="Arial" panose="020B0604020202020204" pitchFamily="34" charset="0"/>
                <a:cs typeface="Arial" panose="020B0604020202020204" pitchFamily="34" charset="0"/>
              </a:rPr>
              <a:t>hadîsin</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tek bir </a:t>
            </a:r>
            <a:r>
              <a:rPr lang="tr-TR" sz="2000" dirty="0">
                <a:latin typeface="Arial" panose="020B0604020202020204" pitchFamily="34" charset="0"/>
                <a:cs typeface="Arial" panose="020B0604020202020204" pitchFamily="34" charset="0"/>
              </a:rPr>
              <a:t>rivayet kanalına güvenilmeyip, farklı rivayet </a:t>
            </a:r>
            <a:r>
              <a:rPr lang="tr-TR" sz="2000" dirty="0" smtClean="0">
                <a:latin typeface="Arial" panose="020B0604020202020204" pitchFamily="34" charset="0"/>
                <a:cs typeface="Arial" panose="020B0604020202020204" pitchFamily="34" charset="0"/>
              </a:rPr>
              <a:t>zincirleriyle gelen </a:t>
            </a:r>
            <a:r>
              <a:rPr lang="tr-TR" sz="2000" b="1" dirty="0">
                <a:latin typeface="Arial" panose="020B0604020202020204" pitchFamily="34" charset="0"/>
                <a:cs typeface="Arial" panose="020B0604020202020204" pitchFamily="34" charset="0"/>
              </a:rPr>
              <a:t>başka kanallarla desteklenmesinin </a:t>
            </a:r>
            <a:r>
              <a:rPr lang="tr-TR" sz="2000" dirty="0" smtClean="0">
                <a:latin typeface="Arial" panose="020B0604020202020204" pitchFamily="34" charset="0"/>
                <a:cs typeface="Arial" panose="020B0604020202020204" pitchFamily="34" charset="0"/>
              </a:rPr>
              <a:t>şart koşulması. Bu konuda ise hadisin farklı tariklerinin araştırılması ve mukayesesi gerekmektedir.</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366552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CERH-TADİL ve RİCAL İLMİ </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87935" y="2243551"/>
            <a:ext cx="9963542" cy="4247317"/>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Hadis </a:t>
            </a:r>
            <a:r>
              <a:rPr lang="tr-TR" sz="2000" dirty="0" err="1">
                <a:latin typeface="Arial" panose="020B0604020202020204" pitchFamily="34" charset="0"/>
                <a:cs typeface="Arial" panose="020B0604020202020204" pitchFamily="34" charset="0"/>
              </a:rPr>
              <a:t>senedlerinde</a:t>
            </a:r>
            <a:r>
              <a:rPr lang="tr-TR" sz="2000" dirty="0">
                <a:latin typeface="Arial" panose="020B0604020202020204" pitchFamily="34" charset="0"/>
                <a:cs typeface="Arial" panose="020B0604020202020204" pitchFamily="34" charset="0"/>
              </a:rPr>
              <a:t> geçen şahısların </a:t>
            </a:r>
            <a:r>
              <a:rPr lang="tr-TR" sz="2000" dirty="0" err="1">
                <a:latin typeface="Arial" panose="020B0604020202020204" pitchFamily="34" charset="0"/>
                <a:cs typeface="Arial" panose="020B0604020202020204" pitchFamily="34" charset="0"/>
              </a:rPr>
              <a:t>ravi</a:t>
            </a:r>
            <a:r>
              <a:rPr lang="tr-TR" sz="2000" dirty="0">
                <a:latin typeface="Arial" panose="020B0604020202020204" pitchFamily="34" charset="0"/>
                <a:cs typeface="Arial" panose="020B0604020202020204" pitchFamily="34" charset="0"/>
              </a:rPr>
              <a:t> olmaları yönüyle incelenmeleri, “hadis ricali” ve “cerh-</a:t>
            </a:r>
            <a:r>
              <a:rPr lang="tr-TR" sz="2000" dirty="0" err="1">
                <a:latin typeface="Arial" panose="020B0604020202020204" pitchFamily="34" charset="0"/>
                <a:cs typeface="Arial" panose="020B0604020202020204" pitchFamily="34" charset="0"/>
              </a:rPr>
              <a:t>ta’dîl</a:t>
            </a:r>
            <a:r>
              <a:rPr lang="tr-TR" sz="2000" dirty="0">
                <a:latin typeface="Arial" panose="020B0604020202020204" pitchFamily="34" charset="0"/>
                <a:cs typeface="Arial" panose="020B0604020202020204" pitchFamily="34" charset="0"/>
              </a:rPr>
              <a:t>” adında iki ilim </a:t>
            </a:r>
            <a:r>
              <a:rPr lang="tr-TR" sz="2000" dirty="0" smtClean="0">
                <a:latin typeface="Arial" panose="020B0604020202020204" pitchFamily="34" charset="0"/>
                <a:cs typeface="Arial" panose="020B0604020202020204" pitchFamily="34" charset="0"/>
              </a:rPr>
              <a:t>dalının doğmasına </a:t>
            </a:r>
            <a:r>
              <a:rPr lang="tr-TR" sz="2000" dirty="0">
                <a:latin typeface="Arial" panose="020B0604020202020204" pitchFamily="34" charset="0"/>
                <a:cs typeface="Arial" panose="020B0604020202020204" pitchFamily="34" charset="0"/>
              </a:rPr>
              <a:t>yol açmıştır. </a:t>
            </a:r>
            <a:r>
              <a:rPr lang="tr-TR" sz="2000" b="1" dirty="0">
                <a:latin typeface="Arial" panose="020B0604020202020204" pitchFamily="34" charset="0"/>
                <a:cs typeface="Arial" panose="020B0604020202020204" pitchFamily="34" charset="0"/>
              </a:rPr>
              <a:t>Hadis</a:t>
            </a:r>
            <a:r>
              <a:rPr lang="tr-TR" sz="2000" dirty="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ricali ilmi</a:t>
            </a:r>
            <a:r>
              <a:rPr lang="tr-TR" sz="2000" dirty="0">
                <a:latin typeface="Arial" panose="020B0604020202020204" pitchFamily="34" charset="0"/>
                <a:cs typeface="Arial" panose="020B0604020202020204" pitchFamily="34" charset="0"/>
              </a:rPr>
              <a:t>, hadisleri nakleden </a:t>
            </a:r>
            <a:r>
              <a:rPr lang="tr-TR" sz="2000" dirty="0" err="1">
                <a:latin typeface="Arial" panose="020B0604020202020204" pitchFamily="34" charset="0"/>
                <a:cs typeface="Arial" panose="020B0604020202020204" pitchFamily="34" charset="0"/>
              </a:rPr>
              <a:t>ravileri</a:t>
            </a:r>
            <a:r>
              <a:rPr lang="tr-TR" sz="2000" dirty="0">
                <a:latin typeface="Arial" panose="020B0604020202020204" pitchFamily="34" charset="0"/>
                <a:cs typeface="Arial" panose="020B0604020202020204" pitchFamily="34" charset="0"/>
              </a:rPr>
              <a:t> tanıtan; </a:t>
            </a:r>
            <a:r>
              <a:rPr lang="tr-TR" sz="2000" b="1" dirty="0">
                <a:latin typeface="Arial" panose="020B0604020202020204" pitchFamily="34" charset="0"/>
                <a:cs typeface="Arial" panose="020B0604020202020204" pitchFamily="34" charset="0"/>
              </a:rPr>
              <a:t>cerh-</a:t>
            </a:r>
            <a:r>
              <a:rPr lang="tr-TR" sz="2000" b="1" dirty="0" err="1">
                <a:latin typeface="Arial" panose="020B0604020202020204" pitchFamily="34" charset="0"/>
                <a:cs typeface="Arial" panose="020B0604020202020204" pitchFamily="34" charset="0"/>
              </a:rPr>
              <a:t>ta’dîl</a:t>
            </a:r>
            <a:r>
              <a:rPr lang="tr-TR" sz="2000" b="1" dirty="0">
                <a:latin typeface="Arial" panose="020B0604020202020204" pitchFamily="34" charset="0"/>
                <a:cs typeface="Arial" panose="020B0604020202020204" pitchFamily="34" charset="0"/>
              </a:rPr>
              <a:t> ilmi </a:t>
            </a:r>
            <a:r>
              <a:rPr lang="tr-TR" sz="2000" dirty="0">
                <a:latin typeface="Arial" panose="020B0604020202020204" pitchFamily="34" charset="0"/>
                <a:cs typeface="Arial" panose="020B0604020202020204" pitchFamily="34" charset="0"/>
              </a:rPr>
              <a:t>ise, </a:t>
            </a:r>
            <a:r>
              <a:rPr lang="tr-TR" sz="2000" dirty="0" err="1">
                <a:latin typeface="Arial" panose="020B0604020202020204" pitchFamily="34" charset="0"/>
                <a:cs typeface="Arial" panose="020B0604020202020204" pitchFamily="34" charset="0"/>
              </a:rPr>
              <a:t>ravilerin</a:t>
            </a:r>
            <a:r>
              <a:rPr lang="tr-TR" sz="2000" dirty="0">
                <a:latin typeface="Arial" panose="020B0604020202020204" pitchFamily="34" charset="0"/>
                <a:cs typeface="Arial" panose="020B0604020202020204" pitchFamily="34" charset="0"/>
              </a:rPr>
              <a:t> rivayetlerinin kabul veya reddinde etkili olacak vasıflarını araştıran ilim dalıdır.</a:t>
            </a:r>
            <a:endParaRPr lang="tr-TR" sz="2000" dirty="0"/>
          </a:p>
          <a:p>
            <a:pPr algn="just">
              <a:lnSpc>
                <a:spcPct val="150000"/>
              </a:lnSpc>
            </a:pPr>
            <a:r>
              <a:rPr lang="tr-TR" sz="2000" u="sng" dirty="0" smtClean="0">
                <a:latin typeface="Arial" panose="020B0604020202020204" pitchFamily="34" charset="0"/>
                <a:cs typeface="Arial" panose="020B0604020202020204" pitchFamily="34" charset="0"/>
              </a:rPr>
              <a:t>Cerh</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ravilerin</a:t>
            </a:r>
            <a:r>
              <a:rPr lang="tr-TR" sz="2000" dirty="0" smtClean="0">
                <a:latin typeface="Arial" panose="020B0604020202020204" pitchFamily="34" charset="0"/>
                <a:cs typeface="Arial" panose="020B0604020202020204" pitchFamily="34" charset="0"/>
              </a:rPr>
              <a:t> adalet ve zapt yönlerinden olumsuz, </a:t>
            </a:r>
            <a:r>
              <a:rPr lang="tr-TR" sz="2000" u="sng" dirty="0" smtClean="0">
                <a:latin typeface="Arial" panose="020B0604020202020204" pitchFamily="34" charset="0"/>
                <a:cs typeface="Arial" panose="020B0604020202020204" pitchFamily="34" charset="0"/>
              </a:rPr>
              <a:t>tadil</a:t>
            </a:r>
            <a:r>
              <a:rPr lang="tr-TR" sz="2000" dirty="0" smtClean="0">
                <a:latin typeface="Arial" panose="020B0604020202020204" pitchFamily="34" charset="0"/>
                <a:cs typeface="Arial" panose="020B0604020202020204" pitchFamily="34" charset="0"/>
              </a:rPr>
              <a:t> ise olumlu yönlerini belirtmedir. Cerh-</a:t>
            </a:r>
            <a:r>
              <a:rPr lang="tr-TR" sz="2000" dirty="0" err="1" smtClean="0">
                <a:latin typeface="Arial" panose="020B0604020202020204" pitchFamily="34" charset="0"/>
                <a:cs typeface="Arial" panose="020B0604020202020204" pitchFamily="34" charset="0"/>
              </a:rPr>
              <a:t>ta’dîlin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doğuşuna, sonra da müstakil bir ilim hâline gelişine </a:t>
            </a:r>
            <a:r>
              <a:rPr lang="tr-TR" sz="2000" dirty="0" smtClean="0">
                <a:latin typeface="Arial" panose="020B0604020202020204" pitchFamily="34" charset="0"/>
                <a:cs typeface="Arial" panose="020B0604020202020204" pitchFamily="34" charset="0"/>
              </a:rPr>
              <a:t>yol açan </a:t>
            </a:r>
            <a:r>
              <a:rPr lang="tr-TR" sz="2000" dirty="0">
                <a:latin typeface="Arial" panose="020B0604020202020204" pitchFamily="34" charset="0"/>
                <a:cs typeface="Arial" panose="020B0604020202020204" pitchFamily="34" charset="0"/>
              </a:rPr>
              <a:t>en önemli iki etken; </a:t>
            </a:r>
            <a:r>
              <a:rPr lang="tr-TR" sz="2000" dirty="0" err="1">
                <a:latin typeface="Arial" panose="020B0604020202020204" pitchFamily="34" charset="0"/>
                <a:cs typeface="Arial" panose="020B0604020202020204" pitchFamily="34" charset="0"/>
              </a:rPr>
              <a:t>ravilerin</a:t>
            </a:r>
            <a:r>
              <a:rPr lang="tr-TR" sz="2000" dirty="0">
                <a:latin typeface="Arial" panose="020B0604020202020204" pitchFamily="34" charset="0"/>
                <a:cs typeface="Arial" panose="020B0604020202020204" pitchFamily="34" charset="0"/>
              </a:rPr>
              <a:t> unutma, yanılma, hata etme gibi </a:t>
            </a:r>
            <a:r>
              <a:rPr lang="tr-TR" sz="2000" dirty="0" smtClean="0">
                <a:latin typeface="Arial" panose="020B0604020202020204" pitchFamily="34" charset="0"/>
                <a:cs typeface="Arial" panose="020B0604020202020204" pitchFamily="34" charset="0"/>
              </a:rPr>
              <a:t>beşerî kusurlardan </a:t>
            </a:r>
            <a:r>
              <a:rPr lang="tr-TR" sz="2000" dirty="0">
                <a:latin typeface="Arial" panose="020B0604020202020204" pitchFamily="34" charset="0"/>
                <a:cs typeface="Arial" panose="020B0604020202020204" pitchFamily="34" charset="0"/>
              </a:rPr>
              <a:t>uzak olmaması ve Hz. Osman’ın şehit edilmesiyle başlayan olayların </a:t>
            </a:r>
            <a:r>
              <a:rPr lang="tr-TR" sz="2000" dirty="0" smtClean="0">
                <a:latin typeface="Arial" panose="020B0604020202020204" pitchFamily="34" charset="0"/>
                <a:cs typeface="Arial" panose="020B0604020202020204" pitchFamily="34" charset="0"/>
              </a:rPr>
              <a:t>ve bölünmelerin </a:t>
            </a:r>
            <a:r>
              <a:rPr lang="tr-TR" sz="2000" dirty="0">
                <a:latin typeface="Arial" panose="020B0604020202020204" pitchFamily="34" charset="0"/>
                <a:cs typeface="Arial" panose="020B0604020202020204" pitchFamily="34" charset="0"/>
              </a:rPr>
              <a:t>hadis </a:t>
            </a:r>
            <a:r>
              <a:rPr lang="tr-TR" sz="2000" dirty="0" err="1">
                <a:latin typeface="Arial" panose="020B0604020202020204" pitchFamily="34" charset="0"/>
                <a:cs typeface="Arial" panose="020B0604020202020204" pitchFamily="34" charset="0"/>
              </a:rPr>
              <a:t>uydurmacılığına</a:t>
            </a:r>
            <a:r>
              <a:rPr lang="tr-TR" sz="2000" dirty="0">
                <a:latin typeface="Arial" panose="020B0604020202020204" pitchFamily="34" charset="0"/>
                <a:cs typeface="Arial" panose="020B0604020202020204" pitchFamily="34" charset="0"/>
              </a:rPr>
              <a:t> yol </a:t>
            </a:r>
            <a:r>
              <a:rPr lang="tr-TR" sz="2000" dirty="0" smtClean="0">
                <a:latin typeface="Arial" panose="020B0604020202020204" pitchFamily="34" charset="0"/>
                <a:cs typeface="Arial" panose="020B0604020202020204" pitchFamily="34" charset="0"/>
              </a:rPr>
              <a:t>açmasıdır.</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059064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RİCAL İLMİ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247317"/>
          </a:xfrm>
          <a:prstGeom prst="rect">
            <a:avLst/>
          </a:prstGeom>
          <a:noFill/>
        </p:spPr>
        <p:txBody>
          <a:bodyPr wrap="square" rtlCol="0">
            <a:spAutoFit/>
          </a:bodyPr>
          <a:lstStyle/>
          <a:p>
            <a:pPr algn="just">
              <a:lnSpc>
                <a:spcPct val="150000"/>
              </a:lnSpc>
            </a:pPr>
            <a:r>
              <a:rPr lang="tr-TR" sz="2000" dirty="0" smtClean="0">
                <a:latin typeface="Arial" panose="020B0604020202020204" pitchFamily="34" charset="0"/>
                <a:cs typeface="Arial" panose="020B0604020202020204" pitchFamily="34" charset="0"/>
              </a:rPr>
              <a:t>Özetle, haber </a:t>
            </a:r>
            <a:r>
              <a:rPr lang="tr-TR" sz="2000" dirty="0">
                <a:latin typeface="Arial" panose="020B0604020202020204" pitchFamily="34" charset="0"/>
                <a:cs typeface="Arial" panose="020B0604020202020204" pitchFamily="34" charset="0"/>
              </a:rPr>
              <a:t>verenin dürüst olup olmadığı ve hata </a:t>
            </a:r>
            <a:r>
              <a:rPr lang="tr-TR" sz="2000" dirty="0" smtClean="0">
                <a:latin typeface="Arial" panose="020B0604020202020204" pitchFamily="34" charset="0"/>
                <a:cs typeface="Arial" panose="020B0604020202020204" pitchFamily="34" charset="0"/>
              </a:rPr>
              <a:t>yapıp yapmadığını araştırmak gerekmektedir.</a:t>
            </a:r>
            <a:endParaRPr lang="tr-TR" sz="2000" dirty="0">
              <a:latin typeface="Arial" panose="020B0604020202020204" pitchFamily="34" charset="0"/>
              <a:cs typeface="Arial" panose="020B0604020202020204" pitchFamily="34" charset="0"/>
            </a:endParaRPr>
          </a:p>
          <a:p>
            <a:pPr algn="just">
              <a:lnSpc>
                <a:spcPct val="150000"/>
              </a:lnSpc>
            </a:pPr>
            <a:r>
              <a:rPr lang="tr-TR" sz="2000" dirty="0" smtClean="0">
                <a:latin typeface="Arial" panose="020B0604020202020204" pitchFamily="34" charset="0"/>
                <a:cs typeface="Arial" panose="020B0604020202020204" pitchFamily="34" charset="0"/>
              </a:rPr>
              <a:t>Hz</a:t>
            </a:r>
            <a:r>
              <a:rPr lang="tr-TR" sz="2000" dirty="0">
                <a:latin typeface="Arial" panose="020B0604020202020204" pitchFamily="34" charset="0"/>
                <a:cs typeface="Arial" panose="020B0604020202020204" pitchFamily="34" charset="0"/>
              </a:rPr>
              <a:t>. Peygamber döneminden yaklaşık hicrî 5. asra kadar hadis ilmiyle meşgul olan, hadis rivayet eden yaklaşık 20. 000 </a:t>
            </a:r>
            <a:r>
              <a:rPr lang="tr-TR" sz="2000" dirty="0" err="1">
                <a:latin typeface="Arial" panose="020B0604020202020204" pitchFamily="34" charset="0"/>
                <a:cs typeface="Arial" panose="020B0604020202020204" pitchFamily="34" charset="0"/>
              </a:rPr>
              <a:t>ravi</a:t>
            </a:r>
            <a:r>
              <a:rPr lang="tr-TR" sz="2000" dirty="0">
                <a:latin typeface="Arial" panose="020B0604020202020204" pitchFamily="34" charset="0"/>
                <a:cs typeface="Arial" panose="020B0604020202020204" pitchFamily="34" charset="0"/>
              </a:rPr>
              <a:t> bulunmaktadır</a:t>
            </a:r>
            <a:r>
              <a:rPr lang="tr-TR" sz="2000" dirty="0" smtClean="0">
                <a:latin typeface="Arial" panose="020B0604020202020204" pitchFamily="34" charset="0"/>
                <a:cs typeface="Arial" panose="020B0604020202020204" pitchFamily="34" charset="0"/>
              </a:rPr>
              <a:t>.</a:t>
            </a:r>
          </a:p>
          <a:p>
            <a:pPr algn="just">
              <a:lnSpc>
                <a:spcPct val="150000"/>
              </a:lnSpc>
            </a:pPr>
            <a:r>
              <a:rPr lang="tr-TR" sz="2000" dirty="0">
                <a:latin typeface="Arial" panose="020B0604020202020204" pitchFamily="34" charset="0"/>
                <a:cs typeface="Arial" panose="020B0604020202020204" pitchFamily="34" charset="0"/>
              </a:rPr>
              <a:t>Dünya tarihinde gerek fen bilimleri gerekse sosyal bilimler alanlarında hiçbir ilim dalında hadis </a:t>
            </a:r>
            <a:r>
              <a:rPr lang="tr-TR" sz="2000" dirty="0" err="1">
                <a:latin typeface="Arial" panose="020B0604020202020204" pitchFamily="34" charset="0"/>
                <a:cs typeface="Arial" panose="020B0604020202020204" pitchFamily="34" charset="0"/>
              </a:rPr>
              <a:t>ravileri</a:t>
            </a:r>
            <a:r>
              <a:rPr lang="tr-TR" sz="2000" dirty="0">
                <a:latin typeface="Arial" panose="020B0604020202020204" pitchFamily="34" charset="0"/>
                <a:cs typeface="Arial" panose="020B0604020202020204" pitchFamily="34" charset="0"/>
              </a:rPr>
              <a:t> kadar güvenilirlikleri ve ilmi ehliyetleri açısından incelenmiş ikinci bir branş bulunduğu söylenemez. Bu, sadece </a:t>
            </a:r>
            <a:r>
              <a:rPr lang="tr-TR" sz="2000" dirty="0" err="1">
                <a:latin typeface="Arial" panose="020B0604020202020204" pitchFamily="34" charset="0"/>
                <a:cs typeface="Arial" panose="020B0604020202020204" pitchFamily="34" charset="0"/>
              </a:rPr>
              <a:t>müslümanların</a:t>
            </a:r>
            <a:r>
              <a:rPr lang="tr-TR" sz="2000" dirty="0">
                <a:latin typeface="Arial" panose="020B0604020202020204" pitchFamily="34" charset="0"/>
                <a:cs typeface="Arial" panose="020B0604020202020204" pitchFamily="34" charset="0"/>
              </a:rPr>
              <a:t> değil oryantalistlerin de itiraf etmek durumunda kaldıkları bir gerçektir.</a:t>
            </a:r>
          </a:p>
          <a:p>
            <a:pPr algn="just">
              <a:lnSpc>
                <a:spcPct val="150000"/>
              </a:lnSpc>
            </a:pPr>
            <a:endParaRPr lang="tr-TR" sz="20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946427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043" y="510994"/>
            <a:ext cx="6107723" cy="605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951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TARİKLERİNİN MUKAYESESİ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3323987"/>
          </a:xfrm>
          <a:prstGeom prst="rect">
            <a:avLst/>
          </a:prstGeom>
          <a:noFill/>
        </p:spPr>
        <p:txBody>
          <a:bodyPr wrap="square" rtlCol="0">
            <a:spAutoFit/>
          </a:bodyPr>
          <a:lstStyle/>
          <a:p>
            <a:pPr algn="just">
              <a:lnSpc>
                <a:spcPct val="150000"/>
              </a:lnSpc>
            </a:pPr>
            <a:r>
              <a:rPr lang="tr-TR" sz="2000" dirty="0" smtClean="0">
                <a:latin typeface="Arial" panose="020B0604020202020204" pitchFamily="34" charset="0"/>
                <a:cs typeface="Arial" panose="020B0604020202020204" pitchFamily="34" charset="0"/>
              </a:rPr>
              <a:t>Bir haberin </a:t>
            </a:r>
            <a:r>
              <a:rPr lang="tr-TR" sz="2000" dirty="0">
                <a:latin typeface="Arial" panose="020B0604020202020204" pitchFamily="34" charset="0"/>
                <a:cs typeface="Arial" panose="020B0604020202020204" pitchFamily="34" charset="0"/>
              </a:rPr>
              <a:t>başka kaynaklardan </a:t>
            </a:r>
            <a:r>
              <a:rPr lang="tr-TR" sz="2000" dirty="0" err="1">
                <a:latin typeface="Arial" panose="020B0604020202020204" pitchFamily="34" charset="0"/>
                <a:cs typeface="Arial" panose="020B0604020202020204" pitchFamily="34" charset="0"/>
              </a:rPr>
              <a:t>te’kîdi</a:t>
            </a:r>
            <a:r>
              <a:rPr lang="tr-TR" sz="2000" dirty="0">
                <a:latin typeface="Arial" panose="020B0604020202020204" pitchFamily="34" charset="0"/>
                <a:cs typeface="Arial" panose="020B0604020202020204" pitchFamily="34" charset="0"/>
              </a:rPr>
              <a:t>, yani aynı haberi veren başka kaynaklar olup</a:t>
            </a:r>
          </a:p>
          <a:p>
            <a:pPr algn="just">
              <a:lnSpc>
                <a:spcPct val="150000"/>
              </a:lnSpc>
            </a:pPr>
            <a:r>
              <a:rPr lang="tr-TR" sz="2000" dirty="0">
                <a:latin typeface="Arial" panose="020B0604020202020204" pitchFamily="34" charset="0"/>
                <a:cs typeface="Arial" panose="020B0604020202020204" pitchFamily="34" charset="0"/>
              </a:rPr>
              <a:t>olmadığının araştırılması, varsa ikisinin </a:t>
            </a:r>
            <a:r>
              <a:rPr lang="tr-TR" sz="2000" dirty="0" smtClean="0">
                <a:latin typeface="Arial" panose="020B0604020202020204" pitchFamily="34" charset="0"/>
                <a:cs typeface="Arial" panose="020B0604020202020204" pitchFamily="34" charset="0"/>
              </a:rPr>
              <a:t>karşılaştırılması bu haberin doğruluğunu araştırmada önemli </a:t>
            </a:r>
            <a:r>
              <a:rPr lang="tr-TR" sz="2000" dirty="0">
                <a:latin typeface="Arial" panose="020B0604020202020204" pitchFamily="34" charset="0"/>
                <a:cs typeface="Arial" panose="020B0604020202020204" pitchFamily="34" charset="0"/>
              </a:rPr>
              <a:t>bir metottur. </a:t>
            </a:r>
            <a:r>
              <a:rPr lang="tr-TR" sz="2000" u="sng" dirty="0">
                <a:latin typeface="Arial" panose="020B0604020202020204" pitchFamily="34" charset="0"/>
                <a:cs typeface="Arial" panose="020B0604020202020204" pitchFamily="34" charset="0"/>
              </a:rPr>
              <a:t>Bize bir haber ulaştığında, </a:t>
            </a:r>
            <a:r>
              <a:rPr lang="tr-TR" sz="2000" u="sng" dirty="0" smtClean="0">
                <a:latin typeface="Arial" panose="020B0604020202020204" pitchFamily="34" charset="0"/>
                <a:cs typeface="Arial" panose="020B0604020202020204" pitchFamily="34" charset="0"/>
              </a:rPr>
              <a:t>onu başkaları </a:t>
            </a:r>
            <a:r>
              <a:rPr lang="tr-TR" sz="2000" u="sng" dirty="0">
                <a:latin typeface="Arial" panose="020B0604020202020204" pitchFamily="34" charset="0"/>
                <a:cs typeface="Arial" panose="020B0604020202020204" pitchFamily="34" charset="0"/>
              </a:rPr>
              <a:t>da haber veriyor mu diye merak ederiz. </a:t>
            </a:r>
            <a:r>
              <a:rPr lang="tr-TR" sz="2000" dirty="0">
                <a:latin typeface="Arial" panose="020B0604020202020204" pitchFamily="34" charset="0"/>
                <a:cs typeface="Arial" panose="020B0604020202020204" pitchFamily="34" charset="0"/>
              </a:rPr>
              <a:t>Haberi başka kaynaklardan da </a:t>
            </a:r>
            <a:r>
              <a:rPr lang="tr-TR" sz="2000" dirty="0" smtClean="0">
                <a:latin typeface="Arial" panose="020B0604020202020204" pitchFamily="34" charset="0"/>
                <a:cs typeface="Arial" panose="020B0604020202020204" pitchFamily="34" charset="0"/>
              </a:rPr>
              <a:t>aldığımızda habere </a:t>
            </a:r>
            <a:r>
              <a:rPr lang="tr-TR" sz="2000" dirty="0">
                <a:latin typeface="Arial" panose="020B0604020202020204" pitchFamily="34" charset="0"/>
                <a:cs typeface="Arial" panose="020B0604020202020204" pitchFamily="34" charset="0"/>
              </a:rPr>
              <a:t>güven duygumuz daha da artar. Hadisçiler de bir yandan </a:t>
            </a:r>
            <a:r>
              <a:rPr lang="tr-TR" sz="2000" dirty="0" err="1" smtClean="0">
                <a:latin typeface="Arial" panose="020B0604020202020204" pitchFamily="34" charset="0"/>
                <a:cs typeface="Arial" panose="020B0604020202020204" pitchFamily="34" charset="0"/>
              </a:rPr>
              <a:t>râvîlerin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dürüstlüğünü ve hatalarını incelerken </a:t>
            </a:r>
            <a:r>
              <a:rPr lang="tr-TR" sz="2000" dirty="0" smtClean="0">
                <a:latin typeface="Arial" panose="020B0604020202020204" pitchFamily="34" charset="0"/>
                <a:cs typeface="Arial" panose="020B0604020202020204" pitchFamily="34" charset="0"/>
              </a:rPr>
              <a:t>diğer yandan </a:t>
            </a:r>
            <a:r>
              <a:rPr lang="tr-TR" sz="2000" dirty="0">
                <a:latin typeface="Arial" panose="020B0604020202020204" pitchFamily="34" charset="0"/>
                <a:cs typeface="Arial" panose="020B0604020202020204" pitchFamily="34" charset="0"/>
              </a:rPr>
              <a:t>bununla yetinmeyip hadislerin farklı kanallardan, hadis ilmindeki </a:t>
            </a:r>
            <a:r>
              <a:rPr lang="tr-TR" sz="2000" dirty="0" smtClean="0">
                <a:latin typeface="Arial" panose="020B0604020202020204" pitchFamily="34" charset="0"/>
                <a:cs typeface="Arial" panose="020B0604020202020204" pitchFamily="34" charset="0"/>
              </a:rPr>
              <a:t>söylenişiyle farklı </a:t>
            </a:r>
            <a:r>
              <a:rPr lang="tr-TR" sz="2000" dirty="0">
                <a:latin typeface="Arial" panose="020B0604020202020204" pitchFamily="34" charset="0"/>
                <a:cs typeface="Arial" panose="020B0604020202020204" pitchFamily="34" charset="0"/>
              </a:rPr>
              <a:t>tariklerden gelip gelmediğini araştırmışlardır. </a:t>
            </a:r>
            <a:endParaRPr lang="tr-TR"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75430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HADİSLERİN KORUNMASI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5650906"/>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Tarihte hiç bir insanın söz ve davranışları Peygamber Efendimizinki (sav) gibi kayıt altına alınarak muhafaza edilmemiştir. Gerek sahabe neslinin, gerek sonraki nesillerin sünneti kayıt ve muhafaza yolunda şevk ve gayretleri ve bu sahada geliştirdikleri usul ve esaslar biraz incelendiğinde insanı hayran bırakacak seviyededir. </a:t>
            </a:r>
            <a:r>
              <a:rPr lang="tr-TR" sz="2000" dirty="0" err="1" smtClean="0">
                <a:latin typeface="Arial" panose="020B0604020202020204" pitchFamily="34" charset="0"/>
                <a:cs typeface="Arial" panose="020B0604020202020204" pitchFamily="34" charset="0"/>
              </a:rPr>
              <a:t>Kur’ân</a:t>
            </a:r>
            <a:r>
              <a:rPr lang="tr-TR" sz="2000" dirty="0" smtClean="0">
                <a:latin typeface="Arial" panose="020B0604020202020204" pitchFamily="34" charset="0"/>
                <a:cs typeface="Arial" panose="020B0604020202020204" pitchFamily="34" charset="0"/>
              </a:rPr>
              <a:t>-ı Kerîm’i </a:t>
            </a:r>
            <a:r>
              <a:rPr lang="tr-TR" sz="2000" dirty="0">
                <a:latin typeface="Arial" panose="020B0604020202020204" pitchFamily="34" charset="0"/>
                <a:cs typeface="Arial" panose="020B0604020202020204" pitchFamily="34" charset="0"/>
              </a:rPr>
              <a:t>insanlar yoluyla muhafaza eden Yüce Rabbimiz, </a:t>
            </a:r>
            <a:r>
              <a:rPr lang="tr-TR" sz="2000" b="1" dirty="0" err="1" smtClean="0">
                <a:latin typeface="Arial" panose="020B0604020202020204" pitchFamily="34" charset="0"/>
                <a:cs typeface="Arial" panose="020B0604020202020204" pitchFamily="34" charset="0"/>
              </a:rPr>
              <a:t>Kur’ân’ın</a:t>
            </a:r>
            <a:r>
              <a:rPr lang="tr-TR" sz="2000" b="1" dirty="0" smtClean="0">
                <a:latin typeface="Arial" panose="020B0604020202020204" pitchFamily="34" charset="0"/>
                <a:cs typeface="Arial" panose="020B0604020202020204" pitchFamily="34" charset="0"/>
              </a:rPr>
              <a:t> tefsiri olan ve </a:t>
            </a:r>
            <a:r>
              <a:rPr lang="tr-TR" sz="2000" b="1" dirty="0" err="1" smtClean="0">
                <a:latin typeface="Arial" panose="020B0604020202020204" pitchFamily="34" charset="0"/>
                <a:cs typeface="Arial" panose="020B0604020202020204" pitchFamily="34" charset="0"/>
              </a:rPr>
              <a:t>Kur’ân’ın</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mânen</a:t>
            </a:r>
            <a:r>
              <a:rPr lang="tr-TR" sz="2000" b="1" dirty="0" smtClean="0">
                <a:latin typeface="Arial" panose="020B0604020202020204" pitchFamily="34" charset="0"/>
                <a:cs typeface="Arial" panose="020B0604020202020204" pitchFamily="34" charset="0"/>
              </a:rPr>
              <a:t> muhafazası için zarurî olan </a:t>
            </a:r>
            <a:r>
              <a:rPr lang="tr-TR" sz="2000" dirty="0" err="1" smtClean="0">
                <a:latin typeface="Arial" panose="020B0604020202020204" pitchFamily="34" charset="0"/>
                <a:cs typeface="Arial" panose="020B0604020202020204" pitchFamily="34" charset="0"/>
              </a:rPr>
              <a:t>Resûlü’nün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mirasını da yine bu sahaya ömürlerini adayan kullarını seferber ederek muhafaza etmiştir. </a:t>
            </a:r>
            <a:r>
              <a:rPr lang="tr-TR" sz="2000" dirty="0" err="1" smtClean="0">
                <a:latin typeface="Arial" panose="020B0604020202020204" pitchFamily="34" charset="0"/>
                <a:cs typeface="Arial" panose="020B0604020202020204" pitchFamily="34" charset="0"/>
              </a:rPr>
              <a:t>İslamî</a:t>
            </a:r>
            <a:r>
              <a:rPr lang="tr-TR" sz="2000" dirty="0" smtClean="0">
                <a:latin typeface="Arial" panose="020B0604020202020204" pitchFamily="34" charset="0"/>
                <a:cs typeface="Arial" panose="020B0604020202020204" pitchFamily="34" charset="0"/>
              </a:rPr>
              <a:t> ilimlerin en zengin literatürü olan hadis edebiyatı işte bu fevkalade gayretin mahsulüdür.</a:t>
            </a:r>
          </a:p>
          <a:p>
            <a:pPr algn="just">
              <a:lnSpc>
                <a:spcPct val="150000"/>
              </a:lnSpc>
              <a:spcBef>
                <a:spcPts val="600"/>
              </a:spcBef>
              <a:spcAft>
                <a:spcPts val="600"/>
              </a:spcAft>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954337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TARİKLERİNİN MUKAYESESİ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3785652"/>
          </a:xfrm>
          <a:prstGeom prst="rect">
            <a:avLst/>
          </a:prstGeom>
          <a:noFill/>
        </p:spPr>
        <p:txBody>
          <a:bodyPr wrap="square" rtlCol="0">
            <a:spAutoFit/>
          </a:bodyPr>
          <a:lstStyle/>
          <a:p>
            <a:pPr algn="just">
              <a:lnSpc>
                <a:spcPct val="150000"/>
              </a:lnSpc>
            </a:pPr>
            <a:r>
              <a:rPr lang="tr-TR" sz="2000" dirty="0" smtClean="0">
                <a:latin typeface="Arial" panose="020B0604020202020204" pitchFamily="34" charset="0"/>
                <a:cs typeface="Arial" panose="020B0604020202020204" pitchFamily="34" charset="0"/>
              </a:rPr>
              <a:t>Hadislerin </a:t>
            </a:r>
            <a:r>
              <a:rPr lang="tr-TR" sz="2000" dirty="0">
                <a:latin typeface="Arial" panose="020B0604020202020204" pitchFamily="34" charset="0"/>
                <a:cs typeface="Arial" panose="020B0604020202020204" pitchFamily="34" charset="0"/>
              </a:rPr>
              <a:t>bütün farklı rivayet </a:t>
            </a:r>
            <a:r>
              <a:rPr lang="tr-TR" sz="2000" dirty="0" smtClean="0">
                <a:latin typeface="Arial" panose="020B0604020202020204" pitchFamily="34" charset="0"/>
                <a:cs typeface="Arial" panose="020B0604020202020204" pitchFamily="34" charset="0"/>
              </a:rPr>
              <a:t>kanallarının ve </a:t>
            </a:r>
            <a:r>
              <a:rPr lang="tr-TR" sz="2000" dirty="0">
                <a:latin typeface="Arial" panose="020B0604020202020204" pitchFamily="34" charset="0"/>
                <a:cs typeface="Arial" panose="020B0604020202020204" pitchFamily="34" charset="0"/>
              </a:rPr>
              <a:t>zincirlerinin araştırılması, bir araya toplanması, </a:t>
            </a:r>
            <a:r>
              <a:rPr lang="tr-TR" sz="2000" dirty="0" smtClean="0">
                <a:latin typeface="Arial" panose="020B0604020202020204" pitchFamily="34" charset="0"/>
                <a:cs typeface="Arial" panose="020B0604020202020204" pitchFamily="34" charset="0"/>
              </a:rPr>
              <a:t>karşılaştırılması ve </a:t>
            </a:r>
            <a:r>
              <a:rPr lang="tr-TR" sz="2000" dirty="0">
                <a:latin typeface="Arial" panose="020B0604020202020204" pitchFamily="34" charset="0"/>
                <a:cs typeface="Arial" panose="020B0604020202020204" pitchFamily="34" charset="0"/>
              </a:rPr>
              <a:t>bir bütün </a:t>
            </a:r>
            <a:r>
              <a:rPr lang="tr-TR" sz="2000" dirty="0" smtClean="0">
                <a:latin typeface="Arial" panose="020B0604020202020204" pitchFamily="34" charset="0"/>
                <a:cs typeface="Arial" panose="020B0604020202020204" pitchFamily="34" charset="0"/>
              </a:rPr>
              <a:t>olarak değerlendirilmesi bir hadisin sıhhatini araştırmada </a:t>
            </a:r>
            <a:r>
              <a:rPr lang="tr-TR" sz="2000" b="1" dirty="0" smtClean="0">
                <a:latin typeface="Arial" panose="020B0604020202020204" pitchFamily="34" charset="0"/>
                <a:cs typeface="Arial" panose="020B0604020202020204" pitchFamily="34" charset="0"/>
              </a:rPr>
              <a:t>güçlü bir sağlama imkanı </a:t>
            </a:r>
            <a:r>
              <a:rPr lang="tr-TR" sz="2000" dirty="0">
                <a:latin typeface="Arial" panose="020B0604020202020204" pitchFamily="34" charset="0"/>
                <a:cs typeface="Arial" panose="020B0604020202020204" pitchFamily="34" charset="0"/>
              </a:rPr>
              <a:t>sunmaktadır. Bu sayede </a:t>
            </a:r>
            <a:r>
              <a:rPr lang="tr-TR" sz="2000" dirty="0" smtClean="0">
                <a:latin typeface="Arial" panose="020B0604020202020204" pitchFamily="34" charset="0"/>
                <a:cs typeface="Arial" panose="020B0604020202020204" pitchFamily="34" charset="0"/>
              </a:rPr>
              <a:t>hadislerdeki </a:t>
            </a:r>
            <a:r>
              <a:rPr lang="tr-TR" sz="2000" dirty="0" err="1" smtClean="0">
                <a:latin typeface="Arial" panose="020B0604020202020204" pitchFamily="34" charset="0"/>
                <a:cs typeface="Arial" panose="020B0604020202020204" pitchFamily="34" charset="0"/>
              </a:rPr>
              <a:t>râvî</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kusurları, kâtip hataları, yanlış okumalar gibi beşerî zayıflıklardan kaynaklanan </a:t>
            </a:r>
            <a:r>
              <a:rPr lang="tr-TR" sz="2000" dirty="0" smtClean="0">
                <a:latin typeface="Arial" panose="020B0604020202020204" pitchFamily="34" charset="0"/>
                <a:cs typeface="Arial" panose="020B0604020202020204" pitchFamily="34" charset="0"/>
              </a:rPr>
              <a:t>muhtemel hatalar ortaya çıkar</a:t>
            </a:r>
            <a:r>
              <a:rPr lang="tr-TR" sz="2000" dirty="0">
                <a:latin typeface="Arial" panose="020B0604020202020204" pitchFamily="34" charset="0"/>
                <a:cs typeface="Arial" panose="020B0604020202020204" pitchFamily="34" charset="0"/>
              </a:rPr>
              <a:t>. Hadislerin farklı kanallarının </a:t>
            </a:r>
            <a:r>
              <a:rPr lang="tr-TR" sz="2000" dirty="0" smtClean="0">
                <a:latin typeface="Arial" panose="020B0604020202020204" pitchFamily="34" charset="0"/>
                <a:cs typeface="Arial" panose="020B0604020202020204" pitchFamily="34" charset="0"/>
              </a:rPr>
              <a:t>araştırılması, hadis </a:t>
            </a:r>
            <a:r>
              <a:rPr lang="tr-TR" sz="2000" dirty="0">
                <a:latin typeface="Arial" panose="020B0604020202020204" pitchFamily="34" charset="0"/>
                <a:cs typeface="Arial" panose="020B0604020202020204" pitchFamily="34" charset="0"/>
              </a:rPr>
              <a:t>tenkitçiliğinde sadece kişilerin </a:t>
            </a:r>
            <a:r>
              <a:rPr lang="tr-TR" sz="2000" dirty="0" smtClean="0">
                <a:latin typeface="Arial" panose="020B0604020202020204" pitchFamily="34" charset="0"/>
                <a:cs typeface="Arial" panose="020B0604020202020204" pitchFamily="34" charset="0"/>
              </a:rPr>
              <a:t>dürüstlüğüne</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ehliyetine, titizliğine </a:t>
            </a:r>
            <a:r>
              <a:rPr lang="tr-TR" sz="2000" dirty="0">
                <a:latin typeface="Arial" panose="020B0604020202020204" pitchFamily="34" charset="0"/>
                <a:cs typeface="Arial" panose="020B0604020202020204" pitchFamily="34" charset="0"/>
              </a:rPr>
              <a:t>güvenilmediğinin, hadislerin değişik kanallarla </a:t>
            </a:r>
            <a:r>
              <a:rPr lang="tr-TR" sz="2000" dirty="0" err="1">
                <a:latin typeface="Arial" panose="020B0604020202020204" pitchFamily="34" charset="0"/>
                <a:cs typeface="Arial" panose="020B0604020202020204" pitchFamily="34" charset="0"/>
              </a:rPr>
              <a:t>te’kit</a:t>
            </a:r>
            <a:r>
              <a:rPr lang="tr-TR" sz="2000" dirty="0">
                <a:latin typeface="Arial" panose="020B0604020202020204" pitchFamily="34" charset="0"/>
                <a:cs typeface="Arial" panose="020B0604020202020204" pitchFamily="34" charset="0"/>
              </a:rPr>
              <a:t> ve kontrol </a:t>
            </a:r>
            <a:r>
              <a:rPr lang="tr-TR" sz="2000" dirty="0" smtClean="0">
                <a:latin typeface="Arial" panose="020B0604020202020204" pitchFamily="34" charset="0"/>
                <a:cs typeface="Arial" panose="020B0604020202020204" pitchFamily="34" charset="0"/>
              </a:rPr>
              <a:t>edilmesi şeklinde </a:t>
            </a:r>
            <a:r>
              <a:rPr lang="tr-TR" sz="2000" u="sng" dirty="0">
                <a:latin typeface="Arial" panose="020B0604020202020204" pitchFamily="34" charset="0"/>
                <a:cs typeface="Arial" panose="020B0604020202020204" pitchFamily="34" charset="0"/>
              </a:rPr>
              <a:t>nesnel ölçütlere dayandığının</a:t>
            </a:r>
            <a:r>
              <a:rPr lang="tr-TR" sz="2000" dirty="0">
                <a:latin typeface="Arial" panose="020B0604020202020204" pitchFamily="34" charset="0"/>
                <a:cs typeface="Arial" panose="020B0604020202020204" pitchFamily="34" charset="0"/>
              </a:rPr>
              <a:t> göstergesidir.</a:t>
            </a:r>
            <a:endParaRPr lang="tr-TR"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633491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t>TARİKLERİ MUKAYESE</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319049287"/>
              </p:ext>
            </p:extLst>
          </p:nvPr>
        </p:nvGraphicFramePr>
        <p:xfrm>
          <a:off x="462489" y="1268761"/>
          <a:ext cx="96226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p:cNvSpPr txBox="1"/>
          <p:nvPr/>
        </p:nvSpPr>
        <p:spPr>
          <a:xfrm>
            <a:off x="535882" y="6024155"/>
            <a:ext cx="1347150" cy="646331"/>
          </a:xfrm>
          <a:prstGeom prst="rect">
            <a:avLst/>
          </a:prstGeom>
          <a:solidFill>
            <a:srgbClr val="00B050"/>
          </a:solidFill>
        </p:spPr>
        <p:txBody>
          <a:bodyPr wrap="square" rtlCol="0">
            <a:spAutoFit/>
          </a:bodyPr>
          <a:lstStyle/>
          <a:p>
            <a:r>
              <a:rPr lang="tr-TR" dirty="0" smtClean="0"/>
              <a:t>Aynı metin SAHİH</a:t>
            </a:r>
            <a:endParaRPr lang="tr-TR" dirty="0"/>
          </a:p>
        </p:txBody>
      </p:sp>
      <p:sp>
        <p:nvSpPr>
          <p:cNvPr id="8" name="Metin kutusu 7"/>
          <p:cNvSpPr txBox="1"/>
          <p:nvPr/>
        </p:nvSpPr>
        <p:spPr>
          <a:xfrm>
            <a:off x="3661969" y="6024154"/>
            <a:ext cx="1347150" cy="646331"/>
          </a:xfrm>
          <a:prstGeom prst="rect">
            <a:avLst/>
          </a:prstGeom>
          <a:solidFill>
            <a:srgbClr val="00B050"/>
          </a:solidFill>
        </p:spPr>
        <p:txBody>
          <a:bodyPr wrap="square" rtlCol="0">
            <a:spAutoFit/>
          </a:bodyPr>
          <a:lstStyle/>
          <a:p>
            <a:r>
              <a:rPr lang="tr-TR" dirty="0" smtClean="0"/>
              <a:t>Aynı Metin SAHİH</a:t>
            </a:r>
            <a:endParaRPr lang="tr-TR" dirty="0"/>
          </a:p>
        </p:txBody>
      </p:sp>
      <p:sp>
        <p:nvSpPr>
          <p:cNvPr id="9" name="Metin kutusu 8"/>
          <p:cNvSpPr txBox="1"/>
          <p:nvPr/>
        </p:nvSpPr>
        <p:spPr>
          <a:xfrm>
            <a:off x="7198237" y="6024155"/>
            <a:ext cx="1347150" cy="646331"/>
          </a:xfrm>
          <a:prstGeom prst="rect">
            <a:avLst/>
          </a:prstGeom>
          <a:solidFill>
            <a:srgbClr val="FF0000"/>
          </a:solidFill>
        </p:spPr>
        <p:txBody>
          <a:bodyPr wrap="square" rtlCol="0">
            <a:spAutoFit/>
          </a:bodyPr>
          <a:lstStyle/>
          <a:p>
            <a:r>
              <a:rPr lang="tr-TR" dirty="0" smtClean="0"/>
              <a:t>Farklı Metin ZAYIF</a:t>
            </a:r>
            <a:endParaRPr lang="tr-TR" dirty="0"/>
          </a:p>
        </p:txBody>
      </p:sp>
    </p:spTree>
    <p:extLst>
      <p:ext uri="{BB962C8B-B14F-4D97-AF65-F5344CB8AC3E}">
        <p14:creationId xmlns:p14="http://schemas.microsoft.com/office/powerpoint/2010/main" val="1604920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0" y="296883"/>
            <a:ext cx="10751795" cy="638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495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USULÜ İLMİ: DOĞUŞU</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247317"/>
          </a:xfrm>
          <a:prstGeom prst="rect">
            <a:avLst/>
          </a:prstGeom>
          <a:noFill/>
        </p:spPr>
        <p:txBody>
          <a:bodyPr wrap="square" rtlCol="0">
            <a:spAutoFit/>
          </a:bodyPr>
          <a:lstStyle/>
          <a:p>
            <a:pPr algn="just">
              <a:lnSpc>
                <a:spcPct val="150000"/>
              </a:lnSpc>
            </a:pPr>
            <a:r>
              <a:rPr lang="tr-TR" sz="2000" dirty="0" smtClean="0">
                <a:latin typeface="Arial" panose="020B0604020202020204" pitchFamily="34" charset="0"/>
                <a:cs typeface="Arial" panose="020B0604020202020204" pitchFamily="34" charset="0"/>
              </a:rPr>
              <a:t>Hadis </a:t>
            </a:r>
            <a:r>
              <a:rPr lang="tr-TR" sz="2000" dirty="0">
                <a:latin typeface="Arial" panose="020B0604020202020204" pitchFamily="34" charset="0"/>
                <a:cs typeface="Arial" panose="020B0604020202020204" pitchFamily="34" charset="0"/>
              </a:rPr>
              <a:t>usulü, </a:t>
            </a:r>
            <a:r>
              <a:rPr lang="tr-TR" sz="2000" dirty="0" smtClean="0">
                <a:latin typeface="Arial" panose="020B0604020202020204" pitchFamily="34" charset="0"/>
                <a:cs typeface="Arial" panose="020B0604020202020204" pitchFamily="34" charset="0"/>
              </a:rPr>
              <a:t>hadisin sahih </a:t>
            </a:r>
            <a:r>
              <a:rPr lang="tr-TR" sz="2000" dirty="0">
                <a:latin typeface="Arial" panose="020B0604020202020204" pitchFamily="34" charset="0"/>
                <a:cs typeface="Arial" panose="020B0604020202020204" pitchFamily="34" charset="0"/>
              </a:rPr>
              <a:t>olanını </a:t>
            </a:r>
            <a:r>
              <a:rPr lang="tr-TR" sz="2000" dirty="0" smtClean="0">
                <a:latin typeface="Arial" panose="020B0604020202020204" pitchFamily="34" charset="0"/>
                <a:cs typeface="Arial" panose="020B0604020202020204" pitchFamily="34" charset="0"/>
              </a:rPr>
              <a:t>olmayanından ayırmanın esasları ve kaideleridir.</a:t>
            </a:r>
            <a:endParaRPr lang="tr-TR" sz="2000" dirty="0">
              <a:latin typeface="Arial" panose="020B0604020202020204" pitchFamily="34" charset="0"/>
              <a:cs typeface="Arial" panose="020B0604020202020204" pitchFamily="34" charset="0"/>
            </a:endParaRPr>
          </a:p>
          <a:p>
            <a:pPr algn="just">
              <a:lnSpc>
                <a:spcPct val="150000"/>
              </a:lnSpc>
            </a:pPr>
            <a:r>
              <a:rPr lang="tr-TR" sz="2000" dirty="0" smtClean="0">
                <a:latin typeface="Arial" panose="020B0604020202020204" pitchFamily="34" charset="0"/>
                <a:cs typeface="Arial" panose="020B0604020202020204" pitchFamily="34" charset="0"/>
              </a:rPr>
              <a:t>Sahabe </a:t>
            </a:r>
            <a:r>
              <a:rPr lang="tr-TR" sz="2000" dirty="0">
                <a:latin typeface="Arial" panose="020B0604020202020204" pitchFamily="34" charset="0"/>
                <a:cs typeface="Arial" panose="020B0604020202020204" pitchFamily="34" charset="0"/>
              </a:rPr>
              <a:t>neslinin hadislerin aslına </a:t>
            </a:r>
            <a:r>
              <a:rPr lang="tr-TR" sz="2000" dirty="0" smtClean="0">
                <a:latin typeface="Arial" panose="020B0604020202020204" pitchFamily="34" charset="0"/>
                <a:cs typeface="Arial" panose="020B0604020202020204" pitchFamily="34" charset="0"/>
              </a:rPr>
              <a:t>uygun olarak </a:t>
            </a:r>
            <a:r>
              <a:rPr lang="tr-TR" sz="2000" dirty="0">
                <a:latin typeface="Arial" panose="020B0604020202020204" pitchFamily="34" charset="0"/>
                <a:cs typeface="Arial" panose="020B0604020202020204" pitchFamily="34" charset="0"/>
              </a:rPr>
              <a:t>naklini sağlamak amacıyla, </a:t>
            </a:r>
            <a:r>
              <a:rPr lang="tr-TR" sz="2000" dirty="0" smtClean="0">
                <a:latin typeface="Arial" panose="020B0604020202020204" pitchFamily="34" charset="0"/>
                <a:cs typeface="Arial" panose="020B0604020202020204" pitchFamily="34" charset="0"/>
              </a:rPr>
              <a:t>birtakım </a:t>
            </a:r>
            <a:r>
              <a:rPr lang="tr-TR" sz="2000" dirty="0">
                <a:latin typeface="Arial" panose="020B0604020202020204" pitchFamily="34" charset="0"/>
                <a:cs typeface="Arial" panose="020B0604020202020204" pitchFamily="34" charset="0"/>
              </a:rPr>
              <a:t>esaslara riayet </a:t>
            </a:r>
            <a:r>
              <a:rPr lang="tr-TR" sz="2000" dirty="0" smtClean="0">
                <a:latin typeface="Arial" panose="020B0604020202020204" pitchFamily="34" charset="0"/>
                <a:cs typeface="Arial" panose="020B0604020202020204" pitchFamily="34" charset="0"/>
              </a:rPr>
              <a:t>ettikleri görülmektedir:</a:t>
            </a:r>
          </a:p>
          <a:p>
            <a:pPr marL="285750" indent="-285750" algn="just">
              <a:lnSpc>
                <a:spcPct val="150000"/>
              </a:lnSpc>
              <a:buFont typeface="Arial" panose="020B0604020202020204" pitchFamily="34" charset="0"/>
              <a:buChar char="•"/>
            </a:pPr>
            <a:r>
              <a:rPr lang="tr-TR" sz="2000" dirty="0">
                <a:latin typeface="Arial" panose="020B0604020202020204" pitchFamily="34" charset="0"/>
                <a:cs typeface="Arial" panose="020B0604020202020204" pitchFamily="34" charset="0"/>
              </a:rPr>
              <a:t>Hadis rivayetinde ihtiyatlı davranmak</a:t>
            </a:r>
          </a:p>
          <a:p>
            <a:pPr marL="285750" indent="-285750" algn="just">
              <a:lnSpc>
                <a:spcPct val="150000"/>
              </a:lnSpc>
              <a:buFont typeface="Arial" panose="020B0604020202020204" pitchFamily="34" charset="0"/>
              <a:buChar char="•"/>
            </a:pPr>
            <a:r>
              <a:rPr lang="tr-TR" sz="2000" dirty="0" smtClean="0">
                <a:latin typeface="Arial" panose="020B0604020202020204" pitchFamily="34" charset="0"/>
                <a:cs typeface="Arial" panose="020B0604020202020204" pitchFamily="34" charset="0"/>
              </a:rPr>
              <a:t>Az </a:t>
            </a:r>
            <a:r>
              <a:rPr lang="tr-TR" sz="2000" dirty="0">
                <a:latin typeface="Arial" panose="020B0604020202020204" pitchFamily="34" charset="0"/>
                <a:cs typeface="Arial" panose="020B0604020202020204" pitchFamily="34" charset="0"/>
              </a:rPr>
              <a:t>hadis rivayet etmek</a:t>
            </a:r>
          </a:p>
          <a:p>
            <a:pPr marL="285750" indent="-285750" algn="just">
              <a:lnSpc>
                <a:spcPct val="150000"/>
              </a:lnSpc>
              <a:buFont typeface="Arial" panose="020B0604020202020204" pitchFamily="34" charset="0"/>
              <a:buChar char="•"/>
            </a:pPr>
            <a:r>
              <a:rPr lang="tr-TR" sz="2000" dirty="0" smtClean="0">
                <a:latin typeface="Arial" panose="020B0604020202020204" pitchFamily="34" charset="0"/>
                <a:cs typeface="Arial" panose="020B0604020202020204" pitchFamily="34" charset="0"/>
              </a:rPr>
              <a:t>Aslına </a:t>
            </a:r>
            <a:r>
              <a:rPr lang="tr-TR" sz="2000" dirty="0">
                <a:latin typeface="Arial" panose="020B0604020202020204" pitchFamily="34" charset="0"/>
                <a:cs typeface="Arial" panose="020B0604020202020204" pitchFamily="34" charset="0"/>
              </a:rPr>
              <a:t>uygun olarak nakledilmemiş rivayetleri düzeltmek</a:t>
            </a:r>
          </a:p>
          <a:p>
            <a:pPr marL="285750" indent="-285750" algn="just">
              <a:lnSpc>
                <a:spcPct val="150000"/>
              </a:lnSpc>
              <a:buFont typeface="Arial" panose="020B0604020202020204" pitchFamily="34" charset="0"/>
              <a:buChar char="•"/>
            </a:pPr>
            <a:r>
              <a:rPr lang="tr-TR" sz="2000" dirty="0" smtClean="0">
                <a:latin typeface="Arial" panose="020B0604020202020204" pitchFamily="34" charset="0"/>
                <a:cs typeface="Arial" panose="020B0604020202020204" pitchFamily="34" charset="0"/>
              </a:rPr>
              <a:t>Hadisleri </a:t>
            </a:r>
            <a:r>
              <a:rPr lang="tr-TR" sz="2000" dirty="0">
                <a:latin typeface="Arial" panose="020B0604020202020204" pitchFamily="34" charset="0"/>
                <a:cs typeface="Arial" panose="020B0604020202020204" pitchFamily="34" charset="0"/>
              </a:rPr>
              <a:t>müzakere etmek</a:t>
            </a:r>
          </a:p>
          <a:p>
            <a:pPr marL="285750" indent="-285750" algn="just">
              <a:lnSpc>
                <a:spcPct val="150000"/>
              </a:lnSpc>
              <a:buFont typeface="Arial" panose="020B0604020202020204" pitchFamily="34" charset="0"/>
              <a:buChar char="•"/>
            </a:pPr>
            <a:r>
              <a:rPr lang="tr-TR" sz="2000" dirty="0" smtClean="0">
                <a:latin typeface="Arial" panose="020B0604020202020204" pitchFamily="34" charset="0"/>
                <a:cs typeface="Arial" panose="020B0604020202020204" pitchFamily="34" charset="0"/>
              </a:rPr>
              <a:t>Farklı </a:t>
            </a:r>
            <a:r>
              <a:rPr lang="tr-TR" sz="2000" dirty="0" err="1">
                <a:latin typeface="Arial" panose="020B0604020202020204" pitchFamily="34" charset="0"/>
                <a:cs typeface="Arial" panose="020B0604020202020204" pitchFamily="34" charset="0"/>
              </a:rPr>
              <a:t>sahabilerden</a:t>
            </a:r>
            <a:r>
              <a:rPr lang="tr-TR" sz="2000" dirty="0">
                <a:latin typeface="Arial" panose="020B0604020202020204" pitchFamily="34" charset="0"/>
                <a:cs typeface="Arial" panose="020B0604020202020204" pitchFamily="34" charset="0"/>
              </a:rPr>
              <a:t> aynı konuya dair rivayeti sorarak rivayetlerin aslına </a:t>
            </a:r>
            <a:r>
              <a:rPr lang="tr-TR" sz="2000" dirty="0" smtClean="0">
                <a:latin typeface="Arial" panose="020B0604020202020204" pitchFamily="34" charset="0"/>
                <a:cs typeface="Arial" panose="020B0604020202020204" pitchFamily="34" charset="0"/>
              </a:rPr>
              <a:t>uygun nakledilip </a:t>
            </a:r>
            <a:r>
              <a:rPr lang="tr-TR" sz="2000" dirty="0">
                <a:latin typeface="Arial" panose="020B0604020202020204" pitchFamily="34" charset="0"/>
                <a:cs typeface="Arial" panose="020B0604020202020204" pitchFamily="34" charset="0"/>
              </a:rPr>
              <a:t>nakledilmediğini tetkik etmek</a:t>
            </a: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666048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USULÜ İLMİ: SAHABE DÖNEMİ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2862322"/>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“Kim bana yalan </a:t>
            </a:r>
            <a:r>
              <a:rPr lang="tr-TR" sz="2000" dirty="0" err="1">
                <a:latin typeface="Arial" panose="020B0604020202020204" pitchFamily="34" charset="0"/>
                <a:cs typeface="Arial" panose="020B0604020202020204" pitchFamily="34" charset="0"/>
              </a:rPr>
              <a:t>isnadda</a:t>
            </a:r>
            <a:r>
              <a:rPr lang="tr-TR" sz="2000" dirty="0">
                <a:latin typeface="Arial" panose="020B0604020202020204" pitchFamily="34" charset="0"/>
                <a:cs typeface="Arial" panose="020B0604020202020204" pitchFamily="34" charset="0"/>
              </a:rPr>
              <a:t> bulunursa cehennemdeki </a:t>
            </a:r>
            <a:r>
              <a:rPr lang="tr-TR" sz="2000" dirty="0" smtClean="0">
                <a:latin typeface="Arial" panose="020B0604020202020204" pitchFamily="34" charset="0"/>
                <a:cs typeface="Arial" panose="020B0604020202020204" pitchFamily="34" charset="0"/>
              </a:rPr>
              <a:t>yerine hazırlansın</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Buhârî</a:t>
            </a:r>
            <a:r>
              <a:rPr lang="tr-TR" sz="2000" dirty="0">
                <a:latin typeface="Arial" panose="020B0604020202020204" pitchFamily="34" charset="0"/>
                <a:cs typeface="Arial" panose="020B0604020202020204" pitchFamily="34" charset="0"/>
              </a:rPr>
              <a:t>, “İlim”, 38</a:t>
            </a:r>
            <a:r>
              <a:rPr lang="tr-TR" sz="2000" dirty="0" smtClean="0">
                <a:latin typeface="Arial" panose="020B0604020202020204" pitchFamily="34" charset="0"/>
                <a:cs typeface="Arial" panose="020B0604020202020204" pitchFamily="34" charset="0"/>
              </a:rPr>
              <a:t>) şeklindeki hadis-i şeriften dolayı ilk </a:t>
            </a:r>
            <a:r>
              <a:rPr lang="tr-TR" sz="2000" dirty="0">
                <a:latin typeface="Arial" panose="020B0604020202020204" pitchFamily="34" charset="0"/>
                <a:cs typeface="Arial" panose="020B0604020202020204" pitchFamily="34" charset="0"/>
              </a:rPr>
              <a:t>Müslümanlar, özellikle </a:t>
            </a:r>
            <a:r>
              <a:rPr lang="tr-TR" sz="2000" dirty="0" err="1">
                <a:latin typeface="Arial" panose="020B0604020202020204" pitchFamily="34" charset="0"/>
                <a:cs typeface="Arial" panose="020B0604020202020204" pitchFamily="34" charset="0"/>
              </a:rPr>
              <a:t>sahâbîler</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hadis rivayetinde son derece titiz davranmıştır. </a:t>
            </a:r>
            <a:r>
              <a:rPr lang="tr-TR" sz="2000" dirty="0">
                <a:latin typeface="Arial" panose="020B0604020202020204" pitchFamily="34" charset="0"/>
                <a:cs typeface="Arial" panose="020B0604020202020204" pitchFamily="34" charset="0"/>
              </a:rPr>
              <a:t>Bu sebeple </a:t>
            </a:r>
            <a:r>
              <a:rPr lang="tr-TR" sz="2000" dirty="0" smtClean="0">
                <a:latin typeface="Arial" panose="020B0604020202020204" pitchFamily="34" charset="0"/>
                <a:cs typeface="Arial" panose="020B0604020202020204" pitchFamily="34" charset="0"/>
              </a:rPr>
              <a:t>sahabe hadis rivayetini azaltmış, hadis </a:t>
            </a:r>
            <a:r>
              <a:rPr lang="tr-TR" sz="2000" dirty="0" err="1" smtClean="0">
                <a:latin typeface="Arial" panose="020B0604020202020204" pitchFamily="34" charset="0"/>
                <a:cs typeface="Arial" panose="020B0604020202020204" pitchFamily="34" charset="0"/>
              </a:rPr>
              <a:t>rivâyet</a:t>
            </a:r>
            <a:r>
              <a:rPr lang="tr-TR" sz="2000" dirty="0" smtClean="0">
                <a:latin typeface="Arial" panose="020B0604020202020204" pitchFamily="34" charset="0"/>
                <a:cs typeface="Arial" panose="020B0604020202020204" pitchFamily="34" charset="0"/>
              </a:rPr>
              <a:t> edenden </a:t>
            </a:r>
            <a:r>
              <a:rPr lang="tr-TR" sz="2000" dirty="0" err="1" smtClean="0">
                <a:latin typeface="Arial" panose="020B0604020202020204" pitchFamily="34" charset="0"/>
                <a:cs typeface="Arial" panose="020B0604020202020204" pitchFamily="34" charset="0"/>
              </a:rPr>
              <a:t>şâhid</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ve yemin </a:t>
            </a:r>
            <a:r>
              <a:rPr lang="tr-TR" sz="2000" dirty="0" smtClean="0">
                <a:latin typeface="Arial" panose="020B0604020202020204" pitchFamily="34" charset="0"/>
                <a:cs typeface="Arial" panose="020B0604020202020204" pitchFamily="34" charset="0"/>
              </a:rPr>
              <a:t>isteme</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hadisi </a:t>
            </a:r>
            <a:r>
              <a:rPr lang="tr-TR" sz="2000" dirty="0" err="1">
                <a:latin typeface="Arial" panose="020B0604020202020204" pitchFamily="34" charset="0"/>
                <a:cs typeface="Arial" panose="020B0604020202020204" pitchFamily="34" charset="0"/>
              </a:rPr>
              <a:t>K</a:t>
            </a:r>
            <a:r>
              <a:rPr lang="tr-TR" sz="2000" dirty="0" err="1" smtClean="0">
                <a:latin typeface="Arial" panose="020B0604020202020204" pitchFamily="34" charset="0"/>
                <a:cs typeface="Arial" panose="020B0604020202020204" pitchFamily="34" charset="0"/>
              </a:rPr>
              <a:t>ur’ân</a:t>
            </a:r>
            <a:r>
              <a:rPr lang="tr-TR" sz="2000" dirty="0" smtClean="0">
                <a:latin typeface="Arial" panose="020B0604020202020204" pitchFamily="34" charset="0"/>
                <a:cs typeface="Arial" panose="020B0604020202020204" pitchFamily="34" charset="0"/>
              </a:rPr>
              <a:t> ve önceden bildikleri hadislerle karşılaştırma, hadisi ilk duyan kimseden almaya çalışma gibi yollar izlemişlerdir. </a:t>
            </a:r>
            <a:endParaRPr lang="tr-TR"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90327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USULÜ İLMİ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1420325"/>
          </a:xfrm>
          <a:prstGeom prst="rect">
            <a:avLst/>
          </a:prstGeom>
          <a:noFill/>
        </p:spPr>
        <p:txBody>
          <a:bodyPr wrap="square" rtlCol="0">
            <a:spAutoFit/>
          </a:bodyPr>
          <a:lstStyle/>
          <a:p>
            <a:pPr algn="just">
              <a:lnSpc>
                <a:spcPct val="150000"/>
              </a:lnSpc>
            </a:pPr>
            <a:r>
              <a:rPr lang="tr-TR" sz="2000" dirty="0" err="1" smtClean="0">
                <a:latin typeface="Arial" panose="020B0604020202020204" pitchFamily="34" charset="0"/>
                <a:cs typeface="Arial" panose="020B0604020202020204" pitchFamily="34" charset="0"/>
              </a:rPr>
              <a:t>Tabiun</a:t>
            </a:r>
            <a:r>
              <a:rPr lang="tr-TR" sz="2000" dirty="0" smtClean="0">
                <a:latin typeface="Arial" panose="020B0604020202020204" pitchFamily="34" charset="0"/>
                <a:cs typeface="Arial" panose="020B0604020202020204" pitchFamily="34" charset="0"/>
              </a:rPr>
              <a:t> döneminde bu çabalar daha da sistemli bir hal almış, sonraki dönemlerde hadis usulünün kuralları ve sahih hadisin şartları belirlenmiş ve bu sahada pek çok müstakil eserler yazılmıştır.</a:t>
            </a:r>
            <a:endParaRPr lang="tr-TR"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511" y="3334849"/>
            <a:ext cx="3685319" cy="354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952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MUHTEVA TENKİDİ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3785652"/>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Bize ulaşan bir haber değişik kaynaklardan gelmiş olsa da haberin doğruluğu için</a:t>
            </a:r>
          </a:p>
          <a:p>
            <a:pPr algn="just">
              <a:lnSpc>
                <a:spcPct val="150000"/>
              </a:lnSpc>
            </a:pPr>
            <a:r>
              <a:rPr lang="tr-TR" sz="2000" dirty="0">
                <a:latin typeface="Arial" panose="020B0604020202020204" pitchFamily="34" charset="0"/>
                <a:cs typeface="Arial" panose="020B0604020202020204" pitchFamily="34" charset="0"/>
              </a:rPr>
              <a:t>haberin içeriğine de dikkat </a:t>
            </a:r>
            <a:r>
              <a:rPr lang="tr-TR" sz="2000" dirty="0" smtClean="0">
                <a:latin typeface="Arial" panose="020B0604020202020204" pitchFamily="34" charset="0"/>
                <a:cs typeface="Arial" panose="020B0604020202020204" pitchFamily="34" charset="0"/>
              </a:rPr>
              <a:t>ederiz</a:t>
            </a:r>
            <a:r>
              <a:rPr lang="tr-TR" sz="2000" dirty="0">
                <a:latin typeface="Arial" panose="020B0604020202020204" pitchFamily="34" charset="0"/>
                <a:cs typeface="Arial" panose="020B0604020202020204" pitchFamily="34" charset="0"/>
              </a:rPr>
              <a:t>. İslâm âlimleri, hadislerin </a:t>
            </a:r>
            <a:r>
              <a:rPr lang="tr-TR" sz="2000" dirty="0" smtClean="0">
                <a:latin typeface="Arial" panose="020B0604020202020204" pitchFamily="34" charset="0"/>
                <a:cs typeface="Arial" panose="020B0604020202020204" pitchFamily="34" charset="0"/>
              </a:rPr>
              <a:t>sadece </a:t>
            </a:r>
            <a:r>
              <a:rPr lang="tr-TR" sz="2000" dirty="0" err="1" smtClean="0">
                <a:latin typeface="Arial" panose="020B0604020202020204" pitchFamily="34" charset="0"/>
                <a:cs typeface="Arial" panose="020B0604020202020204" pitchFamily="34" charset="0"/>
              </a:rPr>
              <a:t>râvîlerinin</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güvenilir ve birden çok kanalla gelmiş olması ile yetinmemişler, </a:t>
            </a:r>
            <a:r>
              <a:rPr lang="tr-TR" sz="2000" dirty="0" smtClean="0">
                <a:latin typeface="Arial" panose="020B0604020202020204" pitchFamily="34" charset="0"/>
                <a:cs typeface="Arial" panose="020B0604020202020204" pitchFamily="34" charset="0"/>
              </a:rPr>
              <a:t>içeriklerini de </a:t>
            </a:r>
            <a:r>
              <a:rPr lang="tr-TR" sz="2000" dirty="0">
                <a:latin typeface="Arial" panose="020B0604020202020204" pitchFamily="34" charset="0"/>
                <a:cs typeface="Arial" panose="020B0604020202020204" pitchFamily="34" charset="0"/>
              </a:rPr>
              <a:t>belli ölçütlerle eleştiriye tâbi tutarak değerlendirmişlerdir. Her hangi bir hadis, </a:t>
            </a:r>
            <a:r>
              <a:rPr lang="tr-TR" sz="2000" dirty="0" smtClean="0">
                <a:latin typeface="Arial" panose="020B0604020202020204" pitchFamily="34" charset="0"/>
                <a:cs typeface="Arial" panose="020B0604020202020204" pitchFamily="34" charset="0"/>
              </a:rPr>
              <a:t>akla, Kur’an’a</a:t>
            </a:r>
            <a:r>
              <a:rPr lang="tr-TR" sz="2000" dirty="0">
                <a:latin typeface="Arial" panose="020B0604020202020204" pitchFamily="34" charset="0"/>
                <a:cs typeface="Arial" panose="020B0604020202020204" pitchFamily="34" charset="0"/>
              </a:rPr>
              <a:t>, İslâm </a:t>
            </a:r>
            <a:r>
              <a:rPr lang="tr-TR" sz="2000" dirty="0" err="1">
                <a:latin typeface="Arial" panose="020B0604020202020204" pitchFamily="34" charset="0"/>
                <a:cs typeface="Arial" panose="020B0604020202020204" pitchFamily="34" charset="0"/>
              </a:rPr>
              <a:t>Dini’nin</a:t>
            </a:r>
            <a:r>
              <a:rPr lang="tr-TR" sz="2000" dirty="0">
                <a:latin typeface="Arial" panose="020B0604020202020204" pitchFamily="34" charset="0"/>
                <a:cs typeface="Arial" panose="020B0604020202020204" pitchFamily="34" charset="0"/>
              </a:rPr>
              <a:t> genel ilkelerine, İslâm âlimlerinin </a:t>
            </a:r>
            <a:r>
              <a:rPr lang="tr-TR" sz="2000" dirty="0" err="1">
                <a:latin typeface="Arial" panose="020B0604020202020204" pitchFamily="34" charset="0"/>
                <a:cs typeface="Arial" panose="020B0604020202020204" pitchFamily="34" charset="0"/>
              </a:rPr>
              <a:t>icmâ’sına</a:t>
            </a:r>
            <a:r>
              <a:rPr lang="tr-TR" sz="2000" dirty="0">
                <a:latin typeface="Arial" panose="020B0604020202020204" pitchFamily="34" charset="0"/>
                <a:cs typeface="Arial" panose="020B0604020202020204" pitchFamily="34" charset="0"/>
              </a:rPr>
              <a:t>, Hz. </a:t>
            </a:r>
            <a:r>
              <a:rPr lang="tr-TR" sz="2000" dirty="0" smtClean="0">
                <a:latin typeface="Arial" panose="020B0604020202020204" pitchFamily="34" charset="0"/>
                <a:cs typeface="Arial" panose="020B0604020202020204" pitchFamily="34" charset="0"/>
              </a:rPr>
              <a:t>Peygamber’in yaygın </a:t>
            </a:r>
            <a:r>
              <a:rPr lang="tr-TR" sz="2000" dirty="0">
                <a:latin typeface="Arial" panose="020B0604020202020204" pitchFamily="34" charset="0"/>
                <a:cs typeface="Arial" panose="020B0604020202020204" pitchFamily="34" charset="0"/>
              </a:rPr>
              <a:t>ve meşhur bir sünnetine, kesin bilimsel verilere, kesin tarihsel gerçeklere aykırı </a:t>
            </a:r>
            <a:r>
              <a:rPr lang="tr-TR" sz="2000" dirty="0" smtClean="0">
                <a:latin typeface="Arial" panose="020B0604020202020204" pitchFamily="34" charset="0"/>
                <a:cs typeface="Arial" panose="020B0604020202020204" pitchFamily="34" charset="0"/>
              </a:rPr>
              <a:t>ise, çok </a:t>
            </a:r>
            <a:r>
              <a:rPr lang="tr-TR" sz="2000" dirty="0">
                <a:latin typeface="Arial" panose="020B0604020202020204" pitchFamily="34" charset="0"/>
                <a:cs typeface="Arial" panose="020B0604020202020204" pitchFamily="34" charset="0"/>
              </a:rPr>
              <a:t>sayıda kişiyi ilgilendiren bir konuda sadece bir kişi rivayette bulunuyorsa kabul edilmemiştir.</a:t>
            </a:r>
            <a:endParaRPr lang="tr-TR"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281885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ÖZET</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708981"/>
          </a:xfrm>
          <a:prstGeom prst="rect">
            <a:avLst/>
          </a:prstGeom>
          <a:noFill/>
        </p:spPr>
        <p:txBody>
          <a:bodyPr wrap="square" rtlCol="0">
            <a:spAutoFit/>
          </a:bodyPr>
          <a:lstStyle/>
          <a:p>
            <a:pPr algn="just">
              <a:lnSpc>
                <a:spcPct val="150000"/>
              </a:lnSpc>
            </a:pPr>
            <a:r>
              <a:rPr lang="tr-TR" dirty="0" smtClean="0">
                <a:latin typeface="Arial" panose="020B0604020202020204" pitchFamily="34" charset="0"/>
                <a:cs typeface="Arial" panose="020B0604020202020204" pitchFamily="34" charset="0"/>
              </a:rPr>
              <a:t>Özetle, hadislerin </a:t>
            </a:r>
            <a:r>
              <a:rPr lang="tr-TR" dirty="0">
                <a:latin typeface="Arial" panose="020B0604020202020204" pitchFamily="34" charset="0"/>
                <a:cs typeface="Arial" panose="020B0604020202020204" pitchFamily="34" charset="0"/>
              </a:rPr>
              <a:t>k</a:t>
            </a:r>
            <a:r>
              <a:rPr lang="tr-TR" dirty="0" smtClean="0">
                <a:latin typeface="Arial" panose="020B0604020202020204" pitchFamily="34" charset="0"/>
                <a:cs typeface="Arial" panose="020B0604020202020204" pitchFamily="34" charset="0"/>
              </a:rPr>
              <a:t>orunması şu yollarla sağlanmıştır:</a:t>
            </a:r>
          </a:p>
          <a:p>
            <a:pPr algn="just">
              <a:lnSpc>
                <a:spcPct val="150000"/>
              </a:lnSpc>
              <a:buFont typeface="+mj-lt"/>
              <a:buAutoNum type="arabicPeriod"/>
            </a:pPr>
            <a:r>
              <a:rPr lang="tr-TR" dirty="0">
                <a:latin typeface="Arial" panose="020B0604020202020204" pitchFamily="34" charset="0"/>
                <a:cs typeface="Arial" panose="020B0604020202020204" pitchFamily="34" charset="0"/>
              </a:rPr>
              <a:t>Hadislerin Tespiti</a:t>
            </a:r>
          </a:p>
          <a:p>
            <a:pPr algn="just">
              <a:lnSpc>
                <a:spcPct val="150000"/>
              </a:lnSpc>
              <a:buFont typeface="+mj-lt"/>
              <a:buAutoNum type="arabicPeriod"/>
            </a:pPr>
            <a:r>
              <a:rPr lang="tr-TR" dirty="0">
                <a:latin typeface="Arial" panose="020B0604020202020204" pitchFamily="34" charset="0"/>
                <a:cs typeface="Arial" panose="020B0604020202020204" pitchFamily="34" charset="0"/>
              </a:rPr>
              <a:t>Hadislerin Yazılması</a:t>
            </a:r>
          </a:p>
          <a:p>
            <a:pPr algn="just">
              <a:lnSpc>
                <a:spcPct val="150000"/>
              </a:lnSpc>
              <a:buFont typeface="+mj-lt"/>
              <a:buAutoNum type="arabicPeriod"/>
            </a:pPr>
            <a:r>
              <a:rPr lang="tr-TR" dirty="0">
                <a:latin typeface="Arial" panose="020B0604020202020204" pitchFamily="34" charset="0"/>
                <a:cs typeface="Arial" panose="020B0604020202020204" pitchFamily="34" charset="0"/>
              </a:rPr>
              <a:t>Hadislerin Tedvin ve Tasnifi, Hadis Edebiyatı</a:t>
            </a:r>
          </a:p>
          <a:p>
            <a:pPr algn="just">
              <a:lnSpc>
                <a:spcPct val="150000"/>
              </a:lnSpc>
              <a:buFont typeface="+mj-lt"/>
              <a:buAutoNum type="arabicPeriod"/>
            </a:pPr>
            <a:r>
              <a:rPr lang="tr-TR" dirty="0" err="1" smtClean="0">
                <a:latin typeface="Arial" panose="020B0604020202020204" pitchFamily="34" charset="0"/>
                <a:cs typeface="Arial" panose="020B0604020202020204" pitchFamily="34" charset="0"/>
              </a:rPr>
              <a:t>İsnad</a:t>
            </a:r>
            <a:r>
              <a:rPr lang="tr-TR" dirty="0" smtClean="0">
                <a:latin typeface="Arial" panose="020B0604020202020204" pitchFamily="34" charset="0"/>
                <a:cs typeface="Arial" panose="020B0604020202020204" pitchFamily="34" charset="0"/>
              </a:rPr>
              <a:t> ve </a:t>
            </a:r>
            <a:r>
              <a:rPr lang="tr-TR" dirty="0" err="1" smtClean="0">
                <a:latin typeface="Arial" panose="020B0604020202020204" pitchFamily="34" charset="0"/>
                <a:cs typeface="Arial" panose="020B0604020202020204" pitchFamily="34" charset="0"/>
              </a:rPr>
              <a:t>Rıhle</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a:p>
            <a:pPr algn="just">
              <a:lnSpc>
                <a:spcPct val="150000"/>
              </a:lnSpc>
              <a:buFont typeface="+mj-lt"/>
              <a:buAutoNum type="arabicPeriod"/>
            </a:pPr>
            <a:r>
              <a:rPr lang="tr-TR" dirty="0">
                <a:latin typeface="Arial" panose="020B0604020202020204" pitchFamily="34" charset="0"/>
                <a:cs typeface="Arial" panose="020B0604020202020204" pitchFamily="34" charset="0"/>
              </a:rPr>
              <a:t>Hadis Tenkidi</a:t>
            </a:r>
          </a:p>
          <a:p>
            <a:pPr algn="just">
              <a:lnSpc>
                <a:spcPct val="150000"/>
              </a:lnSpc>
              <a:buFont typeface="+mj-lt"/>
              <a:buAutoNum type="arabicPeriod"/>
            </a:pPr>
            <a:r>
              <a:rPr lang="tr-TR" dirty="0">
                <a:latin typeface="Arial" panose="020B0604020202020204" pitchFamily="34" charset="0"/>
                <a:cs typeface="Arial" panose="020B0604020202020204" pitchFamily="34" charset="0"/>
              </a:rPr>
              <a:t>Cerh-Tadil ve Rical İlimleri</a:t>
            </a:r>
          </a:p>
          <a:p>
            <a:pPr algn="just">
              <a:lnSpc>
                <a:spcPct val="150000"/>
              </a:lnSpc>
              <a:buFont typeface="+mj-lt"/>
              <a:buAutoNum type="arabicPeriod"/>
            </a:pPr>
            <a:r>
              <a:rPr lang="tr-TR" dirty="0">
                <a:latin typeface="Arial" panose="020B0604020202020204" pitchFamily="34" charset="0"/>
                <a:cs typeface="Arial" panose="020B0604020202020204" pitchFamily="34" charset="0"/>
              </a:rPr>
              <a:t>Tariklerin Mukayesesi Metodu</a:t>
            </a:r>
          </a:p>
          <a:p>
            <a:pPr algn="just">
              <a:lnSpc>
                <a:spcPct val="150000"/>
              </a:lnSpc>
              <a:buFont typeface="+mj-lt"/>
              <a:buAutoNum type="arabicPeriod"/>
            </a:pPr>
            <a:r>
              <a:rPr lang="tr-TR" dirty="0">
                <a:latin typeface="Arial" panose="020B0604020202020204" pitchFamily="34" charset="0"/>
                <a:cs typeface="Arial" panose="020B0604020202020204" pitchFamily="34" charset="0"/>
              </a:rPr>
              <a:t>Hadis </a:t>
            </a:r>
            <a:r>
              <a:rPr lang="tr-TR" dirty="0" smtClean="0">
                <a:latin typeface="Arial" panose="020B0604020202020204" pitchFamily="34" charset="0"/>
                <a:cs typeface="Arial" panose="020B0604020202020204" pitchFamily="34" charset="0"/>
              </a:rPr>
              <a:t>Usulü ve Diğer Hadis İlimleri</a:t>
            </a:r>
            <a:endParaRPr lang="tr-TR" dirty="0">
              <a:latin typeface="Arial" panose="020B0604020202020204" pitchFamily="34" charset="0"/>
              <a:cs typeface="Arial" panose="020B0604020202020204" pitchFamily="34" charset="0"/>
            </a:endParaRPr>
          </a:p>
          <a:p>
            <a:pPr algn="just">
              <a:lnSpc>
                <a:spcPct val="150000"/>
              </a:lnSpc>
              <a:buFont typeface="+mj-lt"/>
              <a:buAutoNum type="arabicPeriod"/>
            </a:pPr>
            <a:r>
              <a:rPr lang="tr-TR" dirty="0">
                <a:latin typeface="Arial" panose="020B0604020202020204" pitchFamily="34" charset="0"/>
                <a:cs typeface="Arial" panose="020B0604020202020204" pitchFamily="34" charset="0"/>
              </a:rPr>
              <a:t>Muhteva Tenkidi</a:t>
            </a:r>
          </a:p>
          <a:p>
            <a:pPr algn="just">
              <a:lnSpc>
                <a:spcPct val="150000"/>
              </a:lnSpc>
            </a:pPr>
            <a:endParaRPr lang="tr-TR"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4949" y="2554094"/>
            <a:ext cx="29908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980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8" name="Picture 4" descr="Resulullah (sav)'ın hadis hadis oruç günlüğü | Siyer-i Ne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50" y="11496"/>
            <a:ext cx="11351614" cy="692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94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7" name="Metin kutusu 6"/>
          <p:cNvSpPr txBox="1"/>
          <p:nvPr/>
        </p:nvSpPr>
        <p:spPr>
          <a:xfrm>
            <a:off x="498764" y="2525005"/>
            <a:ext cx="9725891" cy="3342582"/>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Bu sunumun hazırlanmasında Atatürk Üniversitesi ve Anadolu Üniversitesi </a:t>
            </a:r>
            <a:r>
              <a:rPr lang="tr-TR" sz="2000" dirty="0" err="1" smtClean="0">
                <a:latin typeface="Arial" panose="020B0604020202020204" pitchFamily="34" charset="0"/>
                <a:cs typeface="Arial" panose="020B0604020202020204" pitchFamily="34" charset="0"/>
              </a:rPr>
              <a:t>Açıköğretim</a:t>
            </a:r>
            <a:r>
              <a:rPr lang="tr-TR" sz="2000" dirty="0" smtClean="0">
                <a:latin typeface="Arial" panose="020B0604020202020204" pitchFamily="34" charset="0"/>
                <a:cs typeface="Arial" panose="020B0604020202020204" pitchFamily="34" charset="0"/>
              </a:rPr>
              <a:t> Fakültesi yayınlarından Hadis Tarihi ve Usulü kitaplarından, Anadolu İmam Hatip Liseleri Hadis kitabından ve DİB İslam Ansiklopedisi’nden istifade edilmiştir.</a:t>
            </a:r>
          </a:p>
          <a:p>
            <a:pPr algn="just">
              <a:lnSpc>
                <a:spcPct val="150000"/>
              </a:lnSpc>
              <a:spcBef>
                <a:spcPts val="600"/>
              </a:spcBef>
              <a:spcAft>
                <a:spcPts val="600"/>
              </a:spcAft>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24980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5" y="387149"/>
            <a:ext cx="10058400" cy="647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946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HADİSLERİN TESPİTİ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525005"/>
            <a:ext cx="4424928" cy="3735959"/>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“Hadislerin </a:t>
            </a:r>
            <a:r>
              <a:rPr lang="tr-TR" sz="2000" dirty="0">
                <a:latin typeface="Arial" panose="020B0604020202020204" pitchFamily="34" charset="0"/>
                <a:cs typeface="Arial" panose="020B0604020202020204" pitchFamily="34" charset="0"/>
              </a:rPr>
              <a:t>tespiti</a:t>
            </a:r>
            <a:r>
              <a:rPr lang="tr-TR" sz="2000" dirty="0" smtClean="0">
                <a:latin typeface="Arial" panose="020B0604020202020204" pitchFamily="34" charset="0"/>
                <a:cs typeface="Arial" panose="020B0604020202020204" pitchFamily="34" charset="0"/>
              </a:rPr>
              <a:t>” hadisleri </a:t>
            </a:r>
            <a:r>
              <a:rPr lang="tr-TR" sz="2000" dirty="0">
                <a:latin typeface="Arial" panose="020B0604020202020204" pitchFamily="34" charset="0"/>
                <a:cs typeface="Arial" panose="020B0604020202020204" pitchFamily="34" charset="0"/>
              </a:rPr>
              <a:t>kaybolmaktan kurtarmak için sözlü ya da yazılı olarak korunmayı </a:t>
            </a:r>
            <a:r>
              <a:rPr lang="tr-TR" sz="2000" dirty="0" smtClean="0">
                <a:latin typeface="Arial" panose="020B0604020202020204" pitchFamily="34" charset="0"/>
                <a:cs typeface="Arial" panose="020B0604020202020204" pitchFamily="34" charset="0"/>
              </a:rPr>
              <a:t>ifade etmektedir</a:t>
            </a:r>
            <a:r>
              <a:rPr lang="tr-TR" sz="2000" dirty="0">
                <a:latin typeface="Arial" panose="020B0604020202020204" pitchFamily="34" charset="0"/>
                <a:cs typeface="Arial" panose="020B0604020202020204" pitchFamily="34" charset="0"/>
              </a:rPr>
              <a:t>. Hadislerin tespiti ve muhafaza edilmesi, Hz. Peygamber </a:t>
            </a:r>
            <a:r>
              <a:rPr lang="tr-TR" sz="2000" dirty="0" smtClean="0">
                <a:latin typeface="Arial" panose="020B0604020202020204" pitchFamily="34" charset="0"/>
                <a:cs typeface="Arial" panose="020B0604020202020204" pitchFamily="34" charset="0"/>
              </a:rPr>
              <a:t>zamanında, ashap </a:t>
            </a:r>
            <a:r>
              <a:rPr lang="tr-TR" sz="2000" dirty="0">
                <a:latin typeface="Arial" panose="020B0604020202020204" pitchFamily="34" charset="0"/>
                <a:cs typeface="Arial" panose="020B0604020202020204" pitchFamily="34" charset="0"/>
              </a:rPr>
              <a:t>zamanında ve sonraki dönemlerde olmak üzere üç durumda ele alınabilir.</a:t>
            </a: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905" y="2525005"/>
            <a:ext cx="5139682" cy="302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95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HADİSLERİN TESPİTİ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5539978"/>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Hz. Peygamber (</a:t>
            </a:r>
            <a:r>
              <a:rPr lang="tr-TR" sz="2000" dirty="0" err="1">
                <a:latin typeface="Arial" panose="020B0604020202020204" pitchFamily="34" charset="0"/>
                <a:cs typeface="Arial" panose="020B0604020202020204" pitchFamily="34" charset="0"/>
              </a:rPr>
              <a:t>s.a.s</a:t>
            </a:r>
            <a:r>
              <a:rPr lang="tr-TR" sz="2000" dirty="0">
                <a:latin typeface="Arial" panose="020B0604020202020204" pitchFamily="34" charset="0"/>
                <a:cs typeface="Arial" panose="020B0604020202020204" pitchFamily="34" charset="0"/>
              </a:rPr>
              <a:t>.) zamanında hadisler çoğunlukla ezberleme yoluyla</a:t>
            </a:r>
          </a:p>
          <a:p>
            <a:pPr algn="just">
              <a:lnSpc>
                <a:spcPct val="150000"/>
              </a:lnSpc>
            </a:pPr>
            <a:r>
              <a:rPr lang="tr-TR" sz="2000" dirty="0">
                <a:latin typeface="Arial" panose="020B0604020202020204" pitchFamily="34" charset="0"/>
                <a:cs typeface="Arial" panose="020B0604020202020204" pitchFamily="34" charset="0"/>
              </a:rPr>
              <a:t>muhafaza ediliyordu. </a:t>
            </a:r>
            <a:r>
              <a:rPr lang="tr-TR" sz="2000" dirty="0" err="1">
                <a:latin typeface="Arial" panose="020B0604020202020204" pitchFamily="34" charset="0"/>
                <a:cs typeface="Arial" panose="020B0604020202020204" pitchFamily="34" charset="0"/>
              </a:rPr>
              <a:t>Sahabiler</a:t>
            </a:r>
            <a:r>
              <a:rPr lang="tr-TR" sz="2000" dirty="0">
                <a:latin typeface="Arial" panose="020B0604020202020204" pitchFamily="34" charset="0"/>
                <a:cs typeface="Arial" panose="020B0604020202020204" pitchFamily="34" charset="0"/>
              </a:rPr>
              <a:t>, Hz. Peygamber’in sözlerini ezberliyorlar, aynı</a:t>
            </a:r>
          </a:p>
          <a:p>
            <a:pPr algn="just">
              <a:lnSpc>
                <a:spcPct val="150000"/>
              </a:lnSpc>
            </a:pPr>
            <a:r>
              <a:rPr lang="tr-TR" sz="2000" dirty="0">
                <a:latin typeface="Arial" panose="020B0604020202020204" pitchFamily="34" charset="0"/>
                <a:cs typeface="Arial" panose="020B0604020202020204" pitchFamily="34" charset="0"/>
              </a:rPr>
              <a:t>zamanda O’nun yaşayışını da iyice gözetleyerek hem kendi hayatlarına hem de</a:t>
            </a:r>
          </a:p>
          <a:p>
            <a:pPr algn="just">
              <a:lnSpc>
                <a:spcPct val="150000"/>
              </a:lnSpc>
            </a:pPr>
            <a:r>
              <a:rPr lang="tr-TR" sz="2000" dirty="0">
                <a:latin typeface="Arial" panose="020B0604020202020204" pitchFamily="34" charset="0"/>
                <a:cs typeface="Arial" panose="020B0604020202020204" pitchFamily="34" charset="0"/>
              </a:rPr>
              <a:t>kendileri dışındaki insanlara ve sonraki nesillere aktarıyorlardı. Bununla birlikte Hz.</a:t>
            </a:r>
          </a:p>
          <a:p>
            <a:pPr algn="just">
              <a:lnSpc>
                <a:spcPct val="150000"/>
              </a:lnSpc>
            </a:pPr>
            <a:r>
              <a:rPr lang="tr-TR" sz="2000" dirty="0">
                <a:latin typeface="Arial" panose="020B0604020202020204" pitchFamily="34" charset="0"/>
                <a:cs typeface="Arial" panose="020B0604020202020204" pitchFamily="34" charset="0"/>
              </a:rPr>
              <a:t>Peygamber (</a:t>
            </a:r>
            <a:r>
              <a:rPr lang="tr-TR" sz="2000" dirty="0" err="1">
                <a:latin typeface="Arial" panose="020B0604020202020204" pitchFamily="34" charset="0"/>
                <a:cs typeface="Arial" panose="020B0604020202020204" pitchFamily="34" charset="0"/>
              </a:rPr>
              <a:t>s.a.s</a:t>
            </a:r>
            <a:r>
              <a:rPr lang="tr-TR" sz="2000" dirty="0">
                <a:latin typeface="Arial" panose="020B0604020202020204" pitchFamily="34" charset="0"/>
                <a:cs typeface="Arial" panose="020B0604020202020204" pitchFamily="34" charset="0"/>
              </a:rPr>
              <a:t>.)’in resmî ya da özel olarak bazı şahıslar için yazdırdığı hadisler</a:t>
            </a:r>
          </a:p>
          <a:p>
            <a:pPr algn="just">
              <a:lnSpc>
                <a:spcPct val="150000"/>
              </a:lnSpc>
            </a:pPr>
            <a:r>
              <a:rPr lang="tr-TR" sz="2000" dirty="0">
                <a:latin typeface="Arial" panose="020B0604020202020204" pitchFamily="34" charset="0"/>
                <a:cs typeface="Arial" panose="020B0604020202020204" pitchFamily="34" charset="0"/>
              </a:rPr>
              <a:t>yanında bazı </a:t>
            </a:r>
            <a:r>
              <a:rPr lang="tr-TR" sz="2000" dirty="0" err="1">
                <a:latin typeface="Arial" panose="020B0604020202020204" pitchFamily="34" charset="0"/>
                <a:cs typeface="Arial" panose="020B0604020202020204" pitchFamily="34" charset="0"/>
              </a:rPr>
              <a:t>sahabiler</a:t>
            </a:r>
            <a:r>
              <a:rPr lang="tr-TR" sz="2000" dirty="0">
                <a:latin typeface="Arial" panose="020B0604020202020204" pitchFamily="34" charset="0"/>
                <a:cs typeface="Arial" panose="020B0604020202020204" pitchFamily="34" charset="0"/>
              </a:rPr>
              <a:t> de Hz. Peygamber’in bazı sözlerini </a:t>
            </a:r>
            <a:r>
              <a:rPr lang="tr-TR" sz="2000" dirty="0" smtClean="0">
                <a:latin typeface="Arial" panose="020B0604020202020204" pitchFamily="34" charset="0"/>
                <a:cs typeface="Arial" panose="020B0604020202020204" pitchFamily="34" charset="0"/>
              </a:rPr>
              <a:t>yazıyorlardı.</a:t>
            </a:r>
          </a:p>
          <a:p>
            <a:pPr algn="just">
              <a:lnSpc>
                <a:spcPct val="150000"/>
              </a:lnSpc>
            </a:pPr>
            <a:r>
              <a:rPr lang="tr-TR" sz="2000" dirty="0">
                <a:latin typeface="Arial" panose="020B0604020202020204" pitchFamily="34" charset="0"/>
                <a:cs typeface="Arial" panose="020B0604020202020204" pitchFamily="34" charset="0"/>
              </a:rPr>
              <a:t>Hadislerin gerek ezber gerek uygulama ve gerekse yazılı tespitine sebep</a:t>
            </a:r>
          </a:p>
          <a:p>
            <a:pPr algn="just">
              <a:lnSpc>
                <a:spcPct val="150000"/>
              </a:lnSpc>
            </a:pPr>
            <a:r>
              <a:rPr lang="tr-TR" sz="2000" dirty="0">
                <a:latin typeface="Arial" panose="020B0604020202020204" pitchFamily="34" charset="0"/>
                <a:cs typeface="Arial" panose="020B0604020202020204" pitchFamily="34" charset="0"/>
              </a:rPr>
              <a:t>olan bazı etkili amiller bulunmaktadır. Bunlar: </a:t>
            </a:r>
            <a:r>
              <a:rPr lang="tr-TR" sz="2000" b="1" dirty="0" err="1">
                <a:latin typeface="Arial" panose="020B0604020202020204" pitchFamily="34" charset="0"/>
                <a:cs typeface="Arial" panose="020B0604020202020204" pitchFamily="34" charset="0"/>
              </a:rPr>
              <a:t>Kur’ânî</a:t>
            </a:r>
            <a:r>
              <a:rPr lang="tr-TR" sz="2000" b="1" dirty="0">
                <a:latin typeface="Arial" panose="020B0604020202020204" pitchFamily="34" charset="0"/>
                <a:cs typeface="Arial" panose="020B0604020202020204" pitchFamily="34" charset="0"/>
              </a:rPr>
              <a:t> amiller, Nebevi amiller ve Sahabe ile ilgili </a:t>
            </a:r>
            <a:r>
              <a:rPr lang="tr-TR" sz="2000" b="1" dirty="0" smtClean="0">
                <a:latin typeface="Arial" panose="020B0604020202020204" pitchFamily="34" charset="0"/>
                <a:cs typeface="Arial" panose="020B0604020202020204" pitchFamily="34" charset="0"/>
              </a:rPr>
              <a:t>amillerdir.</a:t>
            </a:r>
            <a:endParaRPr lang="tr-TR" sz="2000" b="1"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KUR’ÂNÎ AMİLLER: SÜNNETİN DİNDEKİ YERİ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76148" y="2215662"/>
            <a:ext cx="9748508" cy="3752969"/>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Ashap tarafından Hz. Peygamber’in sözlerinin ve fiillerinin </a:t>
            </a:r>
            <a:r>
              <a:rPr lang="tr-TR" sz="2000" dirty="0" smtClean="0">
                <a:latin typeface="Arial" panose="020B0604020202020204" pitchFamily="34" charset="0"/>
                <a:cs typeface="Arial" panose="020B0604020202020204" pitchFamily="34" charset="0"/>
              </a:rPr>
              <a:t>ihtimamla öğrenilmesinde </a:t>
            </a:r>
            <a:r>
              <a:rPr lang="tr-TR" sz="2000" dirty="0">
                <a:latin typeface="Arial" panose="020B0604020202020204" pitchFamily="34" charset="0"/>
                <a:cs typeface="Arial" panose="020B0604020202020204" pitchFamily="34" charset="0"/>
              </a:rPr>
              <a:t>ve muhafaza edilmesinde </a:t>
            </a:r>
            <a:r>
              <a:rPr lang="tr-TR" sz="2000" dirty="0" err="1">
                <a:latin typeface="Arial" panose="020B0604020202020204" pitchFamily="34" charset="0"/>
                <a:cs typeface="Arial" panose="020B0604020202020204" pitchFamily="34" charset="0"/>
              </a:rPr>
              <a:t>Kur’ân</a:t>
            </a:r>
            <a:r>
              <a:rPr lang="tr-TR" sz="2000" dirty="0">
                <a:latin typeface="Arial" panose="020B0604020202020204" pitchFamily="34" charset="0"/>
                <a:cs typeface="Arial" panose="020B0604020202020204" pitchFamily="34" charset="0"/>
              </a:rPr>
              <a:t>-ı Kerim’de Hz. Peygamber’in </a:t>
            </a:r>
            <a:r>
              <a:rPr lang="tr-TR" sz="2000" dirty="0" err="1" smtClean="0">
                <a:latin typeface="Arial" panose="020B0604020202020204" pitchFamily="34" charset="0"/>
                <a:cs typeface="Arial" panose="020B0604020202020204" pitchFamily="34" charset="0"/>
              </a:rPr>
              <a:t>Kur’ân’ı</a:t>
            </a:r>
            <a:r>
              <a:rPr lang="tr-TR" sz="2000" dirty="0" smtClean="0">
                <a:latin typeface="Arial" panose="020B0604020202020204" pitchFamily="34" charset="0"/>
                <a:cs typeface="Arial" panose="020B0604020202020204" pitchFamily="34" charset="0"/>
              </a:rPr>
              <a:t> tebliğ </a:t>
            </a:r>
            <a:r>
              <a:rPr lang="tr-TR" sz="2000" dirty="0">
                <a:latin typeface="Arial" panose="020B0604020202020204" pitchFamily="34" charset="0"/>
                <a:cs typeface="Arial" panose="020B0604020202020204" pitchFamily="34" charset="0"/>
              </a:rPr>
              <a:t>etmesini, tebliğ ettiği </a:t>
            </a:r>
            <a:r>
              <a:rPr lang="tr-TR" sz="2000" dirty="0" err="1">
                <a:latin typeface="Arial" panose="020B0604020202020204" pitchFamily="34" charset="0"/>
                <a:cs typeface="Arial" panose="020B0604020202020204" pitchFamily="34" charset="0"/>
              </a:rPr>
              <a:t>Kur’ân’ı</a:t>
            </a:r>
            <a:r>
              <a:rPr lang="tr-TR" sz="2000" dirty="0">
                <a:latin typeface="Arial" panose="020B0604020202020204" pitchFamily="34" charset="0"/>
                <a:cs typeface="Arial" panose="020B0604020202020204" pitchFamily="34" charset="0"/>
              </a:rPr>
              <a:t> açıklamasını ve Hz. Peygamber’e </a:t>
            </a:r>
            <a:r>
              <a:rPr lang="tr-TR" sz="2000" dirty="0" smtClean="0">
                <a:latin typeface="Arial" panose="020B0604020202020204" pitchFamily="34" charset="0"/>
                <a:cs typeface="Arial" panose="020B0604020202020204" pitchFamily="34" charset="0"/>
              </a:rPr>
              <a:t>itaat edilmesini </a:t>
            </a:r>
            <a:r>
              <a:rPr lang="tr-TR" sz="2000" dirty="0">
                <a:latin typeface="Arial" panose="020B0604020202020204" pitchFamily="34" charset="0"/>
                <a:cs typeface="Arial" panose="020B0604020202020204" pitchFamily="34" charset="0"/>
              </a:rPr>
              <a:t>emreden birçok ayetin </a:t>
            </a:r>
            <a:r>
              <a:rPr lang="tr-TR" sz="2000" dirty="0" smtClean="0">
                <a:latin typeface="Arial" panose="020B0604020202020204" pitchFamily="34" charset="0"/>
                <a:cs typeface="Arial" panose="020B0604020202020204" pitchFamily="34" charset="0"/>
              </a:rPr>
              <a:t>bulunmasının, kısaca </a:t>
            </a:r>
            <a:r>
              <a:rPr lang="tr-TR" sz="2000" b="1" dirty="0" smtClean="0">
                <a:latin typeface="Arial" panose="020B0604020202020204" pitchFamily="34" charset="0"/>
                <a:cs typeface="Arial" panose="020B0604020202020204" pitchFamily="34" charset="0"/>
              </a:rPr>
              <a:t>sünnetin dindeki yerinin </a:t>
            </a:r>
            <a:r>
              <a:rPr lang="tr-TR" sz="2000" dirty="0">
                <a:latin typeface="Arial" panose="020B0604020202020204" pitchFamily="34" charset="0"/>
                <a:cs typeface="Arial" panose="020B0604020202020204" pitchFamily="34" charset="0"/>
              </a:rPr>
              <a:t>önemi büyüktür</a:t>
            </a:r>
            <a:r>
              <a:rPr lang="tr-TR" sz="2000" dirty="0" smtClean="0">
                <a:latin typeface="Arial" panose="020B0604020202020204" pitchFamily="34" charset="0"/>
                <a:cs typeface="Arial" panose="020B0604020202020204" pitchFamily="34" charset="0"/>
              </a:rPr>
              <a:t>.</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47" y="4570901"/>
            <a:ext cx="9549467" cy="188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 y="351693"/>
            <a:ext cx="10614876" cy="218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 y="2129636"/>
            <a:ext cx="10723608" cy="229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40" y="3910352"/>
            <a:ext cx="10438190" cy="259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591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NEBEVÎ ÂMİLLER</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412" y="2137984"/>
            <a:ext cx="9694985" cy="4401205"/>
          </a:xfrm>
          <a:prstGeom prst="rect">
            <a:avLst/>
          </a:prstGeom>
          <a:noFill/>
        </p:spPr>
        <p:txBody>
          <a:bodyPr wrap="square" rtlCol="0">
            <a:spAutoFit/>
          </a:bodyPr>
          <a:lstStyle/>
          <a:p>
            <a:pPr algn="just">
              <a:lnSpc>
                <a:spcPct val="150000"/>
              </a:lnSpc>
              <a:spcBef>
                <a:spcPts val="600"/>
              </a:spcBef>
              <a:spcAft>
                <a:spcPts val="600"/>
              </a:spcAft>
            </a:pPr>
            <a:r>
              <a:rPr lang="es-ES" sz="2000" dirty="0">
                <a:latin typeface="Arial" panose="020B0604020202020204" pitchFamily="34" charset="0"/>
                <a:cs typeface="Arial" panose="020B0604020202020204" pitchFamily="34" charset="0"/>
              </a:rPr>
              <a:t>Hadislerin tespitinde </a:t>
            </a:r>
            <a:endParaRPr lang="tr-TR" sz="2000" dirty="0" smtClean="0">
              <a:latin typeface="Arial" panose="020B0604020202020204" pitchFamily="34" charset="0"/>
              <a:cs typeface="Arial" panose="020B0604020202020204" pitchFamily="34" charset="0"/>
            </a:endParaRPr>
          </a:p>
          <a:p>
            <a:pPr marL="342900" indent="-342900" algn="just">
              <a:lnSpc>
                <a:spcPct val="150000"/>
              </a:lnSpc>
              <a:spcBef>
                <a:spcPts val="600"/>
              </a:spcBef>
              <a:spcAft>
                <a:spcPts val="600"/>
              </a:spcAft>
              <a:buFont typeface="Arial" panose="020B0604020202020204" pitchFamily="34" charset="0"/>
              <a:buChar char="•"/>
            </a:pPr>
            <a:r>
              <a:rPr lang="es-ES" sz="2000" dirty="0" smtClean="0">
                <a:latin typeface="Arial" panose="020B0604020202020204" pitchFamily="34" charset="0"/>
                <a:cs typeface="Arial" panose="020B0604020202020204" pitchFamily="34" charset="0"/>
              </a:rPr>
              <a:t>Hz</a:t>
            </a:r>
            <a:r>
              <a:rPr lang="es-ES" sz="2000" dirty="0">
                <a:latin typeface="Arial" panose="020B0604020202020204" pitchFamily="34" charset="0"/>
                <a:cs typeface="Arial" panose="020B0604020202020204" pitchFamily="34" charset="0"/>
              </a:rPr>
              <a:t>. Peygamber’in yaşayış tarzının, </a:t>
            </a:r>
            <a:endParaRPr lang="tr-TR" sz="2000" dirty="0" smtClean="0">
              <a:latin typeface="Arial" panose="020B0604020202020204" pitchFamily="34" charset="0"/>
              <a:cs typeface="Arial" panose="020B0604020202020204" pitchFamily="34" charset="0"/>
            </a:endParaRPr>
          </a:p>
          <a:p>
            <a:pPr marL="342900" indent="-342900" algn="just">
              <a:lnSpc>
                <a:spcPct val="150000"/>
              </a:lnSpc>
              <a:spcBef>
                <a:spcPts val="600"/>
              </a:spcBef>
              <a:spcAft>
                <a:spcPts val="600"/>
              </a:spcAft>
              <a:buFont typeface="Arial" panose="020B0604020202020204" pitchFamily="34" charset="0"/>
              <a:buChar char="•"/>
            </a:pPr>
            <a:r>
              <a:rPr lang="tr-TR" sz="2000" dirty="0" smtClean="0">
                <a:latin typeface="Arial" panose="020B0604020202020204" pitchFamily="34" charset="0"/>
                <a:cs typeface="Arial" panose="020B0604020202020204" pitchFamily="34" charset="0"/>
              </a:rPr>
              <a:t>İlim </a:t>
            </a:r>
            <a:r>
              <a:rPr lang="es-ES" sz="2000" dirty="0" smtClean="0">
                <a:latin typeface="Arial" panose="020B0604020202020204" pitchFamily="34" charset="0"/>
                <a:cs typeface="Arial" panose="020B0604020202020204" pitchFamily="34" charset="0"/>
              </a:rPr>
              <a:t>öğrenmeye </a:t>
            </a:r>
            <a:r>
              <a:rPr lang="es-ES" sz="2000" dirty="0">
                <a:latin typeface="Arial" panose="020B0604020202020204" pitchFamily="34" charset="0"/>
                <a:cs typeface="Arial" panose="020B0604020202020204" pitchFamily="34" charset="0"/>
              </a:rPr>
              <a:t>ve soru sormaya </a:t>
            </a:r>
            <a:r>
              <a:rPr lang="es-ES" sz="2000" dirty="0" smtClean="0">
                <a:latin typeface="Arial" panose="020B0604020202020204" pitchFamily="34" charset="0"/>
                <a:cs typeface="Arial" panose="020B0604020202020204" pitchFamily="34" charset="0"/>
              </a:rPr>
              <a:t>teşviklerinin,</a:t>
            </a:r>
            <a:r>
              <a:rPr lang="tr-TR" sz="2000" dirty="0" smtClean="0">
                <a:latin typeface="Arial" panose="020B0604020202020204" pitchFamily="34" charset="0"/>
                <a:cs typeface="Arial" panose="020B0604020202020204" pitchFamily="34" charset="0"/>
              </a:rPr>
              <a:t> </a:t>
            </a:r>
          </a:p>
          <a:p>
            <a:pPr marL="342900" indent="-342900" algn="just">
              <a:lnSpc>
                <a:spcPct val="150000"/>
              </a:lnSpc>
              <a:spcBef>
                <a:spcPts val="600"/>
              </a:spcBef>
              <a:spcAft>
                <a:spcPts val="600"/>
              </a:spcAft>
              <a:buFont typeface="Arial" panose="020B0604020202020204" pitchFamily="34" charset="0"/>
              <a:buChar char="•"/>
            </a:pPr>
            <a:r>
              <a:rPr lang="es-ES" sz="2000" dirty="0" smtClean="0">
                <a:latin typeface="Arial" panose="020B0604020202020204" pitchFamily="34" charset="0"/>
                <a:cs typeface="Arial" panose="020B0604020202020204" pitchFamily="34" charset="0"/>
              </a:rPr>
              <a:t>konuşma tarzının</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ve eğitim metodunun,</a:t>
            </a:r>
          </a:p>
          <a:p>
            <a:pPr marL="342900" indent="-342900" algn="just">
              <a:lnSpc>
                <a:spcPct val="150000"/>
              </a:lnSpc>
              <a:spcBef>
                <a:spcPts val="600"/>
              </a:spcBef>
              <a:spcAft>
                <a:spcPts val="600"/>
              </a:spcAft>
              <a:buFont typeface="Arial" panose="020B0604020202020204" pitchFamily="34" charset="0"/>
              <a:buChar char="•"/>
            </a:pPr>
            <a:r>
              <a:rPr lang="es-ES" sz="2000" dirty="0" smtClean="0">
                <a:latin typeface="Arial" panose="020B0604020202020204" pitchFamily="34" charset="0"/>
                <a:cs typeface="Arial" panose="020B0604020202020204" pitchFamily="34" charset="0"/>
              </a:rPr>
              <a:t>Mescid-i </a:t>
            </a:r>
            <a:r>
              <a:rPr lang="es-ES" sz="2000" dirty="0">
                <a:latin typeface="Arial" panose="020B0604020202020204" pitchFamily="34" charset="0"/>
                <a:cs typeface="Arial" panose="020B0604020202020204" pitchFamily="34" charset="0"/>
              </a:rPr>
              <a:t>Nebevi’nin içinde </a:t>
            </a:r>
            <a:r>
              <a:rPr lang="es-ES" sz="2000" dirty="0" smtClean="0">
                <a:latin typeface="Arial" panose="020B0604020202020204" pitchFamily="34" charset="0"/>
                <a:cs typeface="Arial" panose="020B0604020202020204" pitchFamily="34" charset="0"/>
              </a:rPr>
              <a:t>ilim</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öğrenme </a:t>
            </a:r>
            <a:r>
              <a:rPr lang="es-ES" sz="2000" dirty="0">
                <a:latin typeface="Arial" panose="020B0604020202020204" pitchFamily="34" charset="0"/>
                <a:cs typeface="Arial" panose="020B0604020202020204" pitchFamily="34" charset="0"/>
              </a:rPr>
              <a:t>merkezi ve yatılı okul hüviyetinde olan Suffe’nin tesis edilmesi </a:t>
            </a:r>
            <a:r>
              <a:rPr lang="es-ES" sz="2000" dirty="0" smtClean="0">
                <a:latin typeface="Arial" panose="020B0604020202020204" pitchFamily="34" charset="0"/>
                <a:cs typeface="Arial" panose="020B0604020202020204" pitchFamily="34" charset="0"/>
              </a:rPr>
              <a:t>gibi</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durumların </a:t>
            </a:r>
            <a:r>
              <a:rPr lang="es-ES" sz="2000" dirty="0">
                <a:latin typeface="Arial" panose="020B0604020202020204" pitchFamily="34" charset="0"/>
                <a:cs typeface="Arial" panose="020B0604020202020204" pitchFamily="34" charset="0"/>
              </a:rPr>
              <a:t>da hadislerin ve sünnetin hem yaşama tarzı olarak hem hafızalarda </a:t>
            </a:r>
            <a:r>
              <a:rPr lang="es-ES" sz="2000" dirty="0" smtClean="0">
                <a:latin typeface="Arial" panose="020B0604020202020204" pitchFamily="34" charset="0"/>
                <a:cs typeface="Arial" panose="020B0604020202020204" pitchFamily="34" charset="0"/>
              </a:rPr>
              <a:t>hem</a:t>
            </a:r>
            <a:r>
              <a:rPr lang="tr-TR" sz="2000" dirty="0" smtClean="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de </a:t>
            </a:r>
            <a:r>
              <a:rPr lang="es-ES" sz="2000" dirty="0">
                <a:latin typeface="Arial" panose="020B0604020202020204" pitchFamily="34" charset="0"/>
                <a:cs typeface="Arial" panose="020B0604020202020204" pitchFamily="34" charset="0"/>
              </a:rPr>
              <a:t>yazılı olarak tespit edilmesinde çok büyük rolleri </a:t>
            </a:r>
            <a:r>
              <a:rPr lang="es-ES" sz="2000" dirty="0" smtClean="0">
                <a:latin typeface="Arial" panose="020B0604020202020204" pitchFamily="34" charset="0"/>
                <a:cs typeface="Arial" panose="020B0604020202020204" pitchFamily="34" charset="0"/>
              </a:rPr>
              <a:t>olmuştur</a:t>
            </a:r>
            <a:r>
              <a:rPr lang="tr-TR" sz="2000" dirty="0" smtClean="0">
                <a:latin typeface="Arial" panose="020B0604020202020204" pitchFamily="34" charset="0"/>
                <a:cs typeface="Arial" panose="020B0604020202020204" pitchFamily="34" charset="0"/>
              </a:rPr>
              <a:t>.</a:t>
            </a: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1851199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Şeritli">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Şeritli">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Şeritl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B7CF026C-957E-4F4E-893C-D02C23AB6317}"/>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1080</TotalTime>
  <Words>2476</Words>
  <Application>Microsoft Office PowerPoint</Application>
  <PresentationFormat>Özel</PresentationFormat>
  <Paragraphs>180</Paragraphs>
  <Slides>39</Slides>
  <Notes>1</Notes>
  <HiddenSlides>0</HiddenSlides>
  <MMClips>0</MMClips>
  <ScaleCrop>false</ScaleCrop>
  <HeadingPairs>
    <vt:vector size="4" baseType="variant">
      <vt:variant>
        <vt:lpstr>Tema</vt:lpstr>
      </vt:variant>
      <vt:variant>
        <vt:i4>2</vt:i4>
      </vt:variant>
      <vt:variant>
        <vt:lpstr>Slayt Başlıkları</vt:lpstr>
      </vt:variant>
      <vt:variant>
        <vt:i4>39</vt:i4>
      </vt:variant>
    </vt:vector>
  </HeadingPairs>
  <TitlesOfParts>
    <vt:vector size="41" baseType="lpstr">
      <vt:lpstr>Office Teması</vt:lpstr>
      <vt:lpstr>Şeritli</vt:lpstr>
      <vt:lpstr> HADİS İLİMLERİ VE USULÜ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TARİKLERİ MUKAYESE</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Adıyaman Üniversitesi  Enformatik Bölüm Başkanlığı  Uzaktan Eğitim  Bilgisayar Teknolojileri Dersi</dc:title>
  <dc:creator>Ferdi DOĞAN</dc:creator>
  <cp:lastModifiedBy>pc</cp:lastModifiedBy>
  <cp:revision>219</cp:revision>
  <dcterms:created xsi:type="dcterms:W3CDTF">2019-09-14T09:59:13Z</dcterms:created>
  <dcterms:modified xsi:type="dcterms:W3CDTF">2020-04-27T08:48:22Z</dcterms:modified>
</cp:coreProperties>
</file>