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  <p:sldMasterId id="2147483994" r:id="rId2"/>
  </p:sldMasterIdLst>
  <p:sldIdLst>
    <p:sldId id="256" r:id="rId3"/>
    <p:sldId id="349" r:id="rId4"/>
    <p:sldId id="329" r:id="rId5"/>
    <p:sldId id="350" r:id="rId6"/>
    <p:sldId id="351" r:id="rId7"/>
    <p:sldId id="352" r:id="rId8"/>
    <p:sldId id="353" r:id="rId9"/>
    <p:sldId id="357" r:id="rId10"/>
    <p:sldId id="358" r:id="rId11"/>
    <p:sldId id="359" r:id="rId12"/>
    <p:sldId id="365" r:id="rId13"/>
    <p:sldId id="360" r:id="rId14"/>
    <p:sldId id="361" r:id="rId15"/>
    <p:sldId id="362" r:id="rId16"/>
    <p:sldId id="363" r:id="rId17"/>
    <p:sldId id="364" r:id="rId18"/>
    <p:sldId id="328" r:id="rId19"/>
  </p:sldIdLst>
  <p:sldSz cx="10691813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630" y="66"/>
      </p:cViewPr>
      <p:guideLst>
        <p:guide orient="horz" pos="2160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477" y="1122363"/>
            <a:ext cx="8018860" cy="2387600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602038"/>
            <a:ext cx="8018860" cy="1655762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04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93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365125"/>
            <a:ext cx="2305422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365125"/>
            <a:ext cx="6782619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8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001" y="3887812"/>
            <a:ext cx="1069503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001" y="2059012"/>
            <a:ext cx="1069503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981" y="2166365"/>
            <a:ext cx="9863197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262" spc="132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16" y="3913632"/>
            <a:ext cx="10090399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54">
                <a:solidFill>
                  <a:srgbClr val="FFFFFF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754"/>
            </a:lvl3pPr>
            <a:lvl4pPr marL="1202893" indent="0" algn="ctr">
              <a:buNone/>
              <a:defRPr sz="1754"/>
            </a:lvl4pPr>
            <a:lvl5pPr marL="1603858" indent="0" algn="ctr">
              <a:buNone/>
              <a:defRPr sz="1754"/>
            </a:lvl5pPr>
            <a:lvl6pPr marL="2004822" indent="0" algn="ctr">
              <a:buNone/>
              <a:defRPr sz="1754"/>
            </a:lvl6pPr>
            <a:lvl7pPr marL="2405786" indent="0" algn="ctr">
              <a:buNone/>
              <a:defRPr sz="1754"/>
            </a:lvl7pPr>
            <a:lvl8pPr marL="2806751" indent="0" algn="ctr">
              <a:buNone/>
              <a:defRPr sz="1754"/>
            </a:lvl8pPr>
            <a:lvl9pPr marL="3207715" indent="0" algn="ctr">
              <a:buNone/>
              <a:defRPr sz="1754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375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186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001" y="2059012"/>
            <a:ext cx="1069503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001" y="3887812"/>
            <a:ext cx="1069503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81" y="2167128"/>
            <a:ext cx="9863197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262" b="0" spc="132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16" y="3913212"/>
            <a:ext cx="1008772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54">
                <a:solidFill>
                  <a:srgbClr val="FFFFFF"/>
                </a:solidFill>
              </a:defRPr>
            </a:lvl1pPr>
            <a:lvl2pPr marL="40096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570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7030" y="2011680"/>
            <a:ext cx="4169807" cy="4206240"/>
          </a:xfrm>
        </p:spPr>
        <p:txBody>
          <a:bodyPr/>
          <a:lstStyle>
            <a:lvl1pPr>
              <a:defRPr sz="1929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3761" y="2011680"/>
            <a:ext cx="4169807" cy="4206240"/>
          </a:xfrm>
        </p:spPr>
        <p:txBody>
          <a:bodyPr/>
          <a:lstStyle>
            <a:lvl1pPr>
              <a:defRPr sz="1929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236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8490" y="1913470"/>
            <a:ext cx="4169807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842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8490" y="2656566"/>
            <a:ext cx="4169807" cy="3566160"/>
          </a:xfrm>
        </p:spPr>
        <p:txBody>
          <a:bodyPr/>
          <a:lstStyle>
            <a:lvl1pPr>
              <a:defRPr sz="1929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4497" y="1913470"/>
            <a:ext cx="4169807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842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497" y="2656564"/>
            <a:ext cx="4169807" cy="3566160"/>
          </a:xfrm>
        </p:spPr>
        <p:txBody>
          <a:bodyPr/>
          <a:lstStyle>
            <a:lvl1pPr>
              <a:defRPr sz="1929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887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75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65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490" y="2120054"/>
            <a:ext cx="5372636" cy="4114800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0608" y="2147487"/>
            <a:ext cx="2806601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579"/>
            </a:lvl1pPr>
            <a:lvl2pPr marL="400964" indent="0">
              <a:buNone/>
              <a:defRPr sz="1052"/>
            </a:lvl2pPr>
            <a:lvl3pPr marL="801929" indent="0">
              <a:buNone/>
              <a:defRPr sz="877"/>
            </a:lvl3pPr>
            <a:lvl4pPr marL="1202893" indent="0">
              <a:buNone/>
              <a:defRPr sz="789"/>
            </a:lvl4pPr>
            <a:lvl5pPr marL="1603858" indent="0">
              <a:buNone/>
              <a:defRPr sz="789"/>
            </a:lvl5pPr>
            <a:lvl6pPr marL="2004822" indent="0">
              <a:buNone/>
              <a:defRPr sz="789"/>
            </a:lvl6pPr>
            <a:lvl7pPr marL="2405786" indent="0">
              <a:buNone/>
              <a:defRPr sz="789"/>
            </a:lvl7pPr>
            <a:lvl8pPr marL="2806751" indent="0">
              <a:buNone/>
              <a:defRPr sz="789"/>
            </a:lvl8pPr>
            <a:lvl9pPr marL="3207715" indent="0">
              <a:buNone/>
              <a:defRPr sz="789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63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557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2640" y="2211494"/>
            <a:ext cx="5372636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806">
                <a:solidFill>
                  <a:schemeClr val="tx1">
                    <a:lumMod val="50000"/>
                  </a:schemeClr>
                </a:solidFill>
              </a:defRPr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2068" y="2150621"/>
            <a:ext cx="2806601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579"/>
            </a:lvl1pPr>
            <a:lvl2pPr marL="400964" indent="0">
              <a:buNone/>
              <a:defRPr sz="1052"/>
            </a:lvl2pPr>
            <a:lvl3pPr marL="801929" indent="0">
              <a:buNone/>
              <a:defRPr sz="877"/>
            </a:lvl3pPr>
            <a:lvl4pPr marL="1202893" indent="0">
              <a:buNone/>
              <a:defRPr sz="789"/>
            </a:lvl4pPr>
            <a:lvl5pPr marL="1603858" indent="0">
              <a:buNone/>
              <a:defRPr sz="789"/>
            </a:lvl5pPr>
            <a:lvl6pPr marL="2004822" indent="0">
              <a:buNone/>
              <a:defRPr sz="789"/>
            </a:lvl6pPr>
            <a:lvl7pPr marL="2405786" indent="0">
              <a:buNone/>
              <a:defRPr sz="789"/>
            </a:lvl7pPr>
            <a:lvl8pPr marL="2806751" indent="0">
              <a:buNone/>
              <a:defRPr sz="789"/>
            </a:lvl8pPr>
            <a:lvl9pPr marL="3207715" indent="0">
              <a:buNone/>
              <a:defRPr sz="789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348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382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09514" y="0"/>
            <a:ext cx="240565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3438" y="274638"/>
            <a:ext cx="2106775" cy="58975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274638"/>
            <a:ext cx="6992203" cy="58975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6422855"/>
            <a:ext cx="2405654" cy="365125"/>
          </a:xfrm>
        </p:spPr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11494" y="6422855"/>
            <a:ext cx="375306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9686" y="6422855"/>
            <a:ext cx="771507" cy="365125"/>
          </a:xfrm>
        </p:spPr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72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3" y="1709739"/>
            <a:ext cx="9221689" cy="2852737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3" y="4589464"/>
            <a:ext cx="9221689" cy="1500187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52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1825625"/>
            <a:ext cx="4544021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1825625"/>
            <a:ext cx="4544021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00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365126"/>
            <a:ext cx="9221689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681163"/>
            <a:ext cx="4523138" cy="82391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505075"/>
            <a:ext cx="452313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681163"/>
            <a:ext cx="4545413" cy="82391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505075"/>
            <a:ext cx="4545413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4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69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648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57200"/>
            <a:ext cx="3448388" cy="1600200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987426"/>
            <a:ext cx="5412730" cy="4873625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057400"/>
            <a:ext cx="3448388" cy="3811588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41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57200"/>
            <a:ext cx="3448388" cy="1600200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987426"/>
            <a:ext cx="5412730" cy="4873625"/>
          </a:xfrm>
        </p:spPr>
        <p:txBody>
          <a:bodyPr anchor="t"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057400"/>
            <a:ext cx="3448388" cy="3811588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029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365126"/>
            <a:ext cx="9221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1825625"/>
            <a:ext cx="92216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6356351"/>
            <a:ext cx="2405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6356351"/>
            <a:ext cx="3608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6356351"/>
            <a:ext cx="2405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79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" y="176109"/>
            <a:ext cx="10689140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4904" y="284176"/>
            <a:ext cx="85801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904" y="2011680"/>
            <a:ext cx="85801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4331" y="6422855"/>
            <a:ext cx="26316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921">
                <a:solidFill>
                  <a:schemeClr val="tx1"/>
                </a:solidFill>
              </a:defRPr>
            </a:lvl1pPr>
          </a:lstStyle>
          <a:p>
            <a:fld id="{D06DE85E-D9ED-4BD3-B93A-FEBB02327D0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7843" y="6422855"/>
            <a:ext cx="442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380" y="6422855"/>
            <a:ext cx="829829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052" b="0">
                <a:solidFill>
                  <a:schemeClr val="tx1"/>
                </a:solidFill>
              </a:defRPr>
            </a:lvl1pPr>
          </a:lstStyle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85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defTabSz="801929" rtl="0" eaLnBrk="1" latinLnBrk="0" hangingPunct="1">
        <a:lnSpc>
          <a:spcPct val="85000"/>
        </a:lnSpc>
        <a:spcBef>
          <a:spcPct val="0"/>
        </a:spcBef>
        <a:buNone/>
        <a:defRPr sz="3508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60386" indent="-160386" algn="l" defTabSz="801929" rtl="0" eaLnBrk="1" latinLnBrk="0" hangingPunct="1">
        <a:lnSpc>
          <a:spcPct val="90000"/>
        </a:lnSpc>
        <a:spcBef>
          <a:spcPts val="1052"/>
        </a:spcBef>
        <a:spcAft>
          <a:spcPts val="175"/>
        </a:spcAft>
        <a:buClr>
          <a:schemeClr val="tx1"/>
        </a:buClr>
        <a:buFont typeface="Wingdings" pitchFamily="2" charset="2"/>
        <a:buChar char=""/>
        <a:defRPr sz="1929" kern="1200">
          <a:solidFill>
            <a:schemeClr val="tx1"/>
          </a:solidFill>
          <a:latin typeface="+mn-lt"/>
          <a:ea typeface="+mn-ea"/>
          <a:cs typeface="+mn-cs"/>
        </a:defRPr>
      </a:lvl1pPr>
      <a:lvl2pPr marL="360868" indent="-160386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561350" indent="-160386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761832" indent="-160386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962315" indent="-160386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126594" indent="-200482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1290769" indent="-200482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1428633" indent="-200482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1584037" indent="-200482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" y="0"/>
            <a:ext cx="10692000" cy="6876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2078182"/>
            <a:ext cx="10691812" cy="218368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cs typeface="Arial" panose="020B0604020202020204" pitchFamily="34" charset="0"/>
              </a:rPr>
              <a:t>GARİBU’L-HADİS</a:t>
            </a:r>
            <a:r>
              <a:rPr lang="tr-TR" sz="2800" b="1" dirty="0">
                <a:cs typeface="Arial" panose="020B0604020202020204" pitchFamily="34" charset="0"/>
              </a:rPr>
              <a:t>, ESBÂBU VÜRÛDİ’L-HADİS, </a:t>
            </a:r>
            <a:br>
              <a:rPr lang="tr-TR" sz="2800" b="1" dirty="0">
                <a:cs typeface="Arial" panose="020B0604020202020204" pitchFamily="34" charset="0"/>
              </a:rPr>
            </a:br>
            <a:r>
              <a:rPr lang="tr-TR" sz="2800" b="1" dirty="0">
                <a:cs typeface="Arial" panose="020B0604020202020204" pitchFamily="34" charset="0"/>
              </a:rPr>
              <a:t>  ŞERHU’L-HADİS </a:t>
            </a:r>
            <a:r>
              <a:rPr lang="tr-TR" sz="2800" b="1" dirty="0" smtClean="0">
                <a:cs typeface="Arial" panose="020B0604020202020204" pitchFamily="34" charset="0"/>
              </a:rPr>
              <a:t>İLİMLERİ</a:t>
            </a:r>
            <a:r>
              <a:rPr lang="tr-TR" sz="2800" b="1" dirty="0">
                <a:cs typeface="Arial" panose="020B0604020202020204" pitchFamily="34" charset="0"/>
              </a:rPr>
              <a:t/>
            </a:r>
            <a:br>
              <a:rPr lang="tr-TR" sz="2800" b="1" dirty="0">
                <a:cs typeface="Arial" panose="020B0604020202020204" pitchFamily="34" charset="0"/>
              </a:rPr>
            </a:br>
            <a:r>
              <a:rPr 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tr-TR" sz="2800" b="1" dirty="0" smtClean="0">
                <a:cs typeface="Arial" panose="020B0604020202020204" pitchFamily="34" charset="0"/>
              </a:rPr>
              <a:t/>
            </a:r>
            <a:br>
              <a:rPr lang="tr-TR" sz="2800" b="1" dirty="0" smtClean="0">
                <a:cs typeface="Arial" panose="020B0604020202020204" pitchFamily="34" charset="0"/>
              </a:rPr>
            </a:br>
            <a:r>
              <a:rPr lang="tr-TR" sz="2800" b="1" dirty="0">
                <a:cs typeface="Arial" panose="020B0604020202020204" pitchFamily="34" charset="0"/>
              </a:rPr>
              <a:t/>
            </a:r>
            <a:br>
              <a:rPr lang="tr-TR" sz="2800" b="1" dirty="0">
                <a:cs typeface="Arial" panose="020B0604020202020204" pitchFamily="34" charset="0"/>
              </a:rPr>
            </a:br>
            <a:endParaRPr lang="tr-TR" sz="2800" b="1" dirty="0">
              <a:cs typeface="Arial" panose="020B0604020202020204" pitchFamily="34" charset="0"/>
            </a:endParaRPr>
          </a:p>
        </p:txBody>
      </p:sp>
      <p:sp>
        <p:nvSpPr>
          <p:cNvPr id="5" name="Altbilgi Yer Tutucusu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7" y="386861"/>
            <a:ext cx="10119474" cy="52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5537324"/>
            <a:ext cx="9409703" cy="100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5062" y="470633"/>
            <a:ext cx="9221689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El-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Minhâc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fi Şerhi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Sahîh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-i Müslim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İbni'l-Haccâc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Nevevî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Örnek Metin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5" y="1939803"/>
            <a:ext cx="9094189" cy="439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2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ŞERHU’L-HADİS İLMİ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93257" y="2525005"/>
            <a:ext cx="9383789" cy="5235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başka önemli şerh, El-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Minhâc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 Şerhi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Sahîh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-i Müslim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İbni'l-Haccâc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Nevevî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diye bilinen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Ebu Zekeriya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Yahya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İbnu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Şeref en-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Nevevî’nin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Müslim üzerine yazdığı şerhi.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Hadis şerhlerine dair günümüzde Türkçe yazılan veya tercüme edilen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pek çok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şerh vardır.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Kütüb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-i Sitte ve diğer temel hadis kaynaklarından tercüme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veya şerh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edilmeyen eser neredeyse yok gibidir. Ayrıca belli bir konuya dair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hadislerin birlikte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değerlendirilip açıklandığı “konulu hadis yorumları” 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/>
              <a:t/>
            </a:r>
            <a:br>
              <a:rPr lang="tr-TR" sz="2000" dirty="0" smtClean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261075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ŞERHU’L-HADİS İLMİ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39969" y="1294083"/>
            <a:ext cx="6224954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veya birkaç hadisin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tahric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tenkidiyle birlikte şerhinin de yapıldığı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tez, makale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veya kitap türünde yayımlanan araştırmalar da oldukça yaygındır.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Türkiyedeki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akademik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ünvana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sahip Hadis hocaları tarafından Konulu Hadis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Projesi çerçevesinde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yazılan ve Diyanet işleri Başkanlığı tarafından basılan Hadislerle İslam isimli yedi ciltlik eser alanında önemli bir kaynaktır. Her konunun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Kuran- Sünnet- Siyer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ışığında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çok akıcı bir dille anlatıldığı, güncel bir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olup özellikle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islami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ilimler öğrenciler için çok önemli bir başvuru kaynağıdır.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/>
              <a:t/>
            </a:r>
            <a:br>
              <a:rPr lang="tr-TR" sz="2000" dirty="0" smtClean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Resim 5" descr="hadislerle islam ile ilgili görsel sonuc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23" y="2208688"/>
            <a:ext cx="3878056" cy="2937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ŞERHU’L-HADİS İLMİ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93258" y="2525005"/>
            <a:ext cx="5095084" cy="388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Riyazus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Salihin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İmam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Nevevi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(Sağdaki resimdeki şerhinin yazarları Prof. Dr. Yaşar Kandemir, Prof. Dr. İsmail Lütfi Çakan)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Kuran Kerim’den sonra Müslümanların ikinci en fazla okunan hadis kitabı. Yaklaşık 1900 hadis şerif içerir. Derleme bir eserdir. Kuran Kerim gibi düzenli bir şekilde hatmedilmeli, tekrar tekrar okunmalıdır.</a:t>
            </a: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Resim 8" descr="C:\Users\pc\Desktop\DERSLER SINAVLAR\HADIS LISANS\SUNUMLAR\riyazus-salihi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80" y="2617860"/>
            <a:ext cx="4288705" cy="2809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6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ŞERHU’L-HADİS İLMİ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93258" y="2525005"/>
            <a:ext cx="5095084" cy="449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Camiu’l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-Usul,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İbn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Esîr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(resimdeki şerhinin yazarı Prof. Dr. Kemal Sandıkçı)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Kütüb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Sitte’nin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derlemesidir. Ancak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İbn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Mace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yerine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Muvatta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vardır. Prof. Dr. Kemal Sandıkçı’nın kıymetli şerhiyle birlikte hadislerin anlaşılmasında müracaat edilecek çok mühim bir kaynak eser olmuştur.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Resim 9" descr="camiul usul ile ilgili görsel sonuc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54" y="2460528"/>
            <a:ext cx="4454769" cy="2942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46366" y="707928"/>
            <a:ext cx="574963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Peygamberimin Sevdiği Müslüman, Prof. Dr. Yaşar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Kandemir: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Şuabu’l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-İman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(imanın şubelerini içeren) tarzı bir eserdir. Bir Müslümanın nasıl bir şahsiyete sahip olması gerektiğini ayeti kerimeler ve hadis şeriflerle anlatan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çok faydalı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kitaptır.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Hadislerle Gerçekler, Prof. Dr. İsmail Lütfi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Çakan: Güncel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önemli konularda 120 tane hadis şerifin günümüz ışığında yorumu. Ülkemizin önde gelen hadisçilerinden Prof. Dr. İsmail Lütfi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Çakan’ın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mutlaka okunması gerekli bir eseri.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Resim 8" descr="Peygamberimin Sevdiği Müslüman ile ilgili görsel sonuc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36" y="1770185"/>
            <a:ext cx="3074382" cy="364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adislerle gerçekler ile ilgili görsel sonuc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013" y="1970624"/>
            <a:ext cx="1940889" cy="2659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9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98764" y="2525005"/>
            <a:ext cx="9725891" cy="241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sunumun hazırlanmasında Atatürk Üniversitesi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Açıköğretim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Fakültesi yayınlarından Hadis Tarihi ve Usulü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kitabından istifade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edilmiştir.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6" y="275859"/>
            <a:ext cx="6143015" cy="596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0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GARİBÜ’L-HADİS İLMİ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93257" y="2525005"/>
            <a:ext cx="9383789" cy="3850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İlk hicri asrın ortalarında fetihler başladı. Araplar Rum, Fars, Habeş, Nebat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başka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milletlerle karşılaşıp kaynaştı. Bu karşılaşma çeşitli kültür, din, mezhep 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dillerin iç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içe girmesine, sonuçta da karışmasına sebep oldu. Hâliyle dile yabancı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kelimeler girdi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Bu siyasi ve kültür ortamında doğan yeni nesiller Arapçayı, ihtiyaç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hissettikleri en az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seviyede öğrenmekle yetindiler. Zorunluluk hissetmediklerinden Arapçayı doğru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iyi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derecede öğrenmediler. Birinci asır böyle geçti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/>
              <a:t/>
            </a:r>
            <a:br>
              <a:rPr lang="tr-TR" sz="2000" dirty="0" smtClean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GARİBÜ’L-HADİS İLMİ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93257" y="2525005"/>
            <a:ext cx="9383789" cy="292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 metinlerinde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geçen ve az (nadir) kullanımı veya çeşitli sebeplerle manası gizli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kalmış olduğundan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kolay anlaşılamayan, anlamı ancak Arap dilinde ve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Garibü’l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 alanında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derinleşmiş âlimlerin açıklamalarına ve ilgili eserlerine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başvurmakla anlaşılabilen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kelimeleri konu alan hadis ilim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dalıdır.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/>
              <a:t/>
            </a:r>
            <a:br>
              <a:rPr lang="tr-TR" sz="2000" dirty="0" smtClean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İBN ESÎR, EN-NİHÂYE İSİMLİ ESERİNDEN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93257" y="2525005"/>
            <a:ext cx="9383789" cy="92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/>
              <a:t/>
            </a:r>
            <a:br>
              <a:rPr lang="tr-TR" sz="2000" dirty="0" smtClean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6" y="2136334"/>
            <a:ext cx="9383789" cy="42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3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577562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ESBÂBU VÜRÛDİ’L-HADİS İLMİ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81354" y="1660558"/>
            <a:ext cx="10128738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Hz. Peygamber’in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muradını isabetle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anlayabilmek için hadislerin ne amaçla, nerede ve ne zaman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söylendiğini tespit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etmek önem arz eder.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Esbâbu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Nüzûl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Tefsir ilmine nispetle ne ise, hadis ilmine nispetle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Esbâbu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Vürûdi’l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-Hadis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odur. Hz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Peygamber’in söylediği sözlerini, yaptığı fiillerini ve onayladığı takrirlerini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hangi amaçla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ne sebeple, nerede ve ne zaman yaptığını araştıran ve inceleyen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 bilim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dalıdır. Hadislerin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vürûd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sebepleri genellikle rivayet edilmemiştir. Rivayet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edilenleri ise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iki gruba ayırabiliriz: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Hadisin bizzat içinde; başında, sonunda veya metnin içinde sebep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rivayet edilmiştir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Örnek: Cibril hadisi;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Buhârî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İman, 37.)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Sebep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hadisin içinde rivayet edilmez; ya o hadisin başka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tarikinde/senedinde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veya başka bir hadiste rivayet edilir. Örnek: Niyet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hadisi.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Buhârî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Bed’ü’l-Vahy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1.)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/>
              <a:t/>
            </a:r>
            <a:br>
              <a:rPr lang="tr-TR" sz="2000" dirty="0" smtClean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284486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ŞERHU’L-HADİS İLMİ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93256" y="1332315"/>
            <a:ext cx="9946498" cy="6312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Hadis şerh ilmine, hadis yorum ilmi de demek mümkündür. Kur’an’a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nispetle Tefsir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ilmi ne ise,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hadis’e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nispetle hadis şerh ilmi de odur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Kütüb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Sitte’nin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bütün kitaplarının ayrı ayrı şerhleri yazılmıştır.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 Buhârî’nin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Sahih’ine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iki yüz civarında şerh ve haşiye yazılmıştır. Özellikle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İbn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Hacer’in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(v.852/1448)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Buhârî’ye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yazdığı “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Fethu’l-Bârî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 isimli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eseri ile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Aynî’nin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(v.855/1451)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yine aynı esere yazdığı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Umdetü’l-Kârî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 isimli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şerhleri, hadis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şerh edebiyatının zirvesini teşkil ederler. Hadis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tahric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tenkidi,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nesh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gibi hadis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ilimleriyle ilgili bütün ilimlere ilişkin meselelerin çözümü, hadislerin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ricaline dair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ayrıntılı bilgi, garip kelimelerin açıklaması, ihtilafların telifi, fıkhi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hükümlerin çıkarılması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hadisten çıkarılan hikmetler ve ince mesajlar… gibi pek çok bilgi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kaynaklarda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yer almıştır. Bu açıdan söz konusu eserlere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hadis ansiklopedileri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denilebilir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/>
              <a:t/>
            </a:r>
            <a:br>
              <a:rPr lang="tr-TR" sz="2000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33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15" y="611799"/>
            <a:ext cx="7498129" cy="591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9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3" y="457201"/>
            <a:ext cx="9680311" cy="588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2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Şeritli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Şeritl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Şeritl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1664</TotalTime>
  <Words>873</Words>
  <Application>Microsoft Office PowerPoint</Application>
  <PresentationFormat>Özel</PresentationFormat>
  <Paragraphs>50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19" baseType="lpstr">
      <vt:lpstr>Office Teması</vt:lpstr>
      <vt:lpstr>Şeritli</vt:lpstr>
      <vt:lpstr>GARİBU’L-HADİS, ESBÂBU VÜRÛDİ’L-HADİS,    ŞERHU’L-HADİS İLİMLERİ 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El-Minhâc fi Şerhi Sahîh-i Müslim İbni'l-Haccâc, Nevevî Örnek Metin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Adıyaman Üniversitesi  Enformatik Bölüm Başkanlığı  Uzaktan Eğitim  Bilgisayar Teknolojileri Dersi</dc:title>
  <dc:creator>Ferdi DOĞAN</dc:creator>
  <cp:lastModifiedBy>pc</cp:lastModifiedBy>
  <cp:revision>223</cp:revision>
  <dcterms:created xsi:type="dcterms:W3CDTF">2019-09-14T09:59:13Z</dcterms:created>
  <dcterms:modified xsi:type="dcterms:W3CDTF">2020-05-11T10:25:04Z</dcterms:modified>
</cp:coreProperties>
</file>