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2" r:id="rId1"/>
    <p:sldMasterId id="2147483994" r:id="rId2"/>
  </p:sldMasterIdLst>
  <p:sldIdLst>
    <p:sldId id="256" r:id="rId3"/>
    <p:sldId id="258" r:id="rId4"/>
    <p:sldId id="268" r:id="rId5"/>
    <p:sldId id="296" r:id="rId6"/>
    <p:sldId id="297" r:id="rId7"/>
    <p:sldId id="298" r:id="rId8"/>
    <p:sldId id="300" r:id="rId9"/>
    <p:sldId id="301" r:id="rId10"/>
    <p:sldId id="302" r:id="rId11"/>
    <p:sldId id="303" r:id="rId12"/>
    <p:sldId id="305" r:id="rId13"/>
    <p:sldId id="306" r:id="rId14"/>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1" d="100"/>
          <a:sy n="81" d="100"/>
        </p:scale>
        <p:origin x="-642" y="-36"/>
      </p:cViewPr>
      <p:guideLst>
        <p:guide orient="horz" pos="2160"/>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smtClean="0"/>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pPr/>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smtClean="0"/>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pPr/>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pPr/>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pPr/>
              <a:t>09.05.2020</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pPr/>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pPr/>
              <a:t>09.05.2020</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pPr/>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4.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0" y="-1800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smtClean="0">
                <a:cs typeface="Arial" panose="020B0604020202020204" pitchFamily="34" charset="0"/>
              </a:rPr>
              <a:t>HADİS </a:t>
            </a:r>
            <a:r>
              <a:rPr lang="tr-TR" sz="2800" b="1" dirty="0" smtClean="0">
                <a:cs typeface="Arial" panose="020B0604020202020204" pitchFamily="34" charset="0"/>
              </a:rPr>
              <a:t>METİNLERİ</a:t>
            </a:r>
            <a:r>
              <a:rPr lang="tr-TR" sz="2800" b="1" dirty="0">
                <a:cs typeface="Arial" panose="020B0604020202020204" pitchFamily="34" charset="0"/>
              </a:rPr>
              <a:t/>
            </a: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i="1" dirty="0" smtClean="0">
                <a:solidFill>
                  <a:schemeClr val="accent3">
                    <a:lumMod val="20000"/>
                    <a:lumOff val="80000"/>
                  </a:schemeClr>
                </a:solidFill>
              </a:rPr>
              <a:t>Özenti ve İslam Ümmeti </a:t>
            </a:r>
            <a:endParaRPr lang="tr-TR" sz="2000" b="1" dirty="0">
              <a:solidFill>
                <a:schemeClr val="accent3">
                  <a:lumMod val="20000"/>
                  <a:lumOff val="80000"/>
                </a:schemeClr>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528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580826" y="1973173"/>
            <a:ext cx="9336898" cy="3574761"/>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 Ümmetimden beni öyle çok seven kimseler vardır ki onlar benden sonra gelecekler ve her biri ailesini ve malını feda ederek beni görmüş olmayı arzu edecektir.</a:t>
            </a:r>
            <a:endParaRPr lang="ar-SA" sz="2000" dirty="0" smtClean="0">
              <a:latin typeface="Arial" pitchFamily="34" charset="0"/>
              <a:cs typeface="Arial" pitchFamily="34" charset="0"/>
            </a:endParaRPr>
          </a:p>
          <a:p>
            <a:pPr algn="just">
              <a:lnSpc>
                <a:spcPct val="150000"/>
              </a:lnSpc>
              <a:spcBef>
                <a:spcPts val="600"/>
              </a:spcBef>
              <a:spcAft>
                <a:spcPts val="600"/>
              </a:spcAft>
            </a:pPr>
            <a:r>
              <a:rPr lang="tr-TR" sz="2000" dirty="0" smtClean="0">
                <a:latin typeface="Arial" pitchFamily="34" charset="0"/>
                <a:cs typeface="Arial" pitchFamily="34" charset="0"/>
              </a:rPr>
              <a:t>Her </a:t>
            </a:r>
            <a:r>
              <a:rPr lang="tr-TR" sz="2000" dirty="0" smtClean="0">
                <a:latin typeface="Arial" pitchFamily="34" charset="0"/>
                <a:cs typeface="Arial" pitchFamily="34" charset="0"/>
              </a:rPr>
              <a:t>Peygamber"in (kıyamet gününde) bir havuzu vardır ve peygamberler havuzlarına gelenlerin fazlalığıyla birbirlerine karşı övünürler. Ben, havuzuna gelenleri en fazla olan peygamber olmayı diliyorum.</a:t>
            </a: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9" name="Yuvarlatılmış Dikdörtgen 4"/>
          <p:cNvSpPr/>
          <p:nvPr>
            <p:custDataLst>
              <p:tags r:id="rId2"/>
            </p:custDataLst>
          </p:nvPr>
        </p:nvSpPr>
        <p:spPr>
          <a:xfrm>
            <a:off x="1087811" y="6596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İSLAM ÜMMETİ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3227581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510486" y="1547100"/>
            <a:ext cx="9336898" cy="6344750"/>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Geçmiş toplumlara nazaran sizin bu dünyadaki yaşama süreniz ikindi namazı ile güneş batması arasındaki zaman kadardır. Sizinle Yahudi ve Hıristiyanların durumu, işçi çalıştıran şu kimsenin hâline benzer: Bu işveren, "Bir </a:t>
            </a:r>
            <a:r>
              <a:rPr lang="tr-TR" sz="2000" dirty="0" err="1" smtClean="0">
                <a:latin typeface="Arial" pitchFamily="34" charset="0"/>
                <a:cs typeface="Arial" pitchFamily="34" charset="0"/>
              </a:rPr>
              <a:t>kîrat</a:t>
            </a:r>
            <a:r>
              <a:rPr lang="tr-TR" sz="2000" dirty="0" smtClean="0">
                <a:latin typeface="Arial" pitchFamily="34" charset="0"/>
                <a:cs typeface="Arial" pitchFamily="34" charset="0"/>
              </a:rPr>
              <a:t> ücret karşılığında günün yarısına kadar kim bana çalışır?" der. Yahudiler birer </a:t>
            </a:r>
            <a:r>
              <a:rPr lang="tr-TR" sz="2000" dirty="0" err="1" smtClean="0">
                <a:latin typeface="Arial" pitchFamily="34" charset="0"/>
                <a:cs typeface="Arial" pitchFamily="34" charset="0"/>
              </a:rPr>
              <a:t>kîrat</a:t>
            </a:r>
            <a:r>
              <a:rPr lang="tr-TR" sz="2000" dirty="0" smtClean="0">
                <a:latin typeface="Arial" pitchFamily="34" charset="0"/>
                <a:cs typeface="Arial" pitchFamily="34" charset="0"/>
              </a:rPr>
              <a:t> karşılığında çalışırlar. Sonra,Günün yarısından, ikindi namazına kadar bir </a:t>
            </a:r>
            <a:r>
              <a:rPr lang="tr-TR" sz="2000" dirty="0" err="1" smtClean="0">
                <a:latin typeface="Arial" pitchFamily="34" charset="0"/>
                <a:cs typeface="Arial" pitchFamily="34" charset="0"/>
              </a:rPr>
              <a:t>kîrat</a:t>
            </a:r>
            <a:r>
              <a:rPr lang="tr-TR" sz="2000" dirty="0" smtClean="0">
                <a:latin typeface="Arial" pitchFamily="34" charset="0"/>
                <a:cs typeface="Arial" pitchFamily="34" charset="0"/>
              </a:rPr>
              <a:t> ücret karşılığında kim bana çalışır? der. Bu defa da Hıristiyanlar birer </a:t>
            </a:r>
            <a:r>
              <a:rPr lang="tr-TR" sz="2000" dirty="0" err="1" smtClean="0">
                <a:latin typeface="Arial" pitchFamily="34" charset="0"/>
                <a:cs typeface="Arial" pitchFamily="34" charset="0"/>
              </a:rPr>
              <a:t>kîrat</a:t>
            </a:r>
            <a:r>
              <a:rPr lang="tr-TR" sz="2000" dirty="0" smtClean="0">
                <a:latin typeface="Arial" pitchFamily="34" charset="0"/>
                <a:cs typeface="Arial" pitchFamily="34" charset="0"/>
              </a:rPr>
              <a:t> ücret karşılığında çalışırlar. Sonra sizler ikindi namazından sonra gün batımına kadar ikişer </a:t>
            </a:r>
            <a:r>
              <a:rPr lang="tr-TR" sz="2000" dirty="0" err="1" smtClean="0">
                <a:latin typeface="Arial" pitchFamily="34" charset="0"/>
                <a:cs typeface="Arial" pitchFamily="34" charset="0"/>
              </a:rPr>
              <a:t>kîrat</a:t>
            </a:r>
            <a:r>
              <a:rPr lang="tr-TR" sz="2000" dirty="0" smtClean="0">
                <a:latin typeface="Arial" pitchFamily="34" charset="0"/>
                <a:cs typeface="Arial" pitchFamily="34" charset="0"/>
              </a:rPr>
              <a:t> karşılığında çalışırsınız. Bunun üzerine Yahudi ve Hıristiyanlar kızarlar ve "Bizim işimiz daha çok ama ücretimiz daha az!" derler. İşveren de "Ben sizin hakkınızdan herhangi bir şey kestim mi?" der. Onlar, "Hayır!" derler. Bunun üzerine o, "O hâlde bu benim ikramımdır, onu dilediğime veririm!" buyurur.</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9" name="Yuvarlatılmış Dikdörtgen 4"/>
          <p:cNvSpPr/>
          <p:nvPr>
            <p:custDataLst>
              <p:tags r:id="rId2"/>
            </p:custDataLst>
          </p:nvPr>
        </p:nvSpPr>
        <p:spPr>
          <a:xfrm>
            <a:off x="923688" y="40171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İSLAM ÜMMETİ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3227581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0" y="0"/>
            <a:ext cx="10691813" cy="6876000"/>
          </a:xfrm>
          <a:prstGeom prst="rect">
            <a:avLst/>
          </a:prstGeom>
        </p:spPr>
      </p:pic>
      <p:sp>
        <p:nvSpPr>
          <p:cNvPr id="7" name="Metin kutusu 6"/>
          <p:cNvSpPr txBox="1"/>
          <p:nvPr/>
        </p:nvSpPr>
        <p:spPr>
          <a:xfrm>
            <a:off x="498764" y="2508738"/>
            <a:ext cx="4823513" cy="2959208"/>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Onlar kıyamet günü aldıkları abdestten dolayı yüzleri pırıl pırıl parlayarak, abdest uzuvları ışıldayarak geleceklerdir. Ben de onları </a:t>
            </a:r>
            <a:r>
              <a:rPr lang="tr-TR" sz="2000" dirty="0" err="1" smtClean="0">
                <a:latin typeface="Arial" pitchFamily="34" charset="0"/>
                <a:cs typeface="Arial" pitchFamily="34" charset="0"/>
              </a:rPr>
              <a:t>kevser</a:t>
            </a:r>
            <a:r>
              <a:rPr lang="tr-TR" sz="2000" dirty="0" smtClean="0">
                <a:latin typeface="Arial" pitchFamily="34" charset="0"/>
                <a:cs typeface="Arial" pitchFamily="34" charset="0"/>
              </a:rPr>
              <a:t> havuzu başında karşılayacağım.</a:t>
            </a: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9" name="Yuvarlatılmış Dikdörtgen 4"/>
          <p:cNvSpPr/>
          <p:nvPr>
            <p:custDataLst>
              <p:tags r:id="rId2"/>
            </p:custDataLst>
          </p:nvPr>
        </p:nvSpPr>
        <p:spPr>
          <a:xfrm>
            <a:off x="1052641" y="823747"/>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İSLAM ÜMMETİ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pic>
        <p:nvPicPr>
          <p:cNvPr id="6" name="Resim 3"/>
          <p:cNvPicPr>
            <a:picLocks/>
          </p:cNvPicPr>
          <p:nvPr/>
        </p:nvPicPr>
        <p:blipFill>
          <a:blip r:embed="rId5"/>
          <a:stretch>
            <a:fillRect/>
          </a:stretch>
        </p:blipFill>
        <p:spPr>
          <a:xfrm>
            <a:off x="6178061" y="2203938"/>
            <a:ext cx="3825044" cy="3470031"/>
          </a:xfrm>
          <a:prstGeom prst="rect">
            <a:avLst/>
          </a:prstGeom>
        </p:spPr>
      </p:pic>
    </p:spTree>
    <p:extLst>
      <p:ext uri="{BB962C8B-B14F-4D97-AF65-F5344CB8AC3E}">
        <p14:creationId xmlns:p14="http://schemas.microsoft.com/office/powerpoint/2010/main" val="3227581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4" y="2318273"/>
            <a:ext cx="9725891" cy="2385268"/>
          </a:xfrm>
          <a:prstGeom prst="rect">
            <a:avLst/>
          </a:prstGeom>
          <a:noFill/>
        </p:spPr>
        <p:txBody>
          <a:bodyPr wrap="square" rtlCol="0">
            <a:spAutoFit/>
          </a:bodyPr>
          <a:lstStyle/>
          <a:p>
            <a:pPr algn="just">
              <a:lnSpc>
                <a:spcPct val="150000"/>
              </a:lnSpc>
              <a:buFont typeface="+mj-lt"/>
              <a:buAutoNum type="arabicPeriod"/>
            </a:pPr>
            <a:r>
              <a:rPr lang="tr-TR" sz="2000" dirty="0" smtClean="0">
                <a:latin typeface="Arial" pitchFamily="34" charset="0"/>
                <a:cs typeface="Arial" pitchFamily="34" charset="0"/>
              </a:rPr>
              <a:t>Özenti </a:t>
            </a:r>
          </a:p>
          <a:p>
            <a:pPr algn="just">
              <a:lnSpc>
                <a:spcPct val="150000"/>
              </a:lnSpc>
              <a:buFont typeface="+mj-lt"/>
              <a:buAutoNum type="arabicPeriod"/>
            </a:pPr>
            <a:r>
              <a:rPr lang="tr-TR" sz="2000" dirty="0" smtClean="0">
                <a:latin typeface="Arial" pitchFamily="34" charset="0"/>
                <a:cs typeface="Arial" pitchFamily="34" charset="0"/>
              </a:rPr>
              <a:t>İslam Ümmeti </a:t>
            </a:r>
          </a:p>
          <a:p>
            <a:pPr algn="just">
              <a:lnSpc>
                <a:spcPct val="150000"/>
              </a:lnSpc>
              <a:spcBef>
                <a:spcPts val="600"/>
              </a:spcBef>
              <a:spcAft>
                <a:spcPts val="600"/>
              </a:spcAft>
            </a:pPr>
            <a:r>
              <a:rPr lang="tr-TR" dirty="0">
                <a:latin typeface="Arial" panose="020B0604020202020204" pitchFamily="34" charset="0"/>
                <a:cs typeface="Arial" panose="020B0604020202020204" pitchFamily="34" charset="0"/>
              </a:rPr>
              <a:t/>
            </a:r>
            <a:br>
              <a:rPr lang="tr-TR" dirty="0">
                <a:latin typeface="Arial" panose="020B0604020202020204" pitchFamily="34" charset="0"/>
                <a:cs typeface="Arial" panose="020B0604020202020204" pitchFamily="34" charset="0"/>
              </a:rPr>
            </a:br>
            <a:r>
              <a:rPr lang="tr-TR" sz="2000" dirty="0"/>
              <a:t/>
            </a:r>
            <a:br>
              <a:rPr lang="tr-TR" sz="2000" dirty="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434114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498764" y="2508392"/>
            <a:ext cx="9336898" cy="5267532"/>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Şüphesiz Allah sizin için o günleri onlardan daha hayırlı olan Kurban ve </a:t>
            </a:r>
            <a:r>
              <a:rPr lang="tr-TR" sz="2000" dirty="0" err="1" smtClean="0">
                <a:latin typeface="Arial" pitchFamily="34" charset="0"/>
                <a:cs typeface="Arial" pitchFamily="34" charset="0"/>
              </a:rPr>
              <a:t>Fıtır</a:t>
            </a:r>
            <a:r>
              <a:rPr lang="tr-TR" sz="2000" dirty="0" smtClean="0">
                <a:latin typeface="Arial" pitchFamily="34" charset="0"/>
                <a:cs typeface="Arial" pitchFamily="34" charset="0"/>
              </a:rPr>
              <a:t> (Ramazan) bayramlarıyla değiştirdi</a:t>
            </a:r>
          </a:p>
          <a:p>
            <a:pPr algn="just">
              <a:lnSpc>
                <a:spcPct val="150000"/>
              </a:lnSpc>
              <a:spcBef>
                <a:spcPts val="600"/>
              </a:spcBef>
              <a:spcAft>
                <a:spcPts val="600"/>
              </a:spcAft>
            </a:pPr>
            <a:r>
              <a:rPr lang="tr-TR" sz="2000" dirty="0" smtClean="0">
                <a:latin typeface="Arial" pitchFamily="34" charset="0"/>
                <a:cs typeface="Arial" pitchFamily="34" charset="0"/>
              </a:rPr>
              <a:t>“Müminin durumu ne hoştur! Her hâli kendisi için hayırlıdır. Bu durum yalnız mümine mahsustur. Başına sevinecek bir hâl geldiğinde şükreder; bu onun için hayır olur. Başına bir sıkıntı gelecek olursa ona da sabreder; onun için bu da hayır olur.”</a:t>
            </a:r>
          </a:p>
          <a:p>
            <a:pPr algn="just">
              <a:lnSpc>
                <a:spcPct val="150000"/>
              </a:lnSpc>
              <a:spcBef>
                <a:spcPts val="600"/>
              </a:spcBef>
              <a:spcAft>
                <a:spcPts val="600"/>
              </a:spcAft>
            </a:pPr>
            <a:r>
              <a:rPr lang="tr-TR" sz="2000" dirty="0" smtClean="0">
                <a:latin typeface="Arial" pitchFamily="34" charset="0"/>
                <a:cs typeface="Arial" pitchFamily="34" charset="0"/>
              </a:rPr>
              <a:t>Yahudiler ve Hıristiyanlar (ağarmış saç ve sakallarını) boyamazlar, onlara muhalefet ediniz</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9" name="Yuvarlatılmış Dikdörtgen 4"/>
          <p:cNvSpPr/>
          <p:nvPr>
            <p:custDataLst>
              <p:tags r:id="rId2"/>
            </p:custDataLst>
          </p:nvPr>
        </p:nvSpPr>
        <p:spPr>
          <a:xfrm>
            <a:off x="1029195" y="74168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ÖZENTİ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3227581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498764" y="2508392"/>
            <a:ext cx="9336898" cy="5016758"/>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Allah"ın lâneti Yahudilerin ve Hıristiyanların üzerine olsun. Onlar peygamberlerinin kabirlerini kendilerine mescit edindiler. </a:t>
            </a:r>
          </a:p>
          <a:p>
            <a:pPr algn="just">
              <a:lnSpc>
                <a:spcPct val="150000"/>
              </a:lnSpc>
              <a:spcBef>
                <a:spcPts val="600"/>
              </a:spcBef>
              <a:spcAft>
                <a:spcPts val="600"/>
              </a:spcAft>
            </a:pPr>
            <a:r>
              <a:rPr lang="tr-TR" sz="2000" dirty="0" smtClean="0">
                <a:latin typeface="Arial" pitchFamily="34" charset="0"/>
                <a:cs typeface="Arial" pitchFamily="34" charset="0"/>
              </a:rPr>
              <a:t>Elleriyle yanaklarını döven, yakalarını yırtan ve </a:t>
            </a:r>
            <a:r>
              <a:rPr lang="tr-TR" sz="2000" dirty="0" err="1" smtClean="0">
                <a:latin typeface="Arial" pitchFamily="34" charset="0"/>
                <a:cs typeface="Arial" pitchFamily="34" charset="0"/>
              </a:rPr>
              <a:t>câhiliye</a:t>
            </a:r>
            <a:r>
              <a:rPr lang="tr-TR" sz="2000" dirty="0" smtClean="0">
                <a:latin typeface="Arial" pitchFamily="34" charset="0"/>
                <a:cs typeface="Arial" pitchFamily="34" charset="0"/>
              </a:rPr>
              <a:t> âdeti ile feryat eden kimse bizden değildir.</a:t>
            </a:r>
          </a:p>
          <a:p>
            <a:pPr algn="just">
              <a:lnSpc>
                <a:spcPct val="150000"/>
              </a:lnSpc>
              <a:spcBef>
                <a:spcPts val="600"/>
              </a:spcBef>
              <a:spcAft>
                <a:spcPts val="600"/>
              </a:spcAft>
            </a:pPr>
            <a:r>
              <a:rPr lang="tr-TR" sz="2000" dirty="0" smtClean="0">
                <a:latin typeface="Arial" pitchFamily="34" charset="0"/>
                <a:cs typeface="Arial" pitchFamily="34" charset="0"/>
              </a:rPr>
              <a:t>Sizden biriniz yemin eder ve yemininde "</a:t>
            </a:r>
            <a:r>
              <a:rPr lang="tr-TR" sz="2000" dirty="0" err="1" smtClean="0">
                <a:latin typeface="Arial" pitchFamily="34" charset="0"/>
                <a:cs typeface="Arial" pitchFamily="34" charset="0"/>
              </a:rPr>
              <a:t>Lât</a:t>
            </a:r>
            <a:r>
              <a:rPr lang="tr-TR" sz="2000" dirty="0" smtClean="0">
                <a:latin typeface="Arial" pitchFamily="34" charset="0"/>
                <a:cs typeface="Arial" pitchFamily="34" charset="0"/>
              </a:rPr>
              <a:t> hakkı için" derse arkasından hemen "Lâ ilâhe </a:t>
            </a:r>
            <a:r>
              <a:rPr lang="tr-TR" sz="2000" dirty="0" err="1" smtClean="0">
                <a:latin typeface="Arial" pitchFamily="34" charset="0"/>
                <a:cs typeface="Arial" pitchFamily="34" charset="0"/>
              </a:rPr>
              <a:t>illâllâh</a:t>
            </a:r>
            <a:r>
              <a:rPr lang="tr-TR" sz="2000" dirty="0" smtClean="0">
                <a:latin typeface="Arial" pitchFamily="34" charset="0"/>
                <a:cs typeface="Arial" pitchFamily="34" charset="0"/>
              </a:rPr>
              <a:t>" desin.</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9" name="Yuvarlatılmış Dikdörtgen 4"/>
          <p:cNvSpPr/>
          <p:nvPr>
            <p:custDataLst>
              <p:tags r:id="rId2"/>
            </p:custDataLst>
          </p:nvPr>
        </p:nvSpPr>
        <p:spPr>
          <a:xfrm>
            <a:off x="1052641" y="823747"/>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ÖZENTİ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3227581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498764" y="2508392"/>
            <a:ext cx="9336898" cy="4344203"/>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Bizden başkalarına benzemeye çalışanlar bizden değildir. Yahudi ve Hıristiyanlara benzemeyin! Yahudilerin selâmlaşmaları parmak işaretiyledir; Hıristiyanların selâmlaşmaları ise el ile işaret etmekten ibarettir.</a:t>
            </a:r>
          </a:p>
          <a:p>
            <a:pPr algn="just">
              <a:lnSpc>
                <a:spcPct val="150000"/>
              </a:lnSpc>
              <a:spcBef>
                <a:spcPts val="600"/>
              </a:spcBef>
              <a:spcAft>
                <a:spcPts val="600"/>
              </a:spcAft>
            </a:pPr>
            <a:r>
              <a:rPr lang="tr-TR" sz="2000" dirty="0" smtClean="0">
                <a:latin typeface="Arial" pitchFamily="34" charset="0"/>
                <a:cs typeface="Arial" pitchFamily="34" charset="0"/>
              </a:rPr>
              <a:t>Ey </a:t>
            </a:r>
            <a:r>
              <a:rPr lang="tr-TR" sz="2000" dirty="0" err="1" smtClean="0">
                <a:latin typeface="Arial" pitchFamily="34" charset="0"/>
                <a:cs typeface="Arial" pitchFamily="34" charset="0"/>
              </a:rPr>
              <a:t>Sâib</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Câhiliye</a:t>
            </a:r>
            <a:r>
              <a:rPr lang="tr-TR" sz="2000" dirty="0" smtClean="0">
                <a:latin typeface="Arial" pitchFamily="34" charset="0"/>
                <a:cs typeface="Arial" pitchFamily="34" charset="0"/>
              </a:rPr>
              <a:t> çağında yaptığın faziletli şeylere İslâm devrinde de devam et. Misafiri ağırla, yetime ikram et ve komşuna iyi davran!</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9" name="Yuvarlatılmış Dikdörtgen 4"/>
          <p:cNvSpPr/>
          <p:nvPr>
            <p:custDataLst>
              <p:tags r:id="rId2"/>
            </p:custDataLst>
          </p:nvPr>
        </p:nvSpPr>
        <p:spPr>
          <a:xfrm>
            <a:off x="1052641" y="823747"/>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ÖZENTİ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3227581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498764" y="2461846"/>
            <a:ext cx="4706282" cy="4247317"/>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Kim bir topluluğa benzemeye çalışırsa o da onlardandır. </a:t>
            </a:r>
          </a:p>
          <a:p>
            <a:pPr algn="just">
              <a:lnSpc>
                <a:spcPct val="150000"/>
              </a:lnSpc>
              <a:spcBef>
                <a:spcPts val="600"/>
              </a:spcBef>
              <a:spcAft>
                <a:spcPts val="600"/>
              </a:spcAft>
            </a:pPr>
            <a:r>
              <a:rPr lang="tr-TR" sz="2000" dirty="0" smtClean="0">
                <a:latin typeface="Arial" pitchFamily="34" charset="0"/>
                <a:cs typeface="Arial" pitchFamily="34" charset="0"/>
              </a:rPr>
              <a:t>Herhangi bir yemek nedeniyle gönlünde huzursuzluk hissetme. Yoksa bu konuda (şüphelenen ve aşırı giden) Hıristiyanlara benzemiş olursun.</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9" name="Yuvarlatılmış Dikdörtgen 4"/>
          <p:cNvSpPr/>
          <p:nvPr>
            <p:custDataLst>
              <p:tags r:id="rId2"/>
            </p:custDataLst>
          </p:nvPr>
        </p:nvSpPr>
        <p:spPr>
          <a:xfrm>
            <a:off x="1052641" y="823747"/>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ÖZENTİ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pic>
        <p:nvPicPr>
          <p:cNvPr id="6" name="Resim 3"/>
          <p:cNvPicPr>
            <a:picLocks/>
          </p:cNvPicPr>
          <p:nvPr/>
        </p:nvPicPr>
        <p:blipFill>
          <a:blip r:embed="rId5"/>
          <a:stretch>
            <a:fillRect/>
          </a:stretch>
        </p:blipFill>
        <p:spPr>
          <a:xfrm>
            <a:off x="5732585" y="2550197"/>
            <a:ext cx="4423284" cy="3252726"/>
          </a:xfrm>
          <a:prstGeom prst="rect">
            <a:avLst/>
          </a:prstGeom>
        </p:spPr>
      </p:pic>
    </p:spTree>
    <p:extLst>
      <p:ext uri="{BB962C8B-B14F-4D97-AF65-F5344CB8AC3E}">
        <p14:creationId xmlns:p14="http://schemas.microsoft.com/office/powerpoint/2010/main" val="3227581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463595" y="1898244"/>
            <a:ext cx="9336898" cy="5421421"/>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Bana bütün ümmetlerin mahşerdeki hâlleri gösterildi. Peygamberlerden biri beraberinde bir kişi ile, diğeri iki kişi ile, bir başkası da beraberinde bir topluluk ile geçmeğe başladı. Bir peygamber de yanında hiç kimse olmadan yapayalnız geçiverdi. Sonra uzakta büyük bir karaltı gördüm. Onların benim ümmetim olmasını umdum. "Onlar Musa (as) ve ümmetidir, asıl sen şu ufka bak." denildi. Orada ufku kaplamış büyük bir karaltı gördüm. Sonra, "Bir de şu taraflara bak!" denildi. O tarafa başımı çevirdiğimde ufku kaplamış çok büyük bir karaltı daha gördüm. Bana, "İşte bunlar senin ümmetindir. Bunlarla birlikte yetmiş bin kişi daha hesapsız cennete girecektir." denildi</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9" name="Yuvarlatılmış Dikdörtgen 4"/>
          <p:cNvSpPr/>
          <p:nvPr>
            <p:custDataLst>
              <p:tags r:id="rId2"/>
            </p:custDataLst>
          </p:nvPr>
        </p:nvSpPr>
        <p:spPr>
          <a:xfrm>
            <a:off x="935409" y="542393"/>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İSLAM ÜMMETİ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3227581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498764" y="2508392"/>
            <a:ext cx="9336898" cy="4805867"/>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Hesaba çekilmeksizin cennete girecek olan) bu kimseler, uğursuzluğa inanmayan, büyü yapmayan, vücutlarını dağlamayan ve yalnızca Rablerine tevekkül eden kimselerdir</a:t>
            </a:r>
          </a:p>
          <a:p>
            <a:pPr algn="just">
              <a:lnSpc>
                <a:spcPct val="150000"/>
              </a:lnSpc>
              <a:spcBef>
                <a:spcPts val="600"/>
              </a:spcBef>
              <a:spcAft>
                <a:spcPts val="600"/>
              </a:spcAft>
            </a:pPr>
            <a:r>
              <a:rPr lang="tr-TR" sz="2000" dirty="0" smtClean="0">
                <a:latin typeface="Arial" pitchFamily="34" charset="0"/>
                <a:cs typeface="Arial" pitchFamily="34" charset="0"/>
              </a:rPr>
              <a:t>Biz (dünyaya) en son gelenleriz; kıyamet gününde ise en başa geçecek olanlarız. Cennete de ilk giren biz olacağız. Şu kadar var ki onlara bizden önce, bize ise onlardan sonra kitap verilmiştir.</a:t>
            </a:r>
          </a:p>
          <a:p>
            <a:pPr algn="just">
              <a:lnSpc>
                <a:spcPct val="150000"/>
              </a:lnSpc>
              <a:spcBef>
                <a:spcPts val="600"/>
              </a:spcBef>
              <a:spcAft>
                <a:spcPts val="600"/>
              </a:spcAft>
            </a:pPr>
            <a:r>
              <a:rPr lang="tr-TR" sz="2000" dirty="0" smtClean="0">
                <a:latin typeface="Arial" pitchFamily="34" charset="0"/>
                <a:cs typeface="Arial" pitchFamily="34" charset="0"/>
              </a:rPr>
              <a:t>“Ümmetim yağmur gibidir; evveli mi daha hayırlı yoksa sonu mu bilinmez</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9" name="Yuvarlatılmış Dikdörtgen 4"/>
          <p:cNvSpPr/>
          <p:nvPr>
            <p:custDataLst>
              <p:tags r:id="rId2"/>
            </p:custDataLst>
          </p:nvPr>
        </p:nvSpPr>
        <p:spPr>
          <a:xfrm>
            <a:off x="1052641" y="823747"/>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İSLAM ÜMMETİ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3227581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498764" y="2508392"/>
            <a:ext cx="9336898" cy="5113644"/>
          </a:xfrm>
          <a:prstGeom prst="rect">
            <a:avLst/>
          </a:prstGeom>
          <a:noFill/>
        </p:spPr>
        <p:txBody>
          <a:bodyPr wrap="square" rtlCol="0">
            <a:spAutoFit/>
          </a:bodyPr>
          <a:lstStyle/>
          <a:p>
            <a:pPr algn="just">
              <a:lnSpc>
                <a:spcPct val="150000"/>
              </a:lnSpc>
              <a:spcBef>
                <a:spcPts val="600"/>
              </a:spcBef>
              <a:spcAft>
                <a:spcPts val="600"/>
              </a:spcAft>
            </a:pPr>
            <a:r>
              <a:rPr lang="tr-TR" sz="2000" dirty="0" smtClean="0">
                <a:latin typeface="Arial" pitchFamily="34" charset="0"/>
                <a:cs typeface="Arial" pitchFamily="34" charset="0"/>
              </a:rPr>
              <a:t>Ümmetimden Allah"ın emirlerini daima yerine getirecek, kendilerini yalanlayanların ve muhaliflerinin zarar veremeyeceği bir grup var olacaktır. Allah"ın emri (olan kıyamet) gelinceye kadar onlar hep bu doğru yol üzerinde sabit kalacaklardır.</a:t>
            </a:r>
          </a:p>
          <a:p>
            <a:pPr algn="just">
              <a:lnSpc>
                <a:spcPct val="150000"/>
              </a:lnSpc>
              <a:spcBef>
                <a:spcPts val="600"/>
              </a:spcBef>
              <a:spcAft>
                <a:spcPts val="600"/>
              </a:spcAft>
            </a:pPr>
            <a:r>
              <a:rPr lang="tr-TR" sz="2000" dirty="0" smtClean="0">
                <a:latin typeface="Arial" pitchFamily="34" charset="0"/>
                <a:cs typeface="Arial" pitchFamily="34" charset="0"/>
              </a:rPr>
              <a:t>Her peygamberin kabul edilen bir duası vardır ve her peygamber duasını evvelce yapmıştır. Fakat ben duamı ümmetime şefaat etmek için kıyamet gününe sakladım. Şefaatime ümmetimden Allah"a hiçbir şeyi ortak koşmadan ölenler erişecektir.</a:t>
            </a:r>
          </a:p>
          <a:p>
            <a:pPr algn="just">
              <a:lnSpc>
                <a:spcPct val="150000"/>
              </a:lnSpc>
              <a:spcBef>
                <a:spcPts val="600"/>
              </a:spcBef>
              <a:spcAft>
                <a:spcPts val="600"/>
              </a:spcAft>
            </a:pPr>
            <a:endParaRPr lang="tr-TR" sz="2000" dirty="0" smtClean="0">
              <a:latin typeface="Arial" pitchFamily="34" charset="0"/>
              <a:cs typeface="Arial" pitchFamily="34" charset="0"/>
            </a:endParaRPr>
          </a:p>
          <a:p>
            <a:pPr algn="just">
              <a:lnSpc>
                <a:spcPct val="150000"/>
              </a:lnSpc>
              <a:spcBef>
                <a:spcPts val="600"/>
              </a:spcBef>
              <a:spcAft>
                <a:spcPts val="600"/>
              </a:spcAft>
            </a:pPr>
            <a:endParaRPr lang="tr-TR" sz="2000" dirty="0" smtClean="0">
              <a:latin typeface="Arial" pitchFamily="34" charset="0"/>
              <a:cs typeface="Arial"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
        <p:nvSpPr>
          <p:cNvPr id="9" name="Yuvarlatılmış Dikdörtgen 4"/>
          <p:cNvSpPr/>
          <p:nvPr>
            <p:custDataLst>
              <p:tags r:id="rId2"/>
            </p:custDataLst>
          </p:nvPr>
        </p:nvSpPr>
        <p:spPr>
          <a:xfrm>
            <a:off x="1052641" y="823747"/>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İSLAM ÜMMETİ   </a:t>
            </a:r>
          </a:p>
          <a:p>
            <a:pPr algn="ctr"/>
            <a:endParaRPr lang="tr-TR" sz="2800" b="1" dirty="0">
              <a:solidFill>
                <a:srgbClr val="FF0000"/>
              </a:solidFill>
              <a:latin typeface="Corbel" panose="020B0503020204020204" pitchFamily="34" charset="0"/>
              <a:ea typeface="Tahoma" pitchFamily="34" charset="0"/>
              <a:cs typeface="Tahoma" pitchFamily="34" charset="0"/>
            </a:endParaRPr>
          </a:p>
        </p:txBody>
      </p:sp>
    </p:spTree>
    <p:extLst>
      <p:ext uri="{BB962C8B-B14F-4D97-AF65-F5344CB8AC3E}">
        <p14:creationId xmlns:p14="http://schemas.microsoft.com/office/powerpoint/2010/main" val="322758162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Facet</Template>
  <TotalTime>569</TotalTime>
  <Words>770</Words>
  <Application>Microsoft Office PowerPoint</Application>
  <PresentationFormat>Özel</PresentationFormat>
  <Paragraphs>50</Paragraphs>
  <Slides>12</Slides>
  <Notes>0</Notes>
  <HiddenSlides>0</HiddenSlides>
  <MMClips>0</MMClips>
  <ScaleCrop>false</ScaleCrop>
  <HeadingPairs>
    <vt:vector size="4" baseType="variant">
      <vt:variant>
        <vt:lpstr>Tema</vt:lpstr>
      </vt:variant>
      <vt:variant>
        <vt:i4>2</vt:i4>
      </vt:variant>
      <vt:variant>
        <vt:lpstr>Slayt Başlıkları</vt:lpstr>
      </vt:variant>
      <vt:variant>
        <vt:i4>12</vt:i4>
      </vt:variant>
    </vt:vector>
  </HeadingPairs>
  <TitlesOfParts>
    <vt:vector size="14" baseType="lpstr">
      <vt:lpstr>Office Teması</vt:lpstr>
      <vt:lpstr>Şeritli</vt:lpstr>
      <vt:lpstr>HADİS METİNLERİ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pc</cp:lastModifiedBy>
  <cp:revision>61</cp:revision>
  <dcterms:created xsi:type="dcterms:W3CDTF">2019-09-14T09:59:13Z</dcterms:created>
  <dcterms:modified xsi:type="dcterms:W3CDTF">2020-05-09T09:14:16Z</dcterms:modified>
</cp:coreProperties>
</file>