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2" r:id="rId1"/>
    <p:sldMasterId id="2147483994" r:id="rId2"/>
  </p:sldMasterIdLst>
  <p:sldIdLst>
    <p:sldId id="256" r:id="rId3"/>
    <p:sldId id="258" r:id="rId4"/>
    <p:sldId id="269" r:id="rId5"/>
    <p:sldId id="273" r:id="rId6"/>
    <p:sldId id="296" r:id="rId7"/>
    <p:sldId id="297" r:id="rId8"/>
    <p:sldId id="301" r:id="rId9"/>
    <p:sldId id="302" r:id="rId10"/>
    <p:sldId id="303" r:id="rId11"/>
    <p:sldId id="304" r:id="rId12"/>
    <p:sldId id="305" r:id="rId13"/>
    <p:sldId id="307" r:id="rId14"/>
    <p:sldId id="308" r:id="rId15"/>
    <p:sldId id="309" r:id="rId16"/>
    <p:sldId id="310" r:id="rId17"/>
    <p:sldId id="311" r:id="rId18"/>
    <p:sldId id="312" r:id="rId19"/>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81" d="100"/>
          <a:sy n="81" d="100"/>
        </p:scale>
        <p:origin x="-642" y="204"/>
      </p:cViewPr>
      <p:guideLst>
        <p:guide orient="horz" pos="2160"/>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pPr/>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smtClean="0"/>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pPr/>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pPr/>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pPr/>
              <a:t>09.05.2020</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pPr/>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pPr/>
              <a:t>09.05.2020</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pPr/>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image" Target="../media/image3.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0" y="-1800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smtClean="0">
                <a:cs typeface="Arial" panose="020B0604020202020204" pitchFamily="34" charset="0"/>
              </a:rPr>
              <a:t>HADİS METİNLERİ</a:t>
            </a:r>
            <a:r>
              <a:rPr lang="tr-TR" sz="2800" b="1" dirty="0">
                <a:solidFill>
                  <a:srgbClr val="FF0000"/>
                </a:solidFill>
                <a:cs typeface="Arial" panose="020B0604020202020204" pitchFamily="34" charset="0"/>
              </a:rPr>
              <a:t/>
            </a:r>
            <a:br>
              <a:rPr lang="tr-TR" sz="2800" b="1" dirty="0">
                <a:solidFill>
                  <a:srgbClr val="FF0000"/>
                </a:solidFill>
                <a:cs typeface="Arial" panose="020B0604020202020204" pitchFamily="34" charset="0"/>
              </a:rPr>
            </a:br>
            <a:r>
              <a:rPr lang="tr-TR" sz="2800" b="1" dirty="0" smtClean="0">
                <a:cs typeface="Arial" panose="020B0604020202020204" pitchFamily="34" charset="0"/>
              </a:rPr>
              <a:t/>
            </a:r>
            <a:br>
              <a:rPr lang="tr-TR" sz="2800" b="1" dirty="0" smtClean="0">
                <a:cs typeface="Arial" panose="020B0604020202020204" pitchFamily="34" charset="0"/>
              </a:rPr>
            </a:br>
            <a:r>
              <a:rPr lang="tr-TR" sz="2800" b="1" dirty="0">
                <a:cs typeface="Arial" panose="020B0604020202020204" pitchFamily="34" charset="0"/>
              </a:rPr>
              <a:t/>
            </a: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i="1" dirty="0" smtClean="0">
                <a:solidFill>
                  <a:schemeClr val="accent3">
                    <a:lumMod val="20000"/>
                    <a:lumOff val="80000"/>
                  </a:schemeClr>
                </a:solidFill>
              </a:rPr>
              <a:t>İltimas ve Yöneten/Yönetilen </a:t>
            </a:r>
            <a:endParaRPr lang="tr-TR" sz="2000" b="1" dirty="0">
              <a:solidFill>
                <a:schemeClr val="accent3">
                  <a:lumMod val="20000"/>
                  <a:lumOff val="80000"/>
                </a:schemeClr>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528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98764" y="2396052"/>
            <a:ext cx="9725891" cy="3882538"/>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Sen, Allah"ın koyduğu cezalardan birinin affı için aracılık mı ediyorsun?” diye kızmış ve sonrasında halka hitap ederek şöyle buyurmuştur: “Sizden öncekilerin helâk olmalarının sebebi şuydu: Onlardan güçlü bir kimse hırsızlık yaparsa onu cezalandırmazlar, zayıf bir kimse hırsızlık yaptığında ise ona ceza uygularlardı. Allah"a yemin ederim ki Muhammed"in kızı </a:t>
            </a:r>
            <a:r>
              <a:rPr lang="tr-TR" sz="2000" dirty="0" err="1" smtClean="0">
                <a:latin typeface="Arial" pitchFamily="34" charset="0"/>
                <a:cs typeface="Arial" pitchFamily="34" charset="0"/>
              </a:rPr>
              <a:t>Fâtıma</a:t>
            </a:r>
            <a:r>
              <a:rPr lang="tr-TR" sz="2000" dirty="0" smtClean="0">
                <a:latin typeface="Arial" pitchFamily="34" charset="0"/>
                <a:cs typeface="Arial" pitchFamily="34" charset="0"/>
              </a:rPr>
              <a:t> hırsızlık yapmış olsaydı mutlaka onun da elini keserdim.</a:t>
            </a:r>
          </a:p>
          <a:p>
            <a:pPr algn="just">
              <a:lnSpc>
                <a:spcPct val="150000"/>
              </a:lnSpc>
              <a:spcBef>
                <a:spcPts val="600"/>
              </a:spcBef>
              <a:spcAft>
                <a:spcPts val="600"/>
              </a:spcAft>
            </a:pPr>
            <a:r>
              <a:rPr lang="tr-TR" sz="2000" dirty="0" smtClean="0">
                <a:latin typeface="Arial" pitchFamily="34" charset="0"/>
                <a:cs typeface="Arial" pitchFamily="34" charset="0"/>
              </a:rPr>
              <a:t>Sakın (zekât olarak) onların mallarından en iyilerini seçip alma. Mazlumun bedduasından sakın, çünkü onunla Yüce Allah arasında hiçbir engel/perde yoktur.</a:t>
            </a: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00241" y="694793"/>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YÖNETEN VE YÖNETİLEN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98764" y="2396052"/>
            <a:ext cx="9725891" cy="4247317"/>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Allah"ım, bir kimse ümmetimin yönetimi konusunda bir vazife alır da onlara zorluk çıkarırsa sen de ona zorluk çıkar! Bir kimse ümmetimin yönetiminde görev alır da onlara hoş muamele ederse, sen de ona hoş muamele eyle!</a:t>
            </a:r>
          </a:p>
          <a:p>
            <a:pPr algn="just">
              <a:lnSpc>
                <a:spcPct val="150000"/>
              </a:lnSpc>
              <a:spcBef>
                <a:spcPts val="600"/>
              </a:spcBef>
              <a:spcAft>
                <a:spcPts val="600"/>
              </a:spcAft>
            </a:pPr>
            <a:r>
              <a:rPr lang="tr-TR" sz="2000" dirty="0" smtClean="0">
                <a:latin typeface="Arial" pitchFamily="34" charset="0"/>
                <a:cs typeface="Arial" pitchFamily="34" charset="0"/>
              </a:rPr>
              <a:t>Müslümanların idaresini üstlenip de onlar için çalışmayan ve onları doğruya yönlendirmeyen yönetici, onlarla birlikte cennete giremez.</a:t>
            </a:r>
          </a:p>
          <a:p>
            <a:pPr algn="just">
              <a:lnSpc>
                <a:spcPct val="150000"/>
              </a:lnSpc>
              <a:spcBef>
                <a:spcPts val="600"/>
              </a:spcBef>
              <a:spcAft>
                <a:spcPts val="600"/>
              </a:spcAft>
            </a:pPr>
            <a:r>
              <a:rPr lang="tr-TR" sz="2000" dirty="0" smtClean="0">
                <a:latin typeface="Arial" pitchFamily="34" charset="0"/>
                <a:cs typeface="Arial" pitchFamily="34" charset="0"/>
              </a:rPr>
              <a:t>Allah"ın, bir gruba yönetici yaptığı kişi, o grubu doğruya yönlendirmek için çaba sarf etmezse, cennetin kokusunu dahi alamaz</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00241" y="694793"/>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YÖNETEN VE YÖNETİLEN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0"/>
            <a:ext cx="10691813" cy="6876000"/>
          </a:xfrm>
          <a:prstGeom prst="rect">
            <a:avLst/>
          </a:prstGeom>
        </p:spPr>
      </p:pic>
      <p:sp>
        <p:nvSpPr>
          <p:cNvPr id="7" name="Metin kutusu 6"/>
          <p:cNvSpPr txBox="1"/>
          <p:nvPr/>
        </p:nvSpPr>
        <p:spPr>
          <a:xfrm>
            <a:off x="498764" y="2396052"/>
            <a:ext cx="9725891" cy="5113644"/>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İdarecileriniz iyi kimselerden, zenginleriniz cömert kişilerden olduğunda ve işleriniz, aranızda istişare ile yürütüldüğünde, yeryüzünde yaşamanız toprak altına girmenizden daha hayırlıdır.</a:t>
            </a:r>
          </a:p>
          <a:p>
            <a:pPr algn="just">
              <a:lnSpc>
                <a:spcPct val="150000"/>
              </a:lnSpc>
              <a:spcBef>
                <a:spcPts val="600"/>
              </a:spcBef>
              <a:spcAft>
                <a:spcPts val="600"/>
              </a:spcAft>
            </a:pPr>
            <a:r>
              <a:rPr lang="tr-TR" sz="2000" dirty="0" smtClean="0">
                <a:latin typeface="Arial" pitchFamily="34" charset="0"/>
                <a:cs typeface="Arial" pitchFamily="34" charset="0"/>
              </a:rPr>
              <a:t>Sizden herhangi bir kimseyi görevli tayin edersek ve o da bir iğneyi hatta daha küçük bir şeyi bizden gizlerse bu hıyanet olur, kıyamet gününde o gizlediği şeyle gelir!</a:t>
            </a:r>
          </a:p>
          <a:p>
            <a:pPr algn="just">
              <a:lnSpc>
                <a:spcPct val="150000"/>
              </a:lnSpc>
              <a:spcBef>
                <a:spcPts val="600"/>
              </a:spcBef>
              <a:spcAft>
                <a:spcPts val="600"/>
              </a:spcAft>
            </a:pPr>
            <a:r>
              <a:rPr lang="tr-TR" sz="2000" dirty="0" smtClean="0">
                <a:latin typeface="Arial" pitchFamily="34" charset="0"/>
                <a:cs typeface="Arial" pitchFamily="34" charset="0"/>
              </a:rPr>
              <a:t>Bir yönetici, idaresi altında bulunan kimselere </a:t>
            </a:r>
            <a:r>
              <a:rPr lang="tr-TR" sz="2000" dirty="0" err="1" smtClean="0">
                <a:latin typeface="Arial" pitchFamily="34" charset="0"/>
                <a:cs typeface="Arial" pitchFamily="34" charset="0"/>
              </a:rPr>
              <a:t>sû</a:t>
            </a:r>
            <a:r>
              <a:rPr lang="tr-TR" sz="2000" dirty="0" smtClean="0">
                <a:latin typeface="Arial" pitchFamily="34" charset="0"/>
                <a:cs typeface="Arial" pitchFamily="34" charset="0"/>
              </a:rPr>
              <a:t>-i zan ile muamele yapmaya kalkışacak olursa onları fesada sürükler.</a:t>
            </a:r>
          </a:p>
          <a:p>
            <a:pPr algn="just">
              <a:lnSpc>
                <a:spcPct val="150000"/>
              </a:lnSpc>
              <a:spcBef>
                <a:spcPts val="600"/>
              </a:spcBef>
              <a:spcAft>
                <a:spcPts val="600"/>
              </a:spcAft>
            </a:pPr>
            <a:endParaRPr lang="tr-TR" sz="2000" i="1" dirty="0" smtClean="0"/>
          </a:p>
          <a:p>
            <a:endParaRPr lang="tr-TR" sz="2000" dirty="0" smtClean="0"/>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00241" y="694793"/>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YÖNETEN VE YÖNETİLEN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63595" y="2149019"/>
            <a:ext cx="9725891" cy="4708981"/>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Seni niçin geri çevirdiğimi biliyor musun? Benim iznim olmadan (ganimetten) hiçbir şey alma! Çünkü bu bir hainliktir. Her kim bu dünyada böyle bir hainlik yaparsa kıyamet günü (Allah"ın huzuruna), yaptığı o hainlikle getirilir. İşte seni bunun için çağırmıştım, şimdi vazifene gidebilirsin.</a:t>
            </a:r>
          </a:p>
          <a:p>
            <a:pPr algn="just">
              <a:lnSpc>
                <a:spcPct val="150000"/>
              </a:lnSpc>
              <a:spcBef>
                <a:spcPts val="600"/>
              </a:spcBef>
              <a:spcAft>
                <a:spcPts val="600"/>
              </a:spcAft>
            </a:pPr>
            <a:r>
              <a:rPr lang="tr-TR" sz="2000" dirty="0" smtClean="0">
                <a:latin typeface="Arial" pitchFamily="34" charset="0"/>
                <a:cs typeface="Arial" pitchFamily="34" charset="0"/>
              </a:rPr>
              <a:t>Allah"ın bir gruba yönetici kıldığı kimse, idaresi altındakilere ihanet üzere ölürse, Allah ona cenneti haram kılar.</a:t>
            </a:r>
          </a:p>
          <a:p>
            <a:pPr algn="just">
              <a:lnSpc>
                <a:spcPct val="150000"/>
              </a:lnSpc>
              <a:spcBef>
                <a:spcPts val="600"/>
              </a:spcBef>
              <a:spcAft>
                <a:spcPts val="600"/>
              </a:spcAft>
            </a:pPr>
            <a:r>
              <a:rPr lang="tr-TR" sz="2000" dirty="0" smtClean="0">
                <a:latin typeface="Arial" pitchFamily="34" charset="0"/>
                <a:cs typeface="Arial" pitchFamily="34" charset="0"/>
              </a:rPr>
              <a:t>Her kim </a:t>
            </a:r>
            <a:r>
              <a:rPr lang="tr-TR" sz="2000" dirty="0" err="1" smtClean="0">
                <a:latin typeface="Arial" pitchFamily="34" charset="0"/>
                <a:cs typeface="Arial" pitchFamily="34" charset="0"/>
              </a:rPr>
              <a:t>emîre</a:t>
            </a:r>
            <a:r>
              <a:rPr lang="tr-TR" sz="2000" dirty="0" smtClean="0">
                <a:latin typeface="Arial" pitchFamily="34" charset="0"/>
                <a:cs typeface="Arial" pitchFamily="34" charset="0"/>
              </a:rPr>
              <a:t> (yöneticiye) itaat ederse şüphesiz bana itaat etmiş olur. Her kim de ona isyan ederse şüphesiz bana isyan etmiştir.</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00241" y="694793"/>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YÖNETEN VE YÖNETİLEN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98764" y="2396052"/>
            <a:ext cx="9725891" cy="4093428"/>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Herhangi bir idareci kapısını ihtiyaç sahibine, yoksula ve elinde hiçbir şeyi olmayan bir fakire kapatırsa, ihtiyaç ve fakirlik içine düştüğünde Allah da göğün (cennetin) kapılarını onun yüzüne </a:t>
            </a:r>
            <a:r>
              <a:rPr lang="tr-TR" sz="2000" dirty="0" smtClean="0">
                <a:latin typeface="Arial" pitchFamily="34" charset="0"/>
                <a:cs typeface="Arial" pitchFamily="34" charset="0"/>
              </a:rPr>
              <a:t>kapatır.</a:t>
            </a:r>
            <a:endParaRPr lang="tr-TR" sz="2000" dirty="0" smtClean="0">
              <a:latin typeface="Arial" pitchFamily="34" charset="0"/>
              <a:cs typeface="Arial" pitchFamily="34" charset="0"/>
            </a:endParaRPr>
          </a:p>
          <a:p>
            <a:pPr algn="just">
              <a:lnSpc>
                <a:spcPct val="150000"/>
              </a:lnSpc>
              <a:spcBef>
                <a:spcPts val="600"/>
              </a:spcBef>
              <a:spcAft>
                <a:spcPts val="600"/>
              </a:spcAft>
            </a:pPr>
            <a:r>
              <a:rPr lang="tr-TR" sz="2000" dirty="0" smtClean="0">
                <a:latin typeface="Arial" pitchFamily="34" charset="0"/>
                <a:cs typeface="Arial" pitchFamily="34" charset="0"/>
              </a:rPr>
              <a:t>Yönetici bir kalkandır. Onun ardında savaşılır, onunla tehlikelerden </a:t>
            </a:r>
            <a:r>
              <a:rPr lang="tr-TR" sz="2000" dirty="0" err="1" smtClean="0">
                <a:latin typeface="Arial" pitchFamily="34" charset="0"/>
                <a:cs typeface="Arial" pitchFamily="34" charset="0"/>
              </a:rPr>
              <a:t>korunulur</a:t>
            </a:r>
            <a:r>
              <a:rPr lang="tr-TR" sz="2000" dirty="0" smtClean="0">
                <a:latin typeface="Arial" pitchFamily="34" charset="0"/>
                <a:cs typeface="Arial" pitchFamily="34" charset="0"/>
              </a:rPr>
              <a:t>. Şayet o, Allah"a karşı sorumluluk bilincini emreder ve adaletle hükmederse bütün yaptıklarından sevap kazanır. Bundan başka bir şey emrederse yaptıklarının karşılığını (vebalini) çeker.</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00241" y="694793"/>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YÖNETEN VE YÖNETİLEN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0"/>
            <a:ext cx="10691813" cy="6876000"/>
          </a:xfrm>
          <a:prstGeom prst="rect">
            <a:avLst/>
          </a:prstGeom>
        </p:spPr>
      </p:pic>
      <p:sp>
        <p:nvSpPr>
          <p:cNvPr id="7" name="Metin kutusu 6"/>
          <p:cNvSpPr txBox="1"/>
          <p:nvPr/>
        </p:nvSpPr>
        <p:spPr>
          <a:xfrm>
            <a:off x="498764" y="2396052"/>
            <a:ext cx="9725891" cy="4093428"/>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Ey insanlar! Allah"a karşı sorumluluk bilinci içerisinde olun. Sizin başınıza kulağı kesik Habeşli bir köle bile getirilmiş olsa Allah"ın Kitabı"na göre hareket edip size de onu uyguladığı sürece emirlerini dinleyin ve itaat edin!</a:t>
            </a:r>
          </a:p>
          <a:p>
            <a:pPr algn="just">
              <a:lnSpc>
                <a:spcPct val="150000"/>
              </a:lnSpc>
              <a:spcBef>
                <a:spcPts val="600"/>
              </a:spcBef>
              <a:spcAft>
                <a:spcPts val="600"/>
              </a:spcAft>
            </a:pPr>
            <a:r>
              <a:rPr lang="tr-TR" sz="2000" dirty="0" smtClean="0">
                <a:latin typeface="Arial" pitchFamily="34" charset="0"/>
                <a:cs typeface="Arial" pitchFamily="34" charset="0"/>
              </a:rPr>
              <a:t>Müslüman bir kimsenin hoşlandığı ve hoşlanmadığı her hususta (yöneticisini) dinleyip itaat etmesi gerekir; ancak kendisine Allah"a isyanı gerektiren bir şey emredilmesi </a:t>
            </a:r>
            <a:r>
              <a:rPr lang="tr-TR" sz="2000" dirty="0" err="1" smtClean="0">
                <a:latin typeface="Arial" pitchFamily="34" charset="0"/>
                <a:cs typeface="Arial" pitchFamily="34" charset="0"/>
              </a:rPr>
              <a:t>hâriç</a:t>
            </a:r>
            <a:r>
              <a:rPr lang="tr-TR" sz="2000" dirty="0" smtClean="0">
                <a:latin typeface="Arial" pitchFamily="34" charset="0"/>
                <a:cs typeface="Arial" pitchFamily="34" charset="0"/>
              </a:rPr>
              <a:t>. Eğer kendisine Allah"a isyanı gerektiren bir emir verilirse, bunu dinleme ve buna itaat etme yoktur.</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00241" y="694793"/>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YÖNETEN VE YÖNETİLEN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98765" y="2403230"/>
            <a:ext cx="4694558" cy="1631216"/>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Allah’a </a:t>
            </a:r>
            <a:r>
              <a:rPr lang="tr-TR" sz="2000" dirty="0" smtClean="0">
                <a:latin typeface="Arial" pitchFamily="34" charset="0"/>
                <a:cs typeface="Arial" pitchFamily="34" charset="0"/>
              </a:rPr>
              <a:t>isyan olan yerde itaat yoktur.</a:t>
            </a:r>
          </a:p>
          <a:p>
            <a:pPr algn="just">
              <a:lnSpc>
                <a:spcPct val="150000"/>
              </a:lnSpc>
              <a:spcBef>
                <a:spcPts val="600"/>
              </a:spcBef>
              <a:spcAft>
                <a:spcPts val="600"/>
              </a:spcAft>
            </a:pPr>
            <a:r>
              <a:rPr lang="tr-TR" sz="2000" dirty="0" smtClean="0">
                <a:latin typeface="Arial" pitchFamily="34" charset="0"/>
                <a:cs typeface="Arial" pitchFamily="34" charset="0"/>
              </a:rPr>
              <a:t>Cihadın en üstünü </a:t>
            </a:r>
            <a:r>
              <a:rPr lang="tr-TR" sz="2000" dirty="0" smtClean="0">
                <a:latin typeface="Arial" pitchFamily="34" charset="0"/>
                <a:cs typeface="Arial" pitchFamily="34" charset="0"/>
              </a:rPr>
              <a:t>zalim </a:t>
            </a:r>
            <a:r>
              <a:rPr lang="tr-TR" sz="2000" dirty="0" smtClean="0">
                <a:latin typeface="Arial" pitchFamily="34" charset="0"/>
                <a:cs typeface="Arial" pitchFamily="34" charset="0"/>
              </a:rPr>
              <a:t>idarecinin karşısında hakkı söylemektir.</a:t>
            </a: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00241" y="694793"/>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YÖNETEN VE YÖNETİLEN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98764" y="2396052"/>
            <a:ext cx="9725891" cy="3420873"/>
          </a:xfrm>
          <a:prstGeom prst="rect">
            <a:avLst/>
          </a:prstGeom>
          <a:noFill/>
        </p:spPr>
        <p:txBody>
          <a:bodyPr wrap="square" rtlCol="0">
            <a:spAutoFit/>
          </a:bodyPr>
          <a:lstStyle/>
          <a:p>
            <a:pPr algn="just">
              <a:lnSpc>
                <a:spcPct val="150000"/>
              </a:lnSpc>
              <a:spcBef>
                <a:spcPts val="600"/>
              </a:spcBef>
              <a:spcAft>
                <a:spcPts val="600"/>
              </a:spcAft>
            </a:pPr>
            <a:r>
              <a:rPr lang="tr-TR" sz="2000" dirty="0" err="1" smtClean="0">
                <a:latin typeface="Arial" pitchFamily="34" charset="0"/>
                <a:cs typeface="Arial" pitchFamily="34" charset="0"/>
              </a:rPr>
              <a:t>Yâ</a:t>
            </a:r>
            <a:r>
              <a:rPr lang="tr-TR" sz="2000" dirty="0" smtClean="0">
                <a:latin typeface="Arial" pitchFamily="34" charset="0"/>
                <a:cs typeface="Arial" pitchFamily="34" charset="0"/>
              </a:rPr>
              <a:t> </a:t>
            </a:r>
            <a:r>
              <a:rPr lang="tr-TR" sz="2000" dirty="0" err="1" smtClean="0">
                <a:latin typeface="Arial" pitchFamily="34" charset="0"/>
                <a:cs typeface="Arial" pitchFamily="34" charset="0"/>
              </a:rPr>
              <a:t>Kâ’b</a:t>
            </a:r>
            <a:r>
              <a:rPr lang="tr-TR" sz="2000" dirty="0" smtClean="0">
                <a:latin typeface="Arial" pitchFamily="34" charset="0"/>
                <a:cs typeface="Arial" pitchFamily="34" charset="0"/>
              </a:rPr>
              <a:t>! Benden sonra gelecek bazı devlet adamlarından seni Allah"a sığındırırım. Her kim onların kapılarından girer, yalanlarını doğru sayar, yaptıkları zulümlerine yardımcı olursa ne o benden sayılır, ne de ben ondan. O kimse mahşer günü </a:t>
            </a:r>
            <a:r>
              <a:rPr lang="tr-TR" sz="2000" dirty="0" err="1" smtClean="0">
                <a:latin typeface="Arial" pitchFamily="34" charset="0"/>
                <a:cs typeface="Arial" pitchFamily="34" charset="0"/>
              </a:rPr>
              <a:t>havzımda</a:t>
            </a:r>
            <a:r>
              <a:rPr lang="tr-TR" sz="2000" dirty="0" smtClean="0">
                <a:latin typeface="Arial" pitchFamily="34" charset="0"/>
                <a:cs typeface="Arial" pitchFamily="34" charset="0"/>
              </a:rPr>
              <a:t> benim yanıma gelemez. Her kim de onların kapılarından girsin veya girmesin onların yalanlarını doğrulamaz, yaptıkları zulümlere yardım etmezse o bendendir, ben de ondanım. Mahşer günü bu kişi </a:t>
            </a:r>
            <a:r>
              <a:rPr lang="tr-TR" sz="2000" dirty="0" err="1" smtClean="0">
                <a:latin typeface="Arial" pitchFamily="34" charset="0"/>
                <a:cs typeface="Arial" pitchFamily="34" charset="0"/>
              </a:rPr>
              <a:t>havzımın</a:t>
            </a:r>
            <a:r>
              <a:rPr lang="tr-TR" sz="2000" dirty="0" smtClean="0">
                <a:latin typeface="Arial" pitchFamily="34" charset="0"/>
                <a:cs typeface="Arial" pitchFamily="34" charset="0"/>
              </a:rPr>
              <a:t> yanına gelecektir.</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00241" y="694793"/>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YÖNETEN VE YÖNETİLEN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318273"/>
            <a:ext cx="9725891" cy="2385268"/>
          </a:xfrm>
          <a:prstGeom prst="rect">
            <a:avLst/>
          </a:prstGeom>
          <a:noFill/>
        </p:spPr>
        <p:txBody>
          <a:bodyPr wrap="square" rtlCol="0">
            <a:spAutoFit/>
          </a:bodyPr>
          <a:lstStyle/>
          <a:p>
            <a:pPr algn="just">
              <a:lnSpc>
                <a:spcPct val="150000"/>
              </a:lnSpc>
              <a:buFont typeface="+mj-lt"/>
              <a:buAutoNum type="arabicPeriod"/>
            </a:pPr>
            <a:r>
              <a:rPr lang="tr-TR" sz="2000" dirty="0" smtClean="0">
                <a:latin typeface="Arial" pitchFamily="34" charset="0"/>
                <a:cs typeface="Arial" pitchFamily="34" charset="0"/>
              </a:rPr>
              <a:t>İltimas</a:t>
            </a:r>
          </a:p>
          <a:p>
            <a:pPr algn="just">
              <a:lnSpc>
                <a:spcPct val="150000"/>
              </a:lnSpc>
              <a:buFont typeface="+mj-lt"/>
              <a:buAutoNum type="arabicPeriod"/>
            </a:pPr>
            <a:r>
              <a:rPr lang="tr-TR" sz="2000" dirty="0" smtClean="0">
                <a:latin typeface="Arial" pitchFamily="34" charset="0"/>
                <a:cs typeface="Arial" pitchFamily="34" charset="0"/>
              </a:rPr>
              <a:t>Yöneten ve Yönetilen </a:t>
            </a:r>
          </a:p>
          <a:p>
            <a:pPr algn="just">
              <a:lnSpc>
                <a:spcPct val="150000"/>
              </a:lnSpc>
              <a:spcBef>
                <a:spcPts val="600"/>
              </a:spcBef>
              <a:spcAft>
                <a:spcPts val="600"/>
              </a:spcAft>
            </a:pP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434114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0"/>
            <a:ext cx="10691813" cy="6876000"/>
          </a:xfrm>
          <a:prstGeom prst="rect">
            <a:avLst/>
          </a:prstGeom>
        </p:spPr>
      </p:pic>
      <p:sp>
        <p:nvSpPr>
          <p:cNvPr id="7" name="Metin kutusu 6"/>
          <p:cNvSpPr txBox="1"/>
          <p:nvPr/>
        </p:nvSpPr>
        <p:spPr>
          <a:xfrm>
            <a:off x="738554" y="2438401"/>
            <a:ext cx="9519139" cy="4093428"/>
          </a:xfrm>
          <a:prstGeom prst="rect">
            <a:avLst/>
          </a:prstGeom>
          <a:noFill/>
        </p:spPr>
        <p:txBody>
          <a:bodyPr wrap="square" rtlCol="0">
            <a:spAutoFit/>
          </a:bodyPr>
          <a:lstStyle/>
          <a:p>
            <a:pPr algn="just">
              <a:lnSpc>
                <a:spcPct val="150000"/>
              </a:lnSpc>
              <a:spcBef>
                <a:spcPts val="600"/>
              </a:spcBef>
              <a:spcAft>
                <a:spcPts val="600"/>
              </a:spcAft>
            </a:pPr>
            <a:r>
              <a:rPr lang="tr-TR" sz="2000" dirty="0">
                <a:latin typeface="Arial" pitchFamily="34" charset="0"/>
                <a:cs typeface="Arial" pitchFamily="34" charset="0"/>
              </a:rPr>
              <a:t>Resûl-i Ekrem bir gün, “Benden sonra adam kayırma olayları ve hoşlanmayacağınız işler göreceksiniz.” buyurunca </a:t>
            </a:r>
            <a:r>
              <a:rPr lang="tr-TR" sz="2000" dirty="0" err="1">
                <a:latin typeface="Arial" pitchFamily="34" charset="0"/>
                <a:cs typeface="Arial" pitchFamily="34" charset="0"/>
              </a:rPr>
              <a:t>sahâbîler</a:t>
            </a:r>
            <a:r>
              <a:rPr lang="tr-TR" sz="2000" dirty="0">
                <a:latin typeface="Arial" pitchFamily="34" charset="0"/>
                <a:cs typeface="Arial" pitchFamily="34" charset="0"/>
              </a:rPr>
              <a:t>, “</a:t>
            </a:r>
            <a:r>
              <a:rPr lang="tr-TR" sz="2000" dirty="0" err="1">
                <a:latin typeface="Arial" pitchFamily="34" charset="0"/>
                <a:cs typeface="Arial" pitchFamily="34" charset="0"/>
              </a:rPr>
              <a:t>Yâ</a:t>
            </a:r>
            <a:r>
              <a:rPr lang="tr-TR" sz="2000" dirty="0">
                <a:latin typeface="Arial" pitchFamily="34" charset="0"/>
                <a:cs typeface="Arial" pitchFamily="34" charset="0"/>
              </a:rPr>
              <a:t> </a:t>
            </a:r>
            <a:r>
              <a:rPr lang="tr-TR" sz="2000" dirty="0" err="1">
                <a:latin typeface="Arial" pitchFamily="34" charset="0"/>
                <a:cs typeface="Arial" pitchFamily="34" charset="0"/>
              </a:rPr>
              <a:t>Resûlallah</a:t>
            </a:r>
            <a:r>
              <a:rPr lang="tr-TR" sz="2000" dirty="0">
                <a:latin typeface="Arial" pitchFamily="34" charset="0"/>
                <a:cs typeface="Arial" pitchFamily="34" charset="0"/>
              </a:rPr>
              <a:t>, bizden o günlere erişenlere ne tavsiye edersin?” diye sormuş. Bunun üzerine Allah </a:t>
            </a:r>
            <a:r>
              <a:rPr lang="tr-TR" sz="2000" dirty="0" err="1">
                <a:latin typeface="Arial" pitchFamily="34" charset="0"/>
                <a:cs typeface="Arial" pitchFamily="34" charset="0"/>
              </a:rPr>
              <a:t>Resûlü</a:t>
            </a:r>
            <a:r>
              <a:rPr lang="tr-TR" sz="2000" dirty="0">
                <a:latin typeface="Arial" pitchFamily="34" charset="0"/>
                <a:cs typeface="Arial" pitchFamily="34" charset="0"/>
              </a:rPr>
              <a:t>, “Yapmanız gereken görevleri yaparsınız, hakkınız olan şeyin size verilmesini </a:t>
            </a:r>
            <a:r>
              <a:rPr lang="tr-TR" sz="2000" dirty="0" err="1">
                <a:latin typeface="Arial" pitchFamily="34" charset="0"/>
                <a:cs typeface="Arial" pitchFamily="34" charset="0"/>
              </a:rPr>
              <a:t>Allah"tan</a:t>
            </a:r>
            <a:r>
              <a:rPr lang="tr-TR" sz="2000" dirty="0">
                <a:latin typeface="Arial" pitchFamily="34" charset="0"/>
                <a:cs typeface="Arial" pitchFamily="34" charset="0"/>
              </a:rPr>
              <a:t> niyaz edersiniz.” demiştir</a:t>
            </a:r>
            <a:r>
              <a:rPr lang="tr-TR" sz="2000" dirty="0" smtClean="0">
                <a:latin typeface="Arial" pitchFamily="34" charset="0"/>
                <a:cs typeface="Arial" pitchFamily="34" charset="0"/>
              </a:rPr>
              <a:t>.</a:t>
            </a:r>
            <a:endParaRPr lang="ar-SA" sz="2000" dirty="0" smtClean="0">
              <a:latin typeface="Arial" pitchFamily="34" charset="0"/>
              <a:cs typeface="Arial" pitchFamily="34" charset="0"/>
            </a:endParaRPr>
          </a:p>
          <a:p>
            <a:pPr algn="just">
              <a:lnSpc>
                <a:spcPct val="150000"/>
              </a:lnSpc>
              <a:spcBef>
                <a:spcPts val="600"/>
              </a:spcBef>
              <a:spcAft>
                <a:spcPts val="600"/>
              </a:spcAft>
            </a:pPr>
            <a:r>
              <a:rPr lang="tr-TR" sz="2000" dirty="0" smtClean="0">
                <a:latin typeface="Arial" pitchFamily="34" charset="0"/>
                <a:cs typeface="Arial" pitchFamily="34" charset="0"/>
              </a:rPr>
              <a:t>İş, ehil olmayan kimseye verildiğinde kıyameti bekle.</a:t>
            </a:r>
          </a:p>
          <a:p>
            <a:pPr algn="just">
              <a:lnSpc>
                <a:spcPct val="150000"/>
              </a:lnSpc>
              <a:spcBef>
                <a:spcPts val="600"/>
              </a:spcBef>
              <a:spcAft>
                <a:spcPts val="600"/>
              </a:spcAft>
            </a:pPr>
            <a:r>
              <a:rPr lang="tr-TR" sz="2000" dirty="0" smtClean="0"/>
              <a:t> </a:t>
            </a:r>
            <a:r>
              <a:rPr lang="tr-TR" sz="2000" dirty="0"/>
              <a:t/>
            </a:r>
            <a:br>
              <a:rPr lang="tr-TR" sz="2000" dirty="0"/>
            </a:br>
            <a:endParaRPr lang="tr-TR" sz="2000" dirty="0"/>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10" name="Yuvarlatılmış Dikdörtgen 4"/>
          <p:cNvSpPr/>
          <p:nvPr>
            <p:custDataLst>
              <p:tags r:id="rId2"/>
            </p:custDataLst>
          </p:nvPr>
        </p:nvSpPr>
        <p:spPr>
          <a:xfrm>
            <a:off x="829902" y="6596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İLTİMAS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10242" name="AutoShape 2" descr="الحديث: إنما الأعمال بالنيات - عن... - Ibnbatouta : كتاب و معلومة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1185119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334641" y="2149870"/>
            <a:ext cx="10145790" cy="5016758"/>
          </a:xfrm>
          <a:prstGeom prst="rect">
            <a:avLst/>
          </a:prstGeom>
          <a:noFill/>
        </p:spPr>
        <p:txBody>
          <a:bodyPr wrap="square" rtlCol="0">
            <a:spAutoFit/>
          </a:bodyPr>
          <a:lstStyle/>
          <a:p>
            <a:pPr algn="just">
              <a:lnSpc>
                <a:spcPct val="150000"/>
              </a:lnSpc>
              <a:spcBef>
                <a:spcPts val="600"/>
              </a:spcBef>
              <a:spcAft>
                <a:spcPts val="600"/>
              </a:spcAft>
            </a:pPr>
            <a:r>
              <a:rPr lang="tr-TR" sz="2000" dirty="0" err="1" smtClean="0">
                <a:latin typeface="Arial" pitchFamily="34" charset="0"/>
                <a:cs typeface="Arial" pitchFamily="34" charset="0"/>
              </a:rPr>
              <a:t>Rasulullah</a:t>
            </a:r>
            <a:r>
              <a:rPr lang="tr-TR" sz="2000" dirty="0" smtClean="0">
                <a:latin typeface="Arial" pitchFamily="34" charset="0"/>
                <a:cs typeface="Arial" pitchFamily="34" charset="0"/>
              </a:rPr>
              <a:t> (sav) Hz. Usame’ye «Sen</a:t>
            </a:r>
            <a:r>
              <a:rPr lang="tr-TR" sz="2000" dirty="0">
                <a:latin typeface="Arial" pitchFamily="34" charset="0"/>
                <a:cs typeface="Arial" pitchFamily="34" charset="0"/>
              </a:rPr>
              <a:t>, </a:t>
            </a:r>
            <a:r>
              <a:rPr lang="tr-TR" sz="2000" dirty="0" smtClean="0">
                <a:latin typeface="Arial" pitchFamily="34" charset="0"/>
                <a:cs typeface="Arial" pitchFamily="34" charset="0"/>
              </a:rPr>
              <a:t>Allah’ın </a:t>
            </a:r>
            <a:r>
              <a:rPr lang="tr-TR" sz="2000" dirty="0">
                <a:latin typeface="Arial" pitchFamily="34" charset="0"/>
                <a:cs typeface="Arial" pitchFamily="34" charset="0"/>
              </a:rPr>
              <a:t>koyduğu cezalardan birinin affı için aracılık mı ediyorsun</a:t>
            </a:r>
            <a:r>
              <a:rPr lang="tr-TR" sz="2000" dirty="0" smtClean="0">
                <a:latin typeface="Arial" pitchFamily="34" charset="0"/>
                <a:cs typeface="Arial" pitchFamily="34" charset="0"/>
              </a:rPr>
              <a:t>?»</a:t>
            </a:r>
            <a:r>
              <a:rPr lang="tr-TR" sz="2000" dirty="0">
                <a:latin typeface="Arial" pitchFamily="34" charset="0"/>
                <a:cs typeface="Arial" pitchFamily="34" charset="0"/>
              </a:rPr>
              <a:t> diye kızmış ve sonrasında halka hitap ederek şöyle buyurmuştur: “Sizden öncekilerin helâk olmalarının sebebi şuydu: Onlardan güçlü bir kimse hırsızlık yaparsa onu cezalandırmazlar, zayıf bir kimse hırsızlık yaptığında ise ona ceza uygularlardı. </a:t>
            </a:r>
            <a:r>
              <a:rPr lang="tr-TR" sz="2000" dirty="0" err="1">
                <a:latin typeface="Arial" pitchFamily="34" charset="0"/>
                <a:cs typeface="Arial" pitchFamily="34" charset="0"/>
              </a:rPr>
              <a:t>Allah"a</a:t>
            </a:r>
            <a:r>
              <a:rPr lang="tr-TR" sz="2000" dirty="0">
                <a:latin typeface="Arial" pitchFamily="34" charset="0"/>
                <a:cs typeface="Arial" pitchFamily="34" charset="0"/>
              </a:rPr>
              <a:t> yemin ederim ki </a:t>
            </a:r>
            <a:r>
              <a:rPr lang="tr-TR" sz="2000" dirty="0" err="1">
                <a:latin typeface="Arial" pitchFamily="34" charset="0"/>
                <a:cs typeface="Arial" pitchFamily="34" charset="0"/>
              </a:rPr>
              <a:t>Muhammed"in</a:t>
            </a:r>
            <a:r>
              <a:rPr lang="tr-TR" sz="2000" dirty="0">
                <a:latin typeface="Arial" pitchFamily="34" charset="0"/>
                <a:cs typeface="Arial" pitchFamily="34" charset="0"/>
              </a:rPr>
              <a:t> kızı Fâtıma hırsızlık yapmış olsaydı mutlaka onun da elini keserdim.</a:t>
            </a:r>
          </a:p>
          <a:p>
            <a:pPr algn="just">
              <a:lnSpc>
                <a:spcPct val="150000"/>
              </a:lnSpc>
              <a:spcBef>
                <a:spcPts val="600"/>
              </a:spcBef>
              <a:spcAft>
                <a:spcPts val="600"/>
              </a:spcAft>
            </a:pPr>
            <a:r>
              <a:rPr lang="tr-TR" sz="2000" dirty="0" err="1" smtClean="0">
                <a:latin typeface="Arial" pitchFamily="34" charset="0"/>
                <a:cs typeface="Arial" pitchFamily="34" charset="0"/>
              </a:rPr>
              <a:t>Allah"ın</a:t>
            </a:r>
            <a:r>
              <a:rPr lang="tr-TR" sz="2000" dirty="0" smtClean="0">
                <a:latin typeface="Arial" pitchFamily="34" charset="0"/>
                <a:cs typeface="Arial" pitchFamily="34" charset="0"/>
              </a:rPr>
              <a:t> </a:t>
            </a:r>
            <a:r>
              <a:rPr lang="tr-TR" sz="2000" dirty="0" smtClean="0">
                <a:latin typeface="Arial" pitchFamily="34" charset="0"/>
                <a:cs typeface="Arial" pitchFamily="34" charset="0"/>
              </a:rPr>
              <a:t>hadlerini (kanunî cezaları, size) yakın olan ve uzak olan herkese uygulayın. Sakın hiçbir kınayanın kınaması sizi Allah(</a:t>
            </a:r>
            <a:r>
              <a:rPr lang="tr-TR" sz="2000" dirty="0" err="1" smtClean="0">
                <a:latin typeface="Arial" pitchFamily="34" charset="0"/>
                <a:cs typeface="Arial" pitchFamily="34" charset="0"/>
              </a:rPr>
              <a:t>ın</a:t>
            </a:r>
            <a:r>
              <a:rPr lang="tr-TR" sz="2000" dirty="0" smtClean="0">
                <a:latin typeface="Arial" pitchFamily="34" charset="0"/>
                <a:cs typeface="Arial" pitchFamily="34" charset="0"/>
              </a:rPr>
              <a:t> hükmünü uygulama) hususunda alıkoymasın!</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00241" y="54239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İLTİMAS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0" y="-18000"/>
            <a:ext cx="10691813" cy="6876000"/>
          </a:xfrm>
          <a:prstGeom prst="rect">
            <a:avLst/>
          </a:prstGeom>
        </p:spPr>
      </p:pic>
      <p:sp>
        <p:nvSpPr>
          <p:cNvPr id="7" name="Metin kutusu 6"/>
          <p:cNvSpPr txBox="1"/>
          <p:nvPr/>
        </p:nvSpPr>
        <p:spPr>
          <a:xfrm>
            <a:off x="498764" y="2396052"/>
            <a:ext cx="9725891" cy="3882538"/>
          </a:xfrm>
          <a:prstGeom prst="rect">
            <a:avLst/>
          </a:prstGeom>
          <a:noFill/>
        </p:spPr>
        <p:txBody>
          <a:bodyPr wrap="square" rtlCol="0">
            <a:spAutoFit/>
          </a:bodyPr>
          <a:lstStyle/>
          <a:p>
            <a:pPr algn="just">
              <a:lnSpc>
                <a:spcPct val="150000"/>
              </a:lnSpc>
              <a:spcBef>
                <a:spcPts val="600"/>
              </a:spcBef>
              <a:spcAft>
                <a:spcPts val="600"/>
              </a:spcAft>
            </a:pPr>
            <a:r>
              <a:rPr lang="tr-TR" sz="2000" dirty="0" err="1" smtClean="0">
                <a:latin typeface="Arial" pitchFamily="34" charset="0"/>
                <a:cs typeface="Arial" pitchFamily="34" charset="0"/>
              </a:rPr>
              <a:t>Ebû</a:t>
            </a:r>
            <a:r>
              <a:rPr lang="tr-TR" sz="2000" dirty="0" smtClean="0">
                <a:latin typeface="Arial" pitchFamily="34" charset="0"/>
                <a:cs typeface="Arial" pitchFamily="34" charset="0"/>
              </a:rPr>
              <a:t> Zer! Sen zayıf birisin. Bu (görev) ise bir emanettir. Bu emaneti hakkıyla alan ve üzerine düşeni yapanlar müstesna, aslında bu görev kıyamet gününde bir utanç ve pişmanlık vesilesidir.</a:t>
            </a:r>
            <a:endParaRPr lang="ar-SA" sz="2000" dirty="0" smtClean="0">
              <a:latin typeface="Arial" pitchFamily="34" charset="0"/>
              <a:cs typeface="Arial" pitchFamily="34" charset="0"/>
            </a:endParaRPr>
          </a:p>
          <a:p>
            <a:pPr algn="just">
              <a:lnSpc>
                <a:spcPct val="150000"/>
              </a:lnSpc>
              <a:spcBef>
                <a:spcPts val="600"/>
              </a:spcBef>
              <a:spcAft>
                <a:spcPts val="600"/>
              </a:spcAft>
            </a:pPr>
            <a:r>
              <a:rPr lang="tr-TR" sz="2000" dirty="0" err="1">
                <a:latin typeface="Arial" pitchFamily="34" charset="0"/>
                <a:cs typeface="Arial" pitchFamily="34" charset="0"/>
              </a:rPr>
              <a:t>Sahâbeden</a:t>
            </a:r>
            <a:r>
              <a:rPr lang="tr-TR" sz="2000" dirty="0">
                <a:latin typeface="Arial" pitchFamily="34" charset="0"/>
                <a:cs typeface="Arial" pitchFamily="34" charset="0"/>
              </a:rPr>
              <a:t> </a:t>
            </a:r>
            <a:r>
              <a:rPr lang="tr-TR" sz="2000" dirty="0" err="1">
                <a:latin typeface="Arial" pitchFamily="34" charset="0"/>
                <a:cs typeface="Arial" pitchFamily="34" charset="0"/>
              </a:rPr>
              <a:t>Beşîr</a:t>
            </a:r>
            <a:r>
              <a:rPr lang="tr-TR" sz="2000" dirty="0">
                <a:latin typeface="Arial" pitchFamily="34" charset="0"/>
                <a:cs typeface="Arial" pitchFamily="34" charset="0"/>
              </a:rPr>
              <a:t> b. </a:t>
            </a:r>
            <a:r>
              <a:rPr lang="tr-TR" sz="2000" dirty="0" err="1">
                <a:latin typeface="Arial" pitchFamily="34" charset="0"/>
                <a:cs typeface="Arial" pitchFamily="34" charset="0"/>
              </a:rPr>
              <a:t>Sa"d"ın</a:t>
            </a:r>
            <a:r>
              <a:rPr lang="tr-TR" sz="2000" dirty="0">
                <a:latin typeface="Arial" pitchFamily="34" charset="0"/>
                <a:cs typeface="Arial" pitchFamily="34" charset="0"/>
              </a:rPr>
              <a:t> diğer çocuklarını bırakıp sadece </a:t>
            </a:r>
            <a:r>
              <a:rPr lang="tr-TR" sz="2000" dirty="0" err="1">
                <a:latin typeface="Arial" pitchFamily="34" charset="0"/>
                <a:cs typeface="Arial" pitchFamily="34" charset="0"/>
              </a:rPr>
              <a:t>Nu"mân</a:t>
            </a:r>
            <a:r>
              <a:rPr lang="tr-TR" sz="2000" dirty="0">
                <a:latin typeface="Arial" pitchFamily="34" charset="0"/>
                <a:cs typeface="Arial" pitchFamily="34" charset="0"/>
              </a:rPr>
              <a:t> isimli oğluna malından hibe ettiğini öğrendiğinde Peygamber (sav) ona, diğer çocuklarına da bağışta bulunup bulunmadığını sordu. Olumsuz cevap alınca, “Öyleyse beni zulüm ve haksızlık olan bir işte şahit tutma.” </a:t>
            </a:r>
            <a:r>
              <a:rPr lang="tr-TR" sz="2000" dirty="0" smtClean="0">
                <a:latin typeface="Arial" pitchFamily="34" charset="0"/>
                <a:cs typeface="Arial" pitchFamily="34" charset="0"/>
              </a:rPr>
              <a:t>buyurarak </a:t>
            </a:r>
            <a:r>
              <a:rPr lang="tr-TR" sz="2000" dirty="0" err="1">
                <a:latin typeface="Arial" pitchFamily="34" charset="0"/>
                <a:cs typeface="Arial" pitchFamily="34" charset="0"/>
              </a:rPr>
              <a:t>Beşîr</a:t>
            </a:r>
            <a:r>
              <a:rPr lang="tr-TR" sz="2000" dirty="0">
                <a:latin typeface="Arial" pitchFamily="34" charset="0"/>
                <a:cs typeface="Arial" pitchFamily="34" charset="0"/>
              </a:rPr>
              <a:t> b. </a:t>
            </a:r>
            <a:r>
              <a:rPr lang="tr-TR" sz="2000" dirty="0" err="1">
                <a:latin typeface="Arial" pitchFamily="34" charset="0"/>
                <a:cs typeface="Arial" pitchFamily="34" charset="0"/>
              </a:rPr>
              <a:t>Sa"d"ın</a:t>
            </a:r>
            <a:r>
              <a:rPr lang="tr-TR" sz="2000" dirty="0">
                <a:latin typeface="Arial" pitchFamily="34" charset="0"/>
                <a:cs typeface="Arial" pitchFamily="34" charset="0"/>
              </a:rPr>
              <a:t>, </a:t>
            </a:r>
            <a:r>
              <a:rPr lang="tr-TR" sz="2000" dirty="0" err="1">
                <a:latin typeface="Arial" pitchFamily="34" charset="0"/>
                <a:cs typeface="Arial" pitchFamily="34" charset="0"/>
              </a:rPr>
              <a:t>Nu"mân"a</a:t>
            </a:r>
            <a:r>
              <a:rPr lang="tr-TR" sz="2000" dirty="0">
                <a:latin typeface="Arial" pitchFamily="34" charset="0"/>
                <a:cs typeface="Arial" pitchFamily="34" charset="0"/>
              </a:rPr>
              <a:t> yaptığı farklı muameleyi zulüm ve haksızlık olarak nitelemiştir. </a:t>
            </a: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00241" y="694793"/>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İLTİMAS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604272" y="2020913"/>
            <a:ext cx="9725891" cy="4247317"/>
          </a:xfrm>
          <a:prstGeom prst="rect">
            <a:avLst/>
          </a:prstGeom>
          <a:noFill/>
        </p:spPr>
        <p:txBody>
          <a:bodyPr wrap="square" rtlCol="0">
            <a:spAutoFit/>
          </a:bodyPr>
          <a:lstStyle/>
          <a:p>
            <a:pPr algn="just">
              <a:lnSpc>
                <a:spcPct val="150000"/>
              </a:lnSpc>
              <a:spcBef>
                <a:spcPts val="600"/>
              </a:spcBef>
              <a:spcAft>
                <a:spcPts val="600"/>
              </a:spcAft>
            </a:pPr>
            <a:r>
              <a:rPr lang="tr-TR" sz="2000" dirty="0" err="1" smtClean="0">
                <a:latin typeface="Arial" pitchFamily="34" charset="0"/>
                <a:cs typeface="Arial" pitchFamily="34" charset="0"/>
              </a:rPr>
              <a:t>Ebû</a:t>
            </a:r>
            <a:r>
              <a:rPr lang="tr-TR" sz="2000" dirty="0" smtClean="0">
                <a:latin typeface="Arial" pitchFamily="34" charset="0"/>
                <a:cs typeface="Arial" pitchFamily="34" charset="0"/>
              </a:rPr>
              <a:t> Zer! Sen zayıfsın. İdarecilik ise emanettir. Gerçekten hakkıyla yerine getirmeyen ve gereğini eda etmeyenler için bu vazife kıyamet gününde rezillik ve pişmanlıktır.</a:t>
            </a:r>
          </a:p>
          <a:p>
            <a:pPr algn="just">
              <a:lnSpc>
                <a:spcPct val="150000"/>
              </a:lnSpc>
              <a:spcBef>
                <a:spcPts val="600"/>
              </a:spcBef>
              <a:spcAft>
                <a:spcPts val="600"/>
              </a:spcAft>
            </a:pPr>
            <a:r>
              <a:rPr lang="tr-TR" sz="2000" dirty="0" err="1" smtClean="0">
                <a:latin typeface="Arial" pitchFamily="34" charset="0"/>
                <a:cs typeface="Arial" pitchFamily="34" charset="0"/>
              </a:rPr>
              <a:t>Ebû</a:t>
            </a:r>
            <a:r>
              <a:rPr lang="tr-TR" sz="2000" dirty="0" smtClean="0">
                <a:latin typeface="Arial" pitchFamily="34" charset="0"/>
                <a:cs typeface="Arial" pitchFamily="34" charset="0"/>
              </a:rPr>
              <a:t> Zer! Senin gerçekten zayıf olduğunu görüyorum. Kendim için ne istiyorsam senin için de onu isterim. İki kişiye bile olsa sakın başkan olma! Yetim malını da yönetmeye kalkma</a:t>
            </a:r>
          </a:p>
          <a:p>
            <a:pPr algn="just">
              <a:lnSpc>
                <a:spcPct val="150000"/>
              </a:lnSpc>
              <a:spcBef>
                <a:spcPts val="600"/>
              </a:spcBef>
              <a:spcAft>
                <a:spcPts val="600"/>
              </a:spcAft>
            </a:pPr>
            <a:r>
              <a:rPr lang="tr-TR" sz="2000" dirty="0" smtClean="0">
                <a:latin typeface="Arial" pitchFamily="34" charset="0"/>
                <a:cs typeface="Arial" pitchFamily="34" charset="0"/>
              </a:rPr>
              <a:t>Siz yöneticiliği çok isteyeceksiniz. (Oysa) o, kıyamet gününde pişmanlık olacaktır. Süt emenin hâli ne güzeldir ama sütten kesilenin hâli ne kötüdür!</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58857" y="40171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YÖNETEN VE YÖNETİLEN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28426" y="1606656"/>
            <a:ext cx="4952467" cy="4805867"/>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Hepiniz birer çobansınız/sorumlusunuz ve hepiniz yönettiklerinizden mesulsünüz. Devlet başkanı bir sorumludur ve yönettiklerinden mesuldür. Evin beyi bir sorumludur ve yönettiklerinden mesuldür. Evin hanımı da bir sorumludur ve yönettiklerinden mesuldür. Köle de efendisinin malı üzerinde bir sorumludur ve yönettiklerinden mesuldür.</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35410" y="343101"/>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YÖNETEN VE YÖNETİLEN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pic>
        <p:nvPicPr>
          <p:cNvPr id="9" name="Resim 3"/>
          <p:cNvPicPr>
            <a:picLocks/>
          </p:cNvPicPr>
          <p:nvPr/>
        </p:nvPicPr>
        <p:blipFill>
          <a:blip r:embed="rId5"/>
          <a:stretch>
            <a:fillRect/>
          </a:stretch>
        </p:blipFill>
        <p:spPr>
          <a:xfrm>
            <a:off x="5685692" y="2152990"/>
            <a:ext cx="4595812" cy="2770703"/>
          </a:xfrm>
          <a:prstGeom prst="rect">
            <a:avLst/>
          </a:prstGeom>
        </p:spPr>
      </p:pic>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451872" y="1692668"/>
            <a:ext cx="9725891" cy="6190862"/>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Yönetim işi ehil olmayan kimselere verildiği zaman kıyameti bekle!</a:t>
            </a:r>
          </a:p>
          <a:p>
            <a:pPr algn="just">
              <a:lnSpc>
                <a:spcPct val="150000"/>
              </a:lnSpc>
              <a:spcBef>
                <a:spcPts val="600"/>
              </a:spcBef>
              <a:spcAft>
                <a:spcPts val="600"/>
              </a:spcAft>
            </a:pPr>
            <a:r>
              <a:rPr lang="tr-TR" sz="2000" dirty="0" smtClean="0">
                <a:latin typeface="Arial" pitchFamily="34" charset="0"/>
                <a:cs typeface="Arial" pitchFamily="34" charset="0"/>
              </a:rPr>
              <a:t>Biz yönetim işimize, görevlendirilmek isteyeni tayin etmeyiz.</a:t>
            </a:r>
          </a:p>
          <a:p>
            <a:pPr algn="just">
              <a:lnSpc>
                <a:spcPct val="150000"/>
              </a:lnSpc>
              <a:spcBef>
                <a:spcPts val="600"/>
              </a:spcBef>
              <a:spcAft>
                <a:spcPts val="600"/>
              </a:spcAft>
            </a:pPr>
            <a:r>
              <a:rPr lang="tr-TR" sz="2000" dirty="0" smtClean="0">
                <a:latin typeface="Arial" pitchFamily="34" charset="0"/>
                <a:cs typeface="Arial" pitchFamily="34" charset="0"/>
              </a:rPr>
              <a:t>Vallahi, biz bu yönetim işine ne onu isteyen birini tayin ederiz, ne de ona hırs gösteren </a:t>
            </a:r>
            <a:r>
              <a:rPr lang="tr-TR" sz="2000" dirty="0" smtClean="0">
                <a:latin typeface="Arial" pitchFamily="34" charset="0"/>
                <a:cs typeface="Arial" pitchFamily="34" charset="0"/>
              </a:rPr>
              <a:t>birini.</a:t>
            </a:r>
            <a:endParaRPr lang="tr-TR" sz="2000" dirty="0" smtClean="0">
              <a:latin typeface="Arial" pitchFamily="34" charset="0"/>
              <a:cs typeface="Arial" pitchFamily="34" charset="0"/>
            </a:endParaRPr>
          </a:p>
          <a:p>
            <a:pPr algn="just">
              <a:lnSpc>
                <a:spcPct val="150000"/>
              </a:lnSpc>
              <a:spcBef>
                <a:spcPts val="600"/>
              </a:spcBef>
              <a:spcAft>
                <a:spcPts val="600"/>
              </a:spcAft>
            </a:pPr>
            <a:r>
              <a:rPr lang="tr-TR" sz="2000" dirty="0" smtClean="0">
                <a:latin typeface="Arial" pitchFamily="34" charset="0"/>
                <a:cs typeface="Arial" pitchFamily="34" charset="0"/>
              </a:rPr>
              <a:t>Kişinin </a:t>
            </a:r>
            <a:r>
              <a:rPr lang="tr-TR" sz="2000" dirty="0" smtClean="0">
                <a:latin typeface="Arial" pitchFamily="34" charset="0"/>
                <a:cs typeface="Arial" pitchFamily="34" charset="0"/>
              </a:rPr>
              <a:t>mal ve makama düşkünlüğünün dinine verdiği zarar, bir koyun sürüsünün içine salıverilmiş iki aç kurdun o sürüye verdiği zarardan daha büyüktür.</a:t>
            </a:r>
          </a:p>
          <a:p>
            <a:pPr algn="just">
              <a:lnSpc>
                <a:spcPct val="150000"/>
              </a:lnSpc>
              <a:spcBef>
                <a:spcPts val="600"/>
              </a:spcBef>
              <a:spcAft>
                <a:spcPts val="600"/>
              </a:spcAft>
            </a:pPr>
            <a:r>
              <a:rPr lang="tr-TR" sz="2000" dirty="0" smtClean="0">
                <a:latin typeface="Arial" pitchFamily="34" charset="0"/>
                <a:cs typeface="Arial" pitchFamily="34" charset="0"/>
              </a:rPr>
              <a:t> Ben Allah"a, hiç kimsenin benden ne mal ne de kan konusunda isteyeceği bir hakkı olmadığı hâlde ulaşmak isterim.</a:t>
            </a:r>
          </a:p>
          <a:p>
            <a:pPr algn="just">
              <a:lnSpc>
                <a:spcPct val="150000"/>
              </a:lnSpc>
              <a:spcBef>
                <a:spcPts val="600"/>
              </a:spcBef>
              <a:spcAft>
                <a:spcPts val="600"/>
              </a:spcAft>
            </a:pPr>
            <a:endParaRPr lang="tr-TR" sz="2000" dirty="0" smtClean="0"/>
          </a:p>
          <a:p>
            <a:pPr algn="just">
              <a:lnSpc>
                <a:spcPct val="150000"/>
              </a:lnSpc>
              <a:spcBef>
                <a:spcPts val="600"/>
              </a:spcBef>
              <a:spcAft>
                <a:spcPts val="600"/>
              </a:spcAft>
            </a:pPr>
            <a:endParaRPr lang="tr-TR" sz="2000" dirty="0" smtClean="0">
              <a:latin typeface="Arial" pitchFamily="34" charset="0"/>
              <a:cs typeface="Arial" pitchFamily="34" charset="0"/>
            </a:endParaRP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1040918" y="413440"/>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YÖNETEN VE YÖNETİLEN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393257" y="1898244"/>
            <a:ext cx="9725891" cy="4959756"/>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itchFamily="34" charset="0"/>
                <a:cs typeface="Arial" pitchFamily="34" charset="0"/>
              </a:rPr>
              <a:t>Allah bir idareci hakkında hayır dilediği zaman, ona dürüst bir yardımcı verir. Eğer o idareci yapılması gereken bir işi unutursa bu yardımcı, ona hatırlatır. Eğer idareci işi kendisi hatırlarsa o zaman da bu yardımcı işin yapılması hususunda idareciye yardımcı olur. Eğer Allah onun hakkında hayır dilememişse ona kötü huylu bir yardımcı verir. Eğer yapılması gereken bir işi unutursa yardımcısı ona hatırlatmaz. Eğer idareci işi kendiliğinden hatırlarsa o zaman da işin yapılmasında ona yardımcı olmaz.</a:t>
            </a:r>
          </a:p>
          <a:p>
            <a:pPr algn="just">
              <a:lnSpc>
                <a:spcPct val="150000"/>
              </a:lnSpc>
              <a:spcBef>
                <a:spcPts val="600"/>
              </a:spcBef>
              <a:spcAft>
                <a:spcPts val="600"/>
              </a:spcAft>
            </a:pPr>
            <a:r>
              <a:rPr lang="tr-TR" sz="2000" dirty="0" smtClean="0">
                <a:latin typeface="Arial" pitchFamily="34" charset="0"/>
                <a:cs typeface="Arial" pitchFamily="34" charset="0"/>
              </a:rPr>
              <a:t>Yüce Allah dört kimseye öfke duyar: Çok yemin eden satıcı, kibirli fakir, zina eden ihtiyar ve zalim yönetici.</a:t>
            </a:r>
          </a:p>
          <a:p>
            <a:pPr algn="just">
              <a:lnSpc>
                <a:spcPct val="150000"/>
              </a:lnSpc>
              <a:spcBef>
                <a:spcPts val="600"/>
              </a:spcBef>
              <a:spcAft>
                <a:spcPts val="600"/>
              </a:spcAft>
            </a:pPr>
            <a:endParaRPr lang="tr-TR" sz="2000" dirty="0" smtClean="0">
              <a:latin typeface="Arial" pitchFamily="34" charset="0"/>
              <a:cs typeface="Arial"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
        <p:nvSpPr>
          <p:cNvPr id="6" name="Yuvarlatılmış Dikdörtgen 4"/>
          <p:cNvSpPr/>
          <p:nvPr>
            <p:custDataLst>
              <p:tags r:id="rId2"/>
            </p:custDataLst>
          </p:nvPr>
        </p:nvSpPr>
        <p:spPr>
          <a:xfrm>
            <a:off x="982303" y="55411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YÖNETEN VE YÖNETİLEN  </a:t>
            </a:r>
          </a:p>
          <a:p>
            <a:pPr algn="ctr"/>
            <a:endParaRPr lang="tr-TR" sz="2800" b="1" dirty="0">
              <a:solidFill>
                <a:srgbClr val="FF0000"/>
              </a:solidFill>
              <a:latin typeface="Corbel" panose="020B0503020204020204" pitchFamily="34" charset="0"/>
              <a:ea typeface="Tahoma" pitchFamily="34" charset="0"/>
              <a:cs typeface="Tahoma" pitchFamily="34" charset="0"/>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Banded" id="{98DFF888-2449-4D28-977C-6306C017633E}" vid="{B7CF026C-957E-4F4E-893C-D02C23AB6317}"/>
    </a:ext>
  </a:extLst>
</a:theme>
</file>

<file path=docProps/app.xml><?xml version="1.0" encoding="utf-8"?>
<Properties xmlns="http://schemas.openxmlformats.org/officeDocument/2006/extended-properties" xmlns:vt="http://schemas.openxmlformats.org/officeDocument/2006/docPropsVTypes">
  <Template>Facet</Template>
  <TotalTime>568</TotalTime>
  <Words>1189</Words>
  <Application>Microsoft Office PowerPoint</Application>
  <PresentationFormat>Özel</PresentationFormat>
  <Paragraphs>76</Paragraphs>
  <Slides>17</Slides>
  <Notes>0</Notes>
  <HiddenSlides>0</HiddenSlides>
  <MMClips>0</MMClips>
  <ScaleCrop>false</ScaleCrop>
  <HeadingPairs>
    <vt:vector size="4" baseType="variant">
      <vt:variant>
        <vt:lpstr>Tema</vt:lpstr>
      </vt:variant>
      <vt:variant>
        <vt:i4>2</vt:i4>
      </vt:variant>
      <vt:variant>
        <vt:lpstr>Slayt Başlıkları</vt:lpstr>
      </vt:variant>
      <vt:variant>
        <vt:i4>17</vt:i4>
      </vt:variant>
    </vt:vector>
  </HeadingPairs>
  <TitlesOfParts>
    <vt:vector size="19" baseType="lpstr">
      <vt:lpstr>Office Teması</vt:lpstr>
      <vt:lpstr>Şeritli</vt:lpstr>
      <vt:lpstr>HADİS METİNLERİ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pc</cp:lastModifiedBy>
  <cp:revision>63</cp:revision>
  <dcterms:created xsi:type="dcterms:W3CDTF">2019-09-14T09:59:13Z</dcterms:created>
  <dcterms:modified xsi:type="dcterms:W3CDTF">2020-05-09T09:09:49Z</dcterms:modified>
</cp:coreProperties>
</file>