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2" r:id="rId1"/>
    <p:sldMasterId id="2147483994" r:id="rId2"/>
  </p:sldMasterIdLst>
  <p:sldIdLst>
    <p:sldId id="256" r:id="rId3"/>
    <p:sldId id="291" r:id="rId4"/>
    <p:sldId id="306" r:id="rId5"/>
    <p:sldId id="308" r:id="rId6"/>
    <p:sldId id="309" r:id="rId7"/>
    <p:sldId id="310" r:id="rId8"/>
    <p:sldId id="311" r:id="rId9"/>
    <p:sldId id="312" r:id="rId10"/>
    <p:sldId id="313" r:id="rId11"/>
    <p:sldId id="301" r:id="rId12"/>
    <p:sldId id="315" r:id="rId13"/>
    <p:sldId id="314" r:id="rId14"/>
    <p:sldId id="317" r:id="rId15"/>
    <p:sldId id="316" r:id="rId16"/>
    <p:sldId id="318" r:id="rId17"/>
    <p:sldId id="320" r:id="rId18"/>
    <p:sldId id="321" r:id="rId19"/>
    <p:sldId id="319" r:id="rId20"/>
    <p:sldId id="293" r:id="rId21"/>
    <p:sldId id="323" r:id="rId22"/>
    <p:sldId id="322" r:id="rId23"/>
    <p:sldId id="324" r:id="rId24"/>
    <p:sldId id="325" r:id="rId25"/>
    <p:sldId id="271" r:id="rId26"/>
    <p:sldId id="302" r:id="rId27"/>
    <p:sldId id="303" r:id="rId28"/>
    <p:sldId id="326" r:id="rId29"/>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1" d="100"/>
          <a:sy n="81" d="100"/>
        </p:scale>
        <p:origin x="-642" y="216"/>
      </p:cViewPr>
      <p:guideLst>
        <p:guide orient="horz" pos="2160"/>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pPr/>
              <a:t>09.05.2020</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pPr/>
              <a:t>09.05.2020</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5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31289"/>
            <a:ext cx="10691812" cy="2505541"/>
          </a:xfrm>
        </p:spPr>
        <p:txBody>
          <a:bodyPr>
            <a:noAutofit/>
          </a:bodyPr>
          <a:lstStyle/>
          <a:p>
            <a:r>
              <a:rPr lang="tr-TR" sz="2800" b="1" dirty="0" smtClean="0">
                <a:cs typeface="Arial" panose="020B0604020202020204" pitchFamily="34" charset="0"/>
              </a:rPr>
              <a:t>HADİS METİNLERİ</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smtClean="0">
                <a:cs typeface="Arial" panose="020B0604020202020204" pitchFamily="34" charset="0"/>
              </a:rPr>
              <a:t/>
            </a:r>
            <a:br>
              <a:rPr lang="tr-TR" sz="2800" b="1" dirty="0" smtClean="0">
                <a:cs typeface="Arial" panose="020B0604020202020204" pitchFamily="34" charset="0"/>
              </a:rPr>
            </a:b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751385"/>
            <a:ext cx="9277004" cy="400110"/>
          </a:xfrm>
          <a:prstGeom prst="rect">
            <a:avLst/>
          </a:prstGeom>
          <a:noFill/>
        </p:spPr>
        <p:txBody>
          <a:bodyPr wrap="square" rtlCol="0">
            <a:spAutoFit/>
          </a:bodyPr>
          <a:lstStyle/>
          <a:p>
            <a:pPr algn="ctr"/>
            <a:r>
              <a:rPr lang="tr-TR" sz="2000" b="1" dirty="0" smtClean="0">
                <a:solidFill>
                  <a:schemeClr val="accent1">
                    <a:lumMod val="20000"/>
                    <a:lumOff val="80000"/>
                  </a:schemeClr>
                </a:solidFill>
              </a:rPr>
              <a:t>Hz</a:t>
            </a:r>
            <a:r>
              <a:rPr lang="tr-TR" sz="2000" b="1" dirty="0" smtClean="0">
                <a:solidFill>
                  <a:schemeClr val="accent1">
                    <a:lumMod val="20000"/>
                    <a:lumOff val="80000"/>
                  </a:schemeClr>
                </a:solidFill>
              </a:rPr>
              <a:t>. Peygamber: En Güzel Mürebbi   </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Soru Sorarak Dikkat Çekme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220205"/>
            <a:ext cx="9725891" cy="4773743"/>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Bir gün beraber yolculuk yaptığı </a:t>
            </a:r>
            <a:r>
              <a:rPr lang="tr-TR" sz="2000" dirty="0" err="1">
                <a:latin typeface="Arial" pitchFamily="34" charset="0"/>
                <a:cs typeface="Arial" pitchFamily="34" charset="0"/>
              </a:rPr>
              <a:t>Muâz</a:t>
            </a:r>
            <a:r>
              <a:rPr lang="tr-TR" sz="2000" dirty="0">
                <a:latin typeface="Arial" pitchFamily="34" charset="0"/>
                <a:cs typeface="Arial" pitchFamily="34" charset="0"/>
              </a:rPr>
              <a:t> b. </a:t>
            </a:r>
            <a:r>
              <a:rPr lang="tr-TR" sz="2000" dirty="0" err="1">
                <a:latin typeface="Arial" pitchFamily="34" charset="0"/>
                <a:cs typeface="Arial" pitchFamily="34" charset="0"/>
              </a:rPr>
              <a:t>Cebel"e</a:t>
            </a:r>
            <a:r>
              <a:rPr lang="tr-TR" sz="2000" dirty="0">
                <a:latin typeface="Arial" pitchFamily="34" charset="0"/>
                <a:cs typeface="Arial" pitchFamily="34" charset="0"/>
              </a:rPr>
              <a:t>, “Ey </a:t>
            </a:r>
            <a:r>
              <a:rPr lang="tr-TR" sz="2000" dirty="0" err="1">
                <a:latin typeface="Arial" pitchFamily="34" charset="0"/>
                <a:cs typeface="Arial" pitchFamily="34" charset="0"/>
              </a:rPr>
              <a:t>Muâz</a:t>
            </a:r>
            <a:r>
              <a:rPr lang="tr-TR" sz="2000" dirty="0">
                <a:latin typeface="Arial" pitchFamily="34" charset="0"/>
                <a:cs typeface="Arial" pitchFamily="34" charset="0"/>
              </a:rPr>
              <a:t>! </a:t>
            </a:r>
            <a:r>
              <a:rPr lang="tr-TR" sz="2000" dirty="0" err="1" smtClean="0">
                <a:latin typeface="Arial" pitchFamily="34" charset="0"/>
                <a:cs typeface="Arial" pitchFamily="34" charset="0"/>
              </a:rPr>
              <a:t>Allah"ın</a:t>
            </a:r>
            <a:r>
              <a:rPr lang="tr-TR" sz="2000" dirty="0" smtClean="0">
                <a:latin typeface="Arial" pitchFamily="34" charset="0"/>
                <a:cs typeface="Arial" pitchFamily="34" charset="0"/>
              </a:rPr>
              <a:t> kulları </a:t>
            </a:r>
            <a:r>
              <a:rPr lang="tr-TR" sz="2000" dirty="0">
                <a:latin typeface="Arial" pitchFamily="34" charset="0"/>
                <a:cs typeface="Arial" pitchFamily="34" charset="0"/>
              </a:rPr>
              <a:t>üzerindeki hakkı nedir, biliyor musun?” diye sormuştu. </a:t>
            </a:r>
            <a:r>
              <a:rPr lang="tr-TR" sz="2000" dirty="0" err="1">
                <a:latin typeface="Arial" pitchFamily="34" charset="0"/>
                <a:cs typeface="Arial" pitchFamily="34" charset="0"/>
              </a:rPr>
              <a:t>Muâz</a:t>
            </a:r>
            <a:r>
              <a:rPr lang="tr-TR" sz="2000" dirty="0">
                <a:latin typeface="Arial" pitchFamily="34" charset="0"/>
                <a:cs typeface="Arial" pitchFamily="34" charset="0"/>
              </a:rPr>
              <a:t>, “Allah ve </a:t>
            </a:r>
            <a:r>
              <a:rPr lang="tr-TR" sz="2000" dirty="0" err="1">
                <a:latin typeface="Arial" pitchFamily="34" charset="0"/>
                <a:cs typeface="Arial" pitchFamily="34" charset="0"/>
              </a:rPr>
              <a:t>Resûlü</a:t>
            </a:r>
            <a:r>
              <a:rPr lang="tr-TR" sz="2000" dirty="0">
                <a:latin typeface="Arial" pitchFamily="34" charset="0"/>
                <a:cs typeface="Arial" pitchFamily="34" charset="0"/>
              </a:rPr>
              <a:t> daha iyi bilir.” dedi. </a:t>
            </a:r>
            <a:r>
              <a:rPr lang="tr-TR" sz="2000" dirty="0" err="1">
                <a:latin typeface="Arial" pitchFamily="34" charset="0"/>
                <a:cs typeface="Arial" pitchFamily="34" charset="0"/>
              </a:rPr>
              <a:t>Resûlullah</a:t>
            </a:r>
            <a:r>
              <a:rPr lang="tr-TR" sz="2000" dirty="0">
                <a:latin typeface="Arial" pitchFamily="34" charset="0"/>
                <a:cs typeface="Arial" pitchFamily="34" charset="0"/>
              </a:rPr>
              <a:t>, “</a:t>
            </a:r>
            <a:r>
              <a:rPr lang="tr-TR" sz="2000" dirty="0" err="1">
                <a:latin typeface="Arial" pitchFamily="34" charset="0"/>
                <a:cs typeface="Arial" pitchFamily="34" charset="0"/>
              </a:rPr>
              <a:t>Allah"ın</a:t>
            </a:r>
            <a:r>
              <a:rPr lang="tr-TR" sz="2000" dirty="0">
                <a:latin typeface="Arial" pitchFamily="34" charset="0"/>
                <a:cs typeface="Arial" pitchFamily="34" charset="0"/>
              </a:rPr>
              <a:t> kulları üzerindeki hakkı, kendisine hiçbir şeyi ortak koşmamaları ve </a:t>
            </a:r>
            <a:r>
              <a:rPr lang="tr-TR" sz="2000" dirty="0" err="1">
                <a:latin typeface="Arial" pitchFamily="34" charset="0"/>
                <a:cs typeface="Arial" pitchFamily="34" charset="0"/>
              </a:rPr>
              <a:t>O"na</a:t>
            </a:r>
            <a:r>
              <a:rPr lang="tr-TR" sz="2000" dirty="0">
                <a:latin typeface="Arial" pitchFamily="34" charset="0"/>
                <a:cs typeface="Arial" pitchFamily="34" charset="0"/>
              </a:rPr>
              <a:t> ibadet etmeleridir.” buyurdu. Bir süre yol aldıktan sonra yine onun mübarek sesi işitildi: “Peki Ey </a:t>
            </a:r>
            <a:r>
              <a:rPr lang="tr-TR" sz="2000" dirty="0" err="1">
                <a:latin typeface="Arial" pitchFamily="34" charset="0"/>
                <a:cs typeface="Arial" pitchFamily="34" charset="0"/>
              </a:rPr>
              <a:t>Muâz</a:t>
            </a:r>
            <a:r>
              <a:rPr lang="tr-TR" sz="2000" dirty="0">
                <a:latin typeface="Arial" pitchFamily="34" charset="0"/>
                <a:cs typeface="Arial" pitchFamily="34" charset="0"/>
              </a:rPr>
              <a:t>! Bunu yaptıkları takdirde kulların Allah üzerindeki hakkı nedir, biliyor musun?” Yine “Allah ve </a:t>
            </a:r>
            <a:r>
              <a:rPr lang="tr-TR" sz="2000" dirty="0" err="1">
                <a:latin typeface="Arial" pitchFamily="34" charset="0"/>
                <a:cs typeface="Arial" pitchFamily="34" charset="0"/>
              </a:rPr>
              <a:t>Resûlü</a:t>
            </a:r>
            <a:r>
              <a:rPr lang="tr-TR" sz="2000" dirty="0">
                <a:latin typeface="Arial" pitchFamily="34" charset="0"/>
                <a:cs typeface="Arial" pitchFamily="34" charset="0"/>
              </a:rPr>
              <a:t> daha iyi bilir.” dedi </a:t>
            </a:r>
            <a:r>
              <a:rPr lang="tr-TR" sz="2000" dirty="0" err="1">
                <a:latin typeface="Arial" pitchFamily="34" charset="0"/>
                <a:cs typeface="Arial" pitchFamily="34" charset="0"/>
              </a:rPr>
              <a:t>Muâz</a:t>
            </a:r>
            <a:r>
              <a:rPr lang="tr-TR" sz="2000" dirty="0">
                <a:latin typeface="Arial" pitchFamily="34" charset="0"/>
                <a:cs typeface="Arial" pitchFamily="34" charset="0"/>
              </a:rPr>
              <a:t>. </a:t>
            </a:r>
            <a:r>
              <a:rPr lang="tr-TR" sz="2000" dirty="0" err="1">
                <a:latin typeface="Arial" pitchFamily="34" charset="0"/>
                <a:cs typeface="Arial" pitchFamily="34" charset="0"/>
              </a:rPr>
              <a:t>Resûlullah</a:t>
            </a:r>
            <a:r>
              <a:rPr lang="tr-TR" sz="2000" dirty="0">
                <a:latin typeface="Arial" pitchFamily="34" charset="0"/>
                <a:cs typeface="Arial" pitchFamily="34" charset="0"/>
              </a:rPr>
              <a:t>, “</a:t>
            </a:r>
            <a:r>
              <a:rPr lang="tr-TR" sz="2000" dirty="0" err="1">
                <a:latin typeface="Arial" pitchFamily="34" charset="0"/>
                <a:cs typeface="Arial" pitchFamily="34" charset="0"/>
              </a:rPr>
              <a:t>Allah"ın</a:t>
            </a:r>
            <a:r>
              <a:rPr lang="tr-TR" sz="2000" dirty="0">
                <a:latin typeface="Arial" pitchFamily="34" charset="0"/>
                <a:cs typeface="Arial" pitchFamily="34" charset="0"/>
              </a:rPr>
              <a:t> onlara azap </a:t>
            </a:r>
            <a:r>
              <a:rPr lang="tr-TR" sz="2000" dirty="0" smtClean="0">
                <a:latin typeface="Arial" pitchFamily="34" charset="0"/>
                <a:cs typeface="Arial" pitchFamily="34" charset="0"/>
              </a:rPr>
              <a:t>etmemesi, onları </a:t>
            </a:r>
            <a:r>
              <a:rPr lang="tr-TR" sz="2000" dirty="0">
                <a:latin typeface="Arial" pitchFamily="34" charset="0"/>
                <a:cs typeface="Arial" pitchFamily="34" charset="0"/>
              </a:rPr>
              <a:t>cennetine koymasıdır.” </a:t>
            </a:r>
            <a:r>
              <a:rPr lang="tr-TR" sz="2000" dirty="0" smtClean="0">
                <a:latin typeface="Arial" pitchFamily="34" charset="0"/>
                <a:cs typeface="Arial" pitchFamily="34" charset="0"/>
              </a:rPr>
              <a:t>buyurdu.</a:t>
            </a:r>
          </a:p>
          <a:p>
            <a:pPr algn="just">
              <a:lnSpc>
                <a:spcPct val="150000"/>
              </a:lnSpc>
              <a:spcBef>
                <a:spcPts val="600"/>
              </a:spcBef>
              <a:spcAft>
                <a:spcPts val="600"/>
              </a:spcAft>
            </a:pPr>
            <a:r>
              <a:rPr lang="tr-TR" sz="2000" dirty="0" smtClean="0">
                <a:latin typeface="Arial" pitchFamily="34" charset="0"/>
                <a:cs typeface="Arial" pitchFamily="34" charset="0"/>
              </a:rPr>
              <a:t> </a:t>
            </a: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514484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Soru Sorarak Dikkat Çekme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220205"/>
            <a:ext cx="9725891" cy="3388748"/>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Peygamber Efendimize Kevser </a:t>
            </a:r>
            <a:r>
              <a:rPr lang="tr-TR" sz="2000" dirty="0" err="1">
                <a:latin typeface="Arial" pitchFamily="34" charset="0"/>
                <a:cs typeface="Arial" pitchFamily="34" charset="0"/>
              </a:rPr>
              <a:t>sûresi</a:t>
            </a:r>
            <a:r>
              <a:rPr lang="tr-TR" sz="2000" dirty="0">
                <a:latin typeface="Arial" pitchFamily="34" charset="0"/>
                <a:cs typeface="Arial" pitchFamily="34" charset="0"/>
              </a:rPr>
              <a:t> nazil olduktan sonra, “</a:t>
            </a:r>
            <a:r>
              <a:rPr lang="tr-TR" sz="2000" dirty="0" err="1">
                <a:latin typeface="Arial" pitchFamily="34" charset="0"/>
                <a:cs typeface="Arial" pitchFamily="34" charset="0"/>
              </a:rPr>
              <a:t>Bismillâhirrahmânirrahîm</a:t>
            </a:r>
            <a:r>
              <a:rPr lang="tr-TR" sz="2000" dirty="0">
                <a:latin typeface="Arial" pitchFamily="34" charset="0"/>
                <a:cs typeface="Arial" pitchFamily="34" charset="0"/>
              </a:rPr>
              <a:t>.” diyerek okumaya başladı ve </a:t>
            </a:r>
            <a:r>
              <a:rPr lang="tr-TR" sz="2000" dirty="0" err="1">
                <a:latin typeface="Arial" pitchFamily="34" charset="0"/>
                <a:cs typeface="Arial" pitchFamily="34" charset="0"/>
              </a:rPr>
              <a:t>sûreyi</a:t>
            </a:r>
            <a:r>
              <a:rPr lang="tr-TR" sz="2000" dirty="0">
                <a:latin typeface="Arial" pitchFamily="34" charset="0"/>
                <a:cs typeface="Arial" pitchFamily="34" charset="0"/>
              </a:rPr>
              <a:t> bitirdi. Sonra, “Kevser nedir bilir misiniz?” diye sordu. </a:t>
            </a:r>
            <a:r>
              <a:rPr lang="tr-TR" sz="2000" dirty="0" err="1">
                <a:latin typeface="Arial" pitchFamily="34" charset="0"/>
                <a:cs typeface="Arial" pitchFamily="34" charset="0"/>
              </a:rPr>
              <a:t>Sahâbe</a:t>
            </a:r>
            <a:r>
              <a:rPr lang="tr-TR" sz="2000" dirty="0">
                <a:latin typeface="Arial" pitchFamily="34" charset="0"/>
                <a:cs typeface="Arial" pitchFamily="34" charset="0"/>
              </a:rPr>
              <a:t>, “Allah ve </a:t>
            </a:r>
            <a:r>
              <a:rPr lang="tr-TR" sz="2000" dirty="0" err="1">
                <a:latin typeface="Arial" pitchFamily="34" charset="0"/>
                <a:cs typeface="Arial" pitchFamily="34" charset="0"/>
              </a:rPr>
              <a:t>Resûlü</a:t>
            </a:r>
            <a:r>
              <a:rPr lang="tr-TR" sz="2000" dirty="0">
                <a:latin typeface="Arial" pitchFamily="34" charset="0"/>
                <a:cs typeface="Arial" pitchFamily="34" charset="0"/>
              </a:rPr>
              <a:t> daha iyi bilir.” dediler. Bunun üzerine, “O, Rabbimin bana </a:t>
            </a:r>
            <a:r>
              <a:rPr lang="tr-TR" sz="2000" dirty="0" err="1">
                <a:latin typeface="Arial" pitchFamily="34" charset="0"/>
                <a:cs typeface="Arial" pitchFamily="34" charset="0"/>
              </a:rPr>
              <a:t>vaad</a:t>
            </a:r>
            <a:r>
              <a:rPr lang="tr-TR" sz="2000" dirty="0">
                <a:latin typeface="Arial" pitchFamily="34" charset="0"/>
                <a:cs typeface="Arial" pitchFamily="34" charset="0"/>
              </a:rPr>
              <a:t> ettiği, cennette bir nehirdir.” buyurdu</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smtClean="0">
                <a:latin typeface="Arial" pitchFamily="34" charset="0"/>
                <a:cs typeface="Arial" pitchFamily="34" charset="0"/>
              </a:rPr>
              <a:t>Buna </a:t>
            </a:r>
            <a:r>
              <a:rPr lang="tr-TR" sz="2000" dirty="0">
                <a:latin typeface="Arial" pitchFamily="34" charset="0"/>
                <a:cs typeface="Arial" pitchFamily="34" charset="0"/>
              </a:rPr>
              <a:t>benzer olarak Hz. Peygamber, “Müflis kimdir bilir misiniz?” </a:t>
            </a:r>
            <a:r>
              <a:rPr lang="tr-TR" sz="2000" dirty="0" smtClean="0">
                <a:latin typeface="Arial" pitchFamily="34" charset="0"/>
                <a:cs typeface="Arial" pitchFamily="34" charset="0"/>
              </a:rPr>
              <a:t>“</a:t>
            </a:r>
            <a:r>
              <a:rPr lang="tr-TR" sz="2000" dirty="0">
                <a:latin typeface="Arial" pitchFamily="34" charset="0"/>
                <a:cs typeface="Arial" pitchFamily="34" charset="0"/>
              </a:rPr>
              <a:t>Rabbinizin ne buyurduğunu biliyor musunuz?” </a:t>
            </a:r>
            <a:r>
              <a:rPr lang="tr-TR" sz="2000" dirty="0" smtClean="0">
                <a:latin typeface="Arial" pitchFamily="34" charset="0"/>
                <a:cs typeface="Arial" pitchFamily="34" charset="0"/>
              </a:rPr>
              <a:t> </a:t>
            </a:r>
            <a:r>
              <a:rPr lang="tr-TR" sz="2000" dirty="0">
                <a:latin typeface="Arial" pitchFamily="34" charset="0"/>
                <a:cs typeface="Arial" pitchFamily="34" charset="0"/>
              </a:rPr>
              <a:t>gibi sorular sorarak </a:t>
            </a:r>
            <a:r>
              <a:rPr lang="tr-TR" sz="2000" dirty="0" err="1">
                <a:latin typeface="Arial" pitchFamily="34" charset="0"/>
                <a:cs typeface="Arial" pitchFamily="34" charset="0"/>
              </a:rPr>
              <a:t>ashâbının</a:t>
            </a:r>
            <a:r>
              <a:rPr lang="tr-TR" sz="2000" dirty="0">
                <a:latin typeface="Arial" pitchFamily="34" charset="0"/>
                <a:cs typeface="Arial" pitchFamily="34" charset="0"/>
              </a:rPr>
              <a:t> dikkatini çekmişti. </a:t>
            </a: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399756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Bir soruna değişik yollar göstererek çözüm yolu bulmak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220205"/>
            <a:ext cx="9725891" cy="3388748"/>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 </a:t>
            </a:r>
            <a:r>
              <a:rPr lang="tr-TR" sz="2000" dirty="0" err="1">
                <a:latin typeface="Arial" pitchFamily="34" charset="0"/>
                <a:cs typeface="Arial" pitchFamily="34" charset="0"/>
              </a:rPr>
              <a:t>Râfi</a:t>
            </a:r>
            <a:r>
              <a:rPr lang="tr-TR" sz="2000" dirty="0">
                <a:latin typeface="Arial" pitchFamily="34" charset="0"/>
                <a:cs typeface="Arial" pitchFamily="34" charset="0"/>
              </a:rPr>
              <a:t>" b. </a:t>
            </a:r>
            <a:r>
              <a:rPr lang="tr-TR" sz="2000" dirty="0" err="1">
                <a:latin typeface="Arial" pitchFamily="34" charset="0"/>
                <a:cs typeface="Arial" pitchFamily="34" charset="0"/>
              </a:rPr>
              <a:t>Amr</a:t>
            </a:r>
            <a:r>
              <a:rPr lang="tr-TR" sz="2000" dirty="0">
                <a:latin typeface="Arial" pitchFamily="34" charset="0"/>
                <a:cs typeface="Arial" pitchFamily="34" charset="0"/>
              </a:rPr>
              <a:t> </a:t>
            </a:r>
            <a:r>
              <a:rPr lang="tr-TR" sz="2000" dirty="0" smtClean="0">
                <a:latin typeface="Arial" pitchFamily="34" charset="0"/>
                <a:cs typeface="Arial" pitchFamily="34" charset="0"/>
              </a:rPr>
              <a:t>el-</a:t>
            </a:r>
            <a:r>
              <a:rPr lang="tr-TR" sz="2000" dirty="0" err="1" smtClean="0">
                <a:latin typeface="Arial" pitchFamily="34" charset="0"/>
                <a:cs typeface="Arial" pitchFamily="34" charset="0"/>
              </a:rPr>
              <a:t>Gıfârî</a:t>
            </a:r>
            <a:r>
              <a:rPr lang="tr-TR" sz="2000" dirty="0">
                <a:latin typeface="Arial" pitchFamily="34" charset="0"/>
                <a:cs typeface="Arial" pitchFamily="34" charset="0"/>
              </a:rPr>
              <a:t>:</a:t>
            </a:r>
            <a:r>
              <a:rPr lang="tr-TR" sz="2000" dirty="0" smtClean="0">
                <a:latin typeface="Arial" pitchFamily="34" charset="0"/>
                <a:cs typeface="Arial" pitchFamily="34" charset="0"/>
              </a:rPr>
              <a:t> </a:t>
            </a:r>
            <a:r>
              <a:rPr lang="tr-TR" sz="2000" dirty="0">
                <a:latin typeface="Arial" pitchFamily="34" charset="0"/>
                <a:cs typeface="Arial" pitchFamily="34" charset="0"/>
              </a:rPr>
              <a:t>“Henüz çocuk iken </a:t>
            </a:r>
            <a:r>
              <a:rPr lang="tr-TR" sz="2000" dirty="0" err="1">
                <a:latin typeface="Arial" pitchFamily="34" charset="0"/>
                <a:cs typeface="Arial" pitchFamily="34" charset="0"/>
              </a:rPr>
              <a:t>ensarın</a:t>
            </a:r>
            <a:r>
              <a:rPr lang="tr-TR" sz="2000" dirty="0">
                <a:latin typeface="Arial" pitchFamily="34" charset="0"/>
                <a:cs typeface="Arial" pitchFamily="34" charset="0"/>
              </a:rPr>
              <a:t> hurma ağaçlarını taşlamıştım. Bunun üzerine beni </a:t>
            </a:r>
            <a:r>
              <a:rPr lang="tr-TR" sz="2000" dirty="0" err="1">
                <a:latin typeface="Arial" pitchFamily="34" charset="0"/>
                <a:cs typeface="Arial" pitchFamily="34" charset="0"/>
              </a:rPr>
              <a:t>Peygamber"e</a:t>
            </a:r>
            <a:r>
              <a:rPr lang="tr-TR" sz="2000" dirty="0">
                <a:latin typeface="Arial" pitchFamily="34" charset="0"/>
                <a:cs typeface="Arial" pitchFamily="34" charset="0"/>
              </a:rPr>
              <a:t> (sav) götürdüler. O bana, "Yavrum, hurmayı niçin taşlıyorsun?" diye sordu. Ben, "Yemek için!" diye cevap verince </a:t>
            </a:r>
            <a:r>
              <a:rPr lang="tr-TR" sz="2000" dirty="0" err="1">
                <a:latin typeface="Arial" pitchFamily="34" charset="0"/>
                <a:cs typeface="Arial" pitchFamily="34" charset="0"/>
              </a:rPr>
              <a:t>Resûlullah</a:t>
            </a:r>
            <a:r>
              <a:rPr lang="tr-TR" sz="2000" dirty="0">
                <a:latin typeface="Arial" pitchFamily="34" charset="0"/>
                <a:cs typeface="Arial" pitchFamily="34" charset="0"/>
              </a:rPr>
              <a:t> (sav), "Hurmayı taşlama, altına düşenlerden ye." dedi. Sonra başımı okşadı ve "</a:t>
            </a:r>
            <a:r>
              <a:rPr lang="tr-TR" sz="2000" dirty="0" err="1">
                <a:latin typeface="Arial" pitchFamily="34" charset="0"/>
                <a:cs typeface="Arial" pitchFamily="34" charset="0"/>
              </a:rPr>
              <a:t>Allah"ım</a:t>
            </a:r>
            <a:r>
              <a:rPr lang="tr-TR" sz="2000" dirty="0">
                <a:latin typeface="Arial" pitchFamily="34" charset="0"/>
                <a:cs typeface="Arial" pitchFamily="34" charset="0"/>
              </a:rPr>
              <a:t>, bu çocuğun karnını doyur!" diye dua etti</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053300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87808" y="694793"/>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Temsil Metodu</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3595" y="1985743"/>
            <a:ext cx="9725891" cy="7032694"/>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“Yeryüzündeki âlimler, gökyüzündeki yıldızlar gibidir.”</a:t>
            </a:r>
          </a:p>
          <a:p>
            <a:pPr algn="just">
              <a:lnSpc>
                <a:spcPct val="150000"/>
              </a:lnSpc>
              <a:spcBef>
                <a:spcPts val="600"/>
              </a:spcBef>
              <a:spcAft>
                <a:spcPts val="600"/>
              </a:spcAft>
            </a:pPr>
            <a:r>
              <a:rPr lang="tr-TR" sz="2000" dirty="0" smtClean="0">
                <a:latin typeface="Arial" pitchFamily="34" charset="0"/>
                <a:cs typeface="Arial" pitchFamily="34" charset="0"/>
              </a:rPr>
              <a:t>Allah’ın </a:t>
            </a:r>
            <a:r>
              <a:rPr lang="tr-TR" sz="2000" dirty="0" smtClean="0">
                <a:latin typeface="Arial" pitchFamily="34" charset="0"/>
                <a:cs typeface="Arial" pitchFamily="34" charset="0"/>
              </a:rPr>
              <a:t>benimle gönderdiği hidayet ve ilim, topraklara düşen bol yağmura benzer. Bunlardan bazıları temizdir, suyu alır, bol bitki ve ot yetiştirir. Bazıları kuraktır, suyu tutar. Bu sudan insanlar yararlanır; hem kendileri içerler hem de (hayvanlarını) sularlar ve ziraat yaparlar. Diğer bir toprak çeşidi de vardır ki dümdüzdür. (Ona da yağmur düşer ama) o ne su tutar ne de bitki yetiştirir. Allah’ın dinini inceden inceye kavrayan, Allah’ın beni kendisiyle gönderdiğinden (hidayet ve ilimden) faydalanan, öğrenen ve öğreten kimse ile (bunları duyduğu vakit kibrinden) başını bile kaldırmayan ve kendisiyle gönderildiğim Allah’ın hidayetini kabul etmeyen kimsenin misali işte böyledir</a:t>
            </a:r>
            <a:r>
              <a:rPr lang="tr-TR" sz="2000" dirty="0" smtClean="0">
                <a:latin typeface="Arial" pitchFamily="34" charset="0"/>
                <a:cs typeface="Arial" pitchFamily="34" charset="0"/>
              </a:rPr>
              <a:t>.</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148311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Kıssa Metodu</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220205"/>
            <a:ext cx="9725891" cy="2927083"/>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Hapsettiği bir kedinin ölümüne sebep olduğundan cehenneme giren ve azap gören bir kadının </a:t>
            </a:r>
            <a:r>
              <a:rPr lang="tr-TR" sz="2000" dirty="0" smtClean="0">
                <a:latin typeface="Arial" pitchFamily="34" charset="0"/>
                <a:cs typeface="Arial" pitchFamily="34" charset="0"/>
              </a:rPr>
              <a:t>hâli, </a:t>
            </a:r>
            <a:r>
              <a:rPr lang="tr-TR" sz="2000" dirty="0">
                <a:latin typeface="Arial" pitchFamily="34" charset="0"/>
                <a:cs typeface="Arial" pitchFamily="34" charset="0"/>
              </a:rPr>
              <a:t>susuzluktan nemli toprağı yalamakta olan bir köpeğe kuyudan su çıkarıp verdiği için </a:t>
            </a:r>
            <a:r>
              <a:rPr lang="tr-TR" sz="2000" dirty="0" err="1">
                <a:latin typeface="Arial" pitchFamily="34" charset="0"/>
                <a:cs typeface="Arial" pitchFamily="34" charset="0"/>
              </a:rPr>
              <a:t>Allah"ın</a:t>
            </a:r>
            <a:r>
              <a:rPr lang="tr-TR" sz="2000" dirty="0">
                <a:latin typeface="Arial" pitchFamily="34" charset="0"/>
                <a:cs typeface="Arial" pitchFamily="34" charset="0"/>
              </a:rPr>
              <a:t> hoşnut olup bağışladığı bir adamın </a:t>
            </a:r>
            <a:r>
              <a:rPr lang="tr-TR" sz="2000" dirty="0" smtClean="0">
                <a:latin typeface="Arial" pitchFamily="34" charset="0"/>
                <a:cs typeface="Arial" pitchFamily="34" charset="0"/>
              </a:rPr>
              <a:t>durumu </a:t>
            </a:r>
            <a:r>
              <a:rPr lang="tr-TR" sz="2000" dirty="0">
                <a:latin typeface="Arial" pitchFamily="34" charset="0"/>
                <a:cs typeface="Arial" pitchFamily="34" charset="0"/>
              </a:rPr>
              <a:t>Hz. </a:t>
            </a:r>
            <a:r>
              <a:rPr lang="tr-TR" sz="2000" dirty="0" smtClean="0">
                <a:latin typeface="Arial" pitchFamily="34" charset="0"/>
                <a:cs typeface="Arial" pitchFamily="34" charset="0"/>
              </a:rPr>
              <a:t>Peygamber’in </a:t>
            </a:r>
            <a:r>
              <a:rPr lang="tr-TR" sz="2000" dirty="0">
                <a:latin typeface="Arial" pitchFamily="34" charset="0"/>
                <a:cs typeface="Arial" pitchFamily="34" charset="0"/>
              </a:rPr>
              <a:t>anlattığı kıssalardan bazılarıdır</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995943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it-IT" sz="2800" b="1" dirty="0">
                <a:solidFill>
                  <a:schemeClr val="accent1">
                    <a:lumMod val="75000"/>
                  </a:schemeClr>
                </a:solidFill>
                <a:latin typeface="Corbel" panose="020B0503020204020204" pitchFamily="34" charset="0"/>
                <a:ea typeface="Tahoma" pitchFamily="34" charset="0"/>
                <a:cs typeface="Tahoma" pitchFamily="34" charset="0"/>
              </a:rPr>
              <a:t>verimli ve uygun zaman dilimini seçme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220205"/>
            <a:ext cx="9725891" cy="3388748"/>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Bir adam Abdullah b. </a:t>
            </a:r>
            <a:r>
              <a:rPr lang="tr-TR" sz="2000" dirty="0" err="1">
                <a:latin typeface="Arial" pitchFamily="34" charset="0"/>
                <a:cs typeface="Arial" pitchFamily="34" charset="0"/>
              </a:rPr>
              <a:t>Mes"ûd"a</a:t>
            </a:r>
            <a:r>
              <a:rPr lang="tr-TR" sz="2000" dirty="0">
                <a:latin typeface="Arial" pitchFamily="34" charset="0"/>
                <a:cs typeface="Arial" pitchFamily="34" charset="0"/>
              </a:rPr>
              <a:t> gelerek, “Senin her gün bize vaaz vermeni isterdim!” demişti. Abdullah b. </a:t>
            </a:r>
            <a:r>
              <a:rPr lang="tr-TR" sz="2000" dirty="0" err="1">
                <a:latin typeface="Arial" pitchFamily="34" charset="0"/>
                <a:cs typeface="Arial" pitchFamily="34" charset="0"/>
              </a:rPr>
              <a:t>Mes"ûd</a:t>
            </a:r>
            <a:r>
              <a:rPr lang="tr-TR" sz="2000" dirty="0">
                <a:latin typeface="Arial" pitchFamily="34" charset="0"/>
                <a:cs typeface="Arial" pitchFamily="34" charset="0"/>
              </a:rPr>
              <a:t> ona, “Sizi usandırırım endişesi beni bundan alıkoyuyor. Bu sebeple ben vaaz için sizin uygun zamanlarınızı gözetiyorum. Nitekim </a:t>
            </a:r>
            <a:r>
              <a:rPr lang="tr-TR" sz="2000" dirty="0" err="1">
                <a:latin typeface="Arial" pitchFamily="34" charset="0"/>
                <a:cs typeface="Arial" pitchFamily="34" charset="0"/>
              </a:rPr>
              <a:t>Resûlullah</a:t>
            </a:r>
            <a:r>
              <a:rPr lang="tr-TR" sz="2000" dirty="0">
                <a:latin typeface="Arial" pitchFamily="34" charset="0"/>
                <a:cs typeface="Arial" pitchFamily="34" charset="0"/>
              </a:rPr>
              <a:t> (sav), bıkkınlık vermekten endişe ederek bize vaaz vermek için uygun günleri kollardı.” şeklinde karşılık </a:t>
            </a:r>
            <a:r>
              <a:rPr lang="tr-TR" sz="2000" dirty="0" smtClean="0">
                <a:latin typeface="Arial" pitchFamily="34" charset="0"/>
                <a:cs typeface="Arial" pitchFamily="34" charset="0"/>
              </a:rPr>
              <a:t>vermişti.</a:t>
            </a:r>
          </a:p>
          <a:p>
            <a:pPr algn="just">
              <a:lnSpc>
                <a:spcPct val="150000"/>
              </a:lnSpc>
              <a:spcBef>
                <a:spcPts val="600"/>
              </a:spcBef>
              <a:spcAft>
                <a:spcPts val="600"/>
              </a:spcAft>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443078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40917" y="74168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Gençlere Değer Verme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1533" y="2056082"/>
            <a:ext cx="9725891" cy="5339923"/>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Bir </a:t>
            </a:r>
            <a:r>
              <a:rPr lang="tr-TR" sz="2000" dirty="0">
                <a:latin typeface="Arial" pitchFamily="34" charset="0"/>
                <a:cs typeface="Arial" pitchFamily="34" charset="0"/>
              </a:rPr>
              <a:t>gün Abdullah b. Abbâs, </a:t>
            </a:r>
            <a:r>
              <a:rPr lang="tr-TR" sz="2000" dirty="0" err="1">
                <a:latin typeface="Arial" pitchFamily="34" charset="0"/>
                <a:cs typeface="Arial" pitchFamily="34" charset="0"/>
              </a:rPr>
              <a:t>Resûlullah"ın</a:t>
            </a:r>
            <a:r>
              <a:rPr lang="tr-TR" sz="2000" dirty="0">
                <a:latin typeface="Arial" pitchFamily="34" charset="0"/>
                <a:cs typeface="Arial" pitchFamily="34" charset="0"/>
              </a:rPr>
              <a:t> (sav) arkasına binmiş, aynı binek üzerinde yolculuk yaparlarken Hz. Peygamber ona şunları söylemişti: “Delikanlı! Sana bazı şeyler öğreteceğim. </a:t>
            </a:r>
            <a:r>
              <a:rPr lang="tr-TR" sz="2000" dirty="0" err="1">
                <a:latin typeface="Arial" pitchFamily="34" charset="0"/>
                <a:cs typeface="Arial" pitchFamily="34" charset="0"/>
              </a:rPr>
              <a:t>Allah"ı</a:t>
            </a:r>
            <a:r>
              <a:rPr lang="tr-TR" sz="2000" dirty="0">
                <a:latin typeface="Arial" pitchFamily="34" charset="0"/>
                <a:cs typeface="Arial" pitchFamily="34" charset="0"/>
              </a:rPr>
              <a:t> gözet ki Allah da seni gözetsin. </a:t>
            </a:r>
            <a:r>
              <a:rPr lang="tr-TR" sz="2000" dirty="0" err="1">
                <a:latin typeface="Arial" pitchFamily="34" charset="0"/>
                <a:cs typeface="Arial" pitchFamily="34" charset="0"/>
              </a:rPr>
              <a:t>Allah"ı</a:t>
            </a:r>
            <a:r>
              <a:rPr lang="tr-TR" sz="2000" dirty="0">
                <a:latin typeface="Arial" pitchFamily="34" charset="0"/>
                <a:cs typeface="Arial" pitchFamily="34" charset="0"/>
              </a:rPr>
              <a:t> gözet ki </a:t>
            </a:r>
            <a:r>
              <a:rPr lang="tr-TR" sz="2000" dirty="0" err="1">
                <a:latin typeface="Arial" pitchFamily="34" charset="0"/>
                <a:cs typeface="Arial" pitchFamily="34" charset="0"/>
              </a:rPr>
              <a:t>Allah"ı</a:t>
            </a:r>
            <a:r>
              <a:rPr lang="tr-TR" sz="2000" dirty="0">
                <a:latin typeface="Arial" pitchFamily="34" charset="0"/>
                <a:cs typeface="Arial" pitchFamily="34" charset="0"/>
              </a:rPr>
              <a:t> daima yanında bulasın. Bir şey istediğinde </a:t>
            </a:r>
            <a:r>
              <a:rPr lang="tr-TR" sz="2000" dirty="0" err="1">
                <a:latin typeface="Arial" pitchFamily="34" charset="0"/>
                <a:cs typeface="Arial" pitchFamily="34" charset="0"/>
              </a:rPr>
              <a:t>Allah"tan</a:t>
            </a:r>
            <a:r>
              <a:rPr lang="tr-TR" sz="2000" dirty="0">
                <a:latin typeface="Arial" pitchFamily="34" charset="0"/>
                <a:cs typeface="Arial" pitchFamily="34" charset="0"/>
              </a:rPr>
              <a:t> iste! Yardıma muhtaç olduğunda </a:t>
            </a:r>
            <a:r>
              <a:rPr lang="tr-TR" sz="2000" dirty="0" err="1">
                <a:latin typeface="Arial" pitchFamily="34" charset="0"/>
                <a:cs typeface="Arial" pitchFamily="34" charset="0"/>
              </a:rPr>
              <a:t>Allah"tan</a:t>
            </a:r>
            <a:r>
              <a:rPr lang="tr-TR" sz="2000" dirty="0">
                <a:latin typeface="Arial" pitchFamily="34" charset="0"/>
                <a:cs typeface="Arial" pitchFamily="34" charset="0"/>
              </a:rPr>
              <a:t> yardım dile! Şunu bil ki bütün insanlar sana fayda vermek için toplansa </a:t>
            </a:r>
            <a:r>
              <a:rPr lang="tr-TR" sz="2000" dirty="0" err="1">
                <a:latin typeface="Arial" pitchFamily="34" charset="0"/>
                <a:cs typeface="Arial" pitchFamily="34" charset="0"/>
              </a:rPr>
              <a:t>Allah"ın</a:t>
            </a:r>
            <a:r>
              <a:rPr lang="tr-TR" sz="2000" dirty="0">
                <a:latin typeface="Arial" pitchFamily="34" charset="0"/>
                <a:cs typeface="Arial" pitchFamily="34" charset="0"/>
              </a:rPr>
              <a:t> takdiri dışında sana faydalı olamazlar. Ayrıca bütün insanlar sana zarar vermek için toplansa </a:t>
            </a:r>
            <a:r>
              <a:rPr lang="tr-TR" sz="2000" dirty="0" err="1">
                <a:latin typeface="Arial" pitchFamily="34" charset="0"/>
                <a:cs typeface="Arial" pitchFamily="34" charset="0"/>
              </a:rPr>
              <a:t>Allah"ın</a:t>
            </a:r>
            <a:r>
              <a:rPr lang="tr-TR" sz="2000" dirty="0">
                <a:latin typeface="Arial" pitchFamily="34" charset="0"/>
                <a:cs typeface="Arial" pitchFamily="34" charset="0"/>
              </a:rPr>
              <a:t> takdiri dışında sana hiçbir şeyde zarar veremezler. Bu konuda kalemler kaldırılmış, sayfalar(</a:t>
            </a:r>
            <a:r>
              <a:rPr lang="tr-TR" sz="2000" dirty="0" err="1">
                <a:latin typeface="Arial" pitchFamily="34" charset="0"/>
                <a:cs typeface="Arial" pitchFamily="34" charset="0"/>
              </a:rPr>
              <a:t>daki</a:t>
            </a:r>
            <a:r>
              <a:rPr lang="tr-TR" sz="2000" dirty="0">
                <a:latin typeface="Arial" pitchFamily="34" charset="0"/>
                <a:cs typeface="Arial" pitchFamily="34" charset="0"/>
              </a:rPr>
              <a:t> yazılar) kurumuştur.”</a:t>
            </a:r>
            <a:endParaRPr lang="tr-TR" sz="2000" dirty="0" smtClean="0"/>
          </a:p>
          <a:p>
            <a:pPr algn="just">
              <a:lnSpc>
                <a:spcPct val="150000"/>
              </a:lnSpc>
              <a:spcBef>
                <a:spcPts val="600"/>
              </a:spcBef>
              <a:spcAft>
                <a:spcPts val="600"/>
              </a:spcAft>
            </a:pPr>
            <a:r>
              <a:rPr lang="tr-TR" sz="2000" dirty="0" smtClean="0">
                <a:latin typeface="Arial" pitchFamily="34" charset="0"/>
                <a:cs typeface="Arial" pitchFamily="34" charset="0"/>
              </a:rPr>
              <a:t> </a:t>
            </a:r>
            <a:endParaRPr lang="tr-TR" sz="2000" dirty="0" smtClean="0"/>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40817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Çocuklara Değer Verme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4108817"/>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Yavrucuğum! Hiçbir kimseye kin ve düşmanlığın olmadığı hâlde sabahlamayı ve akşamlamayı başarabilirsen bunu </a:t>
            </a:r>
            <a:r>
              <a:rPr lang="tr-TR" sz="2000" dirty="0" smtClean="0">
                <a:latin typeface="Arial" pitchFamily="34" charset="0"/>
                <a:cs typeface="Arial" pitchFamily="34" charset="0"/>
              </a:rPr>
              <a:t>yap! </a:t>
            </a:r>
            <a:r>
              <a:rPr lang="tr-TR" sz="2000" dirty="0" smtClean="0">
                <a:latin typeface="Arial" pitchFamily="34" charset="0"/>
                <a:cs typeface="Arial" pitchFamily="34" charset="0"/>
              </a:rPr>
              <a:t>Yavrucuğum</a:t>
            </a:r>
            <a:r>
              <a:rPr lang="tr-TR" sz="2000" dirty="0" smtClean="0">
                <a:latin typeface="Arial" pitchFamily="34" charset="0"/>
                <a:cs typeface="Arial" pitchFamily="34" charset="0"/>
              </a:rPr>
              <a:t>! Bu benim sünnetimdir. Kim benim sünnetimi hayata geçirirse gerçekten beni seviyor demektir. Beni seven kimse de benimle birlikte cennette olur</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a:latin typeface="Arial" pitchFamily="34" charset="0"/>
                <a:cs typeface="Arial" pitchFamily="34" charset="0"/>
              </a:rPr>
              <a:t>Yavrum, besmele çek, sağ elinle ye ve önünden ye!</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027726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Beden Dili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220205"/>
            <a:ext cx="9725891" cy="4662815"/>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 “Hz. Peygamber hitap ettiği zaman gözleri kızarır, sesi yükselir, sanki bir orduyu uyarıyormuşçasına celallenirdi... Bir defasında işaret parmağıyla orta parmağını bitiştirerek, “Kıyamet ile ben, şu şekilde (yakın) gönderildim.” buyurdu</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a:latin typeface="Arial" pitchFamily="34" charset="0"/>
                <a:cs typeface="Arial" pitchFamily="34" charset="0"/>
              </a:rPr>
              <a:t>O, “Mümin, mümin için âdeta birbirini destekleyen bir bina gibidir.” derken parmaklarını birbirine </a:t>
            </a:r>
            <a:r>
              <a:rPr lang="tr-TR" sz="2000" dirty="0">
                <a:latin typeface="Arial" pitchFamily="34" charset="0"/>
                <a:cs typeface="Arial" pitchFamily="34" charset="0"/>
              </a:rPr>
              <a:t>kenetlemişti.</a:t>
            </a:r>
          </a:p>
          <a:p>
            <a:pPr algn="just">
              <a:lnSpc>
                <a:spcPct val="150000"/>
              </a:lnSpc>
              <a:spcBef>
                <a:spcPts val="600"/>
              </a:spcBef>
              <a:spcAft>
                <a:spcPts val="600"/>
              </a:spcAft>
            </a:pPr>
            <a:r>
              <a:rPr lang="tr-TR" sz="2000" dirty="0">
                <a:latin typeface="Arial" pitchFamily="34" charset="0"/>
                <a:cs typeface="Arial" pitchFamily="34" charset="0"/>
              </a:rPr>
              <a:t>Yine işaret parmağıyla orta parmağını bitiştirerek, yetimi himaye eden kişinin cennette kendisine ne denli yakın olacağını </a:t>
            </a:r>
            <a:r>
              <a:rPr lang="tr-TR" sz="2000" dirty="0">
                <a:latin typeface="Arial" pitchFamily="34" charset="0"/>
                <a:cs typeface="Arial" pitchFamily="34" charset="0"/>
              </a:rPr>
              <a:t>göstermişti.</a:t>
            </a:r>
            <a:endParaRPr lang="tr-TR" sz="2000" dirty="0">
              <a:latin typeface="Arial" pitchFamily="34" charset="0"/>
              <a:cs typeface="Arial" pitchFamily="34" charset="0"/>
            </a:endParaRPr>
          </a:p>
          <a:p>
            <a:pPr algn="just">
              <a:lnSpc>
                <a:spcPct val="150000"/>
              </a:lnSpc>
              <a:spcBef>
                <a:spcPts val="600"/>
              </a:spcBef>
              <a:spcAft>
                <a:spcPts val="600"/>
              </a:spcAft>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062096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Çizim Yapma</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3804247"/>
          </a:xfrm>
          <a:prstGeom prst="rect">
            <a:avLst/>
          </a:prstGeom>
          <a:noFill/>
        </p:spPr>
        <p:txBody>
          <a:bodyPr wrap="square" rtlCol="0">
            <a:spAutoFit/>
          </a:bodyPr>
          <a:lstStyle/>
          <a:p>
            <a:pPr algn="just">
              <a:lnSpc>
                <a:spcPct val="150000"/>
              </a:lnSpc>
              <a:spcBef>
                <a:spcPts val="600"/>
              </a:spcBef>
              <a:spcAft>
                <a:spcPts val="600"/>
              </a:spcAft>
            </a:pPr>
            <a:r>
              <a:rPr lang="tr-TR" sz="2000" dirty="0" err="1" smtClean="0">
                <a:latin typeface="Arial" pitchFamily="34" charset="0"/>
                <a:cs typeface="Arial" pitchFamily="34" charset="0"/>
              </a:rPr>
              <a:t>Resûlullah</a:t>
            </a:r>
            <a:r>
              <a:rPr lang="tr-TR" sz="2000" dirty="0" smtClean="0">
                <a:latin typeface="Arial" pitchFamily="34" charset="0"/>
                <a:cs typeface="Arial" pitchFamily="34" charset="0"/>
              </a:rPr>
              <a:t> </a:t>
            </a:r>
            <a:r>
              <a:rPr lang="tr-TR" sz="2000" dirty="0">
                <a:latin typeface="Arial" pitchFamily="34" charset="0"/>
                <a:cs typeface="Arial" pitchFamily="34" charset="0"/>
              </a:rPr>
              <a:t>(sav) bir gün düz bir çizgi çizdi ve “Bu, </a:t>
            </a:r>
            <a:r>
              <a:rPr lang="tr-TR" sz="2000" dirty="0" err="1">
                <a:latin typeface="Arial" pitchFamily="34" charset="0"/>
                <a:cs typeface="Arial" pitchFamily="34" charset="0"/>
              </a:rPr>
              <a:t>Allah"ın</a:t>
            </a:r>
            <a:r>
              <a:rPr lang="tr-TR" sz="2000" dirty="0">
                <a:latin typeface="Arial" pitchFamily="34" charset="0"/>
                <a:cs typeface="Arial" pitchFamily="34" charset="0"/>
              </a:rPr>
              <a:t> yoludur.” buyurdu. Ardından bunun sağından solundan bazı çizgiler çizdi. Sonra, “Bunlar birtakım yollardır. Her yolun başında, ona çağıran bir şeytan vardır.” buyurdu. Sonra da şu </a:t>
            </a:r>
            <a:r>
              <a:rPr lang="tr-TR" sz="2000" dirty="0" err="1">
                <a:latin typeface="Arial" pitchFamily="34" charset="0"/>
                <a:cs typeface="Arial" pitchFamily="34" charset="0"/>
              </a:rPr>
              <a:t>âyeti</a:t>
            </a:r>
            <a:r>
              <a:rPr lang="tr-TR" sz="2000" dirty="0">
                <a:latin typeface="Arial" pitchFamily="34" charset="0"/>
                <a:cs typeface="Arial" pitchFamily="34" charset="0"/>
              </a:rPr>
              <a:t> okudu: “Şüphesiz ki bu, benim dosdoğru yolumdur. O hâlde ona uyun. Başka yollara tâbi olmayın. Sonra sizi onun (yani </a:t>
            </a:r>
            <a:r>
              <a:rPr lang="tr-TR" sz="2000" dirty="0" err="1">
                <a:latin typeface="Arial" pitchFamily="34" charset="0"/>
                <a:cs typeface="Arial" pitchFamily="34" charset="0"/>
              </a:rPr>
              <a:t>Allah"ın</a:t>
            </a:r>
            <a:r>
              <a:rPr lang="tr-TR" sz="2000" dirty="0">
                <a:latin typeface="Arial" pitchFamily="34" charset="0"/>
                <a:cs typeface="Arial" pitchFamily="34" charset="0"/>
              </a:rPr>
              <a:t>) yolundan ayırır.” </a:t>
            </a:r>
            <a:endParaRPr lang="tr-TR" sz="2000" dirty="0" smtClean="0">
              <a:latin typeface="Arial" pitchFamily="34" charset="0"/>
              <a:cs typeface="Arial" pitchFamily="34" charset="0"/>
            </a:endParaRPr>
          </a:p>
          <a:p>
            <a:pPr algn="just">
              <a:lnSpc>
                <a:spcPct val="150000"/>
              </a:lnSpc>
              <a:spcBef>
                <a:spcPts val="600"/>
              </a:spcBef>
              <a:spcAft>
                <a:spcPts val="600"/>
              </a:spcAft>
            </a:pP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50304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HZ. PEYGAMBER: EN GÜZEL MÜREBBİ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220205"/>
            <a:ext cx="9725891" cy="3801041"/>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a:t>
            </a:r>
            <a:r>
              <a:rPr lang="tr-TR" sz="2000" dirty="0">
                <a:latin typeface="Arial" pitchFamily="34" charset="0"/>
                <a:cs typeface="Arial" pitchFamily="34" charset="0"/>
              </a:rPr>
              <a:t>Allah beni sıkıntı verip zorlaştırıcı olarak göndermedi. Beni ancak kolaylaştırıcı bir öğretmen olarak gönderdi</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a:latin typeface="Arial" pitchFamily="34" charset="0"/>
                <a:cs typeface="Arial" pitchFamily="34" charset="0"/>
              </a:rPr>
              <a:t>Ben size, bir babanın evlâdına öğrettiği gibi öğretiyorum</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a:latin typeface="Arial" pitchFamily="34" charset="0"/>
                <a:cs typeface="Arial" pitchFamily="34" charset="0"/>
              </a:rPr>
              <a:t>Ben de muallim olarak </a:t>
            </a:r>
            <a:r>
              <a:rPr lang="tr-TR" sz="2000" dirty="0" smtClean="0">
                <a:latin typeface="Arial" pitchFamily="34" charset="0"/>
                <a:cs typeface="Arial" pitchFamily="34" charset="0"/>
              </a:rPr>
              <a:t>gönderildim.</a:t>
            </a:r>
            <a:endParaRPr lang="tr-TR" sz="2000" dirty="0">
              <a:latin typeface="Arial" pitchFamily="34" charset="0"/>
              <a:cs typeface="Arial" pitchFamily="34" charset="0"/>
            </a:endParaRPr>
          </a:p>
          <a:p>
            <a:pPr algn="just">
              <a:lnSpc>
                <a:spcPct val="150000"/>
              </a:lnSpc>
              <a:spcBef>
                <a:spcPts val="600"/>
              </a:spcBef>
              <a:spcAft>
                <a:spcPts val="600"/>
              </a:spcAft>
            </a:pPr>
            <a:endParaRPr lang="tr-TR" sz="2000" dirty="0" smtClean="0"/>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503046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Uygulama Metodu</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2877711"/>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Bir gün bir bedevî </a:t>
            </a:r>
            <a:r>
              <a:rPr lang="tr-TR" sz="2000" dirty="0" err="1">
                <a:latin typeface="Arial" pitchFamily="34" charset="0"/>
                <a:cs typeface="Arial" pitchFamily="34" charset="0"/>
              </a:rPr>
              <a:t>Resûlullah"ın</a:t>
            </a:r>
            <a:r>
              <a:rPr lang="tr-TR" sz="2000" dirty="0">
                <a:latin typeface="Arial" pitchFamily="34" charset="0"/>
                <a:cs typeface="Arial" pitchFamily="34" charset="0"/>
              </a:rPr>
              <a:t> yanına gelerek abdestin nasıl alınacağını sordu. Hz. Nebî, abdest uzuvlarını üçer defa yıkayarak ona abdest almayı gösterdi. Sonra da “Abdest budur. Bundan fazla yapan kimse, günah işlemiş, sınırı aşmış veya haksızlık etmiş olur.” </a:t>
            </a:r>
            <a:r>
              <a:rPr lang="tr-TR" sz="2000" dirty="0" smtClean="0">
                <a:latin typeface="Arial" pitchFamily="34" charset="0"/>
                <a:cs typeface="Arial" pitchFamily="34" charset="0"/>
              </a:rPr>
              <a:t>buyurdu.</a:t>
            </a:r>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8103422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Tavsiyelerine </a:t>
            </a:r>
            <a:r>
              <a:rPr lang="tr-TR" sz="2800" b="1" dirty="0">
                <a:solidFill>
                  <a:schemeClr val="accent1">
                    <a:lumMod val="75000"/>
                  </a:schemeClr>
                </a:solidFill>
                <a:latin typeface="Corbel" panose="020B0503020204020204" pitchFamily="34" charset="0"/>
                <a:ea typeface="Tahoma" pitchFamily="34" charset="0"/>
                <a:cs typeface="Tahoma" pitchFamily="34" charset="0"/>
              </a:rPr>
              <a:t>uymayan kişileri zaman zaman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ikaz</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220205"/>
            <a:ext cx="9725891" cy="3850413"/>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Bir gün </a:t>
            </a:r>
            <a:r>
              <a:rPr lang="tr-TR" sz="2000" dirty="0" err="1">
                <a:latin typeface="Arial" pitchFamily="34" charset="0"/>
                <a:cs typeface="Arial" pitchFamily="34" charset="0"/>
              </a:rPr>
              <a:t>sahâbîlerinden</a:t>
            </a:r>
            <a:r>
              <a:rPr lang="tr-TR" sz="2000" dirty="0">
                <a:latin typeface="Arial" pitchFamily="34" charset="0"/>
                <a:cs typeface="Arial" pitchFamily="34" charset="0"/>
              </a:rPr>
              <a:t> birisi, “</a:t>
            </a:r>
            <a:r>
              <a:rPr lang="tr-TR" sz="2000" dirty="0" err="1">
                <a:latin typeface="Arial" pitchFamily="34" charset="0"/>
                <a:cs typeface="Arial" pitchFamily="34" charset="0"/>
              </a:rPr>
              <a:t>Yâ</a:t>
            </a:r>
            <a:r>
              <a:rPr lang="tr-TR" sz="2000" dirty="0">
                <a:latin typeface="Arial" pitchFamily="34" charset="0"/>
                <a:cs typeface="Arial" pitchFamily="34" charset="0"/>
              </a:rPr>
              <a:t> </a:t>
            </a:r>
            <a:r>
              <a:rPr lang="tr-TR" sz="2000" dirty="0" err="1">
                <a:latin typeface="Arial" pitchFamily="34" charset="0"/>
                <a:cs typeface="Arial" pitchFamily="34" charset="0"/>
              </a:rPr>
              <a:t>Resûlallah</a:t>
            </a:r>
            <a:r>
              <a:rPr lang="tr-TR" sz="2000" dirty="0">
                <a:latin typeface="Arial" pitchFamily="34" charset="0"/>
                <a:cs typeface="Arial" pitchFamily="34" charset="0"/>
              </a:rPr>
              <a:t>! Falan kişi bize namaz kıldırırken o kadar uzatıyor ki neredeyse namaza gelmeyeceğim.” </a:t>
            </a:r>
            <a:r>
              <a:rPr lang="tr-TR" sz="2000" dirty="0" smtClean="0">
                <a:latin typeface="Arial" pitchFamily="34" charset="0"/>
                <a:cs typeface="Arial" pitchFamily="34" charset="0"/>
              </a:rPr>
              <a:t>dedi. Hadisi </a:t>
            </a:r>
            <a:r>
              <a:rPr lang="tr-TR" sz="2000" dirty="0">
                <a:latin typeface="Arial" pitchFamily="34" charset="0"/>
                <a:cs typeface="Arial" pitchFamily="34" charset="0"/>
              </a:rPr>
              <a:t>rivayet eden Abdullah b. </a:t>
            </a:r>
            <a:r>
              <a:rPr lang="tr-TR" sz="2000" dirty="0" err="1">
                <a:latin typeface="Arial" pitchFamily="34" charset="0"/>
                <a:cs typeface="Arial" pitchFamily="34" charset="0"/>
              </a:rPr>
              <a:t>Mes"ûd</a:t>
            </a:r>
            <a:r>
              <a:rPr lang="tr-TR" sz="2000" dirty="0">
                <a:latin typeface="Arial" pitchFamily="34" charset="0"/>
                <a:cs typeface="Arial" pitchFamily="34" charset="0"/>
              </a:rPr>
              <a:t>, Hz. </a:t>
            </a:r>
            <a:r>
              <a:rPr lang="tr-TR" sz="2000" dirty="0" err="1">
                <a:latin typeface="Arial" pitchFamily="34" charset="0"/>
                <a:cs typeface="Arial" pitchFamily="34" charset="0"/>
              </a:rPr>
              <a:t>Peygamber"i</a:t>
            </a:r>
            <a:r>
              <a:rPr lang="tr-TR" sz="2000" dirty="0">
                <a:latin typeface="Arial" pitchFamily="34" charset="0"/>
                <a:cs typeface="Arial" pitchFamily="34" charset="0"/>
              </a:rPr>
              <a:t> o güne kadar şahit olmadığı bir kızgınlık </a:t>
            </a:r>
            <a:r>
              <a:rPr lang="tr-TR" sz="2000" dirty="0" err="1">
                <a:latin typeface="Arial" pitchFamily="34" charset="0"/>
                <a:cs typeface="Arial" pitchFamily="34" charset="0"/>
              </a:rPr>
              <a:t>içersinde</a:t>
            </a:r>
            <a:r>
              <a:rPr lang="tr-TR" sz="2000" dirty="0">
                <a:latin typeface="Arial" pitchFamily="34" charset="0"/>
                <a:cs typeface="Arial" pitchFamily="34" charset="0"/>
              </a:rPr>
              <a:t>, “Ey insanlar! Sizler nefret ettiriyorsunuz. Her kim insanlara namaz kıldırırsa namazı hafifletsin. Çünkü cemaatin içinde hasta olanlar, zayıf olanlar ve iş güç sahibi olanlar vardır</a:t>
            </a:r>
            <a:r>
              <a:rPr lang="tr-TR" sz="2000" dirty="0" smtClean="0">
                <a:latin typeface="Arial" pitchFamily="34" charset="0"/>
                <a:cs typeface="Arial" pitchFamily="34" charset="0"/>
              </a:rPr>
              <a:t>.” </a:t>
            </a:r>
            <a:r>
              <a:rPr lang="tr-TR" sz="2000" dirty="0">
                <a:latin typeface="Arial" pitchFamily="34" charset="0"/>
                <a:cs typeface="Arial" pitchFamily="34" charset="0"/>
              </a:rPr>
              <a:t>şeklinde hitap ederken gördüğünü belirtmiştir. </a:t>
            </a:r>
          </a:p>
          <a:p>
            <a:pPr algn="just">
              <a:lnSpc>
                <a:spcPct val="150000"/>
              </a:lnSpc>
              <a:spcBef>
                <a:spcPts val="600"/>
              </a:spcBef>
              <a:spcAft>
                <a:spcPts val="600"/>
              </a:spcAft>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380240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Etkili Konuşma Üslubu</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220205"/>
            <a:ext cx="9725891" cy="4773743"/>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Hz. </a:t>
            </a:r>
            <a:r>
              <a:rPr lang="tr-TR" sz="2000" dirty="0" err="1" smtClean="0">
                <a:latin typeface="Arial" pitchFamily="34" charset="0"/>
                <a:cs typeface="Arial" pitchFamily="34" charset="0"/>
              </a:rPr>
              <a:t>Âişe</a:t>
            </a:r>
            <a:r>
              <a:rPr lang="tr-TR" sz="2000" dirty="0" smtClean="0">
                <a:latin typeface="Arial" pitchFamily="34" charset="0"/>
                <a:cs typeface="Arial" pitchFamily="34" charset="0"/>
              </a:rPr>
              <a:t>: </a:t>
            </a:r>
            <a:r>
              <a:rPr lang="tr-TR" sz="2000" dirty="0">
                <a:latin typeface="Arial" pitchFamily="34" charset="0"/>
                <a:cs typeface="Arial" pitchFamily="34" charset="0"/>
              </a:rPr>
              <a:t>“</a:t>
            </a:r>
            <a:r>
              <a:rPr lang="tr-TR" sz="2000" dirty="0" err="1">
                <a:latin typeface="Arial" pitchFamily="34" charset="0"/>
                <a:cs typeface="Arial" pitchFamily="34" charset="0"/>
              </a:rPr>
              <a:t>Resûlullah</a:t>
            </a:r>
            <a:r>
              <a:rPr lang="tr-TR" sz="2000" dirty="0">
                <a:latin typeface="Arial" pitchFamily="34" charset="0"/>
                <a:cs typeface="Arial" pitchFamily="34" charset="0"/>
              </a:rPr>
              <a:t> (sav) sizin gibi böyle hızlı konuşmazdı. Aksine yanındakilerin ezberleyebileceği kadar tane tane ve yavaş konuşurdu</a:t>
            </a:r>
            <a:r>
              <a:rPr lang="tr-TR" sz="2000" dirty="0" smtClean="0">
                <a:latin typeface="Arial" pitchFamily="34" charset="0"/>
                <a:cs typeface="Arial" pitchFamily="34" charset="0"/>
              </a:rPr>
              <a:t>.” </a:t>
            </a:r>
            <a:r>
              <a:rPr lang="tr-TR" sz="2000" dirty="0">
                <a:latin typeface="Arial" pitchFamily="34" charset="0"/>
                <a:cs typeface="Arial" pitchFamily="34" charset="0"/>
              </a:rPr>
              <a:t>Hatta “Bir olayı anlattığı zaman isteyen kişi onun sözlerini sayabilirdi</a:t>
            </a:r>
            <a:r>
              <a:rPr lang="tr-TR" sz="2000" dirty="0" smtClean="0">
                <a:latin typeface="Arial" pitchFamily="34" charset="0"/>
                <a:cs typeface="Arial" pitchFamily="34" charset="0"/>
              </a:rPr>
              <a:t>.” </a:t>
            </a:r>
            <a:r>
              <a:rPr lang="tr-TR" sz="2000" dirty="0">
                <a:latin typeface="Arial" pitchFamily="34" charset="0"/>
                <a:cs typeface="Arial" pitchFamily="34" charset="0"/>
              </a:rPr>
              <a:t>Önemli gördüğü hususları </a:t>
            </a:r>
            <a:r>
              <a:rPr lang="tr-TR" sz="2000" dirty="0" smtClean="0">
                <a:latin typeface="Arial" pitchFamily="34" charset="0"/>
                <a:cs typeface="Arial" pitchFamily="34" charset="0"/>
              </a:rPr>
              <a:t>tekrarlardı. </a:t>
            </a:r>
            <a:r>
              <a:rPr lang="tr-TR" sz="2000" dirty="0">
                <a:latin typeface="Arial" pitchFamily="34" charset="0"/>
                <a:cs typeface="Arial" pitchFamily="34" charset="0"/>
              </a:rPr>
              <a:t>Bazen de dikkatleri toplamak için sadece giriş cümlelerini tekrarlardı. Bir gün, “Burnu yere sürtülsün! Burnu yere sürtülsün! Burnu yere sürtülsün!” buyurarak söze başlamıştı. </a:t>
            </a:r>
            <a:r>
              <a:rPr lang="tr-TR" sz="2000" dirty="0" err="1">
                <a:latin typeface="Arial" pitchFamily="34" charset="0"/>
                <a:cs typeface="Arial" pitchFamily="34" charset="0"/>
              </a:rPr>
              <a:t>Ashâb</a:t>
            </a:r>
            <a:r>
              <a:rPr lang="tr-TR" sz="2000" dirty="0">
                <a:latin typeface="Arial" pitchFamily="34" charset="0"/>
                <a:cs typeface="Arial" pitchFamily="34" charset="0"/>
              </a:rPr>
              <a:t> hemen meraklanmış, “Kimin </a:t>
            </a:r>
            <a:r>
              <a:rPr lang="tr-TR" sz="2000" dirty="0" err="1">
                <a:latin typeface="Arial" pitchFamily="34" charset="0"/>
                <a:cs typeface="Arial" pitchFamily="34" charset="0"/>
              </a:rPr>
              <a:t>yâ</a:t>
            </a:r>
            <a:r>
              <a:rPr lang="tr-TR" sz="2000" dirty="0">
                <a:latin typeface="Arial" pitchFamily="34" charset="0"/>
                <a:cs typeface="Arial" pitchFamily="34" charset="0"/>
              </a:rPr>
              <a:t> </a:t>
            </a:r>
            <a:r>
              <a:rPr lang="tr-TR" sz="2000" dirty="0" err="1">
                <a:latin typeface="Arial" pitchFamily="34" charset="0"/>
                <a:cs typeface="Arial" pitchFamily="34" charset="0"/>
              </a:rPr>
              <a:t>Resûlallah</a:t>
            </a:r>
            <a:r>
              <a:rPr lang="tr-TR" sz="2000" dirty="0">
                <a:latin typeface="Arial" pitchFamily="34" charset="0"/>
                <a:cs typeface="Arial" pitchFamily="34" charset="0"/>
              </a:rPr>
              <a:t>?” diye sormaktan kendilerini alamamışlardı. Bunun üzerine Allah </a:t>
            </a:r>
            <a:r>
              <a:rPr lang="tr-TR" sz="2000" dirty="0" err="1">
                <a:latin typeface="Arial" pitchFamily="34" charset="0"/>
                <a:cs typeface="Arial" pitchFamily="34" charset="0"/>
              </a:rPr>
              <a:t>Resûlü</a:t>
            </a:r>
            <a:r>
              <a:rPr lang="tr-TR" sz="2000" dirty="0">
                <a:latin typeface="Arial" pitchFamily="34" charset="0"/>
                <a:cs typeface="Arial" pitchFamily="34" charset="0"/>
              </a:rPr>
              <a:t>, “Yaşlı anne babasına veya birine yetişip de onlardan dolayı cennete girmeyenin!” </a:t>
            </a:r>
            <a:r>
              <a:rPr lang="tr-TR" sz="2000" dirty="0" smtClean="0">
                <a:latin typeface="Arial" pitchFamily="34" charset="0"/>
                <a:cs typeface="Arial" pitchFamily="34" charset="0"/>
              </a:rPr>
              <a:t>buyurmuştu.</a:t>
            </a:r>
          </a:p>
          <a:p>
            <a:pPr algn="just">
              <a:lnSpc>
                <a:spcPct val="150000"/>
              </a:lnSpc>
              <a:spcBef>
                <a:spcPts val="600"/>
              </a:spcBef>
              <a:spcAft>
                <a:spcPts val="600"/>
              </a:spcAft>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633555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Kadınlara Ayrı Bir Zaman Ayırırdı</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220205"/>
            <a:ext cx="9725891" cy="3388748"/>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Bir gün bir kadın </a:t>
            </a:r>
            <a:r>
              <a:rPr lang="tr-TR" sz="2000" dirty="0" err="1">
                <a:latin typeface="Arial" pitchFamily="34" charset="0"/>
                <a:cs typeface="Arial" pitchFamily="34" charset="0"/>
              </a:rPr>
              <a:t>Resûlullah"a</a:t>
            </a:r>
            <a:r>
              <a:rPr lang="tr-TR" sz="2000" dirty="0">
                <a:latin typeface="Arial" pitchFamily="34" charset="0"/>
                <a:cs typeface="Arial" pitchFamily="34" charset="0"/>
              </a:rPr>
              <a:t> (sav) gelerek, “</a:t>
            </a:r>
            <a:r>
              <a:rPr lang="tr-TR" sz="2000" dirty="0" err="1">
                <a:latin typeface="Arial" pitchFamily="34" charset="0"/>
                <a:cs typeface="Arial" pitchFamily="34" charset="0"/>
              </a:rPr>
              <a:t>Yâ</a:t>
            </a:r>
            <a:r>
              <a:rPr lang="tr-TR" sz="2000" dirty="0">
                <a:latin typeface="Arial" pitchFamily="34" charset="0"/>
                <a:cs typeface="Arial" pitchFamily="34" charset="0"/>
              </a:rPr>
              <a:t> </a:t>
            </a:r>
            <a:r>
              <a:rPr lang="tr-TR" sz="2000" dirty="0" err="1">
                <a:latin typeface="Arial" pitchFamily="34" charset="0"/>
                <a:cs typeface="Arial" pitchFamily="34" charset="0"/>
              </a:rPr>
              <a:t>Resûlallah</a:t>
            </a:r>
            <a:r>
              <a:rPr lang="tr-TR" sz="2000" dirty="0">
                <a:latin typeface="Arial" pitchFamily="34" charset="0"/>
                <a:cs typeface="Arial" pitchFamily="34" charset="0"/>
              </a:rPr>
              <a:t>! Erkekler senin sözlerini rahatça dinliyor. Bize de bir gün ayır, o gün sana gelelim; </a:t>
            </a:r>
            <a:r>
              <a:rPr lang="tr-TR" sz="2000" dirty="0" err="1">
                <a:latin typeface="Arial" pitchFamily="34" charset="0"/>
                <a:cs typeface="Arial" pitchFamily="34" charset="0"/>
              </a:rPr>
              <a:t>Allah"ın</a:t>
            </a:r>
            <a:r>
              <a:rPr lang="tr-TR" sz="2000" dirty="0">
                <a:latin typeface="Arial" pitchFamily="34" charset="0"/>
                <a:cs typeface="Arial" pitchFamily="34" charset="0"/>
              </a:rPr>
              <a:t> sana öğrettiklerinden bize öğretirsin.” dedi. </a:t>
            </a:r>
            <a:r>
              <a:rPr lang="tr-TR" sz="2000" dirty="0" err="1">
                <a:latin typeface="Arial" pitchFamily="34" charset="0"/>
                <a:cs typeface="Arial" pitchFamily="34" charset="0"/>
              </a:rPr>
              <a:t>Resûlullah</a:t>
            </a:r>
            <a:r>
              <a:rPr lang="tr-TR" sz="2000" dirty="0">
                <a:latin typeface="Arial" pitchFamily="34" charset="0"/>
                <a:cs typeface="Arial" pitchFamily="34" charset="0"/>
              </a:rPr>
              <a:t> (sav), “Şu gün toplanın.” buyurdu. Bunun üzerine kadınlar toplandılar. </a:t>
            </a:r>
            <a:r>
              <a:rPr lang="tr-TR" sz="2000" dirty="0" err="1">
                <a:latin typeface="Arial" pitchFamily="34" charset="0"/>
                <a:cs typeface="Arial" pitchFamily="34" charset="0"/>
              </a:rPr>
              <a:t>Resûlullah</a:t>
            </a:r>
            <a:r>
              <a:rPr lang="tr-TR" sz="2000" dirty="0">
                <a:latin typeface="Arial" pitchFamily="34" charset="0"/>
                <a:cs typeface="Arial" pitchFamily="34" charset="0"/>
              </a:rPr>
              <a:t> (sav) onların yanına gelerek </a:t>
            </a:r>
            <a:r>
              <a:rPr lang="tr-TR" sz="2000" dirty="0" err="1">
                <a:latin typeface="Arial" pitchFamily="34" charset="0"/>
                <a:cs typeface="Arial" pitchFamily="34" charset="0"/>
              </a:rPr>
              <a:t>Allah"ın</a:t>
            </a:r>
            <a:r>
              <a:rPr lang="tr-TR" sz="2000" dirty="0">
                <a:latin typeface="Arial" pitchFamily="34" charset="0"/>
                <a:cs typeface="Arial" pitchFamily="34" charset="0"/>
              </a:rPr>
              <a:t> kendisine öğrettiklerinden onlara öğretti</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7406368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KONU ÖZETİ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182879" y="2150218"/>
            <a:ext cx="10449099" cy="6093976"/>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tr-TR" sz="2000" dirty="0" smtClean="0"/>
              <a:t>Muhatapların durumunu göz </a:t>
            </a:r>
            <a:r>
              <a:rPr lang="tr-TR" sz="2000" dirty="0"/>
              <a:t>önünde </a:t>
            </a:r>
            <a:r>
              <a:rPr lang="tr-TR" sz="2000" dirty="0" smtClean="0"/>
              <a:t>bulundururdu.</a:t>
            </a:r>
          </a:p>
          <a:p>
            <a:pPr marL="342900" indent="-342900" algn="just">
              <a:lnSpc>
                <a:spcPct val="150000"/>
              </a:lnSpc>
              <a:buFont typeface="Arial" panose="020B0604020202020204" pitchFamily="34" charset="0"/>
              <a:buChar char="•"/>
            </a:pPr>
            <a:r>
              <a:rPr lang="tr-TR" sz="2000" dirty="0" smtClean="0"/>
              <a:t>İlim öğrenmek isteyenlere yardımcı olunmasını isterdi.</a:t>
            </a:r>
          </a:p>
          <a:p>
            <a:pPr marL="342900" indent="-342900" algn="just">
              <a:lnSpc>
                <a:spcPct val="150000"/>
              </a:lnSpc>
              <a:buFont typeface="Arial" panose="020B0604020202020204" pitchFamily="34" charset="0"/>
              <a:buChar char="•"/>
            </a:pPr>
            <a:r>
              <a:rPr lang="tr-TR" sz="2000" dirty="0" smtClean="0"/>
              <a:t>Muhatabını </a:t>
            </a:r>
            <a:r>
              <a:rPr lang="tr-TR" sz="2000" dirty="0"/>
              <a:t>mahcup etmez ve onu güç durumda bırakmazdı</a:t>
            </a:r>
            <a:r>
              <a:rPr lang="tr-TR" sz="2000" dirty="0" smtClean="0"/>
              <a:t>.</a:t>
            </a:r>
          </a:p>
          <a:p>
            <a:pPr marL="342900" indent="-342900" algn="just">
              <a:lnSpc>
                <a:spcPct val="150000"/>
              </a:lnSpc>
              <a:buFont typeface="Arial" panose="020B0604020202020204" pitchFamily="34" charset="0"/>
              <a:buChar char="•"/>
            </a:pPr>
            <a:r>
              <a:rPr lang="tr-TR" sz="2000" dirty="0" smtClean="0"/>
              <a:t>İnsanların </a:t>
            </a:r>
            <a:r>
              <a:rPr lang="tr-TR" sz="2000" dirty="0"/>
              <a:t>kusurlarını yüzlerine vurmaz, hoşlanmadığı tutum ve davranışlar karşısında</a:t>
            </a:r>
            <a:r>
              <a:rPr lang="tr-TR" sz="2000" dirty="0" smtClean="0"/>
              <a:t>, isim Vermeden </a:t>
            </a:r>
            <a:r>
              <a:rPr lang="tr-TR" sz="2000" dirty="0"/>
              <a:t>uyarıda bulunarak anlatımda dolaylı bir </a:t>
            </a:r>
            <a:r>
              <a:rPr lang="tr-TR" sz="2000" dirty="0" smtClean="0"/>
              <a:t>üslûbu tercih ederdi</a:t>
            </a:r>
          </a:p>
          <a:p>
            <a:pPr marL="342900" indent="-342900" algn="just">
              <a:lnSpc>
                <a:spcPct val="150000"/>
              </a:lnSpc>
              <a:buFont typeface="Arial" panose="020B0604020202020204" pitchFamily="34" charset="0"/>
              <a:buChar char="•"/>
            </a:pPr>
            <a:r>
              <a:rPr lang="tr-TR" sz="2000" dirty="0" smtClean="0"/>
              <a:t>İltifat </a:t>
            </a:r>
            <a:r>
              <a:rPr lang="tr-TR" sz="2000" dirty="0"/>
              <a:t>ederek teşvik etme yöntemini </a:t>
            </a:r>
            <a:r>
              <a:rPr lang="tr-TR" sz="2000" dirty="0" smtClean="0"/>
              <a:t>kullanırdı</a:t>
            </a:r>
          </a:p>
          <a:p>
            <a:pPr marL="342900" indent="-342900" algn="just">
              <a:lnSpc>
                <a:spcPct val="150000"/>
              </a:lnSpc>
              <a:buFont typeface="Arial" panose="020B0604020202020204" pitchFamily="34" charset="0"/>
              <a:buChar char="•"/>
            </a:pPr>
            <a:r>
              <a:rPr lang="tr-TR" sz="2000" dirty="0" smtClean="0"/>
              <a:t>Kolaylık gösterirdi</a:t>
            </a:r>
          </a:p>
          <a:p>
            <a:pPr marL="342900" indent="-342900" algn="just">
              <a:lnSpc>
                <a:spcPct val="150000"/>
              </a:lnSpc>
              <a:buFont typeface="Arial" panose="020B0604020202020204" pitchFamily="34" charset="0"/>
              <a:buChar char="•"/>
            </a:pPr>
            <a:r>
              <a:rPr lang="tr-TR" sz="2000" dirty="0" smtClean="0"/>
              <a:t>Muhataplarına </a:t>
            </a:r>
            <a:r>
              <a:rPr lang="tr-TR" sz="2000" dirty="0"/>
              <a:t>yumuşak </a:t>
            </a:r>
            <a:r>
              <a:rPr lang="tr-TR" sz="2000" dirty="0" smtClean="0"/>
              <a:t>davranırdı</a:t>
            </a:r>
          </a:p>
          <a:p>
            <a:pPr marL="342900" indent="-342900" algn="just">
              <a:lnSpc>
                <a:spcPct val="150000"/>
              </a:lnSpc>
              <a:buFont typeface="Arial" panose="020B0604020202020204" pitchFamily="34" charset="0"/>
              <a:buChar char="•"/>
            </a:pPr>
            <a:r>
              <a:rPr lang="tr-TR" sz="2000" dirty="0" smtClean="0"/>
              <a:t>Muhatabını </a:t>
            </a:r>
            <a:r>
              <a:rPr lang="tr-TR" sz="2000" dirty="0"/>
              <a:t>uyarmak, onun ilgi ve merakını artırmak için farklı şekillerde sorular sorarak konuya dikkat çekerdi.</a:t>
            </a:r>
            <a:endParaRPr lang="tr-TR" sz="2000" dirty="0" smtClean="0"/>
          </a:p>
          <a:p>
            <a:pPr algn="just">
              <a:lnSpc>
                <a:spcPct val="150000"/>
              </a:lnSpc>
            </a:pP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sz="2000" dirty="0"/>
          </a:p>
        </p:txBody>
      </p:sp>
      <p:sp>
        <p:nvSpPr>
          <p:cNvPr id="6"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7525004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KONU ÖZETİ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182879" y="2150218"/>
            <a:ext cx="10449099" cy="6093976"/>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tr-TR" sz="2000" dirty="0"/>
              <a:t>Bir soruna değişik yollar göstererek çözüm yolu </a:t>
            </a:r>
            <a:r>
              <a:rPr lang="tr-TR" sz="2000" dirty="0" smtClean="0"/>
              <a:t>bulurdu.</a:t>
            </a:r>
          </a:p>
          <a:p>
            <a:pPr marL="342900" indent="-342900" algn="just">
              <a:lnSpc>
                <a:spcPct val="150000"/>
              </a:lnSpc>
              <a:buFont typeface="Arial" panose="020B0604020202020204" pitchFamily="34" charset="0"/>
              <a:buChar char="•"/>
            </a:pPr>
            <a:r>
              <a:rPr lang="tr-TR" sz="2000" dirty="0" smtClean="0"/>
              <a:t>Bir </a:t>
            </a:r>
            <a:r>
              <a:rPr lang="tr-TR" sz="2000" dirty="0"/>
              <a:t>konuyu herkesin anlayabileceği bir örnekle tasvir ederek anlatırdı. </a:t>
            </a:r>
            <a:endParaRPr lang="tr-TR" sz="2000" dirty="0" smtClean="0"/>
          </a:p>
          <a:p>
            <a:pPr marL="342900" indent="-342900" algn="just">
              <a:lnSpc>
                <a:spcPct val="150000"/>
              </a:lnSpc>
              <a:buFont typeface="Arial" panose="020B0604020202020204" pitchFamily="34" charset="0"/>
              <a:buChar char="•"/>
            </a:pPr>
            <a:r>
              <a:rPr lang="tr-TR" sz="2000" dirty="0" smtClean="0"/>
              <a:t>Kıssa anlatma metodunu kullanırdı</a:t>
            </a:r>
          </a:p>
          <a:p>
            <a:pPr marL="342900" indent="-342900" algn="just">
              <a:lnSpc>
                <a:spcPct val="150000"/>
              </a:lnSpc>
              <a:buFont typeface="Arial" panose="020B0604020202020204" pitchFamily="34" charset="0"/>
              <a:buChar char="•"/>
            </a:pPr>
            <a:r>
              <a:rPr lang="tr-TR" sz="2000" dirty="0" smtClean="0"/>
              <a:t>Verimli </a:t>
            </a:r>
            <a:r>
              <a:rPr lang="tr-TR" sz="2000" dirty="0"/>
              <a:t>ve uygun zaman dilimini seçme ilkesi de göz önünde bulundurulurdu</a:t>
            </a:r>
            <a:r>
              <a:rPr lang="tr-TR" sz="2000" dirty="0" smtClean="0"/>
              <a:t>.</a:t>
            </a:r>
          </a:p>
          <a:p>
            <a:pPr marL="342900" indent="-342900" algn="just">
              <a:lnSpc>
                <a:spcPct val="150000"/>
              </a:lnSpc>
              <a:buFont typeface="Arial" panose="020B0604020202020204" pitchFamily="34" charset="0"/>
              <a:buChar char="•"/>
            </a:pPr>
            <a:r>
              <a:rPr lang="tr-TR" sz="2000" dirty="0" smtClean="0"/>
              <a:t>Çocuklara ve gençlere değer verirdi</a:t>
            </a:r>
          </a:p>
          <a:p>
            <a:pPr marL="342900" indent="-342900" algn="just">
              <a:lnSpc>
                <a:spcPct val="150000"/>
              </a:lnSpc>
              <a:buFont typeface="Arial" panose="020B0604020202020204" pitchFamily="34" charset="0"/>
              <a:buChar char="•"/>
            </a:pPr>
            <a:r>
              <a:rPr lang="tr-TR" sz="2000" dirty="0" smtClean="0"/>
              <a:t>Beden dilini kullanırdı</a:t>
            </a:r>
          </a:p>
          <a:p>
            <a:pPr marL="342900" indent="-342900" algn="just">
              <a:lnSpc>
                <a:spcPct val="150000"/>
              </a:lnSpc>
              <a:buFont typeface="Arial" panose="020B0604020202020204" pitchFamily="34" charset="0"/>
              <a:buChar char="•"/>
            </a:pPr>
            <a:r>
              <a:rPr lang="tr-TR" sz="2000" dirty="0" smtClean="0"/>
              <a:t>Anlatacağı </a:t>
            </a:r>
            <a:r>
              <a:rPr lang="tr-TR" sz="2000" dirty="0"/>
              <a:t>konuların daha iyi anlaşılması ve öğrenilmesi için zaman zaman şekiller çizer, b</a:t>
            </a:r>
            <a:r>
              <a:rPr lang="tr-TR" sz="2000" dirty="0" smtClean="0"/>
              <a:t>enzetmeler </a:t>
            </a:r>
            <a:r>
              <a:rPr lang="tr-TR" sz="2000" dirty="0"/>
              <a:t>yapardı</a:t>
            </a:r>
            <a:r>
              <a:rPr lang="tr-TR" sz="2000" dirty="0" smtClean="0"/>
              <a:t>.</a:t>
            </a:r>
          </a:p>
          <a:p>
            <a:pPr marL="342900" indent="-342900" algn="just">
              <a:lnSpc>
                <a:spcPct val="150000"/>
              </a:lnSpc>
              <a:buFont typeface="Arial" panose="020B0604020202020204" pitchFamily="34" charset="0"/>
              <a:buChar char="•"/>
            </a:pPr>
            <a:r>
              <a:rPr lang="tr-TR" sz="2000" dirty="0"/>
              <a:t>Bazı durumlarda anlattıklarının daha iyi anlaşılıp kavranabilmesi için bizâtihi uygulayarak anlatırdı.</a:t>
            </a:r>
            <a:endParaRPr lang="tr-TR" sz="2000" dirty="0" smtClean="0"/>
          </a:p>
          <a:p>
            <a:pPr algn="just">
              <a:lnSpc>
                <a:spcPct val="150000"/>
              </a:lnSpc>
            </a:pP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sz="2000" dirty="0"/>
          </a:p>
        </p:txBody>
      </p:sp>
      <p:sp>
        <p:nvSpPr>
          <p:cNvPr id="6"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9863932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KONU ÖZETİ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182879" y="2150218"/>
            <a:ext cx="10449099" cy="3323987"/>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tr-TR" sz="2000" dirty="0" smtClean="0"/>
              <a:t>Tavsiyelerine </a:t>
            </a:r>
            <a:r>
              <a:rPr lang="tr-TR" sz="2000" dirty="0"/>
              <a:t>uymayan kişileri zaman zaman ikaz ettiği de oluyordu</a:t>
            </a:r>
            <a:r>
              <a:rPr lang="tr-TR" sz="2000" dirty="0" smtClean="0"/>
              <a:t>.</a:t>
            </a:r>
          </a:p>
          <a:p>
            <a:pPr marL="342900" indent="-342900" algn="just">
              <a:lnSpc>
                <a:spcPct val="150000"/>
              </a:lnSpc>
              <a:buFont typeface="Arial" panose="020B0604020202020204" pitchFamily="34" charset="0"/>
              <a:buChar char="•"/>
            </a:pPr>
            <a:r>
              <a:rPr lang="tr-TR" sz="2000" dirty="0" smtClean="0"/>
              <a:t>Konuşma </a:t>
            </a:r>
            <a:r>
              <a:rPr lang="tr-TR" sz="2000" dirty="0"/>
              <a:t>üslûbuna da çok dikkat </a:t>
            </a:r>
            <a:r>
              <a:rPr lang="tr-TR" sz="2000" dirty="0" smtClean="0"/>
              <a:t>ederdi: yavaş konuşur, önemli hususları tekrar eder, muhatabın dikkatini toplamasını sağlardı.</a:t>
            </a:r>
          </a:p>
          <a:p>
            <a:pPr marL="342900" indent="-342900" algn="just">
              <a:lnSpc>
                <a:spcPct val="150000"/>
              </a:lnSpc>
              <a:buFont typeface="Arial" panose="020B0604020202020204" pitchFamily="34" charset="0"/>
              <a:buChar char="•"/>
            </a:pPr>
            <a:r>
              <a:rPr lang="tr-TR" sz="2000" dirty="0" smtClean="0"/>
              <a:t>Kadınlara eğitim için ayrı zaman ayırırdı.</a:t>
            </a:r>
          </a:p>
          <a:p>
            <a:pPr algn="just">
              <a:lnSpc>
                <a:spcPct val="150000"/>
              </a:lnSpc>
            </a:pP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sz="2000" dirty="0"/>
          </a:p>
        </p:txBody>
      </p:sp>
      <p:sp>
        <p:nvSpPr>
          <p:cNvPr id="6"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8573866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550986" y="2150218"/>
            <a:ext cx="8991600" cy="3368614"/>
          </a:xfrm>
          <a:prstGeom prst="rect">
            <a:avLst/>
          </a:prstGeom>
          <a:noFill/>
        </p:spPr>
        <p:txBody>
          <a:bodyPr wrap="square" rtlCol="0">
            <a:spAutoFit/>
          </a:bodyPr>
          <a:lstStyle/>
          <a:p>
            <a:pPr algn="just">
              <a:lnSpc>
                <a:spcPct val="150000"/>
              </a:lnSpc>
            </a:pPr>
            <a:r>
              <a:rPr lang="tr-TR" sz="2800" dirty="0" smtClean="0"/>
              <a:t>Bu Sunumun Hazırlanmasında «Hadislerle İslam» (DİB) kitabından (Hz. Peygamber En Güzel Mürebbi konusu) faydalanılmıştır.</a:t>
            </a:r>
            <a:endParaRPr lang="tr-TR" sz="2800" dirty="0" smtClean="0"/>
          </a:p>
          <a:p>
            <a:pPr algn="just">
              <a:lnSpc>
                <a:spcPct val="150000"/>
              </a:lnSpc>
            </a:pP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sz="2000" dirty="0"/>
          </a:p>
        </p:txBody>
      </p:sp>
      <p:sp>
        <p:nvSpPr>
          <p:cNvPr id="6"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086807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İlme Teşvik, İlim Talebeleriyle İlgilenme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360882"/>
            <a:ext cx="9725891" cy="5647700"/>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Kim ilim tahsili için bir yola girerse Allah ona cennete giden yolu kolaylaştırır. Allah"ın evlerinden bir evde, Allah"ın Kitabı"nı okuyan ve kendi aralarında onu araştırıp öğrenen bir topluluğun üzerine </a:t>
            </a:r>
            <a:r>
              <a:rPr lang="tr-TR" sz="2000" dirty="0" err="1" smtClean="0">
                <a:latin typeface="Arial" pitchFamily="34" charset="0"/>
                <a:cs typeface="Arial" pitchFamily="34" charset="0"/>
              </a:rPr>
              <a:t>sekinet</a:t>
            </a:r>
            <a:r>
              <a:rPr lang="tr-TR" sz="2000" dirty="0" smtClean="0">
                <a:latin typeface="Arial" pitchFamily="34" charset="0"/>
                <a:cs typeface="Arial" pitchFamily="34" charset="0"/>
              </a:rPr>
              <a:t> (İlâhî yardım, bereket ve rahmet) iner, onları rahmet bürür, etraflarını melekler sarar ve Allah onları huzurunda bulunanlara anar. Kimin ameli kendisini geriletir ise soyu onu ileri götürmez</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a:latin typeface="Arial" pitchFamily="34" charset="0"/>
                <a:cs typeface="Arial" pitchFamily="34" charset="0"/>
              </a:rPr>
              <a:t>İlim talep etmek her Müslüman’a farzdır</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a:latin typeface="Arial" pitchFamily="34" charset="0"/>
                <a:cs typeface="Arial" pitchFamily="34" charset="0"/>
              </a:rPr>
              <a:t>Size doğu tarafından ilim öğrenmek için insanlar gelecektir. Size geldiklerinde onlara iyiliği tavsiye ediniz.</a:t>
            </a:r>
          </a:p>
          <a:p>
            <a:pPr algn="just">
              <a:lnSpc>
                <a:spcPct val="150000"/>
              </a:lnSpc>
              <a:spcBef>
                <a:spcPts val="600"/>
              </a:spcBef>
              <a:spcAft>
                <a:spcPts val="600"/>
              </a:spcAft>
            </a:pPr>
            <a:endParaRPr lang="tr-TR" sz="2000" dirty="0">
              <a:latin typeface="Arial" pitchFamily="34" charset="0"/>
              <a:cs typeface="Arial" pitchFamily="34" charset="0"/>
            </a:endParaRPr>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561815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Muhatabını Mahcup Etmeme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396051"/>
            <a:ext cx="9725891" cy="5339923"/>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Medineli genç </a:t>
            </a:r>
            <a:r>
              <a:rPr lang="tr-TR" sz="2000" dirty="0" err="1">
                <a:latin typeface="Arial" pitchFamily="34" charset="0"/>
                <a:cs typeface="Arial" pitchFamily="34" charset="0"/>
              </a:rPr>
              <a:t>sahâbî</a:t>
            </a:r>
            <a:r>
              <a:rPr lang="tr-TR" sz="2000" dirty="0">
                <a:latin typeface="Arial" pitchFamily="34" charset="0"/>
                <a:cs typeface="Arial" pitchFamily="34" charset="0"/>
              </a:rPr>
              <a:t> </a:t>
            </a:r>
            <a:r>
              <a:rPr lang="tr-TR" sz="2000" dirty="0" err="1">
                <a:latin typeface="Arial" pitchFamily="34" charset="0"/>
                <a:cs typeface="Arial" pitchFamily="34" charset="0"/>
              </a:rPr>
              <a:t>Muâviye</a:t>
            </a:r>
            <a:r>
              <a:rPr lang="tr-TR" sz="2000" dirty="0">
                <a:latin typeface="Arial" pitchFamily="34" charset="0"/>
                <a:cs typeface="Arial" pitchFamily="34" charset="0"/>
              </a:rPr>
              <a:t> b. Hakem, yasak olduğunu henüz bilmediği sıralarda namaz esnasında aksıran birisine “</a:t>
            </a:r>
            <a:r>
              <a:rPr lang="tr-TR" sz="2000" dirty="0" err="1">
                <a:latin typeface="Arial" pitchFamily="34" charset="0"/>
                <a:cs typeface="Arial" pitchFamily="34" charset="0"/>
              </a:rPr>
              <a:t>Yerhamükâllâh</a:t>
            </a:r>
            <a:r>
              <a:rPr lang="tr-TR" sz="2000" dirty="0">
                <a:latin typeface="Arial" pitchFamily="34" charset="0"/>
                <a:cs typeface="Arial" pitchFamily="34" charset="0"/>
              </a:rPr>
              <a:t>” demişti. Cemaat, bakışlarıyla ona tepki göstermiş, o da “Yazıklar olsun! Ne oluyor da bana bakıyorsunuz?” diye karşılık vermişti. İnsanların üstelemeleri üzerine ise susmak durumunda kalmıştı. Namazın ardından Hz. </a:t>
            </a:r>
            <a:r>
              <a:rPr lang="tr-TR" sz="2000" dirty="0" err="1">
                <a:latin typeface="Arial" pitchFamily="34" charset="0"/>
                <a:cs typeface="Arial" pitchFamily="34" charset="0"/>
              </a:rPr>
              <a:t>Peygamber"in</a:t>
            </a:r>
            <a:r>
              <a:rPr lang="tr-TR" sz="2000" dirty="0">
                <a:latin typeface="Arial" pitchFamily="34" charset="0"/>
                <a:cs typeface="Arial" pitchFamily="34" charset="0"/>
              </a:rPr>
              <a:t> kendisine nasıl davrandığını şöyle anlatıyordu: “Ne ondan önce ne de sonra daha güzel öğreten birini gördüm. Vallahi </a:t>
            </a:r>
            <a:r>
              <a:rPr lang="tr-TR" sz="2000" dirty="0" err="1">
                <a:latin typeface="Arial" pitchFamily="34" charset="0"/>
                <a:cs typeface="Arial" pitchFamily="34" charset="0"/>
              </a:rPr>
              <a:t>Resûlullah</a:t>
            </a:r>
            <a:r>
              <a:rPr lang="tr-TR" sz="2000" dirty="0">
                <a:latin typeface="Arial" pitchFamily="34" charset="0"/>
                <a:cs typeface="Arial" pitchFamily="34" charset="0"/>
              </a:rPr>
              <a:t> beni ne azarladı ne bana vurdu ne de hakaret etti. Sadece, "Bu namazda insan kelâmı konuşulmaz. Namaz ancak </a:t>
            </a:r>
            <a:r>
              <a:rPr lang="tr-TR" sz="2000" dirty="0" err="1">
                <a:latin typeface="Arial" pitchFamily="34" charset="0"/>
                <a:cs typeface="Arial" pitchFamily="34" charset="0"/>
              </a:rPr>
              <a:t>tesbih</a:t>
            </a:r>
            <a:r>
              <a:rPr lang="tr-TR" sz="2000" dirty="0">
                <a:latin typeface="Arial" pitchFamily="34" charset="0"/>
                <a:cs typeface="Arial" pitchFamily="34" charset="0"/>
              </a:rPr>
              <a:t>, tekbir ve </a:t>
            </a:r>
            <a:r>
              <a:rPr lang="tr-TR" sz="2000" dirty="0" err="1">
                <a:latin typeface="Arial" pitchFamily="34" charset="0"/>
                <a:cs typeface="Arial" pitchFamily="34" charset="0"/>
              </a:rPr>
              <a:t>Kur"an</a:t>
            </a:r>
            <a:r>
              <a:rPr lang="tr-TR" sz="2000" dirty="0">
                <a:latin typeface="Arial" pitchFamily="34" charset="0"/>
                <a:cs typeface="Arial" pitchFamily="34" charset="0"/>
              </a:rPr>
              <a:t> okumaktır." dedi</a:t>
            </a:r>
            <a:r>
              <a:rPr lang="tr-TR" sz="2000" dirty="0" smtClean="0">
                <a:latin typeface="Arial" pitchFamily="34" charset="0"/>
                <a:cs typeface="Arial" pitchFamily="34" charset="0"/>
              </a:rPr>
              <a:t>.</a:t>
            </a:r>
            <a:endParaRPr lang="tr-TR" sz="2000" dirty="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47978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İsim Vermeden Uyarma</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82959" y="2396051"/>
            <a:ext cx="9725891" cy="4724370"/>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Resûl-i Ekrem, </a:t>
            </a:r>
            <a:r>
              <a:rPr lang="tr-TR" sz="2000" dirty="0" err="1">
                <a:latin typeface="Arial" pitchFamily="34" charset="0"/>
                <a:cs typeface="Arial" pitchFamily="34" charset="0"/>
              </a:rPr>
              <a:t>Ezd</a:t>
            </a:r>
            <a:r>
              <a:rPr lang="tr-TR" sz="2000" dirty="0">
                <a:latin typeface="Arial" pitchFamily="34" charset="0"/>
                <a:cs typeface="Arial" pitchFamily="34" charset="0"/>
              </a:rPr>
              <a:t> kabilesinden </a:t>
            </a:r>
            <a:r>
              <a:rPr lang="tr-TR" sz="2000" dirty="0" err="1">
                <a:latin typeface="Arial" pitchFamily="34" charset="0"/>
                <a:cs typeface="Arial" pitchFamily="34" charset="0"/>
              </a:rPr>
              <a:t>İbnü"l-Lütbiyye"yi</a:t>
            </a:r>
            <a:r>
              <a:rPr lang="tr-TR" sz="2000" dirty="0">
                <a:latin typeface="Arial" pitchFamily="34" charset="0"/>
                <a:cs typeface="Arial" pitchFamily="34" charset="0"/>
              </a:rPr>
              <a:t> zekât toplamakla görevlendirmişti. Bu zât daha sonra bazı mallarla gelip Resûl-i </a:t>
            </a:r>
            <a:r>
              <a:rPr lang="tr-TR" sz="2000" dirty="0" err="1">
                <a:latin typeface="Arial" pitchFamily="34" charset="0"/>
                <a:cs typeface="Arial" pitchFamily="34" charset="0"/>
              </a:rPr>
              <a:t>Ekrem"e</a:t>
            </a:r>
            <a:r>
              <a:rPr lang="tr-TR" sz="2000" dirty="0">
                <a:latin typeface="Arial" pitchFamily="34" charset="0"/>
                <a:cs typeface="Arial" pitchFamily="34" charset="0"/>
              </a:rPr>
              <a:t>, “Şu size aittir, bu da bana hediye olarak verildi.” demişti. Bunun üzerine </a:t>
            </a:r>
            <a:r>
              <a:rPr lang="tr-TR" sz="2000" dirty="0" err="1">
                <a:latin typeface="Arial" pitchFamily="34" charset="0"/>
                <a:cs typeface="Arial" pitchFamily="34" charset="0"/>
              </a:rPr>
              <a:t>Resûlullah</a:t>
            </a:r>
            <a:r>
              <a:rPr lang="tr-TR" sz="2000" dirty="0">
                <a:latin typeface="Arial" pitchFamily="34" charset="0"/>
                <a:cs typeface="Arial" pitchFamily="34" charset="0"/>
              </a:rPr>
              <a:t> minbere çıkıp, “Benim görevli olarak gönderdiğim bir memura ne oluyor ki, "Şu size aittir, bu da bana hediye olarak verildi." diyebiliyor! Bu kişi babasının veya anasının evinde otursaydı da bir baksaydı kendisine yine hediye verilir miydi, yoksa verilmez miydi?” diyerek zekât tahsildarının hediye almasını bir nevi rüşvet veya görev </a:t>
            </a:r>
            <a:r>
              <a:rPr lang="tr-TR" sz="2000" dirty="0" err="1">
                <a:latin typeface="Arial" pitchFamily="34" charset="0"/>
                <a:cs typeface="Arial" pitchFamily="34" charset="0"/>
              </a:rPr>
              <a:t>suistimali</a:t>
            </a:r>
            <a:r>
              <a:rPr lang="tr-TR" sz="2000" dirty="0">
                <a:latin typeface="Arial" pitchFamily="34" charset="0"/>
                <a:cs typeface="Arial" pitchFamily="34" charset="0"/>
              </a:rPr>
              <a:t> olarak görmüş ve bu vesileyle herkesi bu tür şeylerden </a:t>
            </a:r>
            <a:r>
              <a:rPr lang="tr-TR" sz="2000" dirty="0" smtClean="0">
                <a:latin typeface="Arial" pitchFamily="34" charset="0"/>
                <a:cs typeface="Arial" pitchFamily="34" charset="0"/>
              </a:rPr>
              <a:t>sakındırmıştı.</a:t>
            </a:r>
            <a:endParaRPr lang="tr-TR" sz="2000" dirty="0" smtClean="0">
              <a:latin typeface="Arial" pitchFamily="34" charset="0"/>
              <a:cs typeface="Arial" pitchFamily="34" charset="0"/>
            </a:endParaRPr>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108539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İltifat Ederek Teşvik Etme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3339376"/>
          </a:xfrm>
          <a:prstGeom prst="rect">
            <a:avLst/>
          </a:prstGeom>
          <a:noFill/>
        </p:spPr>
        <p:txBody>
          <a:bodyPr wrap="square" rtlCol="0">
            <a:spAutoFit/>
          </a:bodyPr>
          <a:lstStyle/>
          <a:p>
            <a:pPr algn="just">
              <a:lnSpc>
                <a:spcPct val="150000"/>
              </a:lnSpc>
              <a:spcBef>
                <a:spcPts val="600"/>
              </a:spcBef>
              <a:spcAft>
                <a:spcPts val="600"/>
              </a:spcAft>
            </a:pPr>
            <a:r>
              <a:rPr lang="tr-TR" sz="2000" dirty="0" err="1">
                <a:latin typeface="Arial" pitchFamily="34" charset="0"/>
                <a:cs typeface="Arial" pitchFamily="34" charset="0"/>
              </a:rPr>
              <a:t>Ebû</a:t>
            </a:r>
            <a:r>
              <a:rPr lang="tr-TR" sz="2000" dirty="0">
                <a:latin typeface="Arial" pitchFamily="34" charset="0"/>
                <a:cs typeface="Arial" pitchFamily="34" charset="0"/>
              </a:rPr>
              <a:t> </a:t>
            </a:r>
            <a:r>
              <a:rPr lang="tr-TR" sz="2000" dirty="0" err="1">
                <a:latin typeface="Arial" pitchFamily="34" charset="0"/>
                <a:cs typeface="Arial" pitchFamily="34" charset="0"/>
              </a:rPr>
              <a:t>Hüreyre"nin</a:t>
            </a:r>
            <a:r>
              <a:rPr lang="tr-TR" sz="2000" dirty="0">
                <a:latin typeface="Arial" pitchFamily="34" charset="0"/>
                <a:cs typeface="Arial" pitchFamily="34" charset="0"/>
              </a:rPr>
              <a:t>, “Kıyamet gününde senin şefaatinle en çok kim mutlu olacak?” sorusu üzerine ise Allah </a:t>
            </a:r>
            <a:r>
              <a:rPr lang="tr-TR" sz="2000" dirty="0" err="1">
                <a:latin typeface="Arial" pitchFamily="34" charset="0"/>
                <a:cs typeface="Arial" pitchFamily="34" charset="0"/>
              </a:rPr>
              <a:t>Resûlü</a:t>
            </a:r>
            <a:r>
              <a:rPr lang="tr-TR" sz="2000" dirty="0" smtClean="0">
                <a:latin typeface="Arial" pitchFamily="34" charset="0"/>
                <a:cs typeface="Arial" pitchFamily="34" charset="0"/>
              </a:rPr>
              <a:t>, Ey </a:t>
            </a:r>
            <a:r>
              <a:rPr lang="tr-TR" sz="2000" dirty="0" err="1" smtClean="0">
                <a:latin typeface="Arial" pitchFamily="34" charset="0"/>
                <a:cs typeface="Arial" pitchFamily="34" charset="0"/>
              </a:rPr>
              <a:t>Ebû</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Hüreyre</a:t>
            </a:r>
            <a:r>
              <a:rPr lang="tr-TR" sz="2000" dirty="0" smtClean="0">
                <a:latin typeface="Arial" pitchFamily="34" charset="0"/>
                <a:cs typeface="Arial" pitchFamily="34" charset="0"/>
              </a:rPr>
              <a:t>, senin bu konulara düşkünlüğünü bildiğim için bu soruyu senden önce kimsenin sormayacağını tahmin ediyordum. Kıyamet günü, benim şefaatimden en çok mutlu olacak kişiler içten bir şekilde "Allah"tan başka bir ilâh olmadığını" söyleyenlerdir.</a:t>
            </a:r>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57949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err="1" smtClean="0">
                <a:solidFill>
                  <a:schemeClr val="accent1">
                    <a:lumMod val="75000"/>
                  </a:schemeClr>
                </a:solidFill>
                <a:latin typeface="Corbel" panose="020B0503020204020204" pitchFamily="34" charset="0"/>
                <a:ea typeface="Tahoma" pitchFamily="34" charset="0"/>
                <a:cs typeface="Tahoma" pitchFamily="34" charset="0"/>
              </a:rPr>
              <a:t>Kolaylaştıma</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43908"/>
            <a:ext cx="9348621" cy="3647152"/>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Kolaylaştırın zorlaştırmayın; müjdeleyin, nefret ettirmeyin</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a:latin typeface="Arial" pitchFamily="34" charset="0"/>
                <a:cs typeface="Arial" pitchFamily="34" charset="0"/>
              </a:rPr>
              <a:t>Hz. </a:t>
            </a:r>
            <a:r>
              <a:rPr lang="tr-TR" sz="2000" dirty="0" err="1">
                <a:latin typeface="Arial" pitchFamily="34" charset="0"/>
                <a:cs typeface="Arial" pitchFamily="34" charset="0"/>
              </a:rPr>
              <a:t>Âişe</a:t>
            </a:r>
            <a:r>
              <a:rPr lang="tr-TR" sz="2000" dirty="0">
                <a:latin typeface="Arial" pitchFamily="34" charset="0"/>
                <a:cs typeface="Arial" pitchFamily="34" charset="0"/>
              </a:rPr>
              <a:t> diyor ki, “Peygamber (sav), iki durum arasında tercih yapma durumunda kaldığında, eğer günah değilse en kolay olanını tercih ederdi. Eğer günah ise ondan en uzak duran kimse </a:t>
            </a:r>
            <a:r>
              <a:rPr lang="tr-TR" sz="2000" dirty="0" smtClean="0">
                <a:latin typeface="Arial" pitchFamily="34" charset="0"/>
                <a:cs typeface="Arial" pitchFamily="34" charset="0"/>
              </a:rPr>
              <a:t>olurdu.»</a:t>
            </a: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474476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err="1" smtClean="0">
                <a:solidFill>
                  <a:schemeClr val="accent1">
                    <a:lumMod val="75000"/>
                  </a:schemeClr>
                </a:solidFill>
                <a:latin typeface="Corbel" panose="020B0503020204020204" pitchFamily="34" charset="0"/>
                <a:ea typeface="Tahoma" pitchFamily="34" charset="0"/>
                <a:cs typeface="Tahoma" pitchFamily="34" charset="0"/>
              </a:rPr>
              <a:t>Rıfk</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 (Yumuşaklık)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55631"/>
            <a:ext cx="8973482" cy="6263253"/>
          </a:xfrm>
          <a:prstGeom prst="rect">
            <a:avLst/>
          </a:prstGeom>
          <a:noFill/>
        </p:spPr>
        <p:txBody>
          <a:bodyPr wrap="square" rtlCol="0">
            <a:spAutoFit/>
          </a:bodyPr>
          <a:lstStyle/>
          <a:p>
            <a:pPr algn="just">
              <a:lnSpc>
                <a:spcPct val="150000"/>
              </a:lnSpc>
              <a:spcBef>
                <a:spcPts val="600"/>
              </a:spcBef>
              <a:spcAft>
                <a:spcPts val="600"/>
              </a:spcAft>
            </a:pPr>
            <a:r>
              <a:rPr lang="tr-TR" sz="2000" dirty="0" err="1">
                <a:latin typeface="Arial" pitchFamily="34" charset="0"/>
                <a:cs typeface="Arial" pitchFamily="34" charset="0"/>
              </a:rPr>
              <a:t>Huneyn</a:t>
            </a:r>
            <a:r>
              <a:rPr lang="tr-TR" sz="2000" dirty="0">
                <a:latin typeface="Arial" pitchFamily="34" charset="0"/>
                <a:cs typeface="Arial" pitchFamily="34" charset="0"/>
              </a:rPr>
              <a:t> </a:t>
            </a:r>
            <a:r>
              <a:rPr lang="tr-TR" sz="2000" dirty="0" smtClean="0">
                <a:latin typeface="Arial" pitchFamily="34" charset="0"/>
                <a:cs typeface="Arial" pitchFamily="34" charset="0"/>
              </a:rPr>
              <a:t>Savaşı’nda</a:t>
            </a:r>
            <a:r>
              <a:rPr lang="tr-TR" sz="2000" dirty="0">
                <a:latin typeface="Arial" pitchFamily="34" charset="0"/>
                <a:cs typeface="Arial" pitchFamily="34" charset="0"/>
              </a:rPr>
              <a:t>, Resûl-i Ekrem ganimet taksim ettikten sonra bir adam, yapılan taksimatın âdil olmadığını ve Allah rızasının gözetilmediğini söylemişti. Onun bu lafları Resûl-i </a:t>
            </a:r>
            <a:r>
              <a:rPr lang="tr-TR" sz="2000" dirty="0" smtClean="0">
                <a:latin typeface="Arial" pitchFamily="34" charset="0"/>
                <a:cs typeface="Arial" pitchFamily="34" charset="0"/>
              </a:rPr>
              <a:t>Ekrem’e </a:t>
            </a:r>
            <a:r>
              <a:rPr lang="tr-TR" sz="2000" dirty="0">
                <a:latin typeface="Arial" pitchFamily="34" charset="0"/>
                <a:cs typeface="Arial" pitchFamily="34" charset="0"/>
              </a:rPr>
              <a:t>ulaşınca, “Allah ve </a:t>
            </a:r>
            <a:r>
              <a:rPr lang="tr-TR" sz="2000" dirty="0" err="1">
                <a:latin typeface="Arial" pitchFamily="34" charset="0"/>
                <a:cs typeface="Arial" pitchFamily="34" charset="0"/>
              </a:rPr>
              <a:t>Resûlü</a:t>
            </a:r>
            <a:r>
              <a:rPr lang="tr-TR" sz="2000" dirty="0">
                <a:latin typeface="Arial" pitchFamily="34" charset="0"/>
                <a:cs typeface="Arial" pitchFamily="34" charset="0"/>
              </a:rPr>
              <a:t> adaletli değilse, kim adaletli olabilir ki? Allah, </a:t>
            </a:r>
            <a:r>
              <a:rPr lang="tr-TR" sz="2000" dirty="0" smtClean="0">
                <a:latin typeface="Arial" pitchFamily="34" charset="0"/>
                <a:cs typeface="Arial" pitchFamily="34" charset="0"/>
              </a:rPr>
              <a:t>Musa’ya </a:t>
            </a:r>
            <a:r>
              <a:rPr lang="tr-TR" sz="2000" dirty="0">
                <a:latin typeface="Arial" pitchFamily="34" charset="0"/>
                <a:cs typeface="Arial" pitchFamily="34" charset="0"/>
              </a:rPr>
              <a:t>rahmet eylesin, o bundan daha çok eziyet görmüştü fakat sabretti.” demekle yetinmişti</a:t>
            </a:r>
            <a:r>
              <a:rPr lang="tr-TR" sz="2000" dirty="0" smtClean="0">
                <a:latin typeface="Arial" pitchFamily="34" charset="0"/>
                <a:cs typeface="Arial" pitchFamily="34" charset="0"/>
              </a:rPr>
              <a:t>.</a:t>
            </a:r>
          </a:p>
          <a:p>
            <a:pPr algn="just">
              <a:lnSpc>
                <a:spcPct val="150000"/>
              </a:lnSpc>
              <a:spcBef>
                <a:spcPts val="600"/>
              </a:spcBef>
              <a:spcAft>
                <a:spcPts val="600"/>
              </a:spcAft>
            </a:pPr>
            <a:r>
              <a:rPr lang="tr-TR" sz="2000" dirty="0" smtClean="0">
                <a:latin typeface="Arial" pitchFamily="34" charset="0"/>
                <a:cs typeface="Arial" pitchFamily="34" charset="0"/>
              </a:rPr>
              <a:t>Ey </a:t>
            </a:r>
            <a:r>
              <a:rPr lang="tr-TR" sz="2000" dirty="0" err="1">
                <a:latin typeface="Arial" pitchFamily="34" charset="0"/>
                <a:cs typeface="Arial" pitchFamily="34" charset="0"/>
              </a:rPr>
              <a:t>Âişe</a:t>
            </a:r>
            <a:r>
              <a:rPr lang="tr-TR" sz="2000" dirty="0">
                <a:latin typeface="Arial" pitchFamily="34" charset="0"/>
                <a:cs typeface="Arial" pitchFamily="34" charset="0"/>
              </a:rPr>
              <a:t>, yumuşak davran! Çünkü </a:t>
            </a:r>
            <a:r>
              <a:rPr lang="tr-TR" sz="2000" dirty="0" err="1">
                <a:latin typeface="Arial" pitchFamily="34" charset="0"/>
                <a:cs typeface="Arial" pitchFamily="34" charset="0"/>
              </a:rPr>
              <a:t>rıfk</a:t>
            </a:r>
            <a:r>
              <a:rPr lang="tr-TR" sz="2000" dirty="0">
                <a:latin typeface="Arial" pitchFamily="34" charset="0"/>
                <a:cs typeface="Arial" pitchFamily="34" charset="0"/>
              </a:rPr>
              <a:t> nerede bulunursa onu güzelleştirir, nereden çıkarılıp alınırsa o da çirkinleşir.</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p>
          <a:p>
            <a:pPr algn="just">
              <a:lnSpc>
                <a:spcPct val="150000"/>
              </a:lnSpc>
              <a:spcBef>
                <a:spcPts val="600"/>
              </a:spcBef>
              <a:spcAft>
                <a:spcPts val="600"/>
              </a:spcAft>
            </a:pPr>
            <a:endParaRPr lang="tr-TR" sz="2000" dirty="0" smtClean="0"/>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062364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err="1" smtClean="0">
                <a:solidFill>
                  <a:schemeClr val="accent1">
                    <a:lumMod val="75000"/>
                  </a:schemeClr>
                </a:solidFill>
                <a:latin typeface="Corbel" panose="020B0503020204020204" pitchFamily="34" charset="0"/>
                <a:ea typeface="Tahoma" pitchFamily="34" charset="0"/>
                <a:cs typeface="Tahoma" pitchFamily="34" charset="0"/>
              </a:rPr>
              <a:t>Rıfk</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 (Yumuşaklık)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1969478"/>
            <a:ext cx="9758928" cy="6417141"/>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Bir gün yanına gelen ve zina etmek istediğini söyleyen bir gencin insanlar tarafından azarlandığını görünce onlara mani olmuş, onu yakınına oturtmuştu. Rencide etmeden ve onurunu </a:t>
            </a:r>
            <a:r>
              <a:rPr lang="tr-TR" sz="2000" dirty="0" err="1">
                <a:latin typeface="Arial" pitchFamily="34" charset="0"/>
                <a:cs typeface="Arial" pitchFamily="34" charset="0"/>
              </a:rPr>
              <a:t>kırmadan,“Sen</a:t>
            </a:r>
            <a:r>
              <a:rPr lang="tr-TR" sz="2000" dirty="0">
                <a:latin typeface="Arial" pitchFamily="34" charset="0"/>
                <a:cs typeface="Arial" pitchFamily="34" charset="0"/>
              </a:rPr>
              <a:t> annenle zina yapılmasını ister misin? Kızınla zina yapılmasını ister misin? Kız kardeşinle zina yapılmasını ister misin? Halanla zina yapılmasını ister misin? Teyzenle zina yapılmasını ister misin?” şeklinde birkaç soru sormuştu. Genç her defasında, “Hayır. </a:t>
            </a:r>
            <a:r>
              <a:rPr lang="tr-TR" sz="2000" dirty="0" err="1">
                <a:latin typeface="Arial" pitchFamily="34" charset="0"/>
                <a:cs typeface="Arial" pitchFamily="34" charset="0"/>
              </a:rPr>
              <a:t>Allah"a</a:t>
            </a:r>
            <a:r>
              <a:rPr lang="tr-TR" sz="2000" dirty="0">
                <a:latin typeface="Arial" pitchFamily="34" charset="0"/>
                <a:cs typeface="Arial" pitchFamily="34" charset="0"/>
              </a:rPr>
              <a:t> yemin ederim, Allah beni sana feda etsin ki, istemem.” diye cevap vermiş, bunun üzerine Allah </a:t>
            </a:r>
            <a:r>
              <a:rPr lang="tr-TR" sz="2000" dirty="0" err="1">
                <a:latin typeface="Arial" pitchFamily="34" charset="0"/>
                <a:cs typeface="Arial" pitchFamily="34" charset="0"/>
              </a:rPr>
              <a:t>Resûlü</a:t>
            </a:r>
            <a:r>
              <a:rPr lang="tr-TR" sz="2000" dirty="0">
                <a:latin typeface="Arial" pitchFamily="34" charset="0"/>
                <a:cs typeface="Arial" pitchFamily="34" charset="0"/>
              </a:rPr>
              <a:t> hiç kimsenin annesiyle, kızıyla, kız kardeşiyle, halasıyla teyzesiyle zina yapılmasını isteyemeyeceğini bildirerek ikna olmasını sağlamış ve ona dua ederek göndermişti.</a:t>
            </a: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p>
          <a:p>
            <a:pPr algn="just">
              <a:lnSpc>
                <a:spcPct val="150000"/>
              </a:lnSpc>
              <a:spcBef>
                <a:spcPts val="600"/>
              </a:spcBef>
              <a:spcAft>
                <a:spcPts val="600"/>
              </a:spcAft>
            </a:pPr>
            <a:endParaRPr lang="tr-TR" sz="2000" dirty="0" smtClean="0"/>
          </a:p>
          <a:p>
            <a:pPr algn="just"/>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1735487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Facet</Template>
  <TotalTime>433</TotalTime>
  <Words>2295</Words>
  <Application>Microsoft Office PowerPoint</Application>
  <PresentationFormat>Özel</PresentationFormat>
  <Paragraphs>145</Paragraphs>
  <Slides>27</Slides>
  <Notes>0</Notes>
  <HiddenSlides>0</HiddenSlides>
  <MMClips>0</MMClips>
  <ScaleCrop>false</ScaleCrop>
  <HeadingPairs>
    <vt:vector size="4" baseType="variant">
      <vt:variant>
        <vt:lpstr>Tema</vt:lpstr>
      </vt:variant>
      <vt:variant>
        <vt:i4>2</vt:i4>
      </vt:variant>
      <vt:variant>
        <vt:lpstr>Slayt Başlıkları</vt:lpstr>
      </vt:variant>
      <vt:variant>
        <vt:i4>27</vt:i4>
      </vt:variant>
    </vt:vector>
  </HeadingPairs>
  <TitlesOfParts>
    <vt:vector size="29" baseType="lpstr">
      <vt:lpstr>Office Teması</vt:lpstr>
      <vt:lpstr>Şeritli</vt:lpstr>
      <vt:lpstr>HADİS METİNLERİ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pc</cp:lastModifiedBy>
  <cp:revision>72</cp:revision>
  <dcterms:created xsi:type="dcterms:W3CDTF">2019-09-14T09:59:13Z</dcterms:created>
  <dcterms:modified xsi:type="dcterms:W3CDTF">2020-05-09T08:57:37Z</dcterms:modified>
</cp:coreProperties>
</file>