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2" r:id="rId1"/>
    <p:sldMasterId id="2147483994" r:id="rId2"/>
  </p:sldMasterIdLst>
  <p:sldIdLst>
    <p:sldId id="256" r:id="rId3"/>
    <p:sldId id="258" r:id="rId4"/>
    <p:sldId id="272" r:id="rId5"/>
    <p:sldId id="279" r:id="rId6"/>
    <p:sldId id="280" r:id="rId7"/>
    <p:sldId id="281" r:id="rId8"/>
    <p:sldId id="282" r:id="rId9"/>
    <p:sldId id="283" r:id="rId10"/>
    <p:sldId id="284" r:id="rId11"/>
    <p:sldId id="285" r:id="rId12"/>
    <p:sldId id="268" r:id="rId13"/>
    <p:sldId id="269" r:id="rId14"/>
    <p:sldId id="273" r:id="rId15"/>
    <p:sldId id="274" r:id="rId16"/>
    <p:sldId id="275" r:id="rId17"/>
    <p:sldId id="276" r:id="rId18"/>
    <p:sldId id="277" r:id="rId19"/>
    <p:sldId id="278" r:id="rId20"/>
    <p:sldId id="286" r:id="rId21"/>
  </p:sldIdLst>
  <p:sldSz cx="10691813" cy="6858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81" d="100"/>
          <a:sy n="81" d="100"/>
        </p:scale>
        <p:origin x="-630" y="-36"/>
      </p:cViewPr>
      <p:guideLst>
        <p:guide orient="horz" pos="2160"/>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336477" y="1122363"/>
            <a:ext cx="8018860" cy="2387600"/>
          </a:xfrm>
        </p:spPr>
        <p:txBody>
          <a:bodyPr anchor="b"/>
          <a:lstStyle>
            <a:lvl1pPr algn="ctr">
              <a:defRPr sz="5262"/>
            </a:lvl1pPr>
          </a:lstStyle>
          <a:p>
            <a:r>
              <a:rPr lang="tr-TR" smtClean="0"/>
              <a:t>Asıl başlık stili için tıklatın</a:t>
            </a:r>
            <a:endParaRPr lang="en-US" dirty="0"/>
          </a:p>
        </p:txBody>
      </p:sp>
      <p:sp>
        <p:nvSpPr>
          <p:cNvPr id="3" name="Subtitle 2"/>
          <p:cNvSpPr>
            <a:spLocks noGrp="1"/>
          </p:cNvSpPr>
          <p:nvPr>
            <p:ph type="subTitle" idx="1"/>
          </p:nvPr>
        </p:nvSpPr>
        <p:spPr>
          <a:xfrm>
            <a:off x="1336477" y="3602038"/>
            <a:ext cx="8018860" cy="1655762"/>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pPr/>
              <a:t>02.05.2020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76204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pPr/>
              <a:t>02.05.2020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228293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65125"/>
            <a:ext cx="2305422"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365125"/>
            <a:ext cx="6782619"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pPr/>
              <a:t>02.05.2020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407784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16981" y="2166365"/>
            <a:ext cx="9863197" cy="1739347"/>
          </a:xfrm>
        </p:spPr>
        <p:txBody>
          <a:bodyPr tIns="45720" bIns="45720" anchor="ctr">
            <a:normAutofit/>
          </a:bodyPr>
          <a:lstStyle>
            <a:lvl1pPr algn="ctr">
              <a:lnSpc>
                <a:spcPct val="80000"/>
              </a:lnSpc>
              <a:defRPr sz="5262" spc="132" baseline="0">
                <a:solidFill>
                  <a:schemeClr val="bg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304716" y="3913632"/>
            <a:ext cx="10090399" cy="457200"/>
          </a:xfrm>
        </p:spPr>
        <p:txBody>
          <a:bodyPr>
            <a:normAutofit/>
          </a:bodyPr>
          <a:lstStyle>
            <a:lvl1pPr marL="0" indent="0" algn="ctr">
              <a:spcBef>
                <a:spcPts val="0"/>
              </a:spcBef>
              <a:spcAft>
                <a:spcPts val="0"/>
              </a:spcAft>
              <a:buNone/>
              <a:defRPr sz="1754">
                <a:solidFill>
                  <a:srgbClr val="FFFFFF"/>
                </a:solidFill>
              </a:defRPr>
            </a:lvl1pPr>
            <a:lvl2pPr marL="400964" indent="0" algn="ctr">
              <a:buNone/>
              <a:defRPr sz="1754"/>
            </a:lvl2pPr>
            <a:lvl3pPr marL="801929" indent="0" algn="ctr">
              <a:buNone/>
              <a:defRPr sz="1754"/>
            </a:lvl3pPr>
            <a:lvl4pPr marL="1202893" indent="0" algn="ctr">
              <a:buNone/>
              <a:defRPr sz="1754"/>
            </a:lvl4pPr>
            <a:lvl5pPr marL="1603858" indent="0" algn="ctr">
              <a:buNone/>
              <a:defRPr sz="1754"/>
            </a:lvl5pPr>
            <a:lvl6pPr marL="2004822" indent="0" algn="ctr">
              <a:buNone/>
              <a:defRPr sz="1754"/>
            </a:lvl6pPr>
            <a:lvl7pPr marL="2405786" indent="0" algn="ctr">
              <a:buNone/>
              <a:defRPr sz="1754"/>
            </a:lvl7pPr>
            <a:lvl8pPr marL="2806751" indent="0" algn="ctr">
              <a:buNone/>
              <a:defRPr sz="1754"/>
            </a:lvl8pPr>
            <a:lvl9pPr marL="3207715" indent="0" algn="ctr">
              <a:buNone/>
              <a:defRPr sz="1754"/>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pPr/>
              <a:t>02.05.2020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263437595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pPr/>
              <a:t>02.05.2020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2136186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16981" y="2167128"/>
            <a:ext cx="9863197" cy="1737360"/>
          </a:xfrm>
        </p:spPr>
        <p:txBody>
          <a:bodyPr anchor="ctr">
            <a:noAutofit/>
          </a:bodyPr>
          <a:lstStyle>
            <a:lvl1pPr algn="ctr">
              <a:lnSpc>
                <a:spcPct val="80000"/>
              </a:lnSpc>
              <a:defRPr sz="5262" b="0" spc="132" baseline="0">
                <a:solidFill>
                  <a:schemeClr val="bg1"/>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04716" y="3913212"/>
            <a:ext cx="10087726" cy="457200"/>
          </a:xfrm>
        </p:spPr>
        <p:txBody>
          <a:bodyPr anchor="t">
            <a:normAutofit/>
          </a:bodyPr>
          <a:lstStyle>
            <a:lvl1pPr marL="0" indent="0" algn="ctr">
              <a:buNone/>
              <a:defRPr sz="1754">
                <a:solidFill>
                  <a:srgbClr val="FFFFFF"/>
                </a:solidFill>
              </a:defRPr>
            </a:lvl1pPr>
            <a:lvl2pPr marL="400964" indent="0">
              <a:buNone/>
              <a:defRPr sz="1579">
                <a:solidFill>
                  <a:schemeClr val="tx1">
                    <a:tint val="75000"/>
                  </a:schemeClr>
                </a:solidFill>
              </a:defRPr>
            </a:lvl2pPr>
            <a:lvl3pPr marL="801929" indent="0">
              <a:buNone/>
              <a:defRPr sz="1403">
                <a:solidFill>
                  <a:schemeClr val="tx1">
                    <a:tint val="75000"/>
                  </a:schemeClr>
                </a:solidFill>
              </a:defRPr>
            </a:lvl3pPr>
            <a:lvl4pPr marL="1202893" indent="0">
              <a:buNone/>
              <a:defRPr sz="1228">
                <a:solidFill>
                  <a:schemeClr val="tx1">
                    <a:tint val="75000"/>
                  </a:schemeClr>
                </a:solidFill>
              </a:defRPr>
            </a:lvl4pPr>
            <a:lvl5pPr marL="1603858" indent="0">
              <a:buNone/>
              <a:defRPr sz="1228">
                <a:solidFill>
                  <a:schemeClr val="tx1">
                    <a:tint val="75000"/>
                  </a:schemeClr>
                </a:solidFill>
              </a:defRPr>
            </a:lvl5pPr>
            <a:lvl6pPr marL="2004822" indent="0">
              <a:buNone/>
              <a:defRPr sz="1228">
                <a:solidFill>
                  <a:schemeClr val="tx1">
                    <a:tint val="75000"/>
                  </a:schemeClr>
                </a:solidFill>
              </a:defRPr>
            </a:lvl6pPr>
            <a:lvl7pPr marL="2405786" indent="0">
              <a:buNone/>
              <a:defRPr sz="1228">
                <a:solidFill>
                  <a:schemeClr val="tx1">
                    <a:tint val="75000"/>
                  </a:schemeClr>
                </a:solidFill>
              </a:defRPr>
            </a:lvl7pPr>
            <a:lvl8pPr marL="2806751" indent="0">
              <a:buNone/>
              <a:defRPr sz="1228">
                <a:solidFill>
                  <a:schemeClr val="tx1">
                    <a:tint val="75000"/>
                  </a:schemeClr>
                </a:solidFill>
              </a:defRPr>
            </a:lvl8pPr>
            <a:lvl9pPr marL="3207715" indent="0">
              <a:buNone/>
              <a:defRPr sz="1228">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solidFill>
                  <a:schemeClr val="tx2"/>
                </a:solidFill>
              </a:defRPr>
            </a:lvl1pPr>
          </a:lstStyle>
          <a:p>
            <a:fld id="{D06DE85E-D9ED-4BD3-B93A-FEBB02327D00}" type="datetimeFigureOut">
              <a:rPr lang="tr-TR" smtClean="0"/>
              <a:pPr/>
              <a:t>02.05.2020</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4437E64-06FD-4918-AE87-89664F1D7848}" type="slidenum">
              <a:rPr lang="tr-TR" smtClean="0"/>
              <a:pPr/>
              <a:t>‹#›</a:t>
            </a:fld>
            <a:endParaRPr lang="tr-TR"/>
          </a:p>
        </p:txBody>
      </p:sp>
    </p:spTree>
    <p:extLst>
      <p:ext uri="{BB962C8B-B14F-4D97-AF65-F5344CB8AC3E}">
        <p14:creationId xmlns:p14="http://schemas.microsoft.com/office/powerpoint/2010/main" val="340457041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57030"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63761"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pPr/>
              <a:t>02.05.2020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3585236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58490"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1058490" y="2656566"/>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64497"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64497" y="2656564"/>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pPr/>
              <a:t>02.05.2020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952887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pPr/>
              <a:t>02.05.2020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4283751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pPr/>
              <a:t>02.05.2020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124665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058490" y="2120054"/>
            <a:ext cx="5372636" cy="4114800"/>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30608" y="2147487"/>
            <a:ext cx="2806601" cy="3432319"/>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pPr/>
              <a:t>02.05.2020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302263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pPr/>
              <a:t>02.05.2020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3522557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22640" y="2211494"/>
            <a:ext cx="5372636" cy="3931920"/>
          </a:xfrm>
          <a:solidFill>
            <a:schemeClr val="tx2">
              <a:lumMod val="60000"/>
              <a:lumOff val="40000"/>
            </a:schemeClr>
          </a:solidFill>
        </p:spPr>
        <p:txBody>
          <a:bodyPr tIns="365760" anchor="t"/>
          <a:lstStyle>
            <a:lvl1pPr marL="0" indent="0" algn="ctr">
              <a:buNone/>
              <a:defRPr sz="2806">
                <a:solidFill>
                  <a:schemeClr val="tx1">
                    <a:lumMod val="50000"/>
                  </a:schemeClr>
                </a:solidFill>
              </a:defRPr>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32068" y="2150621"/>
            <a:ext cx="2806601" cy="3429000"/>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pPr/>
              <a:t>02.05.2020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2933348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pPr/>
              <a:t>02.05.2020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431382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7909514" y="0"/>
            <a:ext cx="240565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033438" y="274638"/>
            <a:ext cx="2106775" cy="5897562"/>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274638"/>
            <a:ext cx="6992203" cy="5897562"/>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735062" y="6422855"/>
            <a:ext cx="2405654" cy="365125"/>
          </a:xfrm>
        </p:spPr>
        <p:txBody>
          <a:bodyPr/>
          <a:lstStyle/>
          <a:p>
            <a:fld id="{D06DE85E-D9ED-4BD3-B93A-FEBB02327D00}" type="datetimeFigureOut">
              <a:rPr lang="tr-TR" smtClean="0"/>
              <a:pPr/>
              <a:t>02.05.2020</a:t>
            </a:fld>
            <a:endParaRPr lang="tr-TR"/>
          </a:p>
        </p:txBody>
      </p:sp>
      <p:sp>
        <p:nvSpPr>
          <p:cNvPr id="5" name="Footer Placeholder 4"/>
          <p:cNvSpPr>
            <a:spLocks noGrp="1"/>
          </p:cNvSpPr>
          <p:nvPr>
            <p:ph type="ftr" sz="quarter" idx="11"/>
          </p:nvPr>
        </p:nvSpPr>
        <p:spPr>
          <a:xfrm>
            <a:off x="3311494" y="6422855"/>
            <a:ext cx="3753069" cy="365125"/>
          </a:xfrm>
        </p:spPr>
        <p:txBody>
          <a:bodyPr/>
          <a:lstStyle/>
          <a:p>
            <a:endParaRPr lang="tr-TR"/>
          </a:p>
        </p:txBody>
      </p:sp>
      <p:sp>
        <p:nvSpPr>
          <p:cNvPr id="6" name="Slide Number Placeholder 5"/>
          <p:cNvSpPr>
            <a:spLocks noGrp="1"/>
          </p:cNvSpPr>
          <p:nvPr>
            <p:ph type="sldNum" sz="quarter" idx="12"/>
          </p:nvPr>
        </p:nvSpPr>
        <p:spPr>
          <a:xfrm>
            <a:off x="7079686" y="6422855"/>
            <a:ext cx="771507" cy="365125"/>
          </a:xfrm>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188729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9493" y="1709739"/>
            <a:ext cx="9221689" cy="2852737"/>
          </a:xfrm>
        </p:spPr>
        <p:txBody>
          <a:bodyPr anchor="b"/>
          <a:lstStyle>
            <a:lvl1pPr>
              <a:defRPr sz="5262"/>
            </a:lvl1pPr>
          </a:lstStyle>
          <a:p>
            <a:r>
              <a:rPr lang="tr-TR" smtClean="0"/>
              <a:t>Asıl başlık stili için tıklatın</a:t>
            </a:r>
            <a:endParaRPr lang="en-US" dirty="0"/>
          </a:p>
        </p:txBody>
      </p:sp>
      <p:sp>
        <p:nvSpPr>
          <p:cNvPr id="3" name="Text Placeholder 2"/>
          <p:cNvSpPr>
            <a:spLocks noGrp="1"/>
          </p:cNvSpPr>
          <p:nvPr>
            <p:ph type="body" idx="1"/>
          </p:nvPr>
        </p:nvSpPr>
        <p:spPr>
          <a:xfrm>
            <a:off x="729493" y="4589464"/>
            <a:ext cx="9221689" cy="1500187"/>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06DE85E-D9ED-4BD3-B93A-FEBB02327D00}" type="datetimeFigureOut">
              <a:rPr lang="tr-TR" smtClean="0"/>
              <a:pPr/>
              <a:t>02.05.2020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377052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735062"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12730"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pPr/>
              <a:t>02.05.2020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262300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36455" y="365126"/>
            <a:ext cx="9221689"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736455" y="1681163"/>
            <a:ext cx="4523138"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736455" y="2505075"/>
            <a:ext cx="452313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12730" y="1681163"/>
            <a:ext cx="4545413"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12730" y="2505075"/>
            <a:ext cx="4545413"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pPr/>
              <a:t>02.05.2020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11344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pPr/>
              <a:t>02.05.2020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308669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pPr/>
              <a:t>02.05.2020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211648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Content Placeholder 2"/>
          <p:cNvSpPr>
            <a:spLocks noGrp="1"/>
          </p:cNvSpPr>
          <p:nvPr>
            <p:ph idx="1"/>
          </p:nvPr>
        </p:nvSpPr>
        <p:spPr>
          <a:xfrm>
            <a:off x="4545413" y="987426"/>
            <a:ext cx="5412730" cy="487362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pPr/>
              <a:t>02.05.2020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361041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545413" y="987426"/>
            <a:ext cx="5412730" cy="4873625"/>
          </a:xfrm>
        </p:spPr>
        <p:txBody>
          <a:bodyPr anchor="t"/>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pPr/>
              <a:t>02.05.2020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1850299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65126"/>
            <a:ext cx="9221689"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35062" y="1825625"/>
            <a:ext cx="9221689"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35062" y="6356351"/>
            <a:ext cx="2405658" cy="365125"/>
          </a:xfrm>
          <a:prstGeom prst="rect">
            <a:avLst/>
          </a:prstGeom>
        </p:spPr>
        <p:txBody>
          <a:bodyPr vert="horz" lIns="91440" tIns="45720" rIns="91440" bIns="45720" rtlCol="0" anchor="ctr"/>
          <a:lstStyle>
            <a:lvl1pPr algn="l">
              <a:defRPr sz="1052">
                <a:solidFill>
                  <a:schemeClr val="tx1">
                    <a:tint val="75000"/>
                  </a:schemeClr>
                </a:solidFill>
              </a:defRPr>
            </a:lvl1pPr>
          </a:lstStyle>
          <a:p>
            <a:fld id="{D06DE85E-D9ED-4BD3-B93A-FEBB02327D00}" type="datetimeFigureOut">
              <a:rPr lang="tr-TR" smtClean="0"/>
              <a:pPr/>
              <a:t>02.05.2020</a:t>
            </a:fld>
            <a:endParaRPr lang="tr-TR"/>
          </a:p>
        </p:txBody>
      </p:sp>
      <p:sp>
        <p:nvSpPr>
          <p:cNvPr id="5" name="Footer Placeholder 4"/>
          <p:cNvSpPr>
            <a:spLocks noGrp="1"/>
          </p:cNvSpPr>
          <p:nvPr>
            <p:ph type="ftr" sz="quarter" idx="3"/>
          </p:nvPr>
        </p:nvSpPr>
        <p:spPr>
          <a:xfrm>
            <a:off x="3541663" y="6356351"/>
            <a:ext cx="3608487" cy="365125"/>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551093" y="6356351"/>
            <a:ext cx="2405658" cy="365125"/>
          </a:xfrm>
          <a:prstGeom prst="rect">
            <a:avLst/>
          </a:prstGeom>
        </p:spPr>
        <p:txBody>
          <a:bodyPr vert="horz" lIns="91440" tIns="45720" rIns="91440" bIns="45720" rtlCol="0" anchor="ctr"/>
          <a:lstStyle>
            <a:lvl1pPr algn="r">
              <a:defRPr sz="1052">
                <a:solidFill>
                  <a:schemeClr val="tx1">
                    <a:tint val="75000"/>
                  </a:schemeClr>
                </a:solidFill>
              </a:defRPr>
            </a:lvl1pPr>
          </a:lstStyle>
          <a:p>
            <a:fld id="{74437E64-06FD-4918-AE87-89664F1D7848}" type="slidenum">
              <a:rPr lang="tr-TR" smtClean="0"/>
              <a:pPr/>
              <a:t>‹#›</a:t>
            </a:fld>
            <a:endParaRPr lang="tr-TR"/>
          </a:p>
        </p:txBody>
      </p:sp>
    </p:spTree>
    <p:extLst>
      <p:ext uri="{BB962C8B-B14F-4D97-AF65-F5344CB8AC3E}">
        <p14:creationId xmlns:p14="http://schemas.microsoft.com/office/powerpoint/2010/main" val="688790647"/>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xStyles>
    <p:titleStyle>
      <a:lvl1pPr algn="l" defTabSz="801929"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24" y="176109"/>
            <a:ext cx="10689140"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54904" y="284176"/>
            <a:ext cx="8580180" cy="150876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54904" y="2011680"/>
            <a:ext cx="8580180" cy="420624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54331" y="6422855"/>
            <a:ext cx="2631643" cy="365125"/>
          </a:xfrm>
          <a:prstGeom prst="rect">
            <a:avLst/>
          </a:prstGeom>
        </p:spPr>
        <p:txBody>
          <a:bodyPr vert="horz" lIns="91440" tIns="45720" rIns="45720" bIns="45720" rtlCol="0" anchor="ctr"/>
          <a:lstStyle>
            <a:lvl1pPr algn="l">
              <a:defRPr sz="921">
                <a:solidFill>
                  <a:schemeClr val="tx1"/>
                </a:solidFill>
              </a:defRPr>
            </a:lvl1pPr>
          </a:lstStyle>
          <a:p>
            <a:fld id="{D06DE85E-D9ED-4BD3-B93A-FEBB02327D00}" type="datetimeFigureOut">
              <a:rPr lang="tr-TR" smtClean="0"/>
              <a:pPr/>
              <a:t>02.05.2020</a:t>
            </a:fld>
            <a:endParaRPr lang="tr-TR"/>
          </a:p>
        </p:txBody>
      </p:sp>
      <p:sp>
        <p:nvSpPr>
          <p:cNvPr id="5" name="Footer Placeholder 4"/>
          <p:cNvSpPr>
            <a:spLocks noGrp="1"/>
          </p:cNvSpPr>
          <p:nvPr>
            <p:ph type="ftr" sz="quarter" idx="3"/>
          </p:nvPr>
        </p:nvSpPr>
        <p:spPr>
          <a:xfrm>
            <a:off x="4907843" y="6422855"/>
            <a:ext cx="4423738" cy="365125"/>
          </a:xfrm>
          <a:prstGeom prst="rect">
            <a:avLst/>
          </a:prstGeom>
        </p:spPr>
        <p:txBody>
          <a:bodyPr vert="horz" lIns="91440" tIns="45720" rIns="91440" bIns="45720" rtlCol="0" anchor="ctr"/>
          <a:lstStyle>
            <a:lvl1pPr algn="r">
              <a:defRPr sz="921">
                <a:solidFill>
                  <a:schemeClr val="tx1"/>
                </a:solidFill>
              </a:defRPr>
            </a:lvl1pPr>
          </a:lstStyle>
          <a:p>
            <a:endParaRPr lang="tr-TR"/>
          </a:p>
        </p:txBody>
      </p:sp>
      <p:sp>
        <p:nvSpPr>
          <p:cNvPr id="6" name="Slide Number Placeholder 5"/>
          <p:cNvSpPr>
            <a:spLocks noGrp="1"/>
          </p:cNvSpPr>
          <p:nvPr>
            <p:ph type="sldNum" sz="quarter" idx="4"/>
          </p:nvPr>
        </p:nvSpPr>
        <p:spPr>
          <a:xfrm>
            <a:off x="9347380" y="6422855"/>
            <a:ext cx="829829" cy="365125"/>
          </a:xfrm>
          <a:prstGeom prst="rect">
            <a:avLst/>
          </a:prstGeom>
        </p:spPr>
        <p:txBody>
          <a:bodyPr vert="horz" lIns="45720" tIns="45720" rIns="91440" bIns="45720" rtlCol="0" anchor="ctr"/>
          <a:lstStyle>
            <a:lvl1pPr algn="l">
              <a:defRPr sz="1052" b="0">
                <a:solidFill>
                  <a:schemeClr val="tx1"/>
                </a:solidFill>
              </a:defRPr>
            </a:lvl1pPr>
          </a:lstStyle>
          <a:p>
            <a:fld id="{74437E64-06FD-4918-AE87-89664F1D7848}" type="slidenum">
              <a:rPr lang="tr-TR" smtClean="0"/>
              <a:pPr/>
              <a:t>‹#›</a:t>
            </a:fld>
            <a:endParaRPr lang="tr-TR"/>
          </a:p>
        </p:txBody>
      </p:sp>
    </p:spTree>
    <p:extLst>
      <p:ext uri="{BB962C8B-B14F-4D97-AF65-F5344CB8AC3E}">
        <p14:creationId xmlns:p14="http://schemas.microsoft.com/office/powerpoint/2010/main" val="651853834"/>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l" defTabSz="801929" rtl="0" eaLnBrk="1" latinLnBrk="0" hangingPunct="1">
        <a:lnSpc>
          <a:spcPct val="85000"/>
        </a:lnSpc>
        <a:spcBef>
          <a:spcPct val="0"/>
        </a:spcBef>
        <a:buNone/>
        <a:defRPr sz="3508" kern="1200" cap="all" baseline="0">
          <a:solidFill>
            <a:schemeClr val="bg2"/>
          </a:solidFill>
          <a:latin typeface="+mj-lt"/>
          <a:ea typeface="+mj-ea"/>
          <a:cs typeface="+mj-cs"/>
        </a:defRPr>
      </a:lvl1pPr>
    </p:titleStyle>
    <p:bodyStyle>
      <a:lvl1pPr marL="160386" indent="-160386" algn="l" defTabSz="801929" rtl="0" eaLnBrk="1" latinLnBrk="0" hangingPunct="1">
        <a:lnSpc>
          <a:spcPct val="90000"/>
        </a:lnSpc>
        <a:spcBef>
          <a:spcPts val="1052"/>
        </a:spcBef>
        <a:spcAft>
          <a:spcPts val="175"/>
        </a:spcAft>
        <a:buClr>
          <a:schemeClr val="tx1"/>
        </a:buClr>
        <a:buFont typeface="Wingdings" pitchFamily="2" charset="2"/>
        <a:buChar char=""/>
        <a:defRPr sz="1929" kern="1200">
          <a:solidFill>
            <a:schemeClr val="tx1"/>
          </a:solidFill>
          <a:latin typeface="+mn-lt"/>
          <a:ea typeface="+mn-ea"/>
          <a:cs typeface="+mn-cs"/>
        </a:defRPr>
      </a:lvl1pPr>
      <a:lvl2pPr marL="360868" indent="-160386" algn="l" defTabSz="801929" rtl="0" eaLnBrk="1" latinLnBrk="0" hangingPunct="1">
        <a:lnSpc>
          <a:spcPct val="90000"/>
        </a:lnSpc>
        <a:spcBef>
          <a:spcPts val="175"/>
        </a:spcBef>
        <a:spcAft>
          <a:spcPts val="351"/>
        </a:spcAft>
        <a:buClr>
          <a:schemeClr val="tx1"/>
        </a:buClr>
        <a:buFont typeface="Wingdings" pitchFamily="2" charset="2"/>
        <a:buChar char=""/>
        <a:defRPr sz="1754" kern="1200">
          <a:solidFill>
            <a:schemeClr val="tx1"/>
          </a:solidFill>
          <a:latin typeface="+mn-lt"/>
          <a:ea typeface="+mn-ea"/>
          <a:cs typeface="+mn-cs"/>
        </a:defRPr>
      </a:lvl2pPr>
      <a:lvl3pPr marL="561350" indent="-160386" algn="l" defTabSz="801929" rtl="0" eaLnBrk="1" latinLnBrk="0" hangingPunct="1">
        <a:lnSpc>
          <a:spcPct val="90000"/>
        </a:lnSpc>
        <a:spcBef>
          <a:spcPts val="175"/>
        </a:spcBef>
        <a:spcAft>
          <a:spcPts val="351"/>
        </a:spcAft>
        <a:buClr>
          <a:schemeClr val="tx1"/>
        </a:buClr>
        <a:buFont typeface="Wingdings" pitchFamily="2" charset="2"/>
        <a:buChar char=""/>
        <a:defRPr sz="1579" kern="1200">
          <a:solidFill>
            <a:schemeClr val="tx1"/>
          </a:solidFill>
          <a:latin typeface="+mn-lt"/>
          <a:ea typeface="+mn-ea"/>
          <a:cs typeface="+mn-cs"/>
        </a:defRPr>
      </a:lvl3pPr>
      <a:lvl4pPr marL="761832"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4pPr>
      <a:lvl5pPr marL="962315"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5pPr>
      <a:lvl6pPr marL="1126594"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6pPr>
      <a:lvl7pPr marL="1290769"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7pPr>
      <a:lvl8pPr marL="1428633"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8pPr>
      <a:lvl9pPr marL="1584037"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5" Type="http://schemas.openxmlformats.org/officeDocument/2006/relationships/image" Target="../media/image5.jpe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image" Target="../media/image6.jpe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image" Target="../media/image3.jpe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image" Target="../media/image4.jpe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88" y="0"/>
            <a:ext cx="10692000" cy="6876000"/>
          </a:xfrm>
          <a:prstGeom prst="rect">
            <a:avLst/>
          </a:prstGeom>
        </p:spPr>
      </p:pic>
      <p:sp>
        <p:nvSpPr>
          <p:cNvPr id="2" name="Unvan 1"/>
          <p:cNvSpPr>
            <a:spLocks noGrp="1"/>
          </p:cNvSpPr>
          <p:nvPr>
            <p:ph type="ctrTitle"/>
          </p:nvPr>
        </p:nvSpPr>
        <p:spPr>
          <a:xfrm>
            <a:off x="0" y="2078182"/>
            <a:ext cx="10691812" cy="2183686"/>
          </a:xfrm>
        </p:spPr>
        <p:txBody>
          <a:bodyPr>
            <a:noAutofit/>
          </a:bodyPr>
          <a:lstStyle/>
          <a:p>
            <a:r>
              <a:rPr lang="tr-TR" sz="2800" b="1" dirty="0" smtClean="0">
                <a:cs typeface="Arial" panose="020B0604020202020204" pitchFamily="34" charset="0"/>
              </a:rPr>
              <a:t>İİF312 HADİS IV </a:t>
            </a:r>
            <a:r>
              <a:rPr lang="tr-TR" sz="2800" b="1" dirty="0">
                <a:solidFill>
                  <a:srgbClr val="FF0000"/>
                </a:solidFill>
                <a:cs typeface="Arial" panose="020B0604020202020204" pitchFamily="34" charset="0"/>
              </a:rPr>
              <a:t/>
            </a:r>
            <a:br>
              <a:rPr lang="tr-TR" sz="2800" b="1" dirty="0">
                <a:solidFill>
                  <a:srgbClr val="FF0000"/>
                </a:solidFill>
                <a:cs typeface="Arial" panose="020B0604020202020204" pitchFamily="34" charset="0"/>
              </a:rPr>
            </a:br>
            <a:r>
              <a:rPr lang="tr-TR" sz="2800" b="1" dirty="0" smtClean="0">
                <a:cs typeface="Arial" panose="020B0604020202020204" pitchFamily="34" charset="0"/>
              </a:rPr>
              <a:t>III. Hafta</a:t>
            </a:r>
            <a:br>
              <a:rPr lang="tr-TR" sz="2800" b="1" dirty="0" smtClean="0">
                <a:cs typeface="Arial" panose="020B0604020202020204" pitchFamily="34" charset="0"/>
              </a:rPr>
            </a:br>
            <a:r>
              <a:rPr lang="tr-TR" sz="2800" b="1" dirty="0">
                <a:cs typeface="Arial" panose="020B0604020202020204" pitchFamily="34" charset="0"/>
              </a:rPr>
              <a:t/>
            </a:r>
            <a:br>
              <a:rPr lang="tr-TR" sz="2800" b="1" dirty="0">
                <a:cs typeface="Arial" panose="020B0604020202020204" pitchFamily="34" charset="0"/>
              </a:rPr>
            </a:br>
            <a:endParaRPr lang="tr-TR" sz="2800" b="1" dirty="0">
              <a:cs typeface="Arial" panose="020B0604020202020204" pitchFamily="34" charset="0"/>
            </a:endParaRPr>
          </a:p>
        </p:txBody>
      </p:sp>
      <p:sp>
        <p:nvSpPr>
          <p:cNvPr id="6" name="Metin kutusu 5"/>
          <p:cNvSpPr txBox="1"/>
          <p:nvPr/>
        </p:nvSpPr>
        <p:spPr>
          <a:xfrm>
            <a:off x="399011" y="3870038"/>
            <a:ext cx="9277004" cy="400110"/>
          </a:xfrm>
          <a:prstGeom prst="rect">
            <a:avLst/>
          </a:prstGeom>
          <a:noFill/>
        </p:spPr>
        <p:txBody>
          <a:bodyPr wrap="square" rtlCol="0">
            <a:spAutoFit/>
          </a:bodyPr>
          <a:lstStyle/>
          <a:p>
            <a:pPr algn="ctr"/>
            <a:r>
              <a:rPr lang="tr-TR" sz="2000" b="1" dirty="0" smtClean="0">
                <a:solidFill>
                  <a:schemeClr val="accent1">
                    <a:lumMod val="20000"/>
                    <a:lumOff val="80000"/>
                  </a:schemeClr>
                </a:solidFill>
              </a:rPr>
              <a:t>Dünyevileşme ve Allah’a İman</a:t>
            </a:r>
            <a:endParaRPr lang="tr-TR" sz="2000" dirty="0">
              <a:solidFill>
                <a:srgbClr val="FF0000"/>
              </a:solidFill>
            </a:endParaRPr>
          </a:p>
        </p:txBody>
      </p:sp>
      <p:sp>
        <p:nvSpPr>
          <p:cNvPr id="5"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85280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099533" y="987871"/>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DÜNYEVİLEŞME</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4" y="2525005"/>
            <a:ext cx="9725891" cy="4154984"/>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Âdemoğlu büyürken beraberinde şu iki şey de büyür: Mal sevgisi ve uzun ömür dileği.</a:t>
            </a:r>
          </a:p>
          <a:p>
            <a:pPr algn="just">
              <a:lnSpc>
                <a:spcPct val="150000"/>
              </a:lnSpc>
              <a:spcBef>
                <a:spcPts val="600"/>
              </a:spcBef>
              <a:spcAft>
                <a:spcPts val="600"/>
              </a:spcAft>
            </a:pPr>
            <a:r>
              <a:rPr lang="tr-TR" sz="2000" dirty="0" smtClean="0">
                <a:latin typeface="Arial" pitchFamily="34" charset="0"/>
                <a:cs typeface="Arial" pitchFamily="34" charset="0"/>
              </a:rPr>
              <a:t>Vallahi ben vefatımdan sonra, sizin </a:t>
            </a:r>
            <a:r>
              <a:rPr lang="tr-TR" sz="2000" dirty="0" smtClean="0">
                <a:latin typeface="Arial" pitchFamily="34" charset="0"/>
                <a:cs typeface="Arial" pitchFamily="34" charset="0"/>
              </a:rPr>
              <a:t>Allah’a </a:t>
            </a:r>
            <a:r>
              <a:rPr lang="tr-TR" sz="2000" dirty="0" smtClean="0">
                <a:latin typeface="Arial" pitchFamily="34" charset="0"/>
                <a:cs typeface="Arial" pitchFamily="34" charset="0"/>
              </a:rPr>
              <a:t>şirk koşmanızdan değil dünya konusunda didişip çekişmenizden korkarım.</a:t>
            </a:r>
          </a:p>
          <a:p>
            <a:pPr algn="just">
              <a:lnSpc>
                <a:spcPct val="150000"/>
              </a:lnSpc>
              <a:spcBef>
                <a:spcPts val="600"/>
              </a:spcBef>
              <a:spcAft>
                <a:spcPts val="600"/>
              </a:spcAft>
            </a:pPr>
            <a:r>
              <a:rPr lang="tr-TR" sz="2000" dirty="0" smtClean="0">
                <a:latin typeface="Arial" pitchFamily="34" charset="0"/>
                <a:cs typeface="Arial" pitchFamily="34" charset="0"/>
              </a:rPr>
              <a:t>Allah’ım! Muhammed ailesinin rızkını, yaşantılarını sürdürebilecekleri kadar ver!</a:t>
            </a:r>
          </a:p>
          <a:p>
            <a:pPr algn="just">
              <a:lnSpc>
                <a:spcPct val="150000"/>
              </a:lnSpc>
              <a:spcBef>
                <a:spcPts val="600"/>
              </a:spcBef>
              <a:spcAft>
                <a:spcPts val="600"/>
              </a:spcAft>
            </a:pPr>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sz="2000" dirty="0"/>
              <a:t/>
            </a:r>
            <a:br>
              <a:rPr lang="tr-TR" sz="2000" dirty="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50304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ALLAH’A İMAN </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4" y="2508392"/>
            <a:ext cx="4954385" cy="4555093"/>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Kim kalbiyle tasdik ederek </a:t>
            </a:r>
            <a:r>
              <a:rPr lang="tr-TR" sz="2000" dirty="0" smtClean="0">
                <a:latin typeface="Arial" pitchFamily="34" charset="0"/>
                <a:cs typeface="Arial" pitchFamily="34" charset="0"/>
              </a:rPr>
              <a:t>Allah’tan </a:t>
            </a:r>
            <a:r>
              <a:rPr lang="tr-TR" sz="2000" dirty="0" smtClean="0">
                <a:latin typeface="Arial" pitchFamily="34" charset="0"/>
                <a:cs typeface="Arial" pitchFamily="34" charset="0"/>
              </a:rPr>
              <a:t>başka ilâh olmadığına ve </a:t>
            </a:r>
            <a:r>
              <a:rPr lang="tr-TR" sz="2000" dirty="0" smtClean="0">
                <a:latin typeface="Arial" pitchFamily="34" charset="0"/>
                <a:cs typeface="Arial" pitchFamily="34" charset="0"/>
              </a:rPr>
              <a:t>Muhammed’in Allah’ın </a:t>
            </a:r>
            <a:r>
              <a:rPr lang="tr-TR" sz="2000" dirty="0" err="1" smtClean="0">
                <a:latin typeface="Arial" pitchFamily="34" charset="0"/>
                <a:cs typeface="Arial" pitchFamily="34" charset="0"/>
              </a:rPr>
              <a:t>Resûlü</a:t>
            </a:r>
            <a:r>
              <a:rPr lang="tr-TR" sz="2000" dirty="0" smtClean="0">
                <a:latin typeface="Arial" pitchFamily="34" charset="0"/>
                <a:cs typeface="Arial" pitchFamily="34" charset="0"/>
              </a:rPr>
              <a:t> olduğuna </a:t>
            </a:r>
            <a:r>
              <a:rPr lang="tr-TR" sz="2000" dirty="0" err="1" smtClean="0">
                <a:latin typeface="Arial" pitchFamily="34" charset="0"/>
                <a:cs typeface="Arial" pitchFamily="34" charset="0"/>
              </a:rPr>
              <a:t>şehâdet</a:t>
            </a:r>
            <a:r>
              <a:rPr lang="tr-TR" sz="2000" dirty="0" smtClean="0">
                <a:latin typeface="Arial" pitchFamily="34" charset="0"/>
                <a:cs typeface="Arial" pitchFamily="34" charset="0"/>
              </a:rPr>
              <a:t> ederse Allah onu cehenneme haram kılar.</a:t>
            </a:r>
          </a:p>
          <a:p>
            <a:pPr algn="just">
              <a:lnSpc>
                <a:spcPct val="150000"/>
              </a:lnSpc>
              <a:spcBef>
                <a:spcPts val="600"/>
              </a:spcBef>
              <a:spcAft>
                <a:spcPts val="600"/>
              </a:spcAft>
            </a:pPr>
            <a:r>
              <a:rPr lang="tr-TR" sz="2000" dirty="0" smtClean="0">
                <a:latin typeface="Arial" pitchFamily="34" charset="0"/>
                <a:cs typeface="Arial" pitchFamily="34" charset="0"/>
              </a:rPr>
              <a:t>İnsanları </a:t>
            </a:r>
            <a:r>
              <a:rPr lang="tr-TR" sz="2000" dirty="0" smtClean="0">
                <a:latin typeface="Arial" pitchFamily="34" charset="0"/>
                <a:cs typeface="Arial" pitchFamily="34" charset="0"/>
              </a:rPr>
              <a:t>Allah için sevip, onlara Allah için </a:t>
            </a:r>
            <a:r>
              <a:rPr lang="tr-TR" sz="2000" dirty="0" err="1" smtClean="0">
                <a:latin typeface="Arial" pitchFamily="34" charset="0"/>
                <a:cs typeface="Arial" pitchFamily="34" charset="0"/>
              </a:rPr>
              <a:t>buğz</a:t>
            </a:r>
            <a:r>
              <a:rPr lang="tr-TR" sz="2000" dirty="0" smtClean="0">
                <a:latin typeface="Arial" pitchFamily="34" charset="0"/>
                <a:cs typeface="Arial" pitchFamily="34" charset="0"/>
              </a:rPr>
              <a:t> ettiğinde</a:t>
            </a:r>
            <a:r>
              <a:rPr lang="tr-TR" sz="2000" dirty="0" smtClean="0">
                <a:latin typeface="Arial" pitchFamily="34" charset="0"/>
                <a:cs typeface="Arial" pitchFamily="34" charset="0"/>
              </a:rPr>
              <a:t>, dilini </a:t>
            </a:r>
            <a:r>
              <a:rPr lang="tr-TR" sz="2000" dirty="0" smtClean="0">
                <a:latin typeface="Arial" pitchFamily="34" charset="0"/>
                <a:cs typeface="Arial" pitchFamily="34" charset="0"/>
              </a:rPr>
              <a:t>Allah’ı </a:t>
            </a:r>
            <a:r>
              <a:rPr lang="tr-TR" sz="2000" dirty="0" smtClean="0">
                <a:latin typeface="Arial" pitchFamily="34" charset="0"/>
                <a:cs typeface="Arial" pitchFamily="34" charset="0"/>
              </a:rPr>
              <a:t>zikirde kullandığında (iman en üstün hâle ulaşmış olur).</a:t>
            </a:r>
          </a:p>
          <a:p>
            <a:pPr algn="just">
              <a:lnSpc>
                <a:spcPct val="150000"/>
              </a:lnSpc>
              <a:spcBef>
                <a:spcPts val="600"/>
              </a:spcBef>
              <a:spcAft>
                <a:spcPts val="600"/>
              </a:spcAft>
            </a:pPr>
            <a:endParaRPr lang="tr-TR" sz="2000" dirty="0" smtClean="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1026" name="Picture 2"/>
          <p:cNvPicPr>
            <a:picLocks noChangeAspect="1" noChangeArrowheads="1"/>
          </p:cNvPicPr>
          <p:nvPr/>
        </p:nvPicPr>
        <p:blipFill>
          <a:blip r:embed="rId5"/>
          <a:stretch>
            <a:fillRect/>
          </a:stretch>
        </p:blipFill>
        <p:spPr bwMode="auto">
          <a:xfrm>
            <a:off x="5884985" y="2928008"/>
            <a:ext cx="4228566" cy="30859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275816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11964" y="425161"/>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ALLAH’A İMAN </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5209737" y="1669061"/>
            <a:ext cx="4919002" cy="7123489"/>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İmanın yetmiş küsur şubesi vardır. Bunların en üstünü "Lâ ilâhe </a:t>
            </a:r>
            <a:r>
              <a:rPr lang="tr-TR" sz="2000" dirty="0" err="1" smtClean="0">
                <a:latin typeface="Arial" pitchFamily="34" charset="0"/>
                <a:cs typeface="Arial" pitchFamily="34" charset="0"/>
              </a:rPr>
              <a:t>illâllâh</a:t>
            </a:r>
            <a:r>
              <a:rPr lang="tr-TR" sz="2000" dirty="0" smtClean="0">
                <a:latin typeface="Arial" pitchFamily="34" charset="0"/>
                <a:cs typeface="Arial" pitchFamily="34" charset="0"/>
              </a:rPr>
              <a:t>" (</a:t>
            </a:r>
            <a:r>
              <a:rPr lang="tr-TR" sz="2000" dirty="0" smtClean="0">
                <a:latin typeface="Arial" pitchFamily="34" charset="0"/>
                <a:cs typeface="Arial" pitchFamily="34" charset="0"/>
              </a:rPr>
              <a:t>Allah’tan </a:t>
            </a:r>
            <a:r>
              <a:rPr lang="tr-TR" sz="2000" dirty="0" smtClean="0">
                <a:latin typeface="Arial" pitchFamily="34" charset="0"/>
                <a:cs typeface="Arial" pitchFamily="34" charset="0"/>
              </a:rPr>
              <a:t>başka ilâh yoktur.) sözüdür. En alt derecesi ise yoldaki eziyet veren şeyleri kaldırmaktır. Hayâ da imanın bir şubesidir.</a:t>
            </a:r>
          </a:p>
          <a:p>
            <a:pPr algn="just">
              <a:lnSpc>
                <a:spcPct val="150000"/>
              </a:lnSpc>
              <a:spcBef>
                <a:spcPts val="600"/>
              </a:spcBef>
              <a:spcAft>
                <a:spcPts val="600"/>
              </a:spcAft>
            </a:pPr>
            <a:r>
              <a:rPr lang="tr-TR" sz="2000" dirty="0" smtClean="0">
                <a:latin typeface="Arial" pitchFamily="34" charset="0"/>
                <a:cs typeface="Arial" pitchFamily="34" charset="0"/>
              </a:rPr>
              <a:t>Kişi, Allah için sever, Allah için </a:t>
            </a:r>
            <a:r>
              <a:rPr lang="tr-TR" sz="2000" dirty="0" err="1" smtClean="0">
                <a:latin typeface="Arial" pitchFamily="34" charset="0"/>
                <a:cs typeface="Arial" pitchFamily="34" charset="0"/>
              </a:rPr>
              <a:t>buğz</a:t>
            </a:r>
            <a:r>
              <a:rPr lang="tr-TR" sz="2000" dirty="0" smtClean="0">
                <a:latin typeface="Arial" pitchFamily="34" charset="0"/>
                <a:cs typeface="Arial" pitchFamily="34" charset="0"/>
              </a:rPr>
              <a:t> eder, Allah için verir, Allah için </a:t>
            </a:r>
            <a:r>
              <a:rPr lang="tr-TR" sz="2000" dirty="0" smtClean="0">
                <a:latin typeface="Arial" pitchFamily="34" charset="0"/>
                <a:cs typeface="Arial" pitchFamily="34" charset="0"/>
              </a:rPr>
              <a:t>vermezse imanını </a:t>
            </a:r>
            <a:r>
              <a:rPr lang="tr-TR" sz="2000" dirty="0" smtClean="0">
                <a:latin typeface="Arial" pitchFamily="34" charset="0"/>
                <a:cs typeface="Arial" pitchFamily="34" charset="0"/>
              </a:rPr>
              <a:t>olgunlaştırmış, kemale erdirmiş olur.</a:t>
            </a:r>
          </a:p>
          <a:p>
            <a:pPr algn="just">
              <a:lnSpc>
                <a:spcPct val="150000"/>
              </a:lnSpc>
              <a:spcBef>
                <a:spcPts val="600"/>
              </a:spcBef>
              <a:spcAft>
                <a:spcPts val="600"/>
              </a:spcAft>
            </a:pPr>
            <a:endParaRPr lang="tr-TR" sz="2000" dirty="0" smtClean="0">
              <a:latin typeface="Arial" pitchFamily="34" charset="0"/>
              <a:cs typeface="Arial" pitchFamily="34" charset="0"/>
            </a:endParaRPr>
          </a:p>
          <a:p>
            <a:pPr algn="just">
              <a:lnSpc>
                <a:spcPct val="150000"/>
              </a:lnSpc>
              <a:spcBef>
                <a:spcPts val="600"/>
              </a:spcBef>
              <a:spcAft>
                <a:spcPts val="600"/>
              </a:spcAft>
            </a:pPr>
            <a:r>
              <a:rPr lang="tr-TR" sz="2000" i="1" dirty="0" smtClean="0"/>
              <a:t> </a:t>
            </a:r>
            <a:endParaRPr lang="tr-TR" sz="2000" dirty="0" smtClean="0">
              <a:latin typeface="Arial" pitchFamily="34" charset="0"/>
              <a:cs typeface="Arial" pitchFamily="34" charset="0"/>
            </a:endParaRPr>
          </a:p>
          <a:p>
            <a:pPr algn="just">
              <a:lnSpc>
                <a:spcPct val="150000"/>
              </a:lnSpc>
              <a:spcBef>
                <a:spcPts val="600"/>
              </a:spcBef>
              <a:spcAft>
                <a:spcPts val="600"/>
              </a:spcAft>
            </a:pPr>
            <a:r>
              <a:rPr lang="tr-TR" sz="2000" dirty="0"/>
              <a:t/>
            </a:r>
            <a:br>
              <a:rPr lang="tr-TR" sz="2000" dirty="0"/>
            </a:br>
            <a:endParaRPr lang="tr-TR" sz="20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2050" name="Picture 2"/>
          <p:cNvPicPr>
            <a:picLocks noChangeAspect="1" noChangeArrowheads="1"/>
          </p:cNvPicPr>
          <p:nvPr/>
        </p:nvPicPr>
        <p:blipFill>
          <a:blip r:embed="rId5"/>
          <a:stretch>
            <a:fillRect/>
          </a:stretch>
        </p:blipFill>
        <p:spPr bwMode="auto">
          <a:xfrm>
            <a:off x="634927" y="2426677"/>
            <a:ext cx="4241873" cy="27783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851199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ALLAH’A İMAN</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4" y="2396052"/>
            <a:ext cx="9725891" cy="4498091"/>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Her kim Allah’a ve </a:t>
            </a:r>
            <a:r>
              <a:rPr lang="tr-TR" sz="2000" dirty="0" err="1" smtClean="0">
                <a:latin typeface="Arial" pitchFamily="34" charset="0"/>
                <a:cs typeface="Arial" pitchFamily="34" charset="0"/>
              </a:rPr>
              <a:t>âhiret</a:t>
            </a:r>
            <a:r>
              <a:rPr lang="tr-TR" sz="2000" dirty="0" smtClean="0">
                <a:latin typeface="Arial" pitchFamily="34" charset="0"/>
                <a:cs typeface="Arial" pitchFamily="34" charset="0"/>
              </a:rPr>
              <a:t> gününe iman ediyorsa komşusuna eziyet etmesin. Her kim Allah’a ve </a:t>
            </a:r>
            <a:r>
              <a:rPr lang="tr-TR" sz="2000" dirty="0" err="1" smtClean="0">
                <a:latin typeface="Arial" pitchFamily="34" charset="0"/>
                <a:cs typeface="Arial" pitchFamily="34" charset="0"/>
              </a:rPr>
              <a:t>âhiret</a:t>
            </a:r>
            <a:r>
              <a:rPr lang="tr-TR" sz="2000" dirty="0" smtClean="0">
                <a:latin typeface="Arial" pitchFamily="34" charset="0"/>
                <a:cs typeface="Arial" pitchFamily="34" charset="0"/>
              </a:rPr>
              <a:t> gününe iman ediyorsa misafirine ikramda bulunsun. Her kim Allah’a ve </a:t>
            </a:r>
            <a:r>
              <a:rPr lang="tr-TR" sz="2000" dirty="0" err="1" smtClean="0">
                <a:latin typeface="Arial" pitchFamily="34" charset="0"/>
                <a:cs typeface="Arial" pitchFamily="34" charset="0"/>
              </a:rPr>
              <a:t>âhiret</a:t>
            </a:r>
            <a:r>
              <a:rPr lang="tr-TR" sz="2000" dirty="0" smtClean="0">
                <a:latin typeface="Arial" pitchFamily="34" charset="0"/>
                <a:cs typeface="Arial" pitchFamily="34" charset="0"/>
              </a:rPr>
              <a:t> gününe iman ediyorsa ya hayır söylesin ya da sussun!. Varlığım elinde olan Allah’a yemin olsun ki, iman etmedikçe cennete giremezsiniz. Birbirinizi sevmedikçe de (gerçek </a:t>
            </a:r>
            <a:r>
              <a:rPr lang="tr-TR" sz="2000" dirty="0" err="1" smtClean="0">
                <a:latin typeface="Arial" pitchFamily="34" charset="0"/>
                <a:cs typeface="Arial" pitchFamily="34" charset="0"/>
              </a:rPr>
              <a:t>mânâda</a:t>
            </a:r>
            <a:r>
              <a:rPr lang="tr-TR" sz="2000" dirty="0" smtClean="0">
                <a:latin typeface="Arial" pitchFamily="34" charset="0"/>
                <a:cs typeface="Arial" pitchFamily="34" charset="0"/>
              </a:rPr>
              <a:t>) iman etmiş olmazsınız.</a:t>
            </a:r>
          </a:p>
          <a:p>
            <a:pPr algn="just">
              <a:lnSpc>
                <a:spcPct val="150000"/>
              </a:lnSpc>
              <a:spcBef>
                <a:spcPts val="600"/>
              </a:spcBef>
              <a:spcAft>
                <a:spcPts val="600"/>
              </a:spcAft>
            </a:pPr>
            <a:r>
              <a:rPr lang="tr-TR" sz="2000" dirty="0" smtClean="0">
                <a:latin typeface="Arial" pitchFamily="34" charset="0"/>
                <a:cs typeface="Arial" pitchFamily="34" charset="0"/>
              </a:rPr>
              <a:t>Kim, Allah’tan başka ilâh olmadığına, Muhammed’in Allah"ın kulu ve </a:t>
            </a:r>
            <a:r>
              <a:rPr lang="tr-TR" sz="2000" dirty="0" err="1" smtClean="0">
                <a:latin typeface="Arial" pitchFamily="34" charset="0"/>
                <a:cs typeface="Arial" pitchFamily="34" charset="0"/>
              </a:rPr>
              <a:t>Resûlü</a:t>
            </a:r>
            <a:r>
              <a:rPr lang="tr-TR" sz="2000" dirty="0" smtClean="0">
                <a:latin typeface="Arial" pitchFamily="34" charset="0"/>
                <a:cs typeface="Arial" pitchFamily="34" charset="0"/>
              </a:rPr>
              <a:t> olduğuna iman ederse o kişi için cennetin sekiz kapısı açılır, onların hangisinden dilerse ondan girer.</a:t>
            </a:r>
          </a:p>
          <a:p>
            <a:pPr algn="just">
              <a:lnSpc>
                <a:spcPct val="150000"/>
              </a:lnSpc>
              <a:spcBef>
                <a:spcPts val="600"/>
              </a:spcBef>
              <a:spcAft>
                <a:spcPts val="600"/>
              </a:spcAft>
            </a:pP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7649231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ALLAH’A İMAN</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4" y="2372606"/>
            <a:ext cx="9725891" cy="4465966"/>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Allah’a şirk koşmadan ibadet etmeye devam et, farz namazı kıl, farz olan zekâtı ver, Ramazan orucunu tut, insanların sana davranmasını istediğin şekilde onlara davran, insanların sana davranmasını istemediğin şekilde onlara davranmayı terk et! </a:t>
            </a:r>
          </a:p>
          <a:p>
            <a:pPr algn="just">
              <a:lnSpc>
                <a:spcPct val="150000"/>
              </a:lnSpc>
              <a:spcBef>
                <a:spcPts val="600"/>
              </a:spcBef>
              <a:spcAft>
                <a:spcPts val="600"/>
              </a:spcAft>
            </a:pPr>
            <a:r>
              <a:rPr lang="tr-TR" sz="2000" dirty="0" smtClean="0">
                <a:latin typeface="Arial" pitchFamily="34" charset="0"/>
                <a:cs typeface="Arial" pitchFamily="34" charset="0"/>
              </a:rPr>
              <a:t>Sen </a:t>
            </a:r>
            <a:r>
              <a:rPr lang="tr-TR" sz="2000" dirty="0" err="1" smtClean="0">
                <a:latin typeface="Arial" pitchFamily="34" charset="0"/>
                <a:cs typeface="Arial" pitchFamily="34" charset="0"/>
              </a:rPr>
              <a:t>Ehl</a:t>
            </a:r>
            <a:r>
              <a:rPr lang="tr-TR" sz="2000" dirty="0" smtClean="0">
                <a:latin typeface="Arial" pitchFamily="34" charset="0"/>
                <a:cs typeface="Arial" pitchFamily="34" charset="0"/>
              </a:rPr>
              <a:t>-i kitaptan olan bir topluma (yönetici olarak) gidiyorsun. Onları ilk önce Allah"a kulluk etmeye davet et. Bunu kabul ederlerse onlara her gün ve gece Allah"ın beş vakit namazı farz kıldığını söyle. Eğer bunu uygularlarsa, onlara Allah"ın aralarından zengin olanların mallarından alınıp fakirlere verilmek üzere zekâtı farz kıldığını söyle. </a:t>
            </a:r>
          </a:p>
          <a:p>
            <a:pPr algn="just">
              <a:lnSpc>
                <a:spcPct val="150000"/>
              </a:lnSpc>
              <a:spcBef>
                <a:spcPts val="600"/>
              </a:spcBef>
              <a:spcAft>
                <a:spcPts val="600"/>
              </a:spcAft>
            </a:pP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7649231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052641" y="671347"/>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ALLAH’A İMAN</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46364" y="1890986"/>
            <a:ext cx="9725891" cy="4498091"/>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Bu işin (dinin) başı, Allah’tan başka ilâh olmadığına, O’nun ortağının bulunmadığına ve Muhammed’in de O’nun kulu ve peygamberi olduğuna iman etmek, bu işin (dinin) direği namaz kılmak ve zekât vermek, bu işin (dinin) zirvesi de Allah yolunda </a:t>
            </a:r>
            <a:r>
              <a:rPr lang="tr-TR" sz="2000" dirty="0" err="1" smtClean="0">
                <a:latin typeface="Arial" pitchFamily="34" charset="0"/>
                <a:cs typeface="Arial" pitchFamily="34" charset="0"/>
              </a:rPr>
              <a:t>cihad</a:t>
            </a:r>
            <a:r>
              <a:rPr lang="tr-TR" sz="2000" dirty="0" smtClean="0">
                <a:latin typeface="Arial" pitchFamily="34" charset="0"/>
                <a:cs typeface="Arial" pitchFamily="34" charset="0"/>
              </a:rPr>
              <a:t> etmektir</a:t>
            </a:r>
          </a:p>
          <a:p>
            <a:pPr algn="just">
              <a:lnSpc>
                <a:spcPct val="150000"/>
              </a:lnSpc>
              <a:spcBef>
                <a:spcPts val="600"/>
              </a:spcBef>
              <a:spcAft>
                <a:spcPts val="600"/>
              </a:spcAft>
            </a:pPr>
            <a:r>
              <a:rPr lang="tr-TR" sz="2000" dirty="0" smtClean="0">
                <a:latin typeface="Arial" pitchFamily="34" charset="0"/>
                <a:cs typeface="Arial" pitchFamily="34" charset="0"/>
              </a:rPr>
              <a:t>İyi dinleyin! Size benden istediğiniz hizmetçiden daha hayırlı olan bir şeyi öğreteyim. İkiniz uyumak üzere yatağınıza girdiğinizde otuz üç kere "</a:t>
            </a:r>
            <a:r>
              <a:rPr lang="tr-TR" sz="2000" dirty="0" err="1" smtClean="0">
                <a:latin typeface="Arial" pitchFamily="34" charset="0"/>
                <a:cs typeface="Arial" pitchFamily="34" charset="0"/>
              </a:rPr>
              <a:t>Allâhü</a:t>
            </a:r>
            <a:r>
              <a:rPr lang="tr-TR" sz="2000" dirty="0" smtClean="0">
                <a:latin typeface="Arial" pitchFamily="34" charset="0"/>
                <a:cs typeface="Arial" pitchFamily="34" charset="0"/>
              </a:rPr>
              <a:t> </a:t>
            </a:r>
            <a:r>
              <a:rPr lang="tr-TR" sz="2000" dirty="0" err="1" smtClean="0">
                <a:latin typeface="Arial" pitchFamily="34" charset="0"/>
                <a:cs typeface="Arial" pitchFamily="34" charset="0"/>
              </a:rPr>
              <a:t>ekber</a:t>
            </a:r>
            <a:r>
              <a:rPr lang="tr-TR" sz="2000" dirty="0" smtClean="0">
                <a:latin typeface="Arial" pitchFamily="34" charset="0"/>
                <a:cs typeface="Arial" pitchFamily="34" charset="0"/>
              </a:rPr>
              <a:t>", otuz üç kere, "</a:t>
            </a:r>
            <a:r>
              <a:rPr lang="tr-TR" sz="2000" dirty="0" err="1" smtClean="0">
                <a:latin typeface="Arial" pitchFamily="34" charset="0"/>
                <a:cs typeface="Arial" pitchFamily="34" charset="0"/>
              </a:rPr>
              <a:t>Sübhânallâh</a:t>
            </a:r>
            <a:r>
              <a:rPr lang="tr-TR" sz="2000" dirty="0" smtClean="0">
                <a:latin typeface="Arial" pitchFamily="34" charset="0"/>
                <a:cs typeface="Arial" pitchFamily="34" charset="0"/>
              </a:rPr>
              <a:t>", otuz üç kere de, "Lâ ilâhe </a:t>
            </a:r>
            <a:r>
              <a:rPr lang="tr-TR" sz="2000" dirty="0" err="1" smtClean="0">
                <a:latin typeface="Arial" pitchFamily="34" charset="0"/>
                <a:cs typeface="Arial" pitchFamily="34" charset="0"/>
              </a:rPr>
              <a:t>illâllâh</a:t>
            </a:r>
            <a:r>
              <a:rPr lang="tr-TR" sz="2000" dirty="0" smtClean="0">
                <a:latin typeface="Arial" pitchFamily="34" charset="0"/>
                <a:cs typeface="Arial" pitchFamily="34" charset="0"/>
              </a:rPr>
              <a:t>" deyiniz. İşte bunları söylemek, ikiniz için bir hizmetçiden daha hayırlıdır.</a:t>
            </a:r>
          </a:p>
          <a:p>
            <a:pPr algn="just">
              <a:lnSpc>
                <a:spcPct val="150000"/>
              </a:lnSpc>
              <a:spcBef>
                <a:spcPts val="600"/>
              </a:spcBef>
              <a:spcAft>
                <a:spcPts val="600"/>
              </a:spcAft>
            </a:pP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764923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064363" y="800300"/>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ALLAH’A İMAN </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81533" y="2126421"/>
            <a:ext cx="9725891" cy="4927631"/>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Allah’tan başka ilâh yoktur, O’nun ortağı da yoktur. Mülk ve </a:t>
            </a:r>
            <a:r>
              <a:rPr lang="tr-TR" sz="2000" dirty="0" err="1" smtClean="0">
                <a:latin typeface="Arial" pitchFamily="34" charset="0"/>
                <a:cs typeface="Arial" pitchFamily="34" charset="0"/>
              </a:rPr>
              <a:t>hamd</a:t>
            </a:r>
            <a:r>
              <a:rPr lang="tr-TR" sz="2000" dirty="0" smtClean="0">
                <a:latin typeface="Arial" pitchFamily="34" charset="0"/>
                <a:cs typeface="Arial" pitchFamily="34" charset="0"/>
              </a:rPr>
              <a:t> O"na aittir. O her şeye </a:t>
            </a:r>
            <a:r>
              <a:rPr lang="tr-TR" sz="2000" dirty="0" err="1" smtClean="0">
                <a:latin typeface="Arial" pitchFamily="34" charset="0"/>
                <a:cs typeface="Arial" pitchFamily="34" charset="0"/>
              </a:rPr>
              <a:t>kâdirdir</a:t>
            </a:r>
            <a:r>
              <a:rPr lang="tr-TR" sz="2000" dirty="0" smtClean="0">
                <a:latin typeface="Arial" pitchFamily="34" charset="0"/>
                <a:cs typeface="Arial" pitchFamily="34" charset="0"/>
              </a:rPr>
              <a:t>. Güç ve kuvvete ancak Allah"ın yardımı ile erişilir. Kâfirler hoşlanmasa da biz samimiyetle kendisinden başka ilâh olmayan Allah’a, nimet ve güzel övgü sahibine ibadet ederiz.</a:t>
            </a:r>
          </a:p>
          <a:p>
            <a:pPr algn="just">
              <a:lnSpc>
                <a:spcPct val="150000"/>
              </a:lnSpc>
              <a:spcBef>
                <a:spcPts val="600"/>
              </a:spcBef>
              <a:spcAft>
                <a:spcPts val="600"/>
              </a:spcAft>
            </a:pPr>
            <a:r>
              <a:rPr lang="tr-TR" sz="2000" dirty="0" smtClean="0">
                <a:latin typeface="Arial" pitchFamily="34" charset="0"/>
                <a:cs typeface="Arial" pitchFamily="34" charset="0"/>
              </a:rPr>
              <a:t>Allah’tan başka ilâh yoktur. O, birdir, ortağı yoktur. Mülk O’nundur, </a:t>
            </a:r>
            <a:r>
              <a:rPr lang="tr-TR" sz="2000" dirty="0" err="1" smtClean="0">
                <a:latin typeface="Arial" pitchFamily="34" charset="0"/>
                <a:cs typeface="Arial" pitchFamily="34" charset="0"/>
              </a:rPr>
              <a:t>hamd</a:t>
            </a:r>
            <a:r>
              <a:rPr lang="tr-TR" sz="2000" dirty="0" smtClean="0">
                <a:latin typeface="Arial" pitchFamily="34" charset="0"/>
                <a:cs typeface="Arial" pitchFamily="34" charset="0"/>
              </a:rPr>
              <a:t> yalnız O’nadır. O’nun her şeye gücü yeter. Biz seferden memleketimize dönenleriz, </a:t>
            </a:r>
            <a:r>
              <a:rPr lang="tr-TR" sz="2000" dirty="0" err="1" smtClean="0">
                <a:latin typeface="Arial" pitchFamily="34" charset="0"/>
                <a:cs typeface="Arial" pitchFamily="34" charset="0"/>
              </a:rPr>
              <a:t>tevbe</a:t>
            </a:r>
            <a:r>
              <a:rPr lang="tr-TR" sz="2000" dirty="0" smtClean="0">
                <a:latin typeface="Arial" pitchFamily="34" charset="0"/>
                <a:cs typeface="Arial" pitchFamily="34" charset="0"/>
              </a:rPr>
              <a:t> edenleriz, sadece Allah’a ibadet edenleriz, secde edenleriz ve sadece Rabbimize </a:t>
            </a:r>
            <a:r>
              <a:rPr lang="tr-TR" sz="2000" dirty="0" err="1" smtClean="0">
                <a:latin typeface="Arial" pitchFamily="34" charset="0"/>
                <a:cs typeface="Arial" pitchFamily="34" charset="0"/>
              </a:rPr>
              <a:t>hamdedenleriz</a:t>
            </a:r>
            <a:r>
              <a:rPr lang="tr-TR" sz="2000" dirty="0" smtClean="0">
                <a:latin typeface="Arial" pitchFamily="34" charset="0"/>
                <a:cs typeface="Arial" pitchFamily="34" charset="0"/>
              </a:rPr>
              <a:t>. Allah vaadine sadıktır. Kuluna yardım etmiş, bütün düşman grupları tek başına O hezimete uğratmıştır.</a:t>
            </a:r>
          </a:p>
          <a:p>
            <a:pPr algn="just">
              <a:lnSpc>
                <a:spcPct val="150000"/>
              </a:lnSpc>
              <a:spcBef>
                <a:spcPts val="600"/>
              </a:spcBef>
              <a:spcAft>
                <a:spcPts val="600"/>
              </a:spcAft>
            </a:pP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0266074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69871"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ALLAH’A İMAN</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4" y="2525005"/>
            <a:ext cx="9725891" cy="4727576"/>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Kim (günde) yüz defa "Lâ ilâhe </a:t>
            </a:r>
            <a:r>
              <a:rPr lang="tr-TR" sz="2000" dirty="0" err="1" smtClean="0">
                <a:latin typeface="Arial" pitchFamily="34" charset="0"/>
                <a:cs typeface="Arial" pitchFamily="34" charset="0"/>
              </a:rPr>
              <a:t>illâllâhü</a:t>
            </a:r>
            <a:r>
              <a:rPr lang="tr-TR" sz="2000" dirty="0" smtClean="0">
                <a:latin typeface="Arial" pitchFamily="34" charset="0"/>
                <a:cs typeface="Arial" pitchFamily="34" charset="0"/>
              </a:rPr>
              <a:t> </a:t>
            </a:r>
            <a:r>
              <a:rPr lang="tr-TR" sz="2000" dirty="0" err="1" smtClean="0">
                <a:latin typeface="Arial" pitchFamily="34" charset="0"/>
                <a:cs typeface="Arial" pitchFamily="34" charset="0"/>
              </a:rPr>
              <a:t>vahdehû</a:t>
            </a:r>
            <a:r>
              <a:rPr lang="tr-TR" sz="2000" dirty="0" smtClean="0">
                <a:latin typeface="Arial" pitchFamily="34" charset="0"/>
                <a:cs typeface="Arial" pitchFamily="34" charset="0"/>
              </a:rPr>
              <a:t> lâ </a:t>
            </a:r>
            <a:r>
              <a:rPr lang="tr-TR" sz="2000" dirty="0" err="1" smtClean="0">
                <a:latin typeface="Arial" pitchFamily="34" charset="0"/>
                <a:cs typeface="Arial" pitchFamily="34" charset="0"/>
              </a:rPr>
              <a:t>şerîke</a:t>
            </a:r>
            <a:r>
              <a:rPr lang="tr-TR" sz="2000" dirty="0" smtClean="0">
                <a:latin typeface="Arial" pitchFamily="34" charset="0"/>
                <a:cs typeface="Arial" pitchFamily="34" charset="0"/>
              </a:rPr>
              <a:t> leh, </a:t>
            </a:r>
            <a:r>
              <a:rPr lang="tr-TR" sz="2000" dirty="0" err="1" smtClean="0">
                <a:latin typeface="Arial" pitchFamily="34" charset="0"/>
                <a:cs typeface="Arial" pitchFamily="34" charset="0"/>
              </a:rPr>
              <a:t>lehü"l</a:t>
            </a:r>
            <a:r>
              <a:rPr lang="tr-TR" sz="2000" dirty="0" smtClean="0">
                <a:latin typeface="Arial" pitchFamily="34" charset="0"/>
                <a:cs typeface="Arial" pitchFamily="34" charset="0"/>
              </a:rPr>
              <a:t>-mülkü ve </a:t>
            </a:r>
            <a:r>
              <a:rPr lang="tr-TR" sz="2000" dirty="0" err="1" smtClean="0">
                <a:latin typeface="Arial" pitchFamily="34" charset="0"/>
                <a:cs typeface="Arial" pitchFamily="34" charset="0"/>
              </a:rPr>
              <a:t>lehü’l</a:t>
            </a:r>
            <a:r>
              <a:rPr lang="tr-TR" sz="2000" dirty="0" smtClean="0">
                <a:latin typeface="Arial" pitchFamily="34" charset="0"/>
                <a:cs typeface="Arial" pitchFamily="34" charset="0"/>
              </a:rPr>
              <a:t>-</a:t>
            </a:r>
            <a:r>
              <a:rPr lang="tr-TR" sz="2000" dirty="0" err="1" smtClean="0">
                <a:latin typeface="Arial" pitchFamily="34" charset="0"/>
                <a:cs typeface="Arial" pitchFamily="34" charset="0"/>
              </a:rPr>
              <a:t>hamdü</a:t>
            </a:r>
            <a:r>
              <a:rPr lang="tr-TR" sz="2000" dirty="0" smtClean="0">
                <a:latin typeface="Arial" pitchFamily="34" charset="0"/>
                <a:cs typeface="Arial" pitchFamily="34" charset="0"/>
              </a:rPr>
              <a:t> ve hüve alâ külli şey’in </a:t>
            </a:r>
            <a:r>
              <a:rPr lang="tr-TR" sz="2000" dirty="0" err="1" smtClean="0">
                <a:latin typeface="Arial" pitchFamily="34" charset="0"/>
                <a:cs typeface="Arial" pitchFamily="34" charset="0"/>
              </a:rPr>
              <a:t>kadîr</a:t>
            </a:r>
            <a:r>
              <a:rPr lang="tr-TR" sz="2000" dirty="0" smtClean="0">
                <a:latin typeface="Arial" pitchFamily="34" charset="0"/>
                <a:cs typeface="Arial" pitchFamily="34" charset="0"/>
              </a:rPr>
              <a:t>." (Allah’tan başka ilâh yoktur, O’nun hiçbir ortağı yoktur, mülk O’nundur ve </a:t>
            </a:r>
            <a:r>
              <a:rPr lang="tr-TR" sz="2000" dirty="0" err="1" smtClean="0">
                <a:latin typeface="Arial" pitchFamily="34" charset="0"/>
                <a:cs typeface="Arial" pitchFamily="34" charset="0"/>
              </a:rPr>
              <a:t>hamd</a:t>
            </a:r>
            <a:r>
              <a:rPr lang="tr-TR" sz="2000" dirty="0" smtClean="0">
                <a:latin typeface="Arial" pitchFamily="34" charset="0"/>
                <a:cs typeface="Arial" pitchFamily="34" charset="0"/>
              </a:rPr>
              <a:t> O’nadır. O"nun her şeye gücü yeter.) derse bu, o kimse için on köleyi azat etme sevabına denktir. Ona yüz iyilik yazılır ve yüz günahı silinir. (Bu söyledikleri) o günün akşamına kadar onun için şeytana karşı koruyucu olur. Bundan daha fazlasını yapan kişiden başka, hiç kimse onun bu yaptığından daha faziletli bir iş yapamaz.</a:t>
            </a:r>
          </a:p>
          <a:p>
            <a:pPr algn="just">
              <a:lnSpc>
                <a:spcPct val="150000"/>
              </a:lnSpc>
              <a:spcBef>
                <a:spcPts val="600"/>
              </a:spcBef>
              <a:spcAft>
                <a:spcPts val="600"/>
              </a:spcAft>
            </a:pPr>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sz="2000" dirty="0"/>
              <a:t/>
            </a:r>
            <a:br>
              <a:rPr lang="tr-TR" sz="2000" dirty="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0266074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94025" y="999592"/>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ALLAH’A İMAN </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04980" y="2349163"/>
            <a:ext cx="9725891" cy="3388748"/>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Söylediğin takdirde bunu söyleyenlerden başka hiç kimsenin elde edemeyeceği (kadar mükâfatı olan) bazı kelimeleri sana öğretmemi istemez misin?” </a:t>
            </a:r>
            <a:r>
              <a:rPr lang="tr-TR" sz="2000" dirty="0" err="1" smtClean="0">
                <a:latin typeface="Arial" pitchFamily="34" charset="0"/>
                <a:cs typeface="Arial" pitchFamily="34" charset="0"/>
              </a:rPr>
              <a:t>Ebû</a:t>
            </a:r>
            <a:r>
              <a:rPr lang="tr-TR" sz="2000" dirty="0" smtClean="0">
                <a:latin typeface="Arial" pitchFamily="34" charset="0"/>
                <a:cs typeface="Arial" pitchFamily="34" charset="0"/>
              </a:rPr>
              <a:t> Zer, “Evet isterim, Ey Allah"ın </a:t>
            </a:r>
            <a:r>
              <a:rPr lang="tr-TR" sz="2000" dirty="0" err="1" smtClean="0">
                <a:latin typeface="Arial" pitchFamily="34" charset="0"/>
                <a:cs typeface="Arial" pitchFamily="34" charset="0"/>
              </a:rPr>
              <a:t>Resûlü</a:t>
            </a:r>
            <a:r>
              <a:rPr lang="tr-TR" sz="2000" dirty="0" smtClean="0">
                <a:latin typeface="Arial" pitchFamily="34" charset="0"/>
                <a:cs typeface="Arial" pitchFamily="34" charset="0"/>
              </a:rPr>
              <a:t>!” deyince, Efendimiz,“Her namazın sonunda otuz üç kere "</a:t>
            </a:r>
            <a:r>
              <a:rPr lang="tr-TR" sz="2000" dirty="0" err="1" smtClean="0">
                <a:latin typeface="Arial" pitchFamily="34" charset="0"/>
                <a:cs typeface="Arial" pitchFamily="34" charset="0"/>
              </a:rPr>
              <a:t>Allâhü</a:t>
            </a:r>
            <a:r>
              <a:rPr lang="tr-TR" sz="2000" dirty="0" smtClean="0">
                <a:latin typeface="Arial" pitchFamily="34" charset="0"/>
                <a:cs typeface="Arial" pitchFamily="34" charset="0"/>
              </a:rPr>
              <a:t> </a:t>
            </a:r>
            <a:r>
              <a:rPr lang="tr-TR" sz="2000" dirty="0" err="1" smtClean="0">
                <a:latin typeface="Arial" pitchFamily="34" charset="0"/>
                <a:cs typeface="Arial" pitchFamily="34" charset="0"/>
              </a:rPr>
              <a:t>ekber</a:t>
            </a:r>
            <a:r>
              <a:rPr lang="tr-TR" sz="2000" dirty="0" smtClean="0">
                <a:latin typeface="Arial" pitchFamily="34" charset="0"/>
                <a:cs typeface="Arial" pitchFamily="34" charset="0"/>
              </a:rPr>
              <a:t>", otuz üç kere "</a:t>
            </a:r>
            <a:r>
              <a:rPr lang="tr-TR" sz="2000" dirty="0" err="1" smtClean="0">
                <a:latin typeface="Arial" pitchFamily="34" charset="0"/>
                <a:cs typeface="Arial" pitchFamily="34" charset="0"/>
              </a:rPr>
              <a:t>Sübhânallâh</a:t>
            </a:r>
            <a:r>
              <a:rPr lang="tr-TR" sz="2000" dirty="0" smtClean="0">
                <a:latin typeface="Arial" pitchFamily="34" charset="0"/>
                <a:cs typeface="Arial" pitchFamily="34" charset="0"/>
              </a:rPr>
              <a:t>", otuz üç kere "Elhamdülillâh" diye Allah"a </a:t>
            </a:r>
            <a:r>
              <a:rPr lang="tr-TR" sz="2000" dirty="0" err="1" smtClean="0">
                <a:latin typeface="Arial" pitchFamily="34" charset="0"/>
                <a:cs typeface="Arial" pitchFamily="34" charset="0"/>
              </a:rPr>
              <a:t>hamdetmelisin</a:t>
            </a:r>
            <a:r>
              <a:rPr lang="tr-TR" sz="2000" dirty="0" smtClean="0">
                <a:latin typeface="Arial" pitchFamily="34" charset="0"/>
                <a:cs typeface="Arial" pitchFamily="34" charset="0"/>
              </a:rPr>
              <a:t>. Sonra da bunu "Lâ ilâhe </a:t>
            </a:r>
            <a:r>
              <a:rPr lang="tr-TR" sz="2000" dirty="0" err="1" smtClean="0">
                <a:latin typeface="Arial" pitchFamily="34" charset="0"/>
                <a:cs typeface="Arial" pitchFamily="34" charset="0"/>
              </a:rPr>
              <a:t>illâllâhü</a:t>
            </a:r>
            <a:r>
              <a:rPr lang="tr-TR" sz="2000" dirty="0" smtClean="0">
                <a:latin typeface="Arial" pitchFamily="34" charset="0"/>
                <a:cs typeface="Arial" pitchFamily="34" charset="0"/>
              </a:rPr>
              <a:t> </a:t>
            </a:r>
            <a:r>
              <a:rPr lang="tr-TR" sz="2000" dirty="0" err="1" smtClean="0">
                <a:latin typeface="Arial" pitchFamily="34" charset="0"/>
                <a:cs typeface="Arial" pitchFamily="34" charset="0"/>
              </a:rPr>
              <a:t>vahdehû</a:t>
            </a:r>
            <a:r>
              <a:rPr lang="tr-TR" sz="2000" dirty="0" smtClean="0">
                <a:latin typeface="Arial" pitchFamily="34" charset="0"/>
                <a:cs typeface="Arial" pitchFamily="34" charset="0"/>
              </a:rPr>
              <a:t> lâ </a:t>
            </a:r>
            <a:r>
              <a:rPr lang="tr-TR" sz="2000" dirty="0" err="1" smtClean="0">
                <a:latin typeface="Arial" pitchFamily="34" charset="0"/>
                <a:cs typeface="Arial" pitchFamily="34" charset="0"/>
              </a:rPr>
              <a:t>şerîke</a:t>
            </a:r>
            <a:r>
              <a:rPr lang="tr-TR" sz="2000" dirty="0" smtClean="0">
                <a:latin typeface="Arial" pitchFamily="34" charset="0"/>
                <a:cs typeface="Arial" pitchFamily="34" charset="0"/>
              </a:rPr>
              <a:t> leh </a:t>
            </a:r>
            <a:r>
              <a:rPr lang="tr-TR" sz="2000" dirty="0" err="1" smtClean="0">
                <a:latin typeface="Arial" pitchFamily="34" charset="0"/>
                <a:cs typeface="Arial" pitchFamily="34" charset="0"/>
              </a:rPr>
              <a:t>lehü"l</a:t>
            </a:r>
            <a:r>
              <a:rPr lang="tr-TR" sz="2000" dirty="0" smtClean="0">
                <a:latin typeface="Arial" pitchFamily="34" charset="0"/>
                <a:cs typeface="Arial" pitchFamily="34" charset="0"/>
              </a:rPr>
              <a:t>-mülkü ve </a:t>
            </a:r>
            <a:r>
              <a:rPr lang="tr-TR" sz="2000" dirty="0" err="1" smtClean="0">
                <a:latin typeface="Arial" pitchFamily="34" charset="0"/>
                <a:cs typeface="Arial" pitchFamily="34" charset="0"/>
              </a:rPr>
              <a:t>lehü"l</a:t>
            </a:r>
            <a:r>
              <a:rPr lang="tr-TR" sz="2000" dirty="0" smtClean="0">
                <a:latin typeface="Arial" pitchFamily="34" charset="0"/>
                <a:cs typeface="Arial" pitchFamily="34" charset="0"/>
              </a:rPr>
              <a:t>-</a:t>
            </a:r>
            <a:r>
              <a:rPr lang="tr-TR" sz="2000" dirty="0" err="1" smtClean="0">
                <a:latin typeface="Arial" pitchFamily="34" charset="0"/>
                <a:cs typeface="Arial" pitchFamily="34" charset="0"/>
              </a:rPr>
              <a:t>hamdü</a:t>
            </a:r>
            <a:r>
              <a:rPr lang="tr-TR" sz="2000" dirty="0" smtClean="0">
                <a:latin typeface="Arial" pitchFamily="34" charset="0"/>
                <a:cs typeface="Arial" pitchFamily="34" charset="0"/>
              </a:rPr>
              <a:t> ve hüve alâ külli şey"in </a:t>
            </a:r>
            <a:r>
              <a:rPr lang="tr-TR" sz="2000" dirty="0" err="1" smtClean="0">
                <a:latin typeface="Arial" pitchFamily="34" charset="0"/>
                <a:cs typeface="Arial" pitchFamily="34" charset="0"/>
              </a:rPr>
              <a:t>kadîr</a:t>
            </a:r>
            <a:r>
              <a:rPr lang="tr-TR" sz="2000" dirty="0" smtClean="0">
                <a:latin typeface="Arial" pitchFamily="34" charset="0"/>
                <a:cs typeface="Arial" pitchFamily="34" charset="0"/>
              </a:rPr>
              <a:t>." diye bitirmelisin</a:t>
            </a:r>
          </a:p>
          <a:p>
            <a:pPr algn="just">
              <a:lnSpc>
                <a:spcPct val="150000"/>
              </a:lnSpc>
              <a:spcBef>
                <a:spcPts val="600"/>
              </a:spcBef>
              <a:spcAft>
                <a:spcPts val="600"/>
              </a:spcAft>
            </a:pP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8966198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76795" y="89408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ALLAH’A İMAN </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287750" y="2829809"/>
            <a:ext cx="9725891" cy="2508379"/>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Şu üç haslet kimde bulunursa o kimse imanın tadını alır: Allah ve </a:t>
            </a:r>
            <a:r>
              <a:rPr lang="tr-TR" sz="2000" dirty="0" err="1" smtClean="0">
                <a:latin typeface="Arial" pitchFamily="34" charset="0"/>
                <a:cs typeface="Arial" pitchFamily="34" charset="0"/>
              </a:rPr>
              <a:t>Resûlü’nü</a:t>
            </a:r>
            <a:r>
              <a:rPr lang="tr-TR" sz="2000" dirty="0" smtClean="0">
                <a:latin typeface="Arial" pitchFamily="34" charset="0"/>
                <a:cs typeface="Arial" pitchFamily="34" charset="0"/>
              </a:rPr>
              <a:t> her şeyden çok sevmek, bir kimseyi yalnızca Allah rızası için sevmek, Allah kendisini kurtardıktan sonra tekrar inkârcılığa dönmekten ateşe atılmaktan kaçındığı gibi kaçınmak</a:t>
            </a:r>
          </a:p>
          <a:p>
            <a:pPr algn="just">
              <a:lnSpc>
                <a:spcPct val="150000"/>
              </a:lnSpc>
              <a:spcBef>
                <a:spcPts val="600"/>
              </a:spcBef>
              <a:spcAft>
                <a:spcPts val="600"/>
              </a:spcAft>
            </a:pP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8966198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DERS İZLENCESİ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4" y="2318273"/>
            <a:ext cx="9725891" cy="2385268"/>
          </a:xfrm>
          <a:prstGeom prst="rect">
            <a:avLst/>
          </a:prstGeom>
          <a:noFill/>
        </p:spPr>
        <p:txBody>
          <a:bodyPr wrap="square" rtlCol="0">
            <a:spAutoFit/>
          </a:bodyPr>
          <a:lstStyle/>
          <a:p>
            <a:pPr algn="just">
              <a:lnSpc>
                <a:spcPct val="150000"/>
              </a:lnSpc>
              <a:buFont typeface="+mj-lt"/>
              <a:buAutoNum type="arabicPeriod"/>
            </a:pPr>
            <a:r>
              <a:rPr lang="tr-TR" sz="2000" dirty="0" smtClean="0">
                <a:latin typeface="Arial" panose="020B0604020202020204" pitchFamily="34" charset="0"/>
                <a:cs typeface="Arial" panose="020B0604020202020204" pitchFamily="34" charset="0"/>
              </a:rPr>
              <a:t>Dünyevileşme</a:t>
            </a:r>
          </a:p>
          <a:p>
            <a:pPr algn="just">
              <a:lnSpc>
                <a:spcPct val="150000"/>
              </a:lnSpc>
              <a:buFont typeface="+mj-lt"/>
              <a:buAutoNum type="arabicPeriod"/>
            </a:pPr>
            <a:r>
              <a:rPr lang="tr-TR" sz="2000" dirty="0" smtClean="0">
                <a:latin typeface="Arial" panose="020B0604020202020204" pitchFamily="34" charset="0"/>
                <a:cs typeface="Arial" panose="020B0604020202020204" pitchFamily="34" charset="0"/>
              </a:rPr>
              <a:t>Allah’a İman </a:t>
            </a:r>
          </a:p>
          <a:p>
            <a:pPr algn="just">
              <a:lnSpc>
                <a:spcPct val="150000"/>
              </a:lnSpc>
              <a:spcBef>
                <a:spcPts val="600"/>
              </a:spcBef>
              <a:spcAft>
                <a:spcPts val="600"/>
              </a:spcAft>
            </a:pPr>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sz="2000" dirty="0"/>
              <a:t/>
            </a:r>
            <a:br>
              <a:rPr lang="tr-TR" sz="2000" dirty="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434114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099533" y="987871"/>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DÜNYEVİLEŞME</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4" y="2525005"/>
            <a:ext cx="9725891" cy="5186035"/>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Sevinin ve sizi sevindirecek nimetleri bekleyin! Vallahi (bundan sonra) sizin için fakirlikten korkmam. Ancak ben sizden önceki ümmetlerin önüne dünya (nimetleri)</a:t>
            </a:r>
            <a:r>
              <a:rPr lang="tr-TR" sz="2000" dirty="0" err="1" smtClean="0">
                <a:latin typeface="Arial" pitchFamily="34" charset="0"/>
                <a:cs typeface="Arial" pitchFamily="34" charset="0"/>
              </a:rPr>
              <a:t>nın</a:t>
            </a:r>
            <a:r>
              <a:rPr lang="tr-TR" sz="2000" dirty="0" smtClean="0">
                <a:latin typeface="Arial" pitchFamily="34" charset="0"/>
                <a:cs typeface="Arial" pitchFamily="34" charset="0"/>
              </a:rPr>
              <a:t> yayıldığı gibi sizin önünüze de yayılıp onların o dünya (nimetleri) için yanıp tutuştukları gibi sizin de yanıp tutuşmanızdan ve bunun onları helâk ettiği gibi sizleri de helâk etmesinden korkarım.</a:t>
            </a:r>
          </a:p>
          <a:p>
            <a:pPr algn="just">
              <a:lnSpc>
                <a:spcPct val="150000"/>
              </a:lnSpc>
              <a:spcBef>
                <a:spcPts val="600"/>
              </a:spcBef>
              <a:spcAft>
                <a:spcPts val="600"/>
              </a:spcAft>
            </a:pPr>
            <a:r>
              <a:rPr lang="tr-TR" sz="2000" dirty="0" smtClean="0">
                <a:latin typeface="Arial" pitchFamily="34" charset="0"/>
                <a:cs typeface="Arial" pitchFamily="34" charset="0"/>
              </a:rPr>
              <a:t>İhtiyarın kalbi iki şeyi sevme hususunda gençtir; yaşama sevgisi ile mal sevgisi.</a:t>
            </a:r>
          </a:p>
          <a:p>
            <a:pPr algn="just">
              <a:lnSpc>
                <a:spcPct val="150000"/>
              </a:lnSpc>
              <a:spcBef>
                <a:spcPts val="600"/>
              </a:spcBef>
              <a:spcAft>
                <a:spcPts val="600"/>
              </a:spcAft>
            </a:pPr>
            <a:endParaRPr lang="tr-TR" sz="2000" dirty="0" smtClean="0">
              <a:latin typeface="Arial" pitchFamily="34" charset="0"/>
              <a:cs typeface="Arial" pitchFamily="34" charset="0"/>
            </a:endParaRPr>
          </a:p>
          <a:p>
            <a:pPr algn="just">
              <a:lnSpc>
                <a:spcPct val="150000"/>
              </a:lnSpc>
              <a:spcBef>
                <a:spcPts val="600"/>
              </a:spcBef>
              <a:spcAft>
                <a:spcPts val="600"/>
              </a:spcAft>
            </a:pPr>
            <a:endParaRPr lang="tr-TR" sz="2000" dirty="0" smtClean="0">
              <a:latin typeface="Arial" pitchFamily="34" charset="0"/>
              <a:cs typeface="Arial" pitchFamily="34" charset="0"/>
            </a:endParaRPr>
          </a:p>
          <a:p>
            <a:pPr algn="just"/>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sz="2000" dirty="0"/>
              <a:t/>
            </a:r>
            <a:br>
              <a:rPr lang="tr-TR" sz="2000" dirty="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503046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0" y="0"/>
            <a:ext cx="10691813" cy="6876000"/>
          </a:xfrm>
          <a:prstGeom prst="rect">
            <a:avLst/>
          </a:prstGeom>
        </p:spPr>
      </p:pic>
      <p:sp>
        <p:nvSpPr>
          <p:cNvPr id="5" name="Yuvarlatılmış Dikdörtgen 4"/>
          <p:cNvSpPr/>
          <p:nvPr>
            <p:custDataLst>
              <p:tags r:id="rId1"/>
            </p:custDataLst>
          </p:nvPr>
        </p:nvSpPr>
        <p:spPr>
          <a:xfrm>
            <a:off x="1099533" y="987871"/>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DÜNYEVİLEŞME</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5" y="2227385"/>
            <a:ext cx="5550344" cy="5032147"/>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Dünyada (kimsesiz) bir garip, yahut bir yolcu gibi ol!</a:t>
            </a:r>
          </a:p>
          <a:p>
            <a:pPr algn="just">
              <a:lnSpc>
                <a:spcPct val="150000"/>
              </a:lnSpc>
              <a:spcBef>
                <a:spcPts val="600"/>
              </a:spcBef>
              <a:spcAft>
                <a:spcPts val="600"/>
              </a:spcAft>
            </a:pPr>
            <a:r>
              <a:rPr lang="tr-TR" sz="2000" dirty="0" smtClean="0">
                <a:latin typeface="Arial" pitchFamily="34" charset="0"/>
                <a:cs typeface="Arial" pitchFamily="34" charset="0"/>
              </a:rPr>
              <a:t>Benim dünya (konforu ve lüksü) ile ne işim olur ki! Ben, dünyada bir ağacın altında gölgelendikten sonra yola koyulup orayı terk eden bir yolcu gibiyim.</a:t>
            </a:r>
          </a:p>
          <a:p>
            <a:pPr algn="just">
              <a:lnSpc>
                <a:spcPct val="150000"/>
              </a:lnSpc>
              <a:spcBef>
                <a:spcPts val="600"/>
              </a:spcBef>
              <a:spcAft>
                <a:spcPts val="600"/>
              </a:spcAft>
            </a:pPr>
            <a:r>
              <a:rPr lang="tr-TR" sz="2000" dirty="0" smtClean="0">
                <a:latin typeface="Arial" pitchFamily="34" charset="0"/>
                <a:cs typeface="Arial" pitchFamily="34" charset="0"/>
              </a:rPr>
              <a:t>Her ümmetin </a:t>
            </a:r>
            <a:r>
              <a:rPr lang="tr-TR" sz="2000" dirty="0" smtClean="0">
                <a:latin typeface="Arial" pitchFamily="34" charset="0"/>
                <a:cs typeface="Arial" pitchFamily="34" charset="0"/>
              </a:rPr>
              <a:t>bir fitnesi (imtihan vesilesi) vardır, benim ümmetimin fitnesi ise maldır.</a:t>
            </a:r>
          </a:p>
          <a:p>
            <a:pPr algn="just"/>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sz="2000" dirty="0"/>
              <a:t/>
            </a:r>
            <a:br>
              <a:rPr lang="tr-TR" sz="2000" dirty="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6" name="Resim 3"/>
          <p:cNvPicPr>
            <a:picLocks/>
          </p:cNvPicPr>
          <p:nvPr/>
        </p:nvPicPr>
        <p:blipFill>
          <a:blip r:embed="rId5"/>
          <a:stretch>
            <a:fillRect/>
          </a:stretch>
        </p:blipFill>
        <p:spPr>
          <a:xfrm>
            <a:off x="6389077" y="2426677"/>
            <a:ext cx="3692769" cy="3598985"/>
          </a:xfrm>
          <a:prstGeom prst="rect">
            <a:avLst/>
          </a:prstGeom>
        </p:spPr>
      </p:pic>
    </p:spTree>
    <p:extLst>
      <p:ext uri="{BB962C8B-B14F-4D97-AF65-F5344CB8AC3E}">
        <p14:creationId xmlns:p14="http://schemas.microsoft.com/office/powerpoint/2010/main" val="2503046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099533" y="987871"/>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DÜNYEVİLEŞME</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4" y="2525005"/>
            <a:ext cx="9725891" cy="4570482"/>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Ey Hakîm! Bu dünya malı göz alıcı ve tatlıdır. Kim bu mala engin bir gönülle sahip olursa kendisi için malı bereketlenir. Ama kim de hırs ve tamah dolu bir kalple bu malı isterse, tıpkı yiyip de doymayan bir kimse gibi, onun için malın bereketi kaçar. Veren el, alan elden üstündür.</a:t>
            </a:r>
          </a:p>
          <a:p>
            <a:pPr algn="just">
              <a:lnSpc>
                <a:spcPct val="150000"/>
              </a:lnSpc>
              <a:spcBef>
                <a:spcPts val="600"/>
              </a:spcBef>
              <a:spcAft>
                <a:spcPts val="600"/>
              </a:spcAft>
            </a:pPr>
            <a:r>
              <a:rPr lang="tr-TR" sz="2000" dirty="0" smtClean="0">
                <a:latin typeface="Arial" pitchFamily="34" charset="0"/>
                <a:cs typeface="Arial" pitchFamily="34" charset="0"/>
              </a:rPr>
              <a:t>Sizden (maddî yönden) daha aşağı olanlara bakın! Sizden yukarıda olanlara bakmayın! Bu, </a:t>
            </a:r>
            <a:r>
              <a:rPr lang="tr-TR" sz="2000" dirty="0" smtClean="0">
                <a:latin typeface="Arial" pitchFamily="34" charset="0"/>
                <a:cs typeface="Arial" pitchFamily="34" charset="0"/>
              </a:rPr>
              <a:t>Allah’ın </a:t>
            </a:r>
            <a:r>
              <a:rPr lang="tr-TR" sz="2000" dirty="0" smtClean="0">
                <a:latin typeface="Arial" pitchFamily="34" charset="0"/>
                <a:cs typeface="Arial" pitchFamily="34" charset="0"/>
              </a:rPr>
              <a:t>nimetini küçümsememeniz için daha uygundur.</a:t>
            </a:r>
          </a:p>
          <a:p>
            <a:pPr algn="just">
              <a:lnSpc>
                <a:spcPct val="150000"/>
              </a:lnSpc>
              <a:spcBef>
                <a:spcPts val="600"/>
              </a:spcBef>
              <a:spcAft>
                <a:spcPts val="600"/>
              </a:spcAft>
            </a:pPr>
            <a:endParaRPr lang="tr-TR" sz="2000" dirty="0" smtClean="0">
              <a:latin typeface="Arial" pitchFamily="34" charset="0"/>
              <a:cs typeface="Arial" pitchFamily="34" charset="0"/>
            </a:endParaRPr>
          </a:p>
          <a:p>
            <a:pPr algn="just"/>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sz="2000" dirty="0"/>
              <a:t/>
            </a:r>
            <a:br>
              <a:rPr lang="tr-TR" sz="2000" dirty="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503046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099533" y="987871"/>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DÜNYEVİLEŞME</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5" y="2520463"/>
            <a:ext cx="5562066" cy="4724370"/>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Zenginlik, mal çokluğu değil gönül tokluğudur.</a:t>
            </a:r>
          </a:p>
          <a:p>
            <a:pPr algn="just">
              <a:lnSpc>
                <a:spcPct val="150000"/>
              </a:lnSpc>
              <a:spcBef>
                <a:spcPts val="600"/>
              </a:spcBef>
              <a:spcAft>
                <a:spcPts val="600"/>
              </a:spcAft>
            </a:pPr>
            <a:r>
              <a:rPr lang="tr-TR" sz="2000" dirty="0" smtClean="0">
                <a:latin typeface="Arial" pitchFamily="34" charset="0"/>
                <a:cs typeface="Arial" pitchFamily="34" charset="0"/>
              </a:rPr>
              <a:t>Takva ehli kimseler </a:t>
            </a:r>
            <a:r>
              <a:rPr lang="tr-TR" sz="2000" dirty="0" smtClean="0">
                <a:latin typeface="Arial" pitchFamily="34" charset="0"/>
                <a:cs typeface="Arial" pitchFamily="34" charset="0"/>
              </a:rPr>
              <a:t>için zenginliğin bir zararı yoktur.</a:t>
            </a:r>
          </a:p>
          <a:p>
            <a:pPr algn="just">
              <a:lnSpc>
                <a:spcPct val="150000"/>
              </a:lnSpc>
              <a:spcBef>
                <a:spcPts val="600"/>
              </a:spcBef>
              <a:spcAft>
                <a:spcPts val="600"/>
              </a:spcAft>
            </a:pPr>
            <a:r>
              <a:rPr lang="tr-TR" sz="2000" dirty="0" smtClean="0">
                <a:latin typeface="Arial" pitchFamily="34" charset="0"/>
                <a:cs typeface="Arial" pitchFamily="34" charset="0"/>
              </a:rPr>
              <a:t>Sizden her kim ruhen ve bedenen sağlıklı olup, günlük yiyeceği de yanında olursa dünya onun olmuş gibidir.</a:t>
            </a:r>
          </a:p>
          <a:p>
            <a:pPr algn="just">
              <a:lnSpc>
                <a:spcPct val="150000"/>
              </a:lnSpc>
              <a:spcBef>
                <a:spcPts val="600"/>
              </a:spcBef>
              <a:spcAft>
                <a:spcPts val="600"/>
              </a:spcAft>
            </a:pPr>
            <a:endParaRPr lang="tr-TR" sz="2000" dirty="0" smtClean="0">
              <a:latin typeface="Arial" pitchFamily="34" charset="0"/>
              <a:cs typeface="Arial" pitchFamily="34" charset="0"/>
            </a:endParaRPr>
          </a:p>
          <a:p>
            <a:pPr algn="just"/>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sz="2000" dirty="0"/>
              <a:t/>
            </a:r>
            <a:br>
              <a:rPr lang="tr-TR" sz="2000" dirty="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6" name="Resim 3"/>
          <p:cNvPicPr>
            <a:picLocks/>
          </p:cNvPicPr>
          <p:nvPr/>
        </p:nvPicPr>
        <p:blipFill>
          <a:blip r:embed="rId5"/>
          <a:stretch>
            <a:fillRect/>
          </a:stretch>
        </p:blipFill>
        <p:spPr>
          <a:xfrm>
            <a:off x="6377354" y="2573622"/>
            <a:ext cx="3868615" cy="2947947"/>
          </a:xfrm>
          <a:prstGeom prst="rect">
            <a:avLst/>
          </a:prstGeom>
        </p:spPr>
      </p:pic>
    </p:spTree>
    <p:extLst>
      <p:ext uri="{BB962C8B-B14F-4D97-AF65-F5344CB8AC3E}">
        <p14:creationId xmlns:p14="http://schemas.microsoft.com/office/powerpoint/2010/main" val="2503046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099533" y="987871"/>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DÜNYEVİLEŞME</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4" y="2525005"/>
            <a:ext cx="9725891" cy="4570482"/>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Şüphesiz ben küfürden henüz yeni dönenlere (İslâm’da sebatkâr olsunlar diye daha fazla pay) veriyorum. Onlar aldıkları mallarla evlerine giderlerken, sizler yurtlarınıza Allah’ın </a:t>
            </a:r>
            <a:r>
              <a:rPr lang="tr-TR" sz="2000" dirty="0" err="1" smtClean="0">
                <a:latin typeface="Arial" pitchFamily="34" charset="0"/>
                <a:cs typeface="Arial" pitchFamily="34" charset="0"/>
              </a:rPr>
              <a:t>Resûlü</a:t>
            </a:r>
            <a:r>
              <a:rPr lang="tr-TR" sz="2000" dirty="0" smtClean="0">
                <a:latin typeface="Arial" pitchFamily="34" charset="0"/>
                <a:cs typeface="Arial" pitchFamily="34" charset="0"/>
              </a:rPr>
              <a:t> ile dönmeye razı olmaz mısınız? Allah’a yemin ederim ki sizin kendisiyle dönüp gideceğiniz şey, onların alıp gidecekleri şeyden hayırlıdır!</a:t>
            </a:r>
          </a:p>
          <a:p>
            <a:pPr algn="just">
              <a:lnSpc>
                <a:spcPct val="150000"/>
              </a:lnSpc>
              <a:spcBef>
                <a:spcPts val="600"/>
              </a:spcBef>
              <a:spcAft>
                <a:spcPts val="600"/>
              </a:spcAft>
            </a:pPr>
            <a:r>
              <a:rPr lang="tr-TR" sz="2000" dirty="0" smtClean="0">
                <a:latin typeface="Arial" pitchFamily="34" charset="0"/>
                <a:cs typeface="Arial" pitchFamily="34" charset="0"/>
              </a:rPr>
              <a:t>Müslüman olan, kendisine yetecek kadar rızık verilen ve Allah’ın ona verdikleriyle kanaatkâr kıldığı kimse kurtuluşa ermiştir.</a:t>
            </a:r>
          </a:p>
          <a:p>
            <a:pPr algn="just">
              <a:lnSpc>
                <a:spcPct val="150000"/>
              </a:lnSpc>
              <a:spcBef>
                <a:spcPts val="600"/>
              </a:spcBef>
              <a:spcAft>
                <a:spcPts val="600"/>
              </a:spcAft>
            </a:pPr>
            <a:endParaRPr lang="tr-TR" sz="2000" dirty="0" smtClean="0">
              <a:latin typeface="Arial" pitchFamily="34" charset="0"/>
              <a:cs typeface="Arial" pitchFamily="34" charset="0"/>
            </a:endParaRPr>
          </a:p>
          <a:p>
            <a:pPr algn="just"/>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sz="2000" dirty="0"/>
              <a:t/>
            </a:r>
            <a:br>
              <a:rPr lang="tr-TR" sz="2000" dirty="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503046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099533" y="987871"/>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DÜNYEVİLEŞME</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4" y="2525005"/>
            <a:ext cx="9725891" cy="5032147"/>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Âdemoğlu, "Malım, malım!" der. Ey âdemoğlu! Acaba yiyip tükettiğinden, giyip eskittiğinden ve sadaka verip (</a:t>
            </a:r>
            <a:r>
              <a:rPr lang="tr-TR" sz="2000" dirty="0" err="1" smtClean="0">
                <a:latin typeface="Arial" pitchFamily="34" charset="0"/>
                <a:cs typeface="Arial" pitchFamily="34" charset="0"/>
              </a:rPr>
              <a:t>âhirette</a:t>
            </a:r>
            <a:r>
              <a:rPr lang="tr-TR" sz="2000" dirty="0" smtClean="0">
                <a:latin typeface="Arial" pitchFamily="34" charset="0"/>
                <a:cs typeface="Arial" pitchFamily="34" charset="0"/>
              </a:rPr>
              <a:t> karşılığını almak üzere) önden gönderdiğinden başkası senin malın mıdır? </a:t>
            </a:r>
          </a:p>
          <a:p>
            <a:pPr algn="just">
              <a:lnSpc>
                <a:spcPct val="150000"/>
              </a:lnSpc>
              <a:spcBef>
                <a:spcPts val="600"/>
              </a:spcBef>
              <a:spcAft>
                <a:spcPts val="600"/>
              </a:spcAft>
            </a:pPr>
            <a:r>
              <a:rPr lang="tr-TR" sz="2000" dirty="0" smtClean="0">
                <a:latin typeface="Arial" pitchFamily="34" charset="0"/>
                <a:cs typeface="Arial" pitchFamily="34" charset="0"/>
              </a:rPr>
              <a:t>Bu dünya malı göz alıcı ve tatlıdır. Ne mutlu sahip olduğu maldan yoksullara, yetimlere ve yolda kalmışlara verenlere! Malını haksızlık yaparak kazanan ise bir türlü doymak bilmeyen obur kimse gibidir. Kıyamet gününde bu mal onun aleyhine şahit olacaktır.</a:t>
            </a:r>
          </a:p>
          <a:p>
            <a:pPr algn="just">
              <a:lnSpc>
                <a:spcPct val="150000"/>
              </a:lnSpc>
              <a:spcBef>
                <a:spcPts val="600"/>
              </a:spcBef>
              <a:spcAft>
                <a:spcPts val="600"/>
              </a:spcAft>
            </a:pPr>
            <a:endParaRPr lang="tr-TR" sz="2000" dirty="0" smtClean="0">
              <a:latin typeface="Arial" pitchFamily="34" charset="0"/>
              <a:cs typeface="Arial" pitchFamily="34" charset="0"/>
            </a:endParaRPr>
          </a:p>
          <a:p>
            <a:pPr algn="just"/>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sz="2000" dirty="0"/>
              <a:t/>
            </a:r>
            <a:br>
              <a:rPr lang="tr-TR" sz="2000" dirty="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503046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005749" y="718241"/>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DÜNYEVİLEŞME</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51872" y="2020913"/>
            <a:ext cx="9725891" cy="5186035"/>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Dünyaya rağbet </a:t>
            </a:r>
            <a:r>
              <a:rPr lang="tr-TR" sz="2000" dirty="0" smtClean="0">
                <a:latin typeface="Arial" pitchFamily="34" charset="0"/>
                <a:cs typeface="Arial" pitchFamily="34" charset="0"/>
              </a:rPr>
              <a:t>etmemek (</a:t>
            </a:r>
            <a:r>
              <a:rPr lang="tr-TR" sz="2000" dirty="0" err="1" smtClean="0">
                <a:latin typeface="Arial" pitchFamily="34" charset="0"/>
                <a:cs typeface="Arial" pitchFamily="34" charset="0"/>
              </a:rPr>
              <a:t>zühd</a:t>
            </a:r>
            <a:r>
              <a:rPr lang="tr-TR" sz="2000" dirty="0" smtClean="0">
                <a:latin typeface="Arial" pitchFamily="34" charset="0"/>
                <a:cs typeface="Arial" pitchFamily="34" charset="0"/>
              </a:rPr>
              <a:t>) </a:t>
            </a:r>
            <a:r>
              <a:rPr lang="tr-TR" sz="2000" dirty="0" smtClean="0">
                <a:latin typeface="Arial" pitchFamily="34" charset="0"/>
                <a:cs typeface="Arial" pitchFamily="34" charset="0"/>
              </a:rPr>
              <a:t>demek, kişinin helâl olan şeyleri kendisine haram kılması veya malını dağıtıp tüketmesi değildir. Bilakis dünya hayatında </a:t>
            </a:r>
            <a:r>
              <a:rPr lang="tr-TR" sz="2000" dirty="0" err="1" smtClean="0">
                <a:latin typeface="Arial" pitchFamily="34" charset="0"/>
                <a:cs typeface="Arial" pitchFamily="34" charset="0"/>
              </a:rPr>
              <a:t>zâhidlik</a:t>
            </a:r>
            <a:r>
              <a:rPr lang="tr-TR" sz="2000" dirty="0" smtClean="0">
                <a:latin typeface="Arial" pitchFamily="34" charset="0"/>
                <a:cs typeface="Arial" pitchFamily="34" charset="0"/>
              </a:rPr>
              <a:t> demek, elinde olan şeylere Allah katında olanlardan daha fazla </a:t>
            </a:r>
            <a:r>
              <a:rPr lang="tr-TR" sz="2000" dirty="0" smtClean="0">
                <a:latin typeface="Arial" pitchFamily="34" charset="0"/>
                <a:cs typeface="Arial" pitchFamily="34" charset="0"/>
              </a:rPr>
              <a:t>güvenmemendir…</a:t>
            </a:r>
            <a:r>
              <a:rPr lang="tr-TR" sz="2000" dirty="0" smtClean="0">
                <a:latin typeface="Arial" pitchFamily="34" charset="0"/>
                <a:cs typeface="Arial" pitchFamily="34" charset="0"/>
              </a:rPr>
              <a:t> </a:t>
            </a:r>
          </a:p>
          <a:p>
            <a:pPr algn="just">
              <a:lnSpc>
                <a:spcPct val="150000"/>
              </a:lnSpc>
              <a:spcBef>
                <a:spcPts val="600"/>
              </a:spcBef>
              <a:spcAft>
                <a:spcPts val="600"/>
              </a:spcAft>
            </a:pPr>
            <a:r>
              <a:rPr lang="tr-TR" sz="2000" dirty="0" smtClean="0">
                <a:latin typeface="Arial" pitchFamily="34" charset="0"/>
                <a:cs typeface="Arial" pitchFamily="34" charset="0"/>
              </a:rPr>
              <a:t>Âdemoğlunun iki vadi dolusu malı olsa üçüncü bir vadi daha arzu eder. Âdemoğlunun karnını ancak toprak doldurur. Allah </a:t>
            </a:r>
            <a:r>
              <a:rPr lang="tr-TR" sz="2000" dirty="0" err="1" smtClean="0">
                <a:latin typeface="Arial" pitchFamily="34" charset="0"/>
                <a:cs typeface="Arial" pitchFamily="34" charset="0"/>
              </a:rPr>
              <a:t>tevbe</a:t>
            </a:r>
            <a:r>
              <a:rPr lang="tr-TR" sz="2000" dirty="0" smtClean="0">
                <a:latin typeface="Arial" pitchFamily="34" charset="0"/>
                <a:cs typeface="Arial" pitchFamily="34" charset="0"/>
              </a:rPr>
              <a:t> eden kimsenin </a:t>
            </a:r>
            <a:r>
              <a:rPr lang="tr-TR" sz="2000" dirty="0" err="1" smtClean="0">
                <a:latin typeface="Arial" pitchFamily="34" charset="0"/>
                <a:cs typeface="Arial" pitchFamily="34" charset="0"/>
              </a:rPr>
              <a:t>tevbesini</a:t>
            </a:r>
            <a:r>
              <a:rPr lang="tr-TR" sz="2000" dirty="0" smtClean="0">
                <a:latin typeface="Arial" pitchFamily="34" charset="0"/>
                <a:cs typeface="Arial" pitchFamily="34" charset="0"/>
              </a:rPr>
              <a:t> kabul eder.</a:t>
            </a:r>
          </a:p>
          <a:p>
            <a:pPr algn="just">
              <a:lnSpc>
                <a:spcPct val="150000"/>
              </a:lnSpc>
              <a:spcBef>
                <a:spcPts val="600"/>
              </a:spcBef>
              <a:spcAft>
                <a:spcPts val="600"/>
              </a:spcAft>
            </a:pPr>
            <a:r>
              <a:rPr lang="tr-TR" sz="2000" dirty="0" smtClean="0">
                <a:latin typeface="Arial" pitchFamily="34" charset="0"/>
                <a:cs typeface="Arial" pitchFamily="34" charset="0"/>
              </a:rPr>
              <a:t>İyi insan için, iyi mal ne güzeldir!</a:t>
            </a:r>
          </a:p>
          <a:p>
            <a:pPr algn="just">
              <a:lnSpc>
                <a:spcPct val="150000"/>
              </a:lnSpc>
              <a:spcBef>
                <a:spcPts val="600"/>
              </a:spcBef>
              <a:spcAft>
                <a:spcPts val="600"/>
              </a:spcAft>
            </a:pPr>
            <a:endParaRPr lang="tr-TR" sz="2000" dirty="0" smtClean="0">
              <a:latin typeface="Arial" pitchFamily="34" charset="0"/>
              <a:cs typeface="Arial" pitchFamily="34" charset="0"/>
            </a:endParaRPr>
          </a:p>
          <a:p>
            <a:pPr algn="just"/>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sz="2000" dirty="0"/>
              <a:t/>
            </a:r>
            <a:br>
              <a:rPr lang="tr-TR" sz="2000" dirty="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5030461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Şeritli">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Şeritli">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Şeritli">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Banded" id="{98DFF888-2449-4D28-977C-6306C017633E}" vid="{B7CF026C-957E-4F4E-893C-D02C23AB6317}"/>
    </a:ext>
  </a:extLst>
</a:theme>
</file>

<file path=docProps/app.xml><?xml version="1.0" encoding="utf-8"?>
<Properties xmlns="http://schemas.openxmlformats.org/officeDocument/2006/extended-properties" xmlns:vt="http://schemas.openxmlformats.org/officeDocument/2006/docPropsVTypes">
  <Template>Facet</Template>
  <TotalTime>336</TotalTime>
  <Words>1294</Words>
  <Application>Microsoft Office PowerPoint</Application>
  <PresentationFormat>Özel</PresentationFormat>
  <Paragraphs>96</Paragraphs>
  <Slides>19</Slides>
  <Notes>0</Notes>
  <HiddenSlides>0</HiddenSlides>
  <MMClips>0</MMClips>
  <ScaleCrop>false</ScaleCrop>
  <HeadingPairs>
    <vt:vector size="4" baseType="variant">
      <vt:variant>
        <vt:lpstr>Tema</vt:lpstr>
      </vt:variant>
      <vt:variant>
        <vt:i4>2</vt:i4>
      </vt:variant>
      <vt:variant>
        <vt:lpstr>Slayt Başlıkları</vt:lpstr>
      </vt:variant>
      <vt:variant>
        <vt:i4>19</vt:i4>
      </vt:variant>
    </vt:vector>
  </HeadingPairs>
  <TitlesOfParts>
    <vt:vector size="21" baseType="lpstr">
      <vt:lpstr>Office Teması</vt:lpstr>
      <vt:lpstr>Şeritli</vt:lpstr>
      <vt:lpstr>İİF312 HADİS IV  III. Hafta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Adıyaman Üniversitesi  Enformatik Bölüm Başkanlığı  Uzaktan Eğitim  Bilgisayar Teknolojileri Dersi</dc:title>
  <dc:creator>Ferdi DOĞAN</dc:creator>
  <cp:lastModifiedBy>pc</cp:lastModifiedBy>
  <cp:revision>50</cp:revision>
  <dcterms:created xsi:type="dcterms:W3CDTF">2019-09-14T09:59:13Z</dcterms:created>
  <dcterms:modified xsi:type="dcterms:W3CDTF">2020-05-02T10:35:10Z</dcterms:modified>
</cp:coreProperties>
</file>