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0" r:id="rId4"/>
    <p:sldId id="290" r:id="rId5"/>
    <p:sldId id="271" r:id="rId6"/>
    <p:sldId id="258" r:id="rId7"/>
    <p:sldId id="282" r:id="rId8"/>
    <p:sldId id="259" r:id="rId9"/>
    <p:sldId id="260" r:id="rId10"/>
    <p:sldId id="261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9906000" cy="67849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FE238-E573-4D59-9425-737AF3E6DAE7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D7AF013-F08A-4446-AD88-FAC3A184F31E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252CE703-C7BD-4F26-8A9F-7642A1B8604E}" type="parTrans" cxnId="{CF4C26EA-C9A1-4F10-A2A6-362D2D59EE14}">
      <dgm:prSet/>
      <dgm:spPr/>
      <dgm:t>
        <a:bodyPr/>
        <a:lstStyle/>
        <a:p>
          <a:endParaRPr lang="tr-TR"/>
        </a:p>
      </dgm:t>
    </dgm:pt>
    <dgm:pt modelId="{A0B854B2-9905-4165-9A82-558D9B009A34}" type="sibTrans" cxnId="{CF4C26EA-C9A1-4F10-A2A6-362D2D59EE14}">
      <dgm:prSet/>
      <dgm:spPr/>
      <dgm:t>
        <a:bodyPr/>
        <a:lstStyle/>
        <a:p>
          <a:endParaRPr lang="tr-TR"/>
        </a:p>
      </dgm:t>
    </dgm:pt>
    <dgm:pt modelId="{4CD785A1-6225-4C4D-80F0-AC31F7C76ECD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9CE57910-C54A-4DE9-A54A-707074C3A3FD}" type="parTrans" cxnId="{B7E70CF3-0B17-40E2-80D5-DF839A3CCD41}">
      <dgm:prSet/>
      <dgm:spPr/>
      <dgm:t>
        <a:bodyPr/>
        <a:lstStyle/>
        <a:p>
          <a:endParaRPr lang="tr-TR"/>
        </a:p>
      </dgm:t>
    </dgm:pt>
    <dgm:pt modelId="{376F7AC8-0FA8-4579-B020-8C2A535329B5}" type="sibTrans" cxnId="{B7E70CF3-0B17-40E2-80D5-DF839A3CCD41}">
      <dgm:prSet/>
      <dgm:spPr/>
      <dgm:t>
        <a:bodyPr/>
        <a:lstStyle/>
        <a:p>
          <a:endParaRPr lang="tr-TR"/>
        </a:p>
      </dgm:t>
    </dgm:pt>
    <dgm:pt modelId="{FE84FC51-D404-4D88-AE8F-4A0F76277A86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31F899C0-81CB-42C2-87E6-A707DB9FD6FD}" type="parTrans" cxnId="{88C15441-B195-4986-B56E-B5FED54158D4}">
      <dgm:prSet/>
      <dgm:spPr/>
      <dgm:t>
        <a:bodyPr/>
        <a:lstStyle/>
        <a:p>
          <a:endParaRPr lang="tr-TR"/>
        </a:p>
      </dgm:t>
    </dgm:pt>
    <dgm:pt modelId="{B3026655-DE28-4228-A375-A45C895C1E23}" type="sibTrans" cxnId="{88C15441-B195-4986-B56E-B5FED54158D4}">
      <dgm:prSet/>
      <dgm:spPr/>
      <dgm:t>
        <a:bodyPr/>
        <a:lstStyle/>
        <a:p>
          <a:endParaRPr lang="tr-TR"/>
        </a:p>
      </dgm:t>
    </dgm:pt>
    <dgm:pt modelId="{0239DFF8-90CB-409C-83E0-FC605CC0D3B9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B1775563-7AAF-455A-B02E-E97321856EF3}" type="parTrans" cxnId="{52679ACA-0F6C-4522-AC4B-D25386D1335D}">
      <dgm:prSet/>
      <dgm:spPr/>
      <dgm:t>
        <a:bodyPr/>
        <a:lstStyle/>
        <a:p>
          <a:endParaRPr lang="tr-TR"/>
        </a:p>
      </dgm:t>
    </dgm:pt>
    <dgm:pt modelId="{84FF94CB-B82F-4EB5-B05E-7126DD63F470}" type="sibTrans" cxnId="{52679ACA-0F6C-4522-AC4B-D25386D1335D}">
      <dgm:prSet/>
      <dgm:spPr/>
      <dgm:t>
        <a:bodyPr/>
        <a:lstStyle/>
        <a:p>
          <a:endParaRPr lang="tr-TR"/>
        </a:p>
      </dgm:t>
    </dgm:pt>
    <dgm:pt modelId="{11A41421-20D6-4599-8EB6-2FD49A72F0F3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685BCE94-CE38-4033-83C7-FB8BF86CAF4D}" type="parTrans" cxnId="{FFBB0DC3-C41E-4846-8160-608573066448}">
      <dgm:prSet/>
      <dgm:spPr/>
      <dgm:t>
        <a:bodyPr/>
        <a:lstStyle/>
        <a:p>
          <a:endParaRPr lang="tr-TR"/>
        </a:p>
      </dgm:t>
    </dgm:pt>
    <dgm:pt modelId="{912F7385-FFA1-44C8-92C8-3C7623BF1F02}" type="sibTrans" cxnId="{FFBB0DC3-C41E-4846-8160-608573066448}">
      <dgm:prSet/>
      <dgm:spPr/>
      <dgm:t>
        <a:bodyPr/>
        <a:lstStyle/>
        <a:p>
          <a:endParaRPr lang="tr-TR"/>
        </a:p>
      </dgm:t>
    </dgm:pt>
    <dgm:pt modelId="{8F16573E-5DDA-41F3-B7F6-90F467406AA8}">
      <dgm:prSet phldrT="[Metin]"/>
      <dgm:spPr/>
      <dgm:t>
        <a:bodyPr/>
        <a:lstStyle/>
        <a:p>
          <a:r>
            <a:rPr lang="tr-TR" dirty="0" smtClean="0"/>
            <a:t>Güvenilir</a:t>
          </a:r>
          <a:endParaRPr lang="tr-TR" dirty="0"/>
        </a:p>
      </dgm:t>
    </dgm:pt>
    <dgm:pt modelId="{2125E169-6A40-47D2-8E79-649D880EC7A8}" type="parTrans" cxnId="{24FB1F2A-5D82-47EF-87F1-2A1C699441BB}">
      <dgm:prSet/>
      <dgm:spPr/>
      <dgm:t>
        <a:bodyPr/>
        <a:lstStyle/>
        <a:p>
          <a:endParaRPr lang="tr-TR"/>
        </a:p>
      </dgm:t>
    </dgm:pt>
    <dgm:pt modelId="{D83A0794-2D16-4B42-97C8-9E4F0ABCFE50}" type="sibTrans" cxnId="{24FB1F2A-5D82-47EF-87F1-2A1C699441BB}">
      <dgm:prSet/>
      <dgm:spPr/>
      <dgm:t>
        <a:bodyPr/>
        <a:lstStyle/>
        <a:p>
          <a:endParaRPr lang="tr-TR"/>
        </a:p>
      </dgm:t>
    </dgm:pt>
    <dgm:pt modelId="{D2ABD49A-F629-46DD-BBCB-34D69D45091A}" type="pres">
      <dgm:prSet presAssocID="{AC3FE238-E573-4D59-9425-737AF3E6DAE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A9828D1-2B4D-4971-B6B1-CC39F65DF964}" type="pres">
      <dgm:prSet presAssocID="{5D7AF013-F08A-4446-AD88-FAC3A184F31E}" presName="hierRoot1" presStyleCnt="0"/>
      <dgm:spPr/>
    </dgm:pt>
    <dgm:pt modelId="{08386103-95AB-42E9-BED6-E1D0088CAA57}" type="pres">
      <dgm:prSet presAssocID="{5D7AF013-F08A-4446-AD88-FAC3A184F31E}" presName="composite" presStyleCnt="0"/>
      <dgm:spPr/>
    </dgm:pt>
    <dgm:pt modelId="{FD524C78-1C1F-4AFC-95E3-156138D1572C}" type="pres">
      <dgm:prSet presAssocID="{5D7AF013-F08A-4446-AD88-FAC3A184F31E}" presName="image" presStyleLbl="node0" presStyleIdx="0" presStyleCnt="1"/>
      <dgm:spPr>
        <a:solidFill>
          <a:srgbClr val="0070C0"/>
        </a:solidFill>
      </dgm:spPr>
    </dgm:pt>
    <dgm:pt modelId="{C459EFC7-6F12-4949-B1D1-CED53438BF7C}" type="pres">
      <dgm:prSet presAssocID="{5D7AF013-F08A-4446-AD88-FAC3A184F31E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3E92A7-7125-4372-A7F6-38834AD692A3}" type="pres">
      <dgm:prSet presAssocID="{5D7AF013-F08A-4446-AD88-FAC3A184F31E}" presName="hierChild2" presStyleCnt="0"/>
      <dgm:spPr/>
    </dgm:pt>
    <dgm:pt modelId="{11D6F92A-EFC8-43D0-8A8C-FBE59C9FF84F}" type="pres">
      <dgm:prSet presAssocID="{9CE57910-C54A-4DE9-A54A-707074C3A3FD}" presName="Name10" presStyleLbl="parChTrans1D2" presStyleIdx="0" presStyleCnt="2"/>
      <dgm:spPr/>
      <dgm:t>
        <a:bodyPr/>
        <a:lstStyle/>
        <a:p>
          <a:endParaRPr lang="tr-TR"/>
        </a:p>
      </dgm:t>
    </dgm:pt>
    <dgm:pt modelId="{A37CA799-7B57-4751-AE54-13FE709B5106}" type="pres">
      <dgm:prSet presAssocID="{4CD785A1-6225-4C4D-80F0-AC31F7C76ECD}" presName="hierRoot2" presStyleCnt="0"/>
      <dgm:spPr/>
    </dgm:pt>
    <dgm:pt modelId="{959E4232-EE71-4B77-922C-70D88AD7DE30}" type="pres">
      <dgm:prSet presAssocID="{4CD785A1-6225-4C4D-80F0-AC31F7C76ECD}" presName="composite2" presStyleCnt="0"/>
      <dgm:spPr/>
    </dgm:pt>
    <dgm:pt modelId="{24E468A6-2C41-476F-984A-4353215219B0}" type="pres">
      <dgm:prSet presAssocID="{4CD785A1-6225-4C4D-80F0-AC31F7C76ECD}" presName="image2" presStyleLbl="node2" presStyleIdx="0" presStyleCnt="2"/>
      <dgm:spPr>
        <a:solidFill>
          <a:srgbClr val="0070C0"/>
        </a:solidFill>
      </dgm:spPr>
    </dgm:pt>
    <dgm:pt modelId="{609D65E0-4EE0-413D-A73B-129E2679DD6A}" type="pres">
      <dgm:prSet presAssocID="{4CD785A1-6225-4C4D-80F0-AC31F7C76ECD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C8FE2E-17DD-44A1-A977-2D4EE27A64DD}" type="pres">
      <dgm:prSet presAssocID="{4CD785A1-6225-4C4D-80F0-AC31F7C76ECD}" presName="hierChild3" presStyleCnt="0"/>
      <dgm:spPr/>
    </dgm:pt>
    <dgm:pt modelId="{9DA38491-9055-455E-B0EB-F5CBAF783E3D}" type="pres">
      <dgm:prSet presAssocID="{31F899C0-81CB-42C2-87E6-A707DB9FD6FD}" presName="Name17" presStyleLbl="parChTrans1D3" presStyleIdx="0" presStyleCnt="3"/>
      <dgm:spPr/>
      <dgm:t>
        <a:bodyPr/>
        <a:lstStyle/>
        <a:p>
          <a:endParaRPr lang="tr-TR"/>
        </a:p>
      </dgm:t>
    </dgm:pt>
    <dgm:pt modelId="{A696346B-092F-4EB9-B780-0431956F3C51}" type="pres">
      <dgm:prSet presAssocID="{FE84FC51-D404-4D88-AE8F-4A0F76277A86}" presName="hierRoot3" presStyleCnt="0"/>
      <dgm:spPr/>
    </dgm:pt>
    <dgm:pt modelId="{F1407453-7433-4B95-B274-1E4B6D14A19C}" type="pres">
      <dgm:prSet presAssocID="{FE84FC51-D404-4D88-AE8F-4A0F76277A86}" presName="composite3" presStyleCnt="0"/>
      <dgm:spPr/>
    </dgm:pt>
    <dgm:pt modelId="{D861CD9A-4BDE-4C24-A9CA-62285B0B6076}" type="pres">
      <dgm:prSet presAssocID="{FE84FC51-D404-4D88-AE8F-4A0F76277A86}" presName="image3" presStyleLbl="node3" presStyleIdx="0" presStyleCnt="3"/>
      <dgm:spPr>
        <a:solidFill>
          <a:srgbClr val="0070C0"/>
        </a:solidFill>
      </dgm:spPr>
    </dgm:pt>
    <dgm:pt modelId="{51238A2B-6A17-4902-91FA-3D51E7DDE9F1}" type="pres">
      <dgm:prSet presAssocID="{FE84FC51-D404-4D88-AE8F-4A0F76277A86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86817C0-9EA6-45F7-888F-9C21ED8BBFC6}" type="pres">
      <dgm:prSet presAssocID="{FE84FC51-D404-4D88-AE8F-4A0F76277A86}" presName="hierChild4" presStyleCnt="0"/>
      <dgm:spPr/>
    </dgm:pt>
    <dgm:pt modelId="{1F3709D2-2CFE-4033-BB77-679009593B56}" type="pres">
      <dgm:prSet presAssocID="{B1775563-7AAF-455A-B02E-E97321856EF3}" presName="Name17" presStyleLbl="parChTrans1D3" presStyleIdx="1" presStyleCnt="3"/>
      <dgm:spPr/>
      <dgm:t>
        <a:bodyPr/>
        <a:lstStyle/>
        <a:p>
          <a:endParaRPr lang="tr-TR"/>
        </a:p>
      </dgm:t>
    </dgm:pt>
    <dgm:pt modelId="{7ECCA7AC-A46F-44DA-9394-24114E14838C}" type="pres">
      <dgm:prSet presAssocID="{0239DFF8-90CB-409C-83E0-FC605CC0D3B9}" presName="hierRoot3" presStyleCnt="0"/>
      <dgm:spPr/>
    </dgm:pt>
    <dgm:pt modelId="{2D13B9AE-2095-4900-9488-4128484908AB}" type="pres">
      <dgm:prSet presAssocID="{0239DFF8-90CB-409C-83E0-FC605CC0D3B9}" presName="composite3" presStyleCnt="0"/>
      <dgm:spPr/>
    </dgm:pt>
    <dgm:pt modelId="{C0FFB1FA-EE53-42C3-B46F-E9FE549A8AA7}" type="pres">
      <dgm:prSet presAssocID="{0239DFF8-90CB-409C-83E0-FC605CC0D3B9}" presName="image3" presStyleLbl="node3" presStyleIdx="1" presStyleCnt="3"/>
      <dgm:spPr>
        <a:solidFill>
          <a:srgbClr val="0070C0"/>
        </a:solidFill>
      </dgm:spPr>
    </dgm:pt>
    <dgm:pt modelId="{68196815-98CA-430C-A85C-0D40159AA2C9}" type="pres">
      <dgm:prSet presAssocID="{0239DFF8-90CB-409C-83E0-FC605CC0D3B9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D9D22A-59C5-47A8-997C-A7B96546813D}" type="pres">
      <dgm:prSet presAssocID="{0239DFF8-90CB-409C-83E0-FC605CC0D3B9}" presName="hierChild4" presStyleCnt="0"/>
      <dgm:spPr/>
    </dgm:pt>
    <dgm:pt modelId="{756EE7FA-7E68-4B4F-98A4-E67144046699}" type="pres">
      <dgm:prSet presAssocID="{685BCE94-CE38-4033-83C7-FB8BF86CAF4D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502AF0F-4B7C-4F65-AAA0-0C6066E28F17}" type="pres">
      <dgm:prSet presAssocID="{11A41421-20D6-4599-8EB6-2FD49A72F0F3}" presName="hierRoot2" presStyleCnt="0"/>
      <dgm:spPr/>
    </dgm:pt>
    <dgm:pt modelId="{B25B36CE-5A35-4EC8-AAC0-C6284ADF0213}" type="pres">
      <dgm:prSet presAssocID="{11A41421-20D6-4599-8EB6-2FD49A72F0F3}" presName="composite2" presStyleCnt="0"/>
      <dgm:spPr/>
    </dgm:pt>
    <dgm:pt modelId="{E046673E-A36B-443D-8243-FB8FCA0F5D53}" type="pres">
      <dgm:prSet presAssocID="{11A41421-20D6-4599-8EB6-2FD49A72F0F3}" presName="image2" presStyleLbl="node2" presStyleIdx="1" presStyleCnt="2"/>
      <dgm:spPr>
        <a:solidFill>
          <a:srgbClr val="0070C0"/>
        </a:solidFill>
      </dgm:spPr>
    </dgm:pt>
    <dgm:pt modelId="{BA428AD7-35F0-4E9A-9FD7-E78BF5174A19}" type="pres">
      <dgm:prSet presAssocID="{11A41421-20D6-4599-8EB6-2FD49A72F0F3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0AB3CA0-C48C-4743-BAB2-9C6BEE6DED87}" type="pres">
      <dgm:prSet presAssocID="{11A41421-20D6-4599-8EB6-2FD49A72F0F3}" presName="hierChild3" presStyleCnt="0"/>
      <dgm:spPr/>
    </dgm:pt>
    <dgm:pt modelId="{F960FBF6-5329-44C0-89FD-3E1E1540E876}" type="pres">
      <dgm:prSet presAssocID="{2125E169-6A40-47D2-8E79-649D880EC7A8}" presName="Name17" presStyleLbl="parChTrans1D3" presStyleIdx="2" presStyleCnt="3"/>
      <dgm:spPr/>
      <dgm:t>
        <a:bodyPr/>
        <a:lstStyle/>
        <a:p>
          <a:endParaRPr lang="tr-TR"/>
        </a:p>
      </dgm:t>
    </dgm:pt>
    <dgm:pt modelId="{C2A149B6-47D6-49F6-BE4E-835B6DA3FEDE}" type="pres">
      <dgm:prSet presAssocID="{8F16573E-5DDA-41F3-B7F6-90F467406AA8}" presName="hierRoot3" presStyleCnt="0"/>
      <dgm:spPr/>
    </dgm:pt>
    <dgm:pt modelId="{D20ECE66-96F5-4E39-B144-DDE8926E3017}" type="pres">
      <dgm:prSet presAssocID="{8F16573E-5DDA-41F3-B7F6-90F467406AA8}" presName="composite3" presStyleCnt="0"/>
      <dgm:spPr/>
    </dgm:pt>
    <dgm:pt modelId="{5E7B9B61-9A17-4F65-B2AB-ADB659AD807E}" type="pres">
      <dgm:prSet presAssocID="{8F16573E-5DDA-41F3-B7F6-90F467406AA8}" presName="image3" presStyleLbl="node3" presStyleIdx="2" presStyleCnt="3"/>
      <dgm:spPr>
        <a:solidFill>
          <a:srgbClr val="0070C0"/>
        </a:solidFill>
      </dgm:spPr>
    </dgm:pt>
    <dgm:pt modelId="{087637E0-5FAC-45AA-A382-D30067CD1D72}" type="pres">
      <dgm:prSet presAssocID="{8F16573E-5DDA-41F3-B7F6-90F467406AA8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50434FE-EF39-4AC6-BE01-E78FF9FC2B85}" type="pres">
      <dgm:prSet presAssocID="{8F16573E-5DDA-41F3-B7F6-90F467406AA8}" presName="hierChild4" presStyleCnt="0"/>
      <dgm:spPr/>
    </dgm:pt>
  </dgm:ptLst>
  <dgm:cxnLst>
    <dgm:cxn modelId="{88C15441-B195-4986-B56E-B5FED54158D4}" srcId="{4CD785A1-6225-4C4D-80F0-AC31F7C76ECD}" destId="{FE84FC51-D404-4D88-AE8F-4A0F76277A86}" srcOrd="0" destOrd="0" parTransId="{31F899C0-81CB-42C2-87E6-A707DB9FD6FD}" sibTransId="{B3026655-DE28-4228-A375-A45C895C1E23}"/>
    <dgm:cxn modelId="{807E7BC5-1821-4558-A1C6-209D0A6193DC}" type="presOf" srcId="{FE84FC51-D404-4D88-AE8F-4A0F76277A86}" destId="{51238A2B-6A17-4902-91FA-3D51E7DDE9F1}" srcOrd="0" destOrd="0" presId="urn:microsoft.com/office/officeart/2009/layout/CirclePictureHierarchy"/>
    <dgm:cxn modelId="{0E169DC7-8C19-4C9E-81DD-0294DC7C1807}" type="presOf" srcId="{4CD785A1-6225-4C4D-80F0-AC31F7C76ECD}" destId="{609D65E0-4EE0-413D-A73B-129E2679DD6A}" srcOrd="0" destOrd="0" presId="urn:microsoft.com/office/officeart/2009/layout/CirclePictureHierarchy"/>
    <dgm:cxn modelId="{24FB1F2A-5D82-47EF-87F1-2A1C699441BB}" srcId="{11A41421-20D6-4599-8EB6-2FD49A72F0F3}" destId="{8F16573E-5DDA-41F3-B7F6-90F467406AA8}" srcOrd="0" destOrd="0" parTransId="{2125E169-6A40-47D2-8E79-649D880EC7A8}" sibTransId="{D83A0794-2D16-4B42-97C8-9E4F0ABCFE50}"/>
    <dgm:cxn modelId="{570C777B-9FD4-46F1-9708-BEB3367EE8D4}" type="presOf" srcId="{31F899C0-81CB-42C2-87E6-A707DB9FD6FD}" destId="{9DA38491-9055-455E-B0EB-F5CBAF783E3D}" srcOrd="0" destOrd="0" presId="urn:microsoft.com/office/officeart/2009/layout/CirclePictureHierarchy"/>
    <dgm:cxn modelId="{C02EA034-70B8-43C6-AD04-3ED8C587C447}" type="presOf" srcId="{B1775563-7AAF-455A-B02E-E97321856EF3}" destId="{1F3709D2-2CFE-4033-BB77-679009593B56}" srcOrd="0" destOrd="0" presId="urn:microsoft.com/office/officeart/2009/layout/CirclePictureHierarchy"/>
    <dgm:cxn modelId="{52679ACA-0F6C-4522-AC4B-D25386D1335D}" srcId="{4CD785A1-6225-4C4D-80F0-AC31F7C76ECD}" destId="{0239DFF8-90CB-409C-83E0-FC605CC0D3B9}" srcOrd="1" destOrd="0" parTransId="{B1775563-7AAF-455A-B02E-E97321856EF3}" sibTransId="{84FF94CB-B82F-4EB5-B05E-7126DD63F470}"/>
    <dgm:cxn modelId="{F0F591A3-C3FE-46C5-9DD5-EF3B27E183EC}" type="presOf" srcId="{9CE57910-C54A-4DE9-A54A-707074C3A3FD}" destId="{11D6F92A-EFC8-43D0-8A8C-FBE59C9FF84F}" srcOrd="0" destOrd="0" presId="urn:microsoft.com/office/officeart/2009/layout/CirclePictureHierarchy"/>
    <dgm:cxn modelId="{943B2A33-9199-4381-A72F-0C0AD3C9E5EF}" type="presOf" srcId="{5D7AF013-F08A-4446-AD88-FAC3A184F31E}" destId="{C459EFC7-6F12-4949-B1D1-CED53438BF7C}" srcOrd="0" destOrd="0" presId="urn:microsoft.com/office/officeart/2009/layout/CirclePictureHierarchy"/>
    <dgm:cxn modelId="{1CFBA670-F7D8-475F-B776-F641A41BF40A}" type="presOf" srcId="{685BCE94-CE38-4033-83C7-FB8BF86CAF4D}" destId="{756EE7FA-7E68-4B4F-98A4-E67144046699}" srcOrd="0" destOrd="0" presId="urn:microsoft.com/office/officeart/2009/layout/CirclePictureHierarchy"/>
    <dgm:cxn modelId="{CF4C26EA-C9A1-4F10-A2A6-362D2D59EE14}" srcId="{AC3FE238-E573-4D59-9425-737AF3E6DAE7}" destId="{5D7AF013-F08A-4446-AD88-FAC3A184F31E}" srcOrd="0" destOrd="0" parTransId="{252CE703-C7BD-4F26-8A9F-7642A1B8604E}" sibTransId="{A0B854B2-9905-4165-9A82-558D9B009A34}"/>
    <dgm:cxn modelId="{432A4064-9B86-45C9-9974-15C744F53834}" type="presOf" srcId="{11A41421-20D6-4599-8EB6-2FD49A72F0F3}" destId="{BA428AD7-35F0-4E9A-9FD7-E78BF5174A19}" srcOrd="0" destOrd="0" presId="urn:microsoft.com/office/officeart/2009/layout/CirclePictureHierarchy"/>
    <dgm:cxn modelId="{921DFEF0-9948-4572-8002-E27C3F05A6D4}" type="presOf" srcId="{AC3FE238-E573-4D59-9425-737AF3E6DAE7}" destId="{D2ABD49A-F629-46DD-BBCB-34D69D45091A}" srcOrd="0" destOrd="0" presId="urn:microsoft.com/office/officeart/2009/layout/CirclePictureHierarchy"/>
    <dgm:cxn modelId="{58105CF4-D65B-4F05-B22E-7968F4EA19EF}" type="presOf" srcId="{2125E169-6A40-47D2-8E79-649D880EC7A8}" destId="{F960FBF6-5329-44C0-89FD-3E1E1540E876}" srcOrd="0" destOrd="0" presId="urn:microsoft.com/office/officeart/2009/layout/CirclePictureHierarchy"/>
    <dgm:cxn modelId="{B402B975-EBF3-4D78-B18E-4662D01B3E79}" type="presOf" srcId="{0239DFF8-90CB-409C-83E0-FC605CC0D3B9}" destId="{68196815-98CA-430C-A85C-0D40159AA2C9}" srcOrd="0" destOrd="0" presId="urn:microsoft.com/office/officeart/2009/layout/CirclePictureHierarchy"/>
    <dgm:cxn modelId="{FFBB0DC3-C41E-4846-8160-608573066448}" srcId="{5D7AF013-F08A-4446-AD88-FAC3A184F31E}" destId="{11A41421-20D6-4599-8EB6-2FD49A72F0F3}" srcOrd="1" destOrd="0" parTransId="{685BCE94-CE38-4033-83C7-FB8BF86CAF4D}" sibTransId="{912F7385-FFA1-44C8-92C8-3C7623BF1F02}"/>
    <dgm:cxn modelId="{F5F1679C-9749-4916-96D9-523F64DB03AB}" type="presOf" srcId="{8F16573E-5DDA-41F3-B7F6-90F467406AA8}" destId="{087637E0-5FAC-45AA-A382-D30067CD1D72}" srcOrd="0" destOrd="0" presId="urn:microsoft.com/office/officeart/2009/layout/CirclePictureHierarchy"/>
    <dgm:cxn modelId="{B7E70CF3-0B17-40E2-80D5-DF839A3CCD41}" srcId="{5D7AF013-F08A-4446-AD88-FAC3A184F31E}" destId="{4CD785A1-6225-4C4D-80F0-AC31F7C76ECD}" srcOrd="0" destOrd="0" parTransId="{9CE57910-C54A-4DE9-A54A-707074C3A3FD}" sibTransId="{376F7AC8-0FA8-4579-B020-8C2A535329B5}"/>
    <dgm:cxn modelId="{2E5DE66F-6B1B-48B1-8B25-362B407CA516}" type="presParOf" srcId="{D2ABD49A-F629-46DD-BBCB-34D69D45091A}" destId="{9A9828D1-2B4D-4971-B6B1-CC39F65DF964}" srcOrd="0" destOrd="0" presId="urn:microsoft.com/office/officeart/2009/layout/CirclePictureHierarchy"/>
    <dgm:cxn modelId="{6B5B803E-1C0A-455B-80F5-328AF45F510E}" type="presParOf" srcId="{9A9828D1-2B4D-4971-B6B1-CC39F65DF964}" destId="{08386103-95AB-42E9-BED6-E1D0088CAA57}" srcOrd="0" destOrd="0" presId="urn:microsoft.com/office/officeart/2009/layout/CirclePictureHierarchy"/>
    <dgm:cxn modelId="{40AF7C66-BB5B-4BAF-A3C6-8A7B9220F9B2}" type="presParOf" srcId="{08386103-95AB-42E9-BED6-E1D0088CAA57}" destId="{FD524C78-1C1F-4AFC-95E3-156138D1572C}" srcOrd="0" destOrd="0" presId="urn:microsoft.com/office/officeart/2009/layout/CirclePictureHierarchy"/>
    <dgm:cxn modelId="{C156A286-43BB-4355-80D4-E3F5FE68F176}" type="presParOf" srcId="{08386103-95AB-42E9-BED6-E1D0088CAA57}" destId="{C459EFC7-6F12-4949-B1D1-CED53438BF7C}" srcOrd="1" destOrd="0" presId="urn:microsoft.com/office/officeart/2009/layout/CirclePictureHierarchy"/>
    <dgm:cxn modelId="{F0C61E65-BB19-41E6-9ADA-875778B0D181}" type="presParOf" srcId="{9A9828D1-2B4D-4971-B6B1-CC39F65DF964}" destId="{A03E92A7-7125-4372-A7F6-38834AD692A3}" srcOrd="1" destOrd="0" presId="urn:microsoft.com/office/officeart/2009/layout/CirclePictureHierarchy"/>
    <dgm:cxn modelId="{A0229679-B1B0-48B6-9C21-C356DEE2ED98}" type="presParOf" srcId="{A03E92A7-7125-4372-A7F6-38834AD692A3}" destId="{11D6F92A-EFC8-43D0-8A8C-FBE59C9FF84F}" srcOrd="0" destOrd="0" presId="urn:microsoft.com/office/officeart/2009/layout/CirclePictureHierarchy"/>
    <dgm:cxn modelId="{FD58CA72-9621-4540-8B07-A738026EED84}" type="presParOf" srcId="{A03E92A7-7125-4372-A7F6-38834AD692A3}" destId="{A37CA799-7B57-4751-AE54-13FE709B5106}" srcOrd="1" destOrd="0" presId="urn:microsoft.com/office/officeart/2009/layout/CirclePictureHierarchy"/>
    <dgm:cxn modelId="{B09A8A51-A942-4FBF-B0C9-ACECCBA4F218}" type="presParOf" srcId="{A37CA799-7B57-4751-AE54-13FE709B5106}" destId="{959E4232-EE71-4B77-922C-70D88AD7DE30}" srcOrd="0" destOrd="0" presId="urn:microsoft.com/office/officeart/2009/layout/CirclePictureHierarchy"/>
    <dgm:cxn modelId="{D0472C11-B5DB-40E1-BE26-1D0A6FB0E344}" type="presParOf" srcId="{959E4232-EE71-4B77-922C-70D88AD7DE30}" destId="{24E468A6-2C41-476F-984A-4353215219B0}" srcOrd="0" destOrd="0" presId="urn:microsoft.com/office/officeart/2009/layout/CirclePictureHierarchy"/>
    <dgm:cxn modelId="{CCDF527C-4E5B-4E04-9F12-62A17653864D}" type="presParOf" srcId="{959E4232-EE71-4B77-922C-70D88AD7DE30}" destId="{609D65E0-4EE0-413D-A73B-129E2679DD6A}" srcOrd="1" destOrd="0" presId="urn:microsoft.com/office/officeart/2009/layout/CirclePictureHierarchy"/>
    <dgm:cxn modelId="{C92EF940-020D-41F3-8B1F-1712433E41A7}" type="presParOf" srcId="{A37CA799-7B57-4751-AE54-13FE709B5106}" destId="{21C8FE2E-17DD-44A1-A977-2D4EE27A64DD}" srcOrd="1" destOrd="0" presId="urn:microsoft.com/office/officeart/2009/layout/CirclePictureHierarchy"/>
    <dgm:cxn modelId="{0B2EE5BD-1467-417F-B52B-6392AAC0D750}" type="presParOf" srcId="{21C8FE2E-17DD-44A1-A977-2D4EE27A64DD}" destId="{9DA38491-9055-455E-B0EB-F5CBAF783E3D}" srcOrd="0" destOrd="0" presId="urn:microsoft.com/office/officeart/2009/layout/CirclePictureHierarchy"/>
    <dgm:cxn modelId="{B67E4F08-AC40-4AC0-BA5A-8F91855D23B0}" type="presParOf" srcId="{21C8FE2E-17DD-44A1-A977-2D4EE27A64DD}" destId="{A696346B-092F-4EB9-B780-0431956F3C51}" srcOrd="1" destOrd="0" presId="urn:microsoft.com/office/officeart/2009/layout/CirclePictureHierarchy"/>
    <dgm:cxn modelId="{3E49D746-2177-4557-B21E-59F382934BB3}" type="presParOf" srcId="{A696346B-092F-4EB9-B780-0431956F3C51}" destId="{F1407453-7433-4B95-B274-1E4B6D14A19C}" srcOrd="0" destOrd="0" presId="urn:microsoft.com/office/officeart/2009/layout/CirclePictureHierarchy"/>
    <dgm:cxn modelId="{D5A92806-DCA2-426A-8D19-A4AFB50141CC}" type="presParOf" srcId="{F1407453-7433-4B95-B274-1E4B6D14A19C}" destId="{D861CD9A-4BDE-4C24-A9CA-62285B0B6076}" srcOrd="0" destOrd="0" presId="urn:microsoft.com/office/officeart/2009/layout/CirclePictureHierarchy"/>
    <dgm:cxn modelId="{33DEE1CA-5A3C-407D-9397-607BEB3241E2}" type="presParOf" srcId="{F1407453-7433-4B95-B274-1E4B6D14A19C}" destId="{51238A2B-6A17-4902-91FA-3D51E7DDE9F1}" srcOrd="1" destOrd="0" presId="urn:microsoft.com/office/officeart/2009/layout/CirclePictureHierarchy"/>
    <dgm:cxn modelId="{060910AC-A9FC-4A4E-90EC-32CA86D8AF8F}" type="presParOf" srcId="{A696346B-092F-4EB9-B780-0431956F3C51}" destId="{286817C0-9EA6-45F7-888F-9C21ED8BBFC6}" srcOrd="1" destOrd="0" presId="urn:microsoft.com/office/officeart/2009/layout/CirclePictureHierarchy"/>
    <dgm:cxn modelId="{819DC768-9827-4735-B564-466158CF1137}" type="presParOf" srcId="{21C8FE2E-17DD-44A1-A977-2D4EE27A64DD}" destId="{1F3709D2-2CFE-4033-BB77-679009593B56}" srcOrd="2" destOrd="0" presId="urn:microsoft.com/office/officeart/2009/layout/CirclePictureHierarchy"/>
    <dgm:cxn modelId="{76EC9343-B71B-4B33-BE88-7C7C6306EFE2}" type="presParOf" srcId="{21C8FE2E-17DD-44A1-A977-2D4EE27A64DD}" destId="{7ECCA7AC-A46F-44DA-9394-24114E14838C}" srcOrd="3" destOrd="0" presId="urn:microsoft.com/office/officeart/2009/layout/CirclePictureHierarchy"/>
    <dgm:cxn modelId="{5FA24FAA-9781-4ED2-AAC7-BCE566C498CD}" type="presParOf" srcId="{7ECCA7AC-A46F-44DA-9394-24114E14838C}" destId="{2D13B9AE-2095-4900-9488-4128484908AB}" srcOrd="0" destOrd="0" presId="urn:microsoft.com/office/officeart/2009/layout/CirclePictureHierarchy"/>
    <dgm:cxn modelId="{506DD396-EEFC-4D6A-A3D6-0B5B0583988D}" type="presParOf" srcId="{2D13B9AE-2095-4900-9488-4128484908AB}" destId="{C0FFB1FA-EE53-42C3-B46F-E9FE549A8AA7}" srcOrd="0" destOrd="0" presId="urn:microsoft.com/office/officeart/2009/layout/CirclePictureHierarchy"/>
    <dgm:cxn modelId="{3B5D905C-43C3-4EB1-9878-904F4FAC9C26}" type="presParOf" srcId="{2D13B9AE-2095-4900-9488-4128484908AB}" destId="{68196815-98CA-430C-A85C-0D40159AA2C9}" srcOrd="1" destOrd="0" presId="urn:microsoft.com/office/officeart/2009/layout/CirclePictureHierarchy"/>
    <dgm:cxn modelId="{39876E6A-6EC7-4738-AF68-FCDA62FD7612}" type="presParOf" srcId="{7ECCA7AC-A46F-44DA-9394-24114E14838C}" destId="{F0D9D22A-59C5-47A8-997C-A7B96546813D}" srcOrd="1" destOrd="0" presId="urn:microsoft.com/office/officeart/2009/layout/CirclePictureHierarchy"/>
    <dgm:cxn modelId="{606AC720-88BA-4265-B47A-D14B326E4DCA}" type="presParOf" srcId="{A03E92A7-7125-4372-A7F6-38834AD692A3}" destId="{756EE7FA-7E68-4B4F-98A4-E67144046699}" srcOrd="2" destOrd="0" presId="urn:microsoft.com/office/officeart/2009/layout/CirclePictureHierarchy"/>
    <dgm:cxn modelId="{A8028350-C71E-43B2-B09A-96C4B3666071}" type="presParOf" srcId="{A03E92A7-7125-4372-A7F6-38834AD692A3}" destId="{D502AF0F-4B7C-4F65-AAA0-0C6066E28F17}" srcOrd="3" destOrd="0" presId="urn:microsoft.com/office/officeart/2009/layout/CirclePictureHierarchy"/>
    <dgm:cxn modelId="{A9AE01B0-4751-4315-B710-9C7ED90A9DD4}" type="presParOf" srcId="{D502AF0F-4B7C-4F65-AAA0-0C6066E28F17}" destId="{B25B36CE-5A35-4EC8-AAC0-C6284ADF0213}" srcOrd="0" destOrd="0" presId="urn:microsoft.com/office/officeart/2009/layout/CirclePictureHierarchy"/>
    <dgm:cxn modelId="{3C665363-A0B6-4D59-AD72-2DF7C039541D}" type="presParOf" srcId="{B25B36CE-5A35-4EC8-AAC0-C6284ADF0213}" destId="{E046673E-A36B-443D-8243-FB8FCA0F5D53}" srcOrd="0" destOrd="0" presId="urn:microsoft.com/office/officeart/2009/layout/CirclePictureHierarchy"/>
    <dgm:cxn modelId="{FD824E14-A923-4847-A31A-6FCC171529E3}" type="presParOf" srcId="{B25B36CE-5A35-4EC8-AAC0-C6284ADF0213}" destId="{BA428AD7-35F0-4E9A-9FD7-E78BF5174A19}" srcOrd="1" destOrd="0" presId="urn:microsoft.com/office/officeart/2009/layout/CirclePictureHierarchy"/>
    <dgm:cxn modelId="{B1115A05-29FB-4EB3-BBA3-82504F2FF15D}" type="presParOf" srcId="{D502AF0F-4B7C-4F65-AAA0-0C6066E28F17}" destId="{40AB3CA0-C48C-4743-BAB2-9C6BEE6DED87}" srcOrd="1" destOrd="0" presId="urn:microsoft.com/office/officeart/2009/layout/CirclePictureHierarchy"/>
    <dgm:cxn modelId="{D6B5B88A-6AC3-43C5-A1AC-0FB70757D5AB}" type="presParOf" srcId="{40AB3CA0-C48C-4743-BAB2-9C6BEE6DED87}" destId="{F960FBF6-5329-44C0-89FD-3E1E1540E876}" srcOrd="0" destOrd="0" presId="urn:microsoft.com/office/officeart/2009/layout/CirclePictureHierarchy"/>
    <dgm:cxn modelId="{705D1A46-9286-4CAA-81B9-F08279B4BFDA}" type="presParOf" srcId="{40AB3CA0-C48C-4743-BAB2-9C6BEE6DED87}" destId="{C2A149B6-47D6-49F6-BE4E-835B6DA3FEDE}" srcOrd="1" destOrd="0" presId="urn:microsoft.com/office/officeart/2009/layout/CirclePictureHierarchy"/>
    <dgm:cxn modelId="{547BC6F1-9C33-4533-B1B2-D1A6E8E099DD}" type="presParOf" srcId="{C2A149B6-47D6-49F6-BE4E-835B6DA3FEDE}" destId="{D20ECE66-96F5-4E39-B144-DDE8926E3017}" srcOrd="0" destOrd="0" presId="urn:microsoft.com/office/officeart/2009/layout/CirclePictureHierarchy"/>
    <dgm:cxn modelId="{7AA55E72-1E04-45FC-91CD-FE691263C8E1}" type="presParOf" srcId="{D20ECE66-96F5-4E39-B144-DDE8926E3017}" destId="{5E7B9B61-9A17-4F65-B2AB-ADB659AD807E}" srcOrd="0" destOrd="0" presId="urn:microsoft.com/office/officeart/2009/layout/CirclePictureHierarchy"/>
    <dgm:cxn modelId="{F1F1D37B-CD0A-4805-8F93-60A0DDDB697A}" type="presParOf" srcId="{D20ECE66-96F5-4E39-B144-DDE8926E3017}" destId="{087637E0-5FAC-45AA-A382-D30067CD1D72}" srcOrd="1" destOrd="0" presId="urn:microsoft.com/office/officeart/2009/layout/CirclePictureHierarchy"/>
    <dgm:cxn modelId="{15CF0764-59B8-45E7-B3CC-6DAE58084032}" type="presParOf" srcId="{C2A149B6-47D6-49F6-BE4E-835B6DA3FEDE}" destId="{E50434FE-EF39-4AC6-BE01-E78FF9FC2B85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11238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28E67-C311-46EB-9B5F-ACBF8480D70D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11238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23B47-22A5-4B14-BBED-3EFC4C48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472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1238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C826-60F3-4BB3-A75E-22CED39724FC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09588"/>
            <a:ext cx="3390900" cy="254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89674" y="3222863"/>
            <a:ext cx="7926654" cy="3053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1238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89DFD-CBFB-414B-9211-AEA0BE8763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21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206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534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57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575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224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43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18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794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60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6349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34821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19973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4947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29902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50131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29822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82442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66485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51521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77350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3858-FBF1-49B5-8A20-BD86A3DD34DA}" type="datetimeFigureOut">
              <a:rPr lang="tr-TR" smtClean="0"/>
              <a:t>30.11.2018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55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HADİSLER HK. TEMEL </a:t>
            </a:r>
            <a:r>
              <a:rPr lang="tr-TR" dirty="0" smtClean="0"/>
              <a:t>BİLGİLER</a:t>
            </a:r>
            <a:br>
              <a:rPr lang="tr-TR" dirty="0" smtClean="0"/>
            </a:br>
            <a:r>
              <a:rPr lang="tr-TR" dirty="0" smtClean="0"/>
              <a:t>Geniş bilgi için </a:t>
            </a:r>
            <a:r>
              <a:rPr lang="tr-TR" dirty="0" smtClean="0"/>
              <a:t>www.ilimtalibi.com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s://www.inzardergisi.com/image/haber/2014/11/15/Resim_14160430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8201203" cy="341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940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HADİSLERİN KORUNMUŞLUĞU</a:t>
            </a:r>
            <a:br>
              <a:rPr lang="tr-TR" dirty="0"/>
            </a:br>
            <a:r>
              <a:rPr lang="tr-TR" b="1" i="1" dirty="0" smtClean="0"/>
              <a:t> </a:t>
            </a:r>
            <a:r>
              <a:rPr lang="tr-TR" b="1" i="1" dirty="0"/>
              <a:t>NASIL?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İsnad</a:t>
            </a:r>
            <a:r>
              <a:rPr lang="tr-TR" dirty="0" smtClean="0"/>
              <a:t>: </a:t>
            </a:r>
            <a:r>
              <a:rPr lang="tr-TR" dirty="0" err="1" smtClean="0"/>
              <a:t>müslümanlara</a:t>
            </a:r>
            <a:r>
              <a:rPr lang="tr-TR" dirty="0" smtClean="0"/>
              <a:t> özgü bir uygulama</a:t>
            </a:r>
          </a:p>
          <a:p>
            <a:r>
              <a:rPr lang="tr-TR" dirty="0" smtClean="0"/>
              <a:t>Haberin kontrolü: 1) Haberin kaynağını sorma; 2) kaynağın güvenilirliğini tespit; 3) farklı kaynakları mukayese </a:t>
            </a:r>
          </a:p>
          <a:p>
            <a:r>
              <a:rPr lang="tr-TR" dirty="0" smtClean="0"/>
              <a:t>Müslümanlar işte bu yöntemleri sonuna kadar uygulayarak tarihte görülmemiş muazzam bir gayret </a:t>
            </a:r>
            <a:r>
              <a:rPr lang="tr-TR" dirty="0" err="1" smtClean="0"/>
              <a:t>sarfetmişlerdir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Hadisi </a:t>
            </a:r>
            <a:r>
              <a:rPr lang="tr-TR" dirty="0" err="1" smtClean="0"/>
              <a:t>Kudsi</a:t>
            </a:r>
            <a:r>
              <a:rPr lang="tr-TR" dirty="0" smtClean="0"/>
              <a:t>: «Oruç benim içindir….» 50 kanaldan geliyor. Ayrıca KK dışı vahye örnek dolayısıyla sünnetin bir kısmı vahiy.</a:t>
            </a:r>
          </a:p>
        </p:txBody>
      </p:sp>
    </p:spTree>
    <p:extLst>
      <p:ext uri="{BB962C8B-B14F-4D97-AF65-F5344CB8AC3E}">
        <p14:creationId xmlns:p14="http://schemas.microsoft.com/office/powerpoint/2010/main" val="2054769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HADİSLERİN KORUNMUŞLUĞU</a:t>
            </a:r>
            <a:br>
              <a:rPr lang="tr-TR" dirty="0"/>
            </a:br>
            <a:r>
              <a:rPr lang="tr-TR" b="1" i="1" dirty="0" smtClean="0"/>
              <a:t> </a:t>
            </a:r>
            <a:r>
              <a:rPr lang="tr-TR" b="1" i="1" dirty="0"/>
              <a:t>NASIL? </a:t>
            </a:r>
            <a:r>
              <a:rPr lang="tr-TR" dirty="0" smtClean="0"/>
              <a:t>METİNLERİ MUKAYESE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7666"/>
              </p:ext>
            </p:extLst>
          </p:nvPr>
        </p:nvGraphicFramePr>
        <p:xfrm>
          <a:off x="395536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539552" y="5733256"/>
            <a:ext cx="1152128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Aynı metin SAHİH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31840" y="5711939"/>
            <a:ext cx="1152128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Aynı Metin SAHİH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6156176" y="5700990"/>
            <a:ext cx="1152128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Farklı Metin ZAYIF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8163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HADİSLERİN KORUNMUŞLUĞU</a:t>
            </a:r>
            <a:br>
              <a:rPr lang="tr-TR" dirty="0"/>
            </a:br>
            <a:r>
              <a:rPr lang="tr-TR" b="1" i="1" dirty="0" smtClean="0"/>
              <a:t> </a:t>
            </a:r>
            <a:r>
              <a:rPr lang="tr-TR" b="1" i="1" dirty="0"/>
              <a:t>NASIL?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hadisin farklı geliş kanallarını gösteren </a:t>
            </a:r>
            <a:r>
              <a:rPr lang="tr-TR" dirty="0" err="1" smtClean="0"/>
              <a:t>isnad</a:t>
            </a:r>
            <a:r>
              <a:rPr lang="tr-TR" dirty="0" smtClean="0"/>
              <a:t> ağları, muhtemel hataları tespit için güçlü bir sağlama imkanı sağlıyor.</a:t>
            </a:r>
          </a:p>
          <a:p>
            <a:r>
              <a:rPr lang="tr-TR" dirty="0" smtClean="0"/>
              <a:t>Hadislerin sayısı meselesi de </a:t>
            </a:r>
            <a:r>
              <a:rPr lang="tr-TR" dirty="0" err="1" smtClean="0"/>
              <a:t>isnad</a:t>
            </a:r>
            <a:r>
              <a:rPr lang="tr-TR" dirty="0" smtClean="0"/>
              <a:t> şeması sayesinde anlaşılmış oluyor. Ör. Her nesilde 3 tane nakilci olursa 3 nesil sonra aynı hadis 3*3*3=27 kanala ulaşıyor.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296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HADİSLERİN KORUNMUŞLUĞU</a:t>
            </a:r>
            <a:br>
              <a:rPr lang="tr-TR" dirty="0"/>
            </a:br>
            <a:r>
              <a:rPr lang="tr-TR" b="1" i="1" dirty="0" smtClean="0"/>
              <a:t> </a:t>
            </a:r>
            <a:r>
              <a:rPr lang="tr-TR" b="1" i="1" dirty="0"/>
              <a:t>NASIL? </a:t>
            </a:r>
            <a:r>
              <a:rPr lang="tr-TR" dirty="0" smtClean="0"/>
              <a:t>HADİSLERİN YAZILMASI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Peyg</a:t>
            </a:r>
            <a:r>
              <a:rPr lang="tr-TR" dirty="0" smtClean="0"/>
              <a:t>. (sav) zamanında hadislerin yazımı başlıyor. Ör. Resmi ve gayri resmi yazışmalar.</a:t>
            </a:r>
          </a:p>
          <a:p>
            <a:r>
              <a:rPr lang="tr-TR" dirty="0" smtClean="0"/>
              <a:t>52 </a:t>
            </a:r>
            <a:r>
              <a:rPr lang="tr-TR" dirty="0" err="1" smtClean="0"/>
              <a:t>sahabi</a:t>
            </a:r>
            <a:r>
              <a:rPr lang="tr-TR" dirty="0" smtClean="0"/>
              <a:t> hadis yazıyor. Yazım zamanla </a:t>
            </a:r>
            <a:r>
              <a:rPr lang="tr-TR" dirty="0"/>
              <a:t>g</a:t>
            </a:r>
            <a:r>
              <a:rPr lang="tr-TR" dirty="0" smtClean="0"/>
              <a:t>iderek artıyor. Yazım hatalarını önlemek için şifahi nakil önemini hep koruyor.</a:t>
            </a:r>
          </a:p>
          <a:p>
            <a:r>
              <a:rPr lang="tr-TR" dirty="0" smtClean="0"/>
              <a:t>H. 2. asırda önemli kitaplardan İmam Malik’in </a:t>
            </a:r>
            <a:r>
              <a:rPr lang="tr-TR" dirty="0" err="1" smtClean="0"/>
              <a:t>Muvatta</a:t>
            </a:r>
            <a:r>
              <a:rPr lang="tr-TR" dirty="0" smtClean="0"/>
              <a:t>, H. 3. asırda </a:t>
            </a:r>
            <a:r>
              <a:rPr lang="tr-TR" dirty="0" err="1" smtClean="0"/>
              <a:t>Kütübi</a:t>
            </a:r>
            <a:r>
              <a:rPr lang="tr-TR" dirty="0" smtClean="0"/>
              <a:t> Sitte önceki dönemlerde yazılı kaynakların geliştirilmesi ile </a:t>
            </a:r>
            <a:r>
              <a:rPr lang="tr-TR" dirty="0" err="1" smtClean="0"/>
              <a:t>vücud</a:t>
            </a:r>
            <a:r>
              <a:rPr lang="tr-TR" dirty="0" smtClean="0"/>
              <a:t> bulmuş</a:t>
            </a:r>
          </a:p>
          <a:p>
            <a:r>
              <a:rPr lang="tr-TR" dirty="0" smtClean="0"/>
              <a:t>Özetle: </a:t>
            </a:r>
            <a:r>
              <a:rPr lang="tr-TR" dirty="0" err="1" smtClean="0"/>
              <a:t>İsnad</a:t>
            </a:r>
            <a:r>
              <a:rPr lang="tr-TR" dirty="0" smtClean="0"/>
              <a:t>, </a:t>
            </a:r>
            <a:r>
              <a:rPr lang="tr-TR" dirty="0" err="1" smtClean="0"/>
              <a:t>İsnadların</a:t>
            </a:r>
            <a:r>
              <a:rPr lang="tr-TR" dirty="0" smtClean="0"/>
              <a:t> mukayesesi, Yazım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2195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HADİSLERİN KORUNMUŞLUĞU</a:t>
            </a:r>
            <a:br>
              <a:rPr lang="tr-TR" dirty="0"/>
            </a:br>
            <a:r>
              <a:rPr lang="tr-TR" b="1" i="1" dirty="0" smtClean="0"/>
              <a:t> NE DEMEK?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Hadislerin hepsinin sahih olarak tek bir kitapta toplanması demek değil. Eldeki tüm hadislerin sıhhat derecelerinin tespiti, dolayısıyla sahihleri zayıflardan ayırt edebilmek demek.</a:t>
            </a:r>
          </a:p>
          <a:p>
            <a:r>
              <a:rPr lang="tr-TR" dirty="0" smtClean="0"/>
              <a:t>Piyasada sahte para bulunabilir ancak hakikisinden ayırt edilebildiği sürece bir problem olmaz.</a:t>
            </a:r>
          </a:p>
        </p:txBody>
      </p:sp>
    </p:spTree>
    <p:extLst>
      <p:ext uri="{BB962C8B-B14F-4D97-AF65-F5344CB8AC3E}">
        <p14:creationId xmlns:p14="http://schemas.microsoft.com/office/powerpoint/2010/main" val="418414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SÜNNET-VAHİY İLİŞKİSİ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Hz. </a:t>
            </a:r>
            <a:r>
              <a:rPr lang="tr-TR" dirty="0" err="1" smtClean="0"/>
              <a:t>Aişe</a:t>
            </a:r>
            <a:r>
              <a:rPr lang="tr-TR" dirty="0" smtClean="0"/>
              <a:t> (</a:t>
            </a:r>
            <a:r>
              <a:rPr lang="tr-TR" dirty="0" err="1" smtClean="0"/>
              <a:t>ra</a:t>
            </a:r>
            <a:r>
              <a:rPr lang="tr-TR" dirty="0" smtClean="0"/>
              <a:t>) annemiz iftiradan beraatı için KK dışında vahiy beklediğini söylüyor. </a:t>
            </a:r>
          </a:p>
          <a:p>
            <a:r>
              <a:rPr lang="tr-TR" dirty="0" smtClean="0"/>
              <a:t>Sünnetin büyük bir kısmı </a:t>
            </a:r>
            <a:r>
              <a:rPr lang="tr-TR" b="1" i="1" dirty="0" smtClean="0"/>
              <a:t>vahiy kaynaklıdır</a:t>
            </a:r>
            <a:r>
              <a:rPr lang="tr-TR" dirty="0" smtClean="0"/>
              <a:t>. Çünkü:</a:t>
            </a:r>
          </a:p>
          <a:p>
            <a:r>
              <a:rPr lang="tr-TR" b="1" dirty="0" smtClean="0"/>
              <a:t>KK</a:t>
            </a:r>
            <a:r>
              <a:rPr lang="tr-TR" dirty="0" smtClean="0"/>
              <a:t>: </a:t>
            </a:r>
            <a:r>
              <a:rPr lang="tr-TR" dirty="0" err="1" smtClean="0"/>
              <a:t>Tahrim</a:t>
            </a:r>
            <a:r>
              <a:rPr lang="tr-TR" dirty="0" smtClean="0"/>
              <a:t> 3, Nisa 113, Bakara 144, </a:t>
            </a:r>
            <a:r>
              <a:rPr lang="tr-TR" dirty="0" err="1" smtClean="0"/>
              <a:t>Enfal</a:t>
            </a:r>
            <a:r>
              <a:rPr lang="tr-TR" dirty="0" smtClean="0"/>
              <a:t> 7-9, Fetih 27, </a:t>
            </a:r>
            <a:r>
              <a:rPr lang="tr-TR" dirty="0" err="1" smtClean="0"/>
              <a:t>Haşr</a:t>
            </a:r>
            <a:r>
              <a:rPr lang="tr-TR" dirty="0" smtClean="0"/>
              <a:t> 5, </a:t>
            </a:r>
            <a:r>
              <a:rPr lang="tr-TR" dirty="0" err="1" smtClean="0"/>
              <a:t>Ahzab</a:t>
            </a:r>
            <a:r>
              <a:rPr lang="tr-TR" dirty="0" smtClean="0"/>
              <a:t> 37, Kıyamet 17, Araf 157</a:t>
            </a:r>
          </a:p>
          <a:p>
            <a:r>
              <a:rPr lang="tr-TR" b="1" dirty="0" smtClean="0"/>
              <a:t>Hadisler</a:t>
            </a:r>
            <a:r>
              <a:rPr lang="tr-TR" dirty="0" smtClean="0"/>
              <a:t>: </a:t>
            </a:r>
            <a:r>
              <a:rPr lang="tr-TR" dirty="0" err="1" smtClean="0"/>
              <a:t>Kudsi</a:t>
            </a:r>
            <a:r>
              <a:rPr lang="tr-TR" dirty="0" smtClean="0"/>
              <a:t>, </a:t>
            </a:r>
            <a:r>
              <a:rPr lang="tr-TR" dirty="0" err="1" smtClean="0"/>
              <a:t>gaybi</a:t>
            </a:r>
            <a:r>
              <a:rPr lang="tr-TR" dirty="0" smtClean="0"/>
              <a:t>, </a:t>
            </a:r>
            <a:r>
              <a:rPr lang="tr-TR" dirty="0" err="1" smtClean="0"/>
              <a:t>cibril</a:t>
            </a:r>
            <a:r>
              <a:rPr lang="tr-TR" dirty="0" smtClean="0"/>
              <a:t> hadisleri</a:t>
            </a:r>
          </a:p>
          <a:p>
            <a:r>
              <a:rPr lang="tr-TR" b="1" dirty="0" smtClean="0"/>
              <a:t>Akıl</a:t>
            </a:r>
            <a:r>
              <a:rPr lang="tr-TR" dirty="0" smtClean="0"/>
              <a:t>: İbadetlerin detayları akılla tespit edilemez. Ör: namazın rekatları, zekatın oranları</a:t>
            </a:r>
          </a:p>
          <a:p>
            <a:r>
              <a:rPr lang="tr-TR" dirty="0" smtClean="0"/>
              <a:t>Ancak sonuçta sünnetin hepsi </a:t>
            </a:r>
            <a:r>
              <a:rPr lang="tr-TR" b="1" i="1" dirty="0" smtClean="0"/>
              <a:t>vahyin kontrolündedir </a:t>
            </a:r>
            <a:r>
              <a:rPr lang="tr-TR" dirty="0" smtClean="0"/>
              <a:t>çünkü hata düzeltilmek zorundadır.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892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KK’E AYKIRILIK İDDİASI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Ayetler ve hadisler kendi içlerinde yahut birbiri arasında çelişkili gözükebilir ancak hakikatte KK ile sahih hadisler arasında bir çelişki olamaz. Çünkü </a:t>
            </a:r>
            <a:r>
              <a:rPr lang="tr-TR" dirty="0" err="1" smtClean="0"/>
              <a:t>KK’i</a:t>
            </a:r>
            <a:r>
              <a:rPr lang="tr-TR" dirty="0" smtClean="0"/>
              <a:t> açıklayan sünnet ona aykırı olması mümkün değildir. </a:t>
            </a:r>
            <a:r>
              <a:rPr lang="tr-TR" dirty="0" err="1" smtClean="0"/>
              <a:t>Müşkilu’l</a:t>
            </a:r>
            <a:r>
              <a:rPr lang="tr-TR" dirty="0" smtClean="0"/>
              <a:t>-Kuran ve </a:t>
            </a:r>
            <a:r>
              <a:rPr lang="tr-TR" dirty="0" err="1" smtClean="0"/>
              <a:t>Muhtelifu’l</a:t>
            </a:r>
            <a:r>
              <a:rPr lang="tr-TR" dirty="0" smtClean="0"/>
              <a:t>-Hadis ilimleri</a:t>
            </a:r>
          </a:p>
          <a:p>
            <a:r>
              <a:rPr lang="tr-TR" dirty="0" smtClean="0"/>
              <a:t>Ancak günümüzde özellikle bazı konular </a:t>
            </a:r>
            <a:r>
              <a:rPr lang="tr-TR" dirty="0" err="1" smtClean="0"/>
              <a:t>KK’e</a:t>
            </a:r>
            <a:r>
              <a:rPr lang="tr-TR" dirty="0" smtClean="0"/>
              <a:t> aykırıymış gibi takdim edilebilmekte. Ör. Kader inancı, irade ve mesuliyetle ilgili ayetlere tersmiş gibi. </a:t>
            </a:r>
            <a:r>
              <a:rPr lang="tr-TR" dirty="0" err="1" smtClean="0"/>
              <a:t>Gaybi</a:t>
            </a:r>
            <a:r>
              <a:rPr lang="tr-TR" dirty="0" smtClean="0"/>
              <a:t> hadisler </a:t>
            </a:r>
            <a:r>
              <a:rPr lang="tr-TR" dirty="0" err="1" smtClean="0"/>
              <a:t>KK’e</a:t>
            </a:r>
            <a:r>
              <a:rPr lang="tr-TR" dirty="0" smtClean="0"/>
              <a:t> tersmiş gibi.</a:t>
            </a:r>
          </a:p>
          <a:p>
            <a:r>
              <a:rPr lang="tr-TR" b="1" dirty="0" smtClean="0"/>
              <a:t>Açmaz</a:t>
            </a:r>
            <a:r>
              <a:rPr lang="tr-TR" dirty="0" smtClean="0"/>
              <a:t>: Cenabı Hak müminleri yanlışta birleştirmezken nasıl oluyor da 14 asırdır bu çelişkiler </a:t>
            </a:r>
            <a:r>
              <a:rPr lang="tr-TR" dirty="0" err="1" smtClean="0"/>
              <a:t>müslümanların</a:t>
            </a:r>
            <a:r>
              <a:rPr lang="tr-TR" dirty="0" smtClean="0"/>
              <a:t> gözünden kaçabiliyor??</a:t>
            </a:r>
          </a:p>
        </p:txBody>
      </p:sp>
    </p:spTree>
    <p:extLst>
      <p:ext uri="{BB962C8B-B14F-4D97-AF65-F5344CB8AC3E}">
        <p14:creationId xmlns:p14="http://schemas.microsoft.com/office/powerpoint/2010/main" val="1113225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HADİS KARŞITLIĞI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Şüpheci yaklaşımın sakladığı asıl tehlike</a:t>
            </a:r>
          </a:p>
          <a:p>
            <a:r>
              <a:rPr lang="tr-TR" dirty="0" smtClean="0"/>
              <a:t>Oryantalizm, sömürgeciliğin keşif kolu</a:t>
            </a:r>
          </a:p>
          <a:p>
            <a:r>
              <a:rPr lang="tr-TR" dirty="0" smtClean="0"/>
              <a:t>Aynı iddialar 19. ve 20. asırda Batı’nın işgali altındaki Hindistan ve Mısır’da ilk defa görülüyor. Belli konular tartışmaya açılıyor:</a:t>
            </a:r>
          </a:p>
          <a:p>
            <a:r>
              <a:rPr lang="tr-TR" dirty="0" smtClean="0"/>
              <a:t>Kader, şefaat, kabir hayatı, </a:t>
            </a:r>
            <a:r>
              <a:rPr lang="tr-TR" dirty="0" err="1" smtClean="0"/>
              <a:t>mirac</a:t>
            </a:r>
            <a:r>
              <a:rPr lang="tr-TR" dirty="0" smtClean="0"/>
              <a:t>, ayın yarılması gibi KK dışı mucizeler, KK dışı vahiy, </a:t>
            </a:r>
            <a:r>
              <a:rPr lang="tr-TR" dirty="0" err="1" smtClean="0"/>
              <a:t>gaybi</a:t>
            </a:r>
            <a:r>
              <a:rPr lang="tr-TR" dirty="0" smtClean="0"/>
              <a:t> hadisler. </a:t>
            </a:r>
          </a:p>
          <a:p>
            <a:r>
              <a:rPr lang="tr-TR" dirty="0" smtClean="0"/>
              <a:t>Ortak nokta: Hadislerle güçlü bir şekilde ortaya konan meselelere öncelik verilerek muteber hadis kaynaklarının itibarsızlaştırılması ve böylece hadislerin korunmadığı tezinin </a:t>
            </a:r>
            <a:r>
              <a:rPr lang="tr-TR" smtClean="0"/>
              <a:t>savunulması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890889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PLANI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Sünnetin Önemi</a:t>
            </a:r>
          </a:p>
          <a:p>
            <a:r>
              <a:rPr lang="tr-TR" dirty="0" smtClean="0"/>
              <a:t>Temel Hadis Kaynakları</a:t>
            </a:r>
          </a:p>
          <a:p>
            <a:r>
              <a:rPr lang="tr-TR" b="1" dirty="0" smtClean="0"/>
              <a:t>Hadislerin </a:t>
            </a:r>
            <a:r>
              <a:rPr lang="tr-TR" b="1" dirty="0" err="1" smtClean="0"/>
              <a:t>Korunmuşluğu</a:t>
            </a:r>
            <a:endParaRPr lang="tr-TR" b="1" dirty="0" smtClean="0"/>
          </a:p>
          <a:p>
            <a:pPr lvl="1"/>
            <a:r>
              <a:rPr lang="tr-TR" b="1" i="1" dirty="0" smtClean="0"/>
              <a:t>Neden? Nasıl? Ne demek?</a:t>
            </a:r>
            <a:endParaRPr lang="tr-TR" b="1" i="1" dirty="0"/>
          </a:p>
          <a:p>
            <a:r>
              <a:rPr lang="tr-TR" dirty="0" smtClean="0"/>
              <a:t>Sünnet-Vahiy İlişkisi</a:t>
            </a:r>
          </a:p>
          <a:p>
            <a:r>
              <a:rPr lang="tr-TR" dirty="0" smtClean="0"/>
              <a:t>Hadis Tartışmaları</a:t>
            </a:r>
          </a:p>
          <a:p>
            <a:r>
              <a:rPr lang="tr-TR" dirty="0" smtClean="0"/>
              <a:t>Kuranı Kerim’e aykırılık iddiası</a:t>
            </a:r>
          </a:p>
        </p:txBody>
      </p:sp>
    </p:spTree>
    <p:extLst>
      <p:ext uri="{BB962C8B-B14F-4D97-AF65-F5344CB8AC3E}">
        <p14:creationId xmlns:p14="http://schemas.microsoft.com/office/powerpoint/2010/main" val="2978777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SÜNNETİN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/>
              <a:t>«Sana da, insanlara gönderileni </a:t>
            </a:r>
            <a:r>
              <a:rPr lang="tr-TR" b="1" i="1" dirty="0"/>
              <a:t>açıklayasın diye Kuran'ı indirdik</a:t>
            </a:r>
            <a:r>
              <a:rPr lang="tr-TR" i="1" dirty="0" smtClean="0"/>
              <a:t>.» </a:t>
            </a:r>
            <a:r>
              <a:rPr lang="tr-TR" i="1" dirty="0" err="1" smtClean="0"/>
              <a:t>Nahl</a:t>
            </a:r>
            <a:r>
              <a:rPr lang="tr-TR" i="1" dirty="0" smtClean="0"/>
              <a:t> 44</a:t>
            </a:r>
          </a:p>
          <a:p>
            <a:r>
              <a:rPr lang="tr-TR" i="1" dirty="0" smtClean="0"/>
              <a:t>«…o ümmi peygamber…, </a:t>
            </a:r>
            <a:r>
              <a:rPr lang="tr-TR" i="1" dirty="0"/>
              <a:t>onlara iyiliği emreder, onları kötülükten alıkoyar. Onlara </a:t>
            </a:r>
            <a:r>
              <a:rPr lang="tr-TR" b="1" i="1" dirty="0"/>
              <a:t>iyi ve temiz şeyleri helâl, kötü ve pis şeyleri haram kılar</a:t>
            </a:r>
            <a:r>
              <a:rPr lang="tr-TR" i="1" dirty="0"/>
              <a:t>. Üzerlerindeki ağır yükleri ve zincirleri kaldırır</a:t>
            </a:r>
            <a:r>
              <a:rPr lang="tr-TR" i="1" dirty="0" smtClean="0"/>
              <a:t>.» Araf 157</a:t>
            </a:r>
          </a:p>
          <a:p>
            <a:r>
              <a:rPr lang="tr-TR" i="1" dirty="0"/>
              <a:t>O, </a:t>
            </a:r>
            <a:r>
              <a:rPr lang="tr-TR" i="1" dirty="0" err="1"/>
              <a:t>gaybı</a:t>
            </a:r>
            <a:r>
              <a:rPr lang="tr-TR" i="1" dirty="0"/>
              <a:t> bilendir. Hiç kimseye </a:t>
            </a:r>
            <a:r>
              <a:rPr lang="tr-TR" i="1" dirty="0" err="1"/>
              <a:t>gaybını</a:t>
            </a:r>
            <a:r>
              <a:rPr lang="tr-TR" i="1" dirty="0"/>
              <a:t> bildirmez. Ancak, (bildirmeyi) </a:t>
            </a:r>
            <a:r>
              <a:rPr lang="tr-TR" b="1" i="1" dirty="0"/>
              <a:t>dilediği peygamber bunun dışındadır</a:t>
            </a:r>
            <a:r>
              <a:rPr lang="tr-TR" i="1" dirty="0"/>
              <a:t>. </a:t>
            </a:r>
            <a:r>
              <a:rPr lang="tr-TR" i="1" dirty="0" smtClean="0"/>
              <a:t>Cin 26-27</a:t>
            </a:r>
          </a:p>
          <a:p>
            <a:r>
              <a:rPr lang="tr-TR" dirty="0"/>
              <a:t> </a:t>
            </a:r>
            <a:r>
              <a:rPr lang="tr-TR" i="1" dirty="0" smtClean="0"/>
              <a:t>Allah (cc), </a:t>
            </a:r>
            <a:r>
              <a:rPr lang="tr-TR" i="1" dirty="0"/>
              <a:t>sana kitabı (Kur’an’ı) ve </a:t>
            </a:r>
            <a:r>
              <a:rPr lang="tr-TR" b="1" i="1" dirty="0"/>
              <a:t>hikmeti indirmiş </a:t>
            </a:r>
            <a:r>
              <a:rPr lang="tr-TR" i="1" dirty="0"/>
              <a:t>ve sana bilmediğin şeyleri öğretmiştir. </a:t>
            </a:r>
            <a:r>
              <a:rPr lang="tr-TR" i="1" dirty="0" smtClean="0"/>
              <a:t>Nisa 113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00980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SÜNNETİN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«Şunu </a:t>
            </a:r>
            <a:r>
              <a:rPr lang="tr-TR" i="1" dirty="0"/>
              <a:t>iyi biliniz ki bana Kur'an-ı Kerim ile birlikte onun bir benzeri de verilmiştir. Dikkatli olun koltuğuna kurulan tok bir adamın size: 'Sadece şu Kur'an lazımdır, onda bulduğunuz helali helal, haramı da haram kabul ediniz yeter.' diyeceği günler yakındır</a:t>
            </a:r>
            <a:r>
              <a:rPr lang="tr-TR" i="1" dirty="0" smtClean="0"/>
              <a:t>.» Ebu </a:t>
            </a:r>
            <a:r>
              <a:rPr lang="tr-TR" i="1" dirty="0"/>
              <a:t>Davud, Sünnet, 6, </a:t>
            </a:r>
            <a:r>
              <a:rPr lang="tr-TR" i="1" dirty="0" err="1"/>
              <a:t>İmare</a:t>
            </a:r>
            <a:r>
              <a:rPr lang="tr-TR" i="1" dirty="0"/>
              <a:t> 33; </a:t>
            </a:r>
            <a:r>
              <a:rPr lang="tr-TR" i="1" dirty="0" err="1"/>
              <a:t>Tirmizi</a:t>
            </a:r>
            <a:r>
              <a:rPr lang="tr-TR" i="1" dirty="0"/>
              <a:t>, İlim </a:t>
            </a:r>
            <a:r>
              <a:rPr lang="tr-TR" i="1" dirty="0" smtClean="0"/>
              <a:t>10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975130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SÜNNETİN ÖNEMİ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b="1" i="1" dirty="0" smtClean="0"/>
              <a:t>Hadisi şeriflerin önemi ne kadar vurgulansa abartılmış olmaz.</a:t>
            </a:r>
          </a:p>
          <a:p>
            <a:r>
              <a:rPr lang="tr-TR" dirty="0" smtClean="0"/>
              <a:t>Sünnet, </a:t>
            </a:r>
            <a:r>
              <a:rPr lang="tr-TR" dirty="0" err="1" smtClean="0"/>
              <a:t>KK’den</a:t>
            </a:r>
            <a:r>
              <a:rPr lang="tr-TR" dirty="0" smtClean="0"/>
              <a:t> aldığı yetkiyle </a:t>
            </a:r>
            <a:r>
              <a:rPr lang="tr-TR" dirty="0" err="1" smtClean="0"/>
              <a:t>KK’i</a:t>
            </a:r>
            <a:r>
              <a:rPr lang="tr-TR" dirty="0" smtClean="0"/>
              <a:t> açıklar. Ör. Namaz emri </a:t>
            </a:r>
            <a:r>
              <a:rPr lang="tr-TR" dirty="0" err="1" smtClean="0"/>
              <a:t>KK’de</a:t>
            </a:r>
            <a:r>
              <a:rPr lang="tr-TR" dirty="0" smtClean="0"/>
              <a:t> 70 defa geçer ancak en ufak bir detaya (rekat sayısı, vakit vb.) yer verilmez.</a:t>
            </a:r>
          </a:p>
          <a:p>
            <a:r>
              <a:rPr lang="tr-TR" dirty="0"/>
              <a:t>Sünnet, </a:t>
            </a:r>
            <a:r>
              <a:rPr lang="tr-TR" dirty="0" err="1"/>
              <a:t>KK’den</a:t>
            </a:r>
            <a:r>
              <a:rPr lang="tr-TR" dirty="0"/>
              <a:t> aldığı yetkiyle </a:t>
            </a:r>
            <a:r>
              <a:rPr lang="tr-TR" dirty="0" smtClean="0"/>
              <a:t>müstakil hüküm koyar.  (ör. Vasiyet üçte birle sınırlı, yırtıcı hayvan etleri haram vb.)</a:t>
            </a:r>
          </a:p>
          <a:p>
            <a:r>
              <a:rPr lang="tr-TR" dirty="0" smtClean="0"/>
              <a:t>Dini hükümlerin 80%’i hadislere dayanır.</a:t>
            </a:r>
          </a:p>
          <a:p>
            <a:r>
              <a:rPr lang="tr-TR" dirty="0" smtClean="0"/>
              <a:t>Sünnet ümmetin harcıdır, ortak bir kimlik ve birliktelik sağlar.</a:t>
            </a:r>
          </a:p>
          <a:p>
            <a:r>
              <a:rPr lang="tr-TR" dirty="0" smtClean="0"/>
              <a:t>Tefsir, fıkıh, kelam çok büyük ölçüde hadislere dayanır.</a:t>
            </a:r>
          </a:p>
          <a:p>
            <a:r>
              <a:rPr lang="tr-TR" dirty="0" smtClean="0"/>
              <a:t>İslami ilimler içinde en zengin literatüre sahiptir.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5266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SÜNNETİN ÖNEMİ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i="1" dirty="0" err="1"/>
              <a:t>Demekki</a:t>
            </a:r>
            <a:r>
              <a:rPr lang="tr-TR" b="1" i="1" dirty="0"/>
              <a:t>:</a:t>
            </a:r>
            <a:r>
              <a:rPr lang="tr-TR" dirty="0"/>
              <a:t> sünnet dinimizin yaşanabilmesi için olmazsa olmazdır.</a:t>
            </a:r>
          </a:p>
          <a:p>
            <a:r>
              <a:rPr lang="tr-TR" b="1" i="1" dirty="0" err="1"/>
              <a:t>Demekki</a:t>
            </a:r>
            <a:r>
              <a:rPr lang="tr-TR" b="1" i="1" dirty="0"/>
              <a:t>:</a:t>
            </a:r>
            <a:r>
              <a:rPr lang="tr-TR" dirty="0"/>
              <a:t> dinimizin tahrif olmadan kıyamete kadar yaşanabilmesi için hadislerin korunmuş olarak bizlere ulaşmış olması gerekir. İlâhî hikmet bunu gerektirir. </a:t>
            </a:r>
            <a:endParaRPr lang="tr-TR" dirty="0" smtClean="0"/>
          </a:p>
          <a:p>
            <a:pPr marL="0" indent="0" algn="ctr">
              <a:buNone/>
            </a:pPr>
            <a:r>
              <a:rPr lang="tr-TR" b="1" dirty="0"/>
              <a:t>Temel Hadis Kaynakları</a:t>
            </a:r>
          </a:p>
          <a:p>
            <a:r>
              <a:rPr lang="tr-TR" dirty="0" err="1" smtClean="0"/>
              <a:t>Kütübi</a:t>
            </a:r>
            <a:r>
              <a:rPr lang="tr-TR" dirty="0" smtClean="0"/>
              <a:t> Sitte: Sahih Buhari, Sahih Müslim, Sünen </a:t>
            </a:r>
            <a:r>
              <a:rPr lang="tr-TR" dirty="0" err="1" smtClean="0"/>
              <a:t>Tirmizi</a:t>
            </a:r>
            <a:r>
              <a:rPr lang="tr-TR" dirty="0" smtClean="0"/>
              <a:t>, Sünen </a:t>
            </a:r>
            <a:r>
              <a:rPr lang="tr-TR" dirty="0" err="1" smtClean="0"/>
              <a:t>Ebi</a:t>
            </a:r>
            <a:r>
              <a:rPr lang="tr-TR" dirty="0" smtClean="0"/>
              <a:t> Davud, Sünen </a:t>
            </a:r>
            <a:r>
              <a:rPr lang="tr-TR" dirty="0" err="1" smtClean="0"/>
              <a:t>Nesai</a:t>
            </a:r>
            <a:r>
              <a:rPr lang="tr-TR" dirty="0" smtClean="0"/>
              <a:t>, Sünen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Mace</a:t>
            </a:r>
            <a:endParaRPr lang="tr-TR" dirty="0" smtClean="0"/>
          </a:p>
          <a:p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Hanbel’in</a:t>
            </a:r>
            <a:r>
              <a:rPr lang="tr-TR" dirty="0" smtClean="0"/>
              <a:t> </a:t>
            </a:r>
            <a:r>
              <a:rPr lang="tr-TR" dirty="0" err="1" smtClean="0"/>
              <a:t>Müsnedi</a:t>
            </a:r>
            <a:r>
              <a:rPr lang="tr-TR" dirty="0" smtClean="0"/>
              <a:t>, İmam Malik’in </a:t>
            </a:r>
            <a:r>
              <a:rPr lang="tr-TR" dirty="0" err="1" smtClean="0"/>
              <a:t>Muvattası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4933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HADİS PAYLAŞIMI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 verilmemesi kesinlikle kabul edilemez.</a:t>
            </a:r>
          </a:p>
          <a:p>
            <a:r>
              <a:rPr lang="tr-TR" dirty="0"/>
              <a:t>“</a:t>
            </a:r>
            <a:r>
              <a:rPr lang="tr-TR" i="1" dirty="0"/>
              <a:t>Küçüklerimize merhamet etmeyen, büyüklerimize saygı göstermeyen bizden değildir</a:t>
            </a:r>
            <a:r>
              <a:rPr lang="tr-TR" dirty="0"/>
              <a:t>” </a:t>
            </a:r>
            <a:r>
              <a:rPr lang="tr-TR" b="1" dirty="0" err="1" smtClean="0"/>
              <a:t>Tirmizî</a:t>
            </a:r>
            <a:r>
              <a:rPr lang="tr-TR" b="1" dirty="0"/>
              <a:t>, </a:t>
            </a:r>
            <a:r>
              <a:rPr lang="tr-TR" b="1" dirty="0" err="1"/>
              <a:t>Birr</a:t>
            </a:r>
            <a:r>
              <a:rPr lang="tr-TR" b="1" dirty="0"/>
              <a:t>, 15; </a:t>
            </a:r>
            <a:r>
              <a:rPr lang="tr-TR" b="1" dirty="0" err="1"/>
              <a:t>Ebû</a:t>
            </a:r>
            <a:r>
              <a:rPr lang="tr-TR" b="1" dirty="0"/>
              <a:t> </a:t>
            </a:r>
            <a:r>
              <a:rPr lang="tr-TR" b="1" dirty="0" err="1"/>
              <a:t>Dâvûd</a:t>
            </a:r>
            <a:r>
              <a:rPr lang="tr-TR" b="1" dirty="0"/>
              <a:t>, </a:t>
            </a:r>
            <a:r>
              <a:rPr lang="tr-TR" b="1" dirty="0" err="1"/>
              <a:t>Edeb</a:t>
            </a:r>
            <a:r>
              <a:rPr lang="tr-TR" b="1" dirty="0"/>
              <a:t>, </a:t>
            </a:r>
            <a:r>
              <a:rPr lang="tr-TR" b="1" dirty="0" smtClean="0"/>
              <a:t>66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43585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Okunacak Hadis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tr-TR" b="1" i="1" dirty="0" err="1" smtClean="0"/>
              <a:t>Riyazü’s-Salihin</a:t>
            </a:r>
            <a:r>
              <a:rPr lang="tr-TR" dirty="0" smtClean="0"/>
              <a:t>: İmam </a:t>
            </a:r>
            <a:r>
              <a:rPr lang="tr-TR" dirty="0" err="1" smtClean="0"/>
              <a:t>Nevevi’ye</a:t>
            </a:r>
            <a:r>
              <a:rPr lang="tr-TR" dirty="0" smtClean="0"/>
              <a:t> ait </a:t>
            </a:r>
            <a:r>
              <a:rPr lang="tr-TR" dirty="0" err="1" smtClean="0"/>
              <a:t>salih</a:t>
            </a:r>
            <a:r>
              <a:rPr lang="tr-TR" dirty="0" smtClean="0"/>
              <a:t> amellere teşvik eden seçme hadislerden oluşur. Yaklaşık 1900 hadisi şerif içerir.</a:t>
            </a:r>
          </a:p>
          <a:p>
            <a:pPr lvl="0" rtl="0"/>
            <a:r>
              <a:rPr lang="tr-TR" b="1" i="1" dirty="0" smtClean="0"/>
              <a:t>Hadislerle İslam</a:t>
            </a:r>
            <a:r>
              <a:rPr lang="tr-TR" dirty="0" smtClean="0"/>
              <a:t>: </a:t>
            </a:r>
            <a:r>
              <a:rPr lang="tr-TR" dirty="0" err="1" smtClean="0"/>
              <a:t>DİB’a</a:t>
            </a:r>
            <a:r>
              <a:rPr lang="tr-TR" dirty="0" smtClean="0"/>
              <a:t> ait, 7 ciltlik, yüz kadar hadis akademisyenin ortak çalışması. Her konu </a:t>
            </a:r>
            <a:r>
              <a:rPr lang="tr-TR" dirty="0" err="1" smtClean="0"/>
              <a:t>hk</a:t>
            </a:r>
            <a:r>
              <a:rPr lang="tr-TR" dirty="0" smtClean="0"/>
              <a:t>. yaklaşık 5 sayfa KK, sünnet ve </a:t>
            </a:r>
            <a:r>
              <a:rPr lang="tr-TR" dirty="0" err="1" smtClean="0"/>
              <a:t>siyerden</a:t>
            </a:r>
            <a:r>
              <a:rPr lang="tr-TR" dirty="0" smtClean="0"/>
              <a:t> bilgiler akıcı ve güncel bir dille yazılmıştır.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516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HADİSLERİN KORUNMUŞLUĞU</a:t>
            </a:r>
            <a:br>
              <a:rPr lang="tr-TR" dirty="0" smtClean="0"/>
            </a:br>
            <a:r>
              <a:rPr lang="tr-TR" b="1" i="1" dirty="0"/>
              <a:t>NEDEN? NASIL? NE DEMEK?</a:t>
            </a:r>
            <a:br>
              <a:rPr lang="tr-TR" b="1" i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i="1" dirty="0" smtClean="0"/>
              <a:t>NEDEN? İlahi hikmetin gereği çünkü:</a:t>
            </a:r>
          </a:p>
          <a:p>
            <a:r>
              <a:rPr lang="tr-TR" dirty="0" smtClean="0"/>
              <a:t>1) Dinimizin tam anlaşılıp yaşanabilmesi için </a:t>
            </a:r>
          </a:p>
          <a:p>
            <a:r>
              <a:rPr lang="tr-TR" dirty="0" smtClean="0"/>
              <a:t>2) </a:t>
            </a:r>
            <a:r>
              <a:rPr lang="tr-TR" dirty="0" err="1" smtClean="0"/>
              <a:t>KK’in</a:t>
            </a:r>
            <a:r>
              <a:rPr lang="tr-TR" dirty="0" smtClean="0"/>
              <a:t> açıklanabilmesi için, böylece </a:t>
            </a:r>
            <a:r>
              <a:rPr lang="tr-TR" dirty="0" err="1" smtClean="0"/>
              <a:t>KK’in</a:t>
            </a:r>
            <a:r>
              <a:rPr lang="tr-TR" dirty="0" smtClean="0"/>
              <a:t> keyfi yorumlardan ve mana tahrifinden korunabilmesi için: ör. </a:t>
            </a:r>
            <a:r>
              <a:rPr lang="tr-TR" i="1" dirty="0" smtClean="0"/>
              <a:t>Şefaatin manası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Sünnet ışığında bakmak</a:t>
            </a:r>
          </a:p>
          <a:p>
            <a:pPr lvl="1"/>
            <a:r>
              <a:rPr lang="tr-TR" dirty="0" smtClean="0"/>
              <a:t>Müslümanlar bu zamana kadar nasıl anlamışlar? (Ümmet yanlış üzere birleşmez.)</a:t>
            </a:r>
          </a:p>
          <a:p>
            <a:r>
              <a:rPr lang="tr-TR" dirty="0" smtClean="0"/>
              <a:t>3) </a:t>
            </a:r>
            <a:r>
              <a:rPr lang="tr-TR" dirty="0" err="1" smtClean="0"/>
              <a:t>Peyg</a:t>
            </a:r>
            <a:r>
              <a:rPr lang="tr-TR" dirty="0" smtClean="0"/>
              <a:t>. Efendimize itaat emrini yerine getirebilmek, böylece onlarca ayetin işlevsiz kalmaması için. </a:t>
            </a:r>
          </a:p>
          <a:p>
            <a:r>
              <a:rPr lang="tr-TR" b="1" u="sng" dirty="0" smtClean="0"/>
              <a:t>Sünnetin Korunması = </a:t>
            </a:r>
            <a:r>
              <a:rPr lang="tr-TR" b="1" u="sng" dirty="0" err="1" smtClean="0"/>
              <a:t>İslamın</a:t>
            </a:r>
            <a:r>
              <a:rPr lang="tr-TR" b="1" u="sng" dirty="0" smtClean="0"/>
              <a:t> Korunması</a:t>
            </a:r>
            <a:endParaRPr lang="tr-TR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93713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1002</Words>
  <Application>Microsoft Office PowerPoint</Application>
  <PresentationFormat>Ekran Gösterisi (4:3)</PresentationFormat>
  <Paragraphs>104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HADİSLER HK. TEMEL BİLGİLER Geniş bilgi için www.ilimtalibi.com</vt:lpstr>
      <vt:lpstr>SUNUM PLANI</vt:lpstr>
      <vt:lpstr>SÜNNETİN ÖNEMİ</vt:lpstr>
      <vt:lpstr>SÜNNETİN ÖNEMİ</vt:lpstr>
      <vt:lpstr>SÜNNETİN ÖNEMİ</vt:lpstr>
      <vt:lpstr>SÜNNETİN ÖNEMİ</vt:lpstr>
      <vt:lpstr>HADİS PAYLAŞIMI</vt:lpstr>
      <vt:lpstr>Okunacak Hadis Kaynakları</vt:lpstr>
      <vt:lpstr>HADİSLERİN KORUNMUŞLUĞU NEDEN? NASIL? NE DEMEK? </vt:lpstr>
      <vt:lpstr>HADİSLERİN KORUNMUŞLUĞU  NASIL? </vt:lpstr>
      <vt:lpstr>HADİSLERİN KORUNMUŞLUĞU  NASIL? METİNLERİ MUKAYESE</vt:lpstr>
      <vt:lpstr>HADİSLERİN KORUNMUŞLUĞU  NASIL? </vt:lpstr>
      <vt:lpstr>HADİSLERİN KORUNMUŞLUĞU  NASIL? HADİSLERİN YAZILMASI</vt:lpstr>
      <vt:lpstr>HADİSLERİN KORUNMUŞLUĞU  NE DEMEK?</vt:lpstr>
      <vt:lpstr>SÜNNET-VAHİY İLİŞKİSİ</vt:lpstr>
      <vt:lpstr>KK’E AYKIRILIK İDDİASI</vt:lpstr>
      <vt:lpstr>HADİS KARŞITLIĞI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PEYGAMBER EFENDİMİZ’İN (sav) ÖRNEKLİĞİ</dc:title>
  <dc:creator>sony</dc:creator>
  <cp:lastModifiedBy>pc</cp:lastModifiedBy>
  <cp:revision>169</cp:revision>
  <cp:lastPrinted>2018-11-22T13:01:27Z</cp:lastPrinted>
  <dcterms:created xsi:type="dcterms:W3CDTF">2018-04-29T14:26:06Z</dcterms:created>
  <dcterms:modified xsi:type="dcterms:W3CDTF">2018-11-30T08:57:24Z</dcterms:modified>
</cp:coreProperties>
</file>