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372" r:id="rId3"/>
    <p:sldId id="376" r:id="rId4"/>
    <p:sldId id="333" r:id="rId5"/>
    <p:sldId id="306" r:id="rId6"/>
    <p:sldId id="377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52" r:id="rId15"/>
    <p:sldId id="375" r:id="rId16"/>
    <p:sldId id="370" r:id="rId17"/>
    <p:sldId id="367" r:id="rId18"/>
    <p:sldId id="373" r:id="rId19"/>
    <p:sldId id="354" r:id="rId20"/>
    <p:sldId id="353" r:id="rId21"/>
    <p:sldId id="380" r:id="rId22"/>
    <p:sldId id="368" r:id="rId23"/>
    <p:sldId id="374" r:id="rId24"/>
    <p:sldId id="366" r:id="rId25"/>
    <p:sldId id="369" r:id="rId26"/>
    <p:sldId id="378" r:id="rId27"/>
    <p:sldId id="364" r:id="rId28"/>
    <p:sldId id="365" r:id="rId29"/>
    <p:sldId id="379" r:id="rId30"/>
    <p:sldId id="356" r:id="rId31"/>
    <p:sldId id="348" r:id="rId32"/>
  </p:sldIdLst>
  <p:sldSz cx="9144000" cy="6858000" type="screen4x3"/>
  <p:notesSz cx="9947275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94" autoAdjust="0"/>
  </p:normalViewPr>
  <p:slideViewPr>
    <p:cSldViewPr>
      <p:cViewPr varScale="1">
        <p:scale>
          <a:sx n="57" d="100"/>
          <a:sy n="57" d="100"/>
        </p:scale>
        <p:origin x="15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F64CE-E5C5-4DFE-9B1D-82196E7614CC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430588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F4D68-F5A0-46C2-A11C-985947A432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161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66799B5-2D17-4913-91A1-72C62CE05C9E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66799B5-2D17-4913-91A1-72C62CE05C9E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591209" y="3645024"/>
            <a:ext cx="3439035" cy="2376708"/>
          </a:xfrm>
        </p:spPr>
        <p:txBody>
          <a:bodyPr>
            <a:normAutofit fontScale="90000"/>
          </a:bodyPr>
          <a:lstStyle/>
          <a:p>
            <a:r>
              <a:rPr lang="tr-TR" dirty="0"/>
              <a:t>İlim Öğrenmek, Çalışkan ve İşinin Ehli Olmak,  Zamanı Değerlendirmek</a:t>
            </a:r>
            <a:br>
              <a:rPr lang="tr-TR" dirty="0"/>
            </a:br>
            <a:r>
              <a:rPr lang="tr-TR" sz="2700" dirty="0"/>
              <a:t>haz: Doç. Dr. M. Ali </a:t>
            </a:r>
            <a:r>
              <a:rPr lang="tr-TR" sz="2700" dirty="0" err="1"/>
              <a:t>Çalgan</a:t>
            </a:r>
            <a:endParaRPr lang="tr-TR" sz="2700" dirty="0"/>
          </a:p>
        </p:txBody>
      </p:sp>
    </p:spTree>
    <p:extLst>
      <p:ext uri="{BB962C8B-B14F-4D97-AF65-F5344CB8AC3E}">
        <p14:creationId xmlns:p14="http://schemas.microsoft.com/office/powerpoint/2010/main" val="20012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8B9E16-E529-3F60-5835-C76F20C8A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764704"/>
            <a:ext cx="7024744" cy="1143000"/>
          </a:xfrm>
        </p:spPr>
        <p:txBody>
          <a:bodyPr/>
          <a:lstStyle/>
          <a:p>
            <a:pPr algn="ctr"/>
            <a:r>
              <a:rPr lang="tr-TR" dirty="0"/>
              <a:t>Bilginin Değeri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685A12-8A67-9F1C-DA95-87283C104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066" y="2323652"/>
            <a:ext cx="7376334" cy="3769644"/>
          </a:xfrm>
        </p:spPr>
        <p:txBody>
          <a:bodyPr/>
          <a:lstStyle/>
          <a:p>
            <a:r>
              <a:rPr lang="tr-TR" dirty="0"/>
              <a:t>Kim ilim elde etmek için bir yol tutarsa, Allah da onu </a:t>
            </a:r>
            <a:r>
              <a:rPr lang="tr-TR" b="1" dirty="0"/>
              <a:t>Cennetine giden yola iletir</a:t>
            </a:r>
          </a:p>
          <a:p>
            <a:endParaRPr lang="tr-TR" dirty="0"/>
          </a:p>
          <a:p>
            <a:r>
              <a:rPr lang="tr-TR" dirty="0"/>
              <a:t>Her kim ilim tahsili için yola koyulursa dönünceye kadar </a:t>
            </a:r>
            <a:r>
              <a:rPr lang="tr-TR" b="1" dirty="0"/>
              <a:t>Allah yolunda (</a:t>
            </a:r>
            <a:r>
              <a:rPr lang="tr-TR" b="1" dirty="0" err="1"/>
              <a:t>cihâd</a:t>
            </a:r>
            <a:r>
              <a:rPr lang="tr-TR" b="1" dirty="0"/>
              <a:t> etmiş gibi)</a:t>
            </a:r>
            <a:r>
              <a:rPr lang="tr-TR" b="1" dirty="0" err="1"/>
              <a:t>dir</a:t>
            </a:r>
            <a:r>
              <a:rPr lang="tr-T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823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7BEEAD-1DBE-493C-1298-2511CFB7F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692696"/>
            <a:ext cx="7024744" cy="1143000"/>
          </a:xfrm>
        </p:spPr>
        <p:txBody>
          <a:bodyPr/>
          <a:lstStyle/>
          <a:p>
            <a:pPr algn="ctr"/>
            <a:r>
              <a:rPr lang="tr-TR" dirty="0"/>
              <a:t>Bilginin Değeri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7D338D-98DA-AA93-4F16-0DE001D7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323652"/>
            <a:ext cx="7272924" cy="3841652"/>
          </a:xfrm>
        </p:spPr>
        <p:txBody>
          <a:bodyPr>
            <a:normAutofit/>
          </a:bodyPr>
          <a:lstStyle/>
          <a:p>
            <a:r>
              <a:rPr lang="tr-TR" dirty="0" err="1"/>
              <a:t>Mü’min</a:t>
            </a:r>
            <a:r>
              <a:rPr lang="tr-TR" dirty="0"/>
              <a:t>, akıbeti Cennet oluncaya kadar </a:t>
            </a:r>
            <a:r>
              <a:rPr lang="tr-TR" b="1" dirty="0"/>
              <a:t>hayırlı şeylere (ilme) asla doymaz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b="1" dirty="0"/>
              <a:t>Sadakanın en faziletlisi </a:t>
            </a:r>
            <a:r>
              <a:rPr lang="tr-TR" dirty="0" err="1"/>
              <a:t>müslüman</a:t>
            </a:r>
            <a:r>
              <a:rPr lang="tr-TR" dirty="0"/>
              <a:t> kişinin bir ilim öğrenmesi, sonra da o ilmi </a:t>
            </a:r>
            <a:r>
              <a:rPr lang="tr-TR" dirty="0" err="1"/>
              <a:t>müslüman</a:t>
            </a:r>
            <a:r>
              <a:rPr lang="tr-TR" dirty="0"/>
              <a:t> kardeşine öğretmesidir.</a:t>
            </a:r>
          </a:p>
          <a:p>
            <a:endParaRPr lang="tr-TR" dirty="0"/>
          </a:p>
          <a:p>
            <a:r>
              <a:rPr lang="tr-TR" b="1" dirty="0"/>
              <a:t>En hayırlınız </a:t>
            </a:r>
            <a:r>
              <a:rPr lang="tr-TR" dirty="0"/>
              <a:t>Kur’an-ı Kerim’i öğrenen ve öğreteninizdir</a:t>
            </a:r>
          </a:p>
        </p:txBody>
      </p:sp>
    </p:spTree>
    <p:extLst>
      <p:ext uri="{BB962C8B-B14F-4D97-AF65-F5344CB8AC3E}">
        <p14:creationId xmlns:p14="http://schemas.microsoft.com/office/powerpoint/2010/main" val="412666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11A71D-53CF-6B60-1F50-A68EC1143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257600"/>
            <a:ext cx="3528393" cy="3600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r-TR" dirty="0"/>
              <a:t>Büyüklerimize hürmet, küçüklerimize merhamet etmeyen ve </a:t>
            </a:r>
            <a:r>
              <a:rPr lang="tr-TR" b="1" dirty="0"/>
              <a:t>âlimlerimizin kıymetini bilmeyen </a:t>
            </a:r>
            <a:r>
              <a:rPr lang="tr-TR" dirty="0"/>
              <a:t>kişi, benim ümmetimden değildir.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3297374-0376-E7BB-9AF5-10C2E3534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726976"/>
            <a:ext cx="4635626" cy="30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81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A9F05C-9143-E48D-F9EA-C66FD9D18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Bilgiyi Yaymak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AEF175-917F-1195-4CE4-65B1AB333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Allah, bizden herhangi bir şeyi işiten ve işittiği gibi de tebliğ edip başkalarına aktaran kişinin </a:t>
            </a:r>
            <a:r>
              <a:rPr lang="tr-TR" b="1" dirty="0"/>
              <a:t>yüzünü ak etsin</a:t>
            </a:r>
            <a:r>
              <a:rPr lang="tr-TR" dirty="0"/>
              <a:t>. Çünkü tebliğ edilen kişi, benden işittiğini tebliğ edenden daha anlayışlı ve kavrayışlı olabilir.</a:t>
            </a:r>
          </a:p>
        </p:txBody>
      </p:sp>
    </p:spTree>
    <p:extLst>
      <p:ext uri="{BB962C8B-B14F-4D97-AF65-F5344CB8AC3E}">
        <p14:creationId xmlns:p14="http://schemas.microsoft.com/office/powerpoint/2010/main" val="3683882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E97C6C-2447-0265-AC35-DE4CBBE26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61740"/>
            <a:ext cx="7024744" cy="1143000"/>
          </a:xfrm>
        </p:spPr>
        <p:txBody>
          <a:bodyPr/>
          <a:lstStyle/>
          <a:p>
            <a:pPr algn="ctr"/>
            <a:r>
              <a:rPr lang="tr-TR" dirty="0"/>
              <a:t>Bilgiye Hırslı Olmak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82E196-1B29-A1BE-9923-7F648E368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88840"/>
            <a:ext cx="3096344" cy="4407419"/>
          </a:xfrm>
        </p:spPr>
        <p:txBody>
          <a:bodyPr>
            <a:normAutofit lnSpcReduction="10000"/>
          </a:bodyPr>
          <a:lstStyle/>
          <a:p>
            <a:r>
              <a:rPr lang="tr-TR" dirty="0"/>
              <a:t>“</a:t>
            </a:r>
            <a:r>
              <a:rPr lang="tr-TR" b="1" dirty="0"/>
              <a:t>Sana fayda veren şeye hırs göster</a:t>
            </a:r>
            <a:r>
              <a:rPr lang="tr-TR" dirty="0"/>
              <a:t>, Allah’tan yardım iste ve aciz olma” Müslim, Kader 34</a:t>
            </a:r>
          </a:p>
          <a:p>
            <a:endParaRPr lang="tr-TR" dirty="0"/>
          </a:p>
          <a:p>
            <a:r>
              <a:rPr lang="tr-TR" dirty="0"/>
              <a:t>“Allah’ım </a:t>
            </a:r>
            <a:r>
              <a:rPr lang="tr-TR" b="1" dirty="0"/>
              <a:t>acizlikten ve tembellikten </a:t>
            </a:r>
            <a:r>
              <a:rPr lang="tr-TR" dirty="0"/>
              <a:t>sana sığınırım.” Buhârî, </a:t>
            </a:r>
            <a:r>
              <a:rPr lang="tr-TR" dirty="0" err="1"/>
              <a:t>Cihâd</a:t>
            </a:r>
            <a:r>
              <a:rPr lang="tr-TR" dirty="0"/>
              <a:t> 25</a:t>
            </a:r>
          </a:p>
          <a:p>
            <a:endParaRPr lang="tr-TR" dirty="0"/>
          </a:p>
        </p:txBody>
      </p:sp>
      <p:pic>
        <p:nvPicPr>
          <p:cNvPr id="5" name="Resim 4" descr="metin, vazo, çiçekçilik, çiçek içeren bir resim&#10;&#10;Açıklama otomatik olarak oluşturuldu">
            <a:extLst>
              <a:ext uri="{FF2B5EF4-FFF2-40B4-BE49-F238E27FC236}">
                <a16:creationId xmlns:a16="http://schemas.microsoft.com/office/drawing/2014/main" id="{D2EDFD8E-EF43-592A-EB36-07924A890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04740"/>
            <a:ext cx="4860032" cy="52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1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d and pensive boy with books on a table - a Royalty Free Stock ...">
            <a:extLst>
              <a:ext uri="{FF2B5EF4-FFF2-40B4-BE49-F238E27FC236}">
                <a16:creationId xmlns:a16="http://schemas.microsoft.com/office/drawing/2014/main" id="{1594E2DE-1083-A8FA-6131-EE5368719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2463"/>
            <a:ext cx="7620000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27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2FC42B-996B-01A5-DDAB-88E6C13E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500417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tx1"/>
                </a:solidFill>
              </a:rPr>
              <a:t>Sultan Ahmed Camii, İstanbul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DE36EA-29CD-EE63-ECBC-6B8A6F533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‫الكاسب حبيب الله&quot; لوحة في جامع السلطان احمد (الجامع الأزرق) في اسطنبول  #اسطنبول #الدولة_العثمانية #تاريخ #التاريخ #تركيا... – @ottomanarchive on  Tumblr‬‎">
            <a:extLst>
              <a:ext uri="{FF2B5EF4-FFF2-40B4-BE49-F238E27FC236}">
                <a16:creationId xmlns:a16="http://schemas.microsoft.com/office/drawing/2014/main" id="{8E0A326C-5228-6D7F-4F33-13498E3A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4" y="0"/>
            <a:ext cx="8388932" cy="535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09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3498F-F612-1BC1-ABCF-911644C0C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A136C7-54DF-C32A-91A4-6A5AC2C3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645" y="1556793"/>
            <a:ext cx="6637468" cy="2706112"/>
          </a:xfrm>
        </p:spPr>
        <p:txBody>
          <a:bodyPr>
            <a:noAutofit/>
          </a:bodyPr>
          <a:lstStyle/>
          <a:p>
            <a:r>
              <a:rPr lang="tr-TR" sz="4400" b="1" dirty="0"/>
              <a:t>Sorumluluk Bilinci Taşımak</a:t>
            </a:r>
          </a:p>
        </p:txBody>
      </p:sp>
    </p:spTree>
    <p:extLst>
      <p:ext uri="{BB962C8B-B14F-4D97-AF65-F5344CB8AC3E}">
        <p14:creationId xmlns:p14="http://schemas.microsoft.com/office/powerpoint/2010/main" val="3677971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çizgi film, Çizgi film, çizim, kırpıntı çizim içeren bir resim&#10;&#10;Açıklama otomatik olarak oluşturuldu">
            <a:extLst>
              <a:ext uri="{FF2B5EF4-FFF2-40B4-BE49-F238E27FC236}">
                <a16:creationId xmlns:a16="http://schemas.microsoft.com/office/drawing/2014/main" id="{41C2012F-387E-2167-02E9-F142B5FCB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5" y="1052736"/>
            <a:ext cx="831823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88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370411-89A4-2FE7-7EF9-83A9CBBC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Topluma karşı görevimiz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ACE66D-0D42-6052-F97B-F4D61AA78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323652"/>
            <a:ext cx="7024742" cy="405767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r-TR" sz="2600" dirty="0"/>
              <a:t>Çalışan kişi, </a:t>
            </a:r>
            <a:r>
              <a:rPr lang="tr-TR" sz="2600" b="1" dirty="0"/>
              <a:t>insanlara faydalı </a:t>
            </a:r>
            <a:r>
              <a:rPr lang="tr-TR" sz="2600" dirty="0"/>
              <a:t>olur ve sevilir, böylece </a:t>
            </a:r>
            <a:r>
              <a:rPr lang="tr-TR" sz="2600" b="1" dirty="0"/>
              <a:t>mutlu ve huzurlu </a:t>
            </a:r>
            <a:r>
              <a:rPr lang="tr-TR" sz="2600" dirty="0"/>
              <a:t>bir şahıs olur.  Çalışan toplum ilerler; çalışmayan ciddiyetsiz insanlar da yazın yatan ağustos böceği gibi kış geldiğinde perişan olur, emanete riayet etmemenin ve sorumsuzluğunun vebalinin ise asla altından kalkamaz.</a:t>
            </a:r>
          </a:p>
        </p:txBody>
      </p:sp>
    </p:spTree>
    <p:extLst>
      <p:ext uri="{BB962C8B-B14F-4D97-AF65-F5344CB8AC3E}">
        <p14:creationId xmlns:p14="http://schemas.microsoft.com/office/powerpoint/2010/main" val="291848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6A3C2-FB20-D219-9968-61934F63E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‫کاسب حبیب خدا است - ویکی پاسخ‬‎">
            <a:extLst>
              <a:ext uri="{FF2B5EF4-FFF2-40B4-BE49-F238E27FC236}">
                <a16:creationId xmlns:a16="http://schemas.microsoft.com/office/drawing/2014/main" id="{621F1D48-0EA2-23F1-5EEA-1173314C2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36837" cy="393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642777D-4EBF-BB9C-0BF0-17202B39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622" y="5229200"/>
            <a:ext cx="7024744" cy="1143000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Çalışan, Allah’ın sevgilisidir.</a:t>
            </a:r>
          </a:p>
        </p:txBody>
      </p:sp>
    </p:spTree>
    <p:extLst>
      <p:ext uri="{BB962C8B-B14F-4D97-AF65-F5344CB8AC3E}">
        <p14:creationId xmlns:p14="http://schemas.microsoft.com/office/powerpoint/2010/main" val="2431732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B4EBD4-3CE6-0150-C5D9-FB4CCA6E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780" y="692696"/>
            <a:ext cx="7024744" cy="1143000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tr-TR" sz="3700" dirty="0"/>
              <a:t>Sorumluluk Bilinci:</a:t>
            </a:r>
            <a:br>
              <a:rPr lang="tr-TR" sz="3700" dirty="0"/>
            </a:br>
            <a:r>
              <a:rPr lang="tr-TR" sz="3700" dirty="0"/>
              <a:t>Toplumla Sözleşme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5ABA2E-A82E-119B-28B2-D243166AB9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568" y="2132856"/>
            <a:ext cx="3744416" cy="4032448"/>
          </a:xfrm>
        </p:spPr>
        <p:txBody>
          <a:bodyPr>
            <a:noAutofit/>
          </a:bodyPr>
          <a:lstStyle/>
          <a:p>
            <a:pPr marL="68580" indent="0">
              <a:lnSpc>
                <a:spcPct val="90000"/>
              </a:lnSpc>
              <a:buNone/>
            </a:pPr>
            <a:r>
              <a:rPr lang="tr-TR" dirty="0"/>
              <a:t>Bir öğrenci olarak, </a:t>
            </a:r>
            <a:r>
              <a:rPr lang="tr-TR" b="1" dirty="0"/>
              <a:t>toplumla bir nevi sözleşme </a:t>
            </a:r>
            <a:r>
              <a:rPr lang="tr-TR" dirty="0"/>
              <a:t>yapmış, önemli bir göreve talip olmuş, bir sorumluluk ve emanet üstlenmişsiniz.</a:t>
            </a:r>
          </a:p>
          <a:p>
            <a:pPr marL="68580" indent="0">
              <a:lnSpc>
                <a:spcPct val="90000"/>
              </a:lnSpc>
              <a:buNone/>
            </a:pPr>
            <a:endParaRPr lang="tr-TR" dirty="0"/>
          </a:p>
          <a:p>
            <a:pPr marL="68580" indent="0">
              <a:lnSpc>
                <a:spcPct val="90000"/>
              </a:lnSpc>
              <a:buNone/>
            </a:pPr>
            <a:r>
              <a:rPr lang="tr-TR" b="1" dirty="0"/>
              <a:t>Kamu malı ile sağlanan,</a:t>
            </a:r>
            <a:r>
              <a:rPr lang="tr-TR" dirty="0"/>
              <a:t> bir üniversitenin tüm imkanlarını kullanmaktasınız.</a:t>
            </a:r>
          </a:p>
        </p:txBody>
      </p:sp>
      <p:pic>
        <p:nvPicPr>
          <p:cNvPr id="1026" name="Picture 2" descr="Toplum Sözleşmesi - Hasan Ali Yücel Klasikleri">
            <a:extLst>
              <a:ext uri="{FF2B5EF4-FFF2-40B4-BE49-F238E27FC236}">
                <a16:creationId xmlns:a16="http://schemas.microsoft.com/office/drawing/2014/main" id="{20098B88-7BD9-FB3D-2BBB-972C0978D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68"/>
          <a:stretch/>
        </p:blipFill>
        <p:spPr bwMode="auto">
          <a:xfrm>
            <a:off x="4645152" y="2313430"/>
            <a:ext cx="4031304" cy="411753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72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198A5A-276B-759F-D297-D57CB59B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tr-TR" sz="3700" dirty="0"/>
              <a:t>Sorumluluk Bilinci:</a:t>
            </a:r>
            <a:br>
              <a:rPr lang="tr-TR" sz="3700" dirty="0"/>
            </a:br>
            <a:r>
              <a:rPr lang="tr-TR" sz="3700" dirty="0"/>
              <a:t>Toplumla Sözleşme</a:t>
            </a:r>
          </a:p>
        </p:txBody>
      </p:sp>
      <p:pic>
        <p:nvPicPr>
          <p:cNvPr id="2050" name="Picture 2" descr="Sözleşme Feshi ve Sözleşme İhlali Nedir? - Kobi Vadisi">
            <a:extLst>
              <a:ext uri="{FF2B5EF4-FFF2-40B4-BE49-F238E27FC236}">
                <a16:creationId xmlns:a16="http://schemas.microsoft.com/office/drawing/2014/main" id="{9440030A-7E62-EB0B-E40F-C3EDF90D0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892" y="2592176"/>
            <a:ext cx="4016530" cy="320255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7C8835-EB9A-24AB-9CF1-4184D2E5E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7429" y="2592176"/>
            <a:ext cx="3887288" cy="320255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r-TR" sz="2200" b="1" dirty="0"/>
              <a:t>İyi bir öğrenci olmamanız hâlinde</a:t>
            </a:r>
            <a:r>
              <a:rPr lang="tr-TR" sz="2200" dirty="0"/>
              <a:t>, bu sözleşmeyi ve üstlendiğiniz emaneti ihlal etmiş ve size düşen sorumluluğu yerine getirmemiş olacağınızın farkında mısınız? </a:t>
            </a:r>
          </a:p>
          <a:p>
            <a:pPr marL="68580" indent="0">
              <a:buNone/>
            </a:pPr>
            <a:r>
              <a:rPr lang="tr-TR" sz="2200" b="1" i="1" dirty="0"/>
              <a:t>Bu durumda, kullandığımız imkanlar helal olur mu??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039108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C267C-25DF-2F0F-CCC7-05851E31E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D4189C-CFE4-3EED-7CD3-46501AF4C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645" y="1556793"/>
            <a:ext cx="6637468" cy="2706112"/>
          </a:xfrm>
        </p:spPr>
        <p:txBody>
          <a:bodyPr>
            <a:noAutofit/>
          </a:bodyPr>
          <a:lstStyle/>
          <a:p>
            <a:r>
              <a:rPr lang="tr-TR" sz="4400" b="1" dirty="0"/>
              <a:t>İşinin Ehli Olmak</a:t>
            </a:r>
          </a:p>
        </p:txBody>
      </p:sp>
    </p:spTree>
    <p:extLst>
      <p:ext uri="{BB962C8B-B14F-4D97-AF65-F5344CB8AC3E}">
        <p14:creationId xmlns:p14="http://schemas.microsoft.com/office/powerpoint/2010/main" val="3714592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nsan yüzü, giyim, kişi, şahıs, yeni yürüyen çocuk içeren bir resim&#10;&#10;Açıklama otomatik olarak oluşturuldu">
            <a:extLst>
              <a:ext uri="{FF2B5EF4-FFF2-40B4-BE49-F238E27FC236}">
                <a16:creationId xmlns:a16="http://schemas.microsoft.com/office/drawing/2014/main" id="{8E96ABEB-0EDE-32C0-9009-59D08B793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790575"/>
            <a:ext cx="527685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46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881564-3A72-5480-551A-DC7513F11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692696"/>
            <a:ext cx="7024744" cy="1143000"/>
          </a:xfrm>
        </p:spPr>
        <p:txBody>
          <a:bodyPr/>
          <a:lstStyle/>
          <a:p>
            <a:pPr algn="ctr"/>
            <a:r>
              <a:rPr lang="tr-TR" dirty="0"/>
              <a:t>İşini İyi Yapmak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87CFF1-A3BA-DD11-43DF-458D86DA4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204864"/>
            <a:ext cx="7632848" cy="4032448"/>
          </a:xfrm>
        </p:spPr>
        <p:txBody>
          <a:bodyPr/>
          <a:lstStyle/>
          <a:p>
            <a:r>
              <a:rPr lang="tr-TR" dirty="0"/>
              <a:t>“Allah Teâlâ, bir iş yaptığınız zaman onu </a:t>
            </a:r>
            <a:r>
              <a:rPr lang="tr-TR" b="1" dirty="0"/>
              <a:t>sağlam ve güzel yapmanızı sever</a:t>
            </a:r>
            <a:r>
              <a:rPr lang="tr-TR" dirty="0"/>
              <a:t>.” </a:t>
            </a:r>
            <a:r>
              <a:rPr lang="tr-TR" i="1" dirty="0" err="1"/>
              <a:t>Beyhaki</a:t>
            </a:r>
            <a:r>
              <a:rPr lang="tr-TR" i="1" dirty="0"/>
              <a:t>, </a:t>
            </a:r>
            <a:r>
              <a:rPr lang="tr-TR" i="1" dirty="0" err="1"/>
              <a:t>Şuabu’l</a:t>
            </a:r>
            <a:r>
              <a:rPr lang="tr-TR" i="1" dirty="0"/>
              <a:t>-İman, VII, 232</a:t>
            </a:r>
          </a:p>
          <a:p>
            <a:endParaRPr lang="tr-TR" dirty="0"/>
          </a:p>
          <a:p>
            <a:r>
              <a:rPr lang="tr-TR" dirty="0"/>
              <a:t>Allah Teala </a:t>
            </a:r>
            <a:r>
              <a:rPr lang="tr-TR" b="1" dirty="0" err="1"/>
              <a:t>herşeyde</a:t>
            </a:r>
            <a:r>
              <a:rPr lang="tr-TR" b="1" dirty="0"/>
              <a:t> ihsanı (işi güzel yapmayı) yazmıştır </a:t>
            </a:r>
            <a:r>
              <a:rPr lang="tr-TR" dirty="0"/>
              <a:t>(emretmiştir). (</a:t>
            </a:r>
            <a:r>
              <a:rPr lang="tr-TR" i="1" dirty="0"/>
              <a:t>Müslim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8482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2F3C9-634F-AD30-0DB1-3C1EE9A91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25642F-F711-E358-EDCF-0B3CD62B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645" y="1556793"/>
            <a:ext cx="6637468" cy="2706112"/>
          </a:xfrm>
        </p:spPr>
        <p:txBody>
          <a:bodyPr>
            <a:noAutofit/>
          </a:bodyPr>
          <a:lstStyle/>
          <a:p>
            <a:r>
              <a:rPr lang="tr-TR" sz="4400" b="1" dirty="0"/>
              <a:t>Zamanı İyi Değerlendirmek</a:t>
            </a:r>
          </a:p>
        </p:txBody>
      </p:sp>
    </p:spTree>
    <p:extLst>
      <p:ext uri="{BB962C8B-B14F-4D97-AF65-F5344CB8AC3E}">
        <p14:creationId xmlns:p14="http://schemas.microsoft.com/office/powerpoint/2010/main" val="3470861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Çocuklar ve Büyükler için ZAMANI PLANLAMAK (Animasyon) - ZAMAN ...">
            <a:extLst>
              <a:ext uri="{FF2B5EF4-FFF2-40B4-BE49-F238E27FC236}">
                <a16:creationId xmlns:a16="http://schemas.microsoft.com/office/drawing/2014/main" id="{D71A5564-905B-D442-98D0-B897AB978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188640"/>
            <a:ext cx="853244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02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C99851-6DCE-CCA8-5AB7-3ABE6B67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Zamanı İyi Değerlendirmek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733CE0-BC05-FAB1-70A2-AD45058EC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Müminlerin altı önemli özelliklerinin sayıldığı </a:t>
            </a:r>
            <a:r>
              <a:rPr lang="tr-TR" dirty="0" err="1"/>
              <a:t>Mü’minun</a:t>
            </a:r>
            <a:r>
              <a:rPr lang="tr-TR" dirty="0"/>
              <a:t> süresinin baş kısmında hemen ikinci sırada “</a:t>
            </a:r>
            <a:r>
              <a:rPr lang="tr-TR" b="1" dirty="0"/>
              <a:t>Onlar ki, boş ve yararsız şeylerden yüz çevirirler</a:t>
            </a:r>
            <a:r>
              <a:rPr lang="tr-TR" dirty="0"/>
              <a:t>” </a:t>
            </a:r>
            <a:r>
              <a:rPr lang="tr-TR" i="1" dirty="0"/>
              <a:t>Müminun-3 </a:t>
            </a:r>
            <a:r>
              <a:rPr lang="tr-TR" dirty="0"/>
              <a:t>ayeti kerimesi yer almaktadır. </a:t>
            </a:r>
          </a:p>
          <a:p>
            <a:r>
              <a:rPr lang="tr-TR" dirty="0"/>
              <a:t>Bir ayeti kerimde “</a:t>
            </a:r>
            <a:r>
              <a:rPr lang="tr-TR" b="1" dirty="0"/>
              <a:t>Öyleyse, bir işi bitirince diğerine koyul</a:t>
            </a:r>
            <a:r>
              <a:rPr lang="tr-TR" dirty="0"/>
              <a:t>.” buyurularak zaman konusunda çok hassas davranılması gerektiğine işaret edilmektedir. </a:t>
            </a:r>
            <a:r>
              <a:rPr lang="tr-TR" i="1" dirty="0"/>
              <a:t>İnşirah-7</a:t>
            </a:r>
          </a:p>
        </p:txBody>
      </p:sp>
    </p:spTree>
    <p:extLst>
      <p:ext uri="{BB962C8B-B14F-4D97-AF65-F5344CB8AC3E}">
        <p14:creationId xmlns:p14="http://schemas.microsoft.com/office/powerpoint/2010/main" val="1884553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00CB95-8304-0F11-01EB-8C580010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Vaktin Kıymetini Bilmek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09A7F4-8C60-BA6C-AD72-BF15B39C8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323652"/>
            <a:ext cx="7272924" cy="3625628"/>
          </a:xfrm>
        </p:spPr>
        <p:txBody>
          <a:bodyPr/>
          <a:lstStyle/>
          <a:p>
            <a:r>
              <a:rPr lang="tr-TR" dirty="0"/>
              <a:t>“Kişinin </a:t>
            </a:r>
            <a:r>
              <a:rPr lang="tr-TR" b="1" dirty="0"/>
              <a:t>faydası olmayan boş işleri terk etmesi </a:t>
            </a:r>
            <a:r>
              <a:rPr lang="tr-TR" dirty="0"/>
              <a:t>Müslümanlığının güzel olmasındandır.” </a:t>
            </a:r>
          </a:p>
          <a:p>
            <a:r>
              <a:rPr lang="tr-TR" b="1" dirty="0"/>
              <a:t>İki nimet </a:t>
            </a:r>
            <a:r>
              <a:rPr lang="tr-TR" dirty="0"/>
              <a:t>vardır ki insanların çoğu bunları değerlendirme hususunda aldanmıştır. Bu iki nimet sağlık ve boş vakittir</a:t>
            </a:r>
          </a:p>
          <a:p>
            <a:r>
              <a:rPr lang="tr-TR" dirty="0"/>
              <a:t>Allah’ım ümmetimin </a:t>
            </a:r>
            <a:r>
              <a:rPr lang="tr-TR" b="1" dirty="0"/>
              <a:t>sabah erkenden yaptıkları işleri </a:t>
            </a:r>
            <a:r>
              <a:rPr lang="tr-TR" dirty="0"/>
              <a:t>bereketli kıl</a:t>
            </a:r>
          </a:p>
        </p:txBody>
      </p:sp>
    </p:spTree>
    <p:extLst>
      <p:ext uri="{BB962C8B-B14F-4D97-AF65-F5344CB8AC3E}">
        <p14:creationId xmlns:p14="http://schemas.microsoft.com/office/powerpoint/2010/main" val="3859484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amanı Değerlendirmek ve Verimli Kullanmak - Türkçe Ödevim">
            <a:extLst>
              <a:ext uri="{FF2B5EF4-FFF2-40B4-BE49-F238E27FC236}">
                <a16:creationId xmlns:a16="http://schemas.microsoft.com/office/drawing/2014/main" id="{D8309195-94AF-70A0-ADD8-54CDF5ED6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78" y="188640"/>
            <a:ext cx="85570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73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d Student With A Books Textbooks Sadness Teen Photo Background ...">
            <a:extLst>
              <a:ext uri="{FF2B5EF4-FFF2-40B4-BE49-F238E27FC236}">
                <a16:creationId xmlns:a16="http://schemas.microsoft.com/office/drawing/2014/main" id="{EB21A529-C5C7-B39E-2FF2-78639638D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368271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153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98DCA3-2288-1017-8C21-B2179945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Verimli Ders Nasıl Çalışılır?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4414CC-7ADD-BD2D-5F68-69E7BEF46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Düzenli çalışmak,  zihin berrakken çalışmak, çalışmak konusunda istekli olmak, </a:t>
            </a:r>
          </a:p>
          <a:p>
            <a:r>
              <a:rPr lang="tr-TR" dirty="0"/>
              <a:t>Anlayarak okumak, defter tutmak, çalışılan konuların özetini çıkarmak, etkili not tutmak, her paragrafın ana fikrini bir cümleyle not almak, öğrenilen ayet ve hadisleri ise mutlaka yazmak ve bolca tekrar etmek</a:t>
            </a:r>
          </a:p>
        </p:txBody>
      </p:sp>
    </p:spTree>
    <p:extLst>
      <p:ext uri="{BB962C8B-B14F-4D97-AF65-F5344CB8AC3E}">
        <p14:creationId xmlns:p14="http://schemas.microsoft.com/office/powerpoint/2010/main" val="3372277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8645" y="1556793"/>
            <a:ext cx="6637468" cy="2706112"/>
          </a:xfrm>
        </p:spPr>
        <p:txBody>
          <a:bodyPr>
            <a:noAutofit/>
          </a:bodyPr>
          <a:lstStyle/>
          <a:p>
            <a:r>
              <a:rPr lang="tr-TR" sz="4400" i="1" dirty="0"/>
              <a:t>Sabırla dinlediğiniz için teşekkür ederim. </a:t>
            </a:r>
          </a:p>
        </p:txBody>
      </p:sp>
    </p:spTree>
    <p:extLst>
      <p:ext uri="{BB962C8B-B14F-4D97-AF65-F5344CB8AC3E}">
        <p14:creationId xmlns:p14="http://schemas.microsoft.com/office/powerpoint/2010/main" val="346274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CB5EB9-93BF-8781-72F1-8AD73409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Sunum Planı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BCD0B4-ACF6-ED18-6FC0-BC7E4A8A8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İlim öğrenmek</a:t>
            </a:r>
          </a:p>
          <a:p>
            <a:r>
              <a:rPr lang="tr-TR" sz="3200" b="1" dirty="0"/>
              <a:t>Sorumluluk bilincine sahip olmak</a:t>
            </a:r>
          </a:p>
          <a:p>
            <a:r>
              <a:rPr lang="tr-TR" sz="3200" b="1" dirty="0"/>
              <a:t>İşinin ehli olmak</a:t>
            </a:r>
          </a:p>
          <a:p>
            <a:r>
              <a:rPr lang="tr-TR" sz="3200" b="1" dirty="0"/>
              <a:t>Zamanı iyi değerlendirmek</a:t>
            </a:r>
          </a:p>
        </p:txBody>
      </p:sp>
    </p:spTree>
    <p:extLst>
      <p:ext uri="{BB962C8B-B14F-4D97-AF65-F5344CB8AC3E}">
        <p14:creationId xmlns:p14="http://schemas.microsoft.com/office/powerpoint/2010/main" val="408004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8645" y="1556793"/>
            <a:ext cx="6637468" cy="2706112"/>
          </a:xfrm>
        </p:spPr>
        <p:txBody>
          <a:bodyPr>
            <a:noAutofit/>
          </a:bodyPr>
          <a:lstStyle/>
          <a:p>
            <a:r>
              <a:rPr lang="tr-TR" sz="4400" b="1" dirty="0"/>
              <a:t>İlim Öğrenmek ve Öğretmek</a:t>
            </a:r>
          </a:p>
        </p:txBody>
      </p:sp>
    </p:spTree>
    <p:extLst>
      <p:ext uri="{BB962C8B-B14F-4D97-AF65-F5344CB8AC3E}">
        <p14:creationId xmlns:p14="http://schemas.microsoft.com/office/powerpoint/2010/main" val="394251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Mesleği — Stok fotoğraf">
            <a:extLst>
              <a:ext uri="{FF2B5EF4-FFF2-40B4-BE49-F238E27FC236}">
                <a16:creationId xmlns:a16="http://schemas.microsoft.com/office/drawing/2014/main" id="{9D8B2E80-3275-36F8-25AC-597117D23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45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47627-5287-A699-392F-E730825C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3" y="548680"/>
            <a:ext cx="7024744" cy="1143000"/>
          </a:xfrm>
        </p:spPr>
        <p:txBody>
          <a:bodyPr/>
          <a:lstStyle/>
          <a:p>
            <a:pPr algn="ctr"/>
            <a:r>
              <a:rPr lang="tr-TR" dirty="0"/>
              <a:t>Bilginin Değeri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CFC624-E3F2-A17B-F994-2E2D39139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3" y="2323652"/>
            <a:ext cx="3528508" cy="3985668"/>
          </a:xfrm>
        </p:spPr>
        <p:txBody>
          <a:bodyPr>
            <a:normAutofit/>
          </a:bodyPr>
          <a:lstStyle/>
          <a:p>
            <a:r>
              <a:rPr lang="tr-TR" dirty="0"/>
              <a:t>Hiç bilenlerle bilmeyenler bir olur mu? </a:t>
            </a:r>
            <a:r>
              <a:rPr lang="tr-TR" dirty="0" err="1"/>
              <a:t>Zümer</a:t>
            </a:r>
            <a:r>
              <a:rPr lang="tr-TR" dirty="0"/>
              <a:t>, 9</a:t>
            </a:r>
          </a:p>
          <a:p>
            <a:r>
              <a:rPr lang="tr-TR" dirty="0"/>
              <a:t>“Rabbim! </a:t>
            </a:r>
            <a:r>
              <a:rPr lang="tr-TR" b="1" dirty="0"/>
              <a:t>İlmimi arttır</a:t>
            </a:r>
            <a:r>
              <a:rPr lang="tr-TR" dirty="0"/>
              <a:t>” de.  Taha 114</a:t>
            </a:r>
          </a:p>
          <a:p>
            <a:r>
              <a:rPr lang="tr-TR" dirty="0"/>
              <a:t>“İnsan için ancak çalıştığı vardır. Ve çalışması da ileride görülecektir.” (</a:t>
            </a:r>
            <a:r>
              <a:rPr lang="tr-TR" dirty="0" err="1"/>
              <a:t>Necm</a:t>
            </a:r>
            <a:r>
              <a:rPr lang="tr-TR" dirty="0"/>
              <a:t> 39-40)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5CF78A5-6577-85C9-A862-B798F5850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86913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68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02E3B5-9B6B-B78A-E560-052E68E6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8" y="620688"/>
            <a:ext cx="7024744" cy="1143000"/>
          </a:xfrm>
        </p:spPr>
        <p:txBody>
          <a:bodyPr/>
          <a:lstStyle/>
          <a:p>
            <a:pPr algn="ctr"/>
            <a:r>
              <a:rPr lang="tr-TR" dirty="0"/>
              <a:t>Bilginin Değeri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FD3416-086E-40E6-028B-A46479840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988840"/>
            <a:ext cx="7344816" cy="4176464"/>
          </a:xfrm>
        </p:spPr>
        <p:txBody>
          <a:bodyPr>
            <a:normAutofit/>
          </a:bodyPr>
          <a:lstStyle/>
          <a:p>
            <a:r>
              <a:rPr lang="tr-TR" dirty="0"/>
              <a:t>Allah her kimin hayrını isterse ona din hususunda büyük bir anlayış verir.</a:t>
            </a:r>
          </a:p>
          <a:p>
            <a:endParaRPr lang="tr-TR" dirty="0"/>
          </a:p>
          <a:p>
            <a:r>
              <a:rPr lang="tr-TR" dirty="0"/>
              <a:t>Ben de ancak </a:t>
            </a:r>
            <a:r>
              <a:rPr lang="tr-TR" b="1" dirty="0"/>
              <a:t>öğretici olarak gönderildim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/>
              <a:t>İnsanın (ölüp) kendisinden geriye bıraktığı şeylerin en hayırlısı üç tanedir: Kendisine </a:t>
            </a:r>
            <a:r>
              <a:rPr lang="tr-TR" dirty="0" err="1"/>
              <a:t>duâ</a:t>
            </a:r>
            <a:r>
              <a:rPr lang="tr-TR" dirty="0"/>
              <a:t> eden </a:t>
            </a:r>
            <a:r>
              <a:rPr lang="tr-TR" dirty="0" err="1"/>
              <a:t>sâlih</a:t>
            </a:r>
            <a:r>
              <a:rPr lang="tr-TR" dirty="0"/>
              <a:t> çocuk, kendisine sevabı ulaşacak olan sadaka-i </a:t>
            </a:r>
            <a:r>
              <a:rPr lang="tr-TR" dirty="0" err="1"/>
              <a:t>câriye</a:t>
            </a:r>
            <a:r>
              <a:rPr lang="tr-TR" dirty="0"/>
              <a:t> ve </a:t>
            </a:r>
            <a:r>
              <a:rPr lang="tr-TR" b="1" dirty="0"/>
              <a:t>kendisinden sonra onunla amel edilecek ilim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937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DC9F60-70F3-64C3-2A85-67B0A55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692696"/>
            <a:ext cx="7024744" cy="1143000"/>
          </a:xfrm>
        </p:spPr>
        <p:txBody>
          <a:bodyPr/>
          <a:lstStyle/>
          <a:p>
            <a:pPr algn="ctr"/>
            <a:r>
              <a:rPr lang="tr-TR" dirty="0"/>
              <a:t>Bilginin Değeri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F1C799-F81C-DF01-385B-D1B2DDB8E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323652"/>
            <a:ext cx="7344932" cy="3697636"/>
          </a:xfrm>
        </p:spPr>
        <p:txBody>
          <a:bodyPr/>
          <a:lstStyle/>
          <a:p>
            <a:r>
              <a:rPr lang="tr-TR" b="1" dirty="0"/>
              <a:t>Âlimin </a:t>
            </a:r>
            <a:r>
              <a:rPr lang="tr-TR" b="1" dirty="0" err="1"/>
              <a:t>âbide</a:t>
            </a:r>
            <a:r>
              <a:rPr lang="tr-TR" b="1" dirty="0"/>
              <a:t> karşı üstünlüğü </a:t>
            </a:r>
            <a:r>
              <a:rPr lang="tr-TR" dirty="0"/>
              <a:t>benim sizin en aşağı mertebede olanınıza karşı üstünlüğüm gibidir.</a:t>
            </a:r>
          </a:p>
          <a:p>
            <a:endParaRPr lang="tr-TR" dirty="0"/>
          </a:p>
          <a:p>
            <a:r>
              <a:rPr lang="tr-TR" dirty="0"/>
              <a:t>Allah ve Melekleri, göklerin ve yerlerin halkı, hatta yuvasındaki karıncalar hatta balıklar, insanlara </a:t>
            </a:r>
            <a:r>
              <a:rPr lang="tr-TR" b="1" dirty="0"/>
              <a:t>hayır ve faydalı şeyler öğreten kimseye</a:t>
            </a:r>
            <a:r>
              <a:rPr lang="tr-TR" dirty="0"/>
              <a:t> dua ederler.</a:t>
            </a:r>
          </a:p>
        </p:txBody>
      </p:sp>
    </p:spTree>
    <p:extLst>
      <p:ext uri="{BB962C8B-B14F-4D97-AF65-F5344CB8AC3E}">
        <p14:creationId xmlns:p14="http://schemas.microsoft.com/office/powerpoint/2010/main" val="1096322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1223</TotalTime>
  <Words>678</Words>
  <Application>Microsoft Office PowerPoint</Application>
  <PresentationFormat>Ekran Gösterisi (4:3)</PresentationFormat>
  <Paragraphs>67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Wingdings 2</vt:lpstr>
      <vt:lpstr>Austin</vt:lpstr>
      <vt:lpstr>İlim Öğrenmek, Çalışkan ve İşinin Ehli Olmak,  Zamanı Değerlendirmek haz: Doç. Dr. M. Ali Çalgan</vt:lpstr>
      <vt:lpstr>Çalışan, Allah’ın sevgilisidir.</vt:lpstr>
      <vt:lpstr>PowerPoint Sunusu</vt:lpstr>
      <vt:lpstr>Sunum Planı</vt:lpstr>
      <vt:lpstr>İlim Öğrenmek ve Öğretmek</vt:lpstr>
      <vt:lpstr>PowerPoint Sunusu</vt:lpstr>
      <vt:lpstr>Bilginin Değeri</vt:lpstr>
      <vt:lpstr>Bilginin Değeri</vt:lpstr>
      <vt:lpstr>Bilginin Değeri</vt:lpstr>
      <vt:lpstr>Bilginin Değeri</vt:lpstr>
      <vt:lpstr>Bilginin Değeri</vt:lpstr>
      <vt:lpstr>PowerPoint Sunusu</vt:lpstr>
      <vt:lpstr>Bilgiyi Yaymak</vt:lpstr>
      <vt:lpstr>Bilgiye Hırslı Olmak</vt:lpstr>
      <vt:lpstr>PowerPoint Sunusu</vt:lpstr>
      <vt:lpstr>Sultan Ahmed Camii, İstanbul</vt:lpstr>
      <vt:lpstr>Sorumluluk Bilinci Taşımak</vt:lpstr>
      <vt:lpstr>PowerPoint Sunusu</vt:lpstr>
      <vt:lpstr>Topluma karşı görevimiz</vt:lpstr>
      <vt:lpstr>Sorumluluk Bilinci: Toplumla Sözleşme</vt:lpstr>
      <vt:lpstr>Sorumluluk Bilinci: Toplumla Sözleşme</vt:lpstr>
      <vt:lpstr>İşinin Ehli Olmak</vt:lpstr>
      <vt:lpstr>PowerPoint Sunusu</vt:lpstr>
      <vt:lpstr>İşini İyi Yapmak</vt:lpstr>
      <vt:lpstr>Zamanı İyi Değerlendirmek</vt:lpstr>
      <vt:lpstr>PowerPoint Sunusu</vt:lpstr>
      <vt:lpstr>Zamanı İyi Değerlendirmek</vt:lpstr>
      <vt:lpstr>Vaktin Kıymetini Bilmek</vt:lpstr>
      <vt:lpstr>PowerPoint Sunusu</vt:lpstr>
      <vt:lpstr>Verimli Ders Nasıl Çalışılır?</vt:lpstr>
      <vt:lpstr>Sabırla dinlediğiniz için teşekkür ederim.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AKILLI İNSAN KİMDİR?</dc:title>
  <dc:creator>sony</dc:creator>
  <cp:lastModifiedBy>Doç. Dr. MEHMET ALİ ÇALGAN</cp:lastModifiedBy>
  <cp:revision>217</cp:revision>
  <cp:lastPrinted>2024-05-06T08:44:24Z</cp:lastPrinted>
  <dcterms:created xsi:type="dcterms:W3CDTF">2019-04-29T06:33:55Z</dcterms:created>
  <dcterms:modified xsi:type="dcterms:W3CDTF">2024-11-18T07:58:15Z</dcterms:modified>
</cp:coreProperties>
</file>