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2"/>
  </p:notesMasterIdLst>
  <p:sldIdLst>
    <p:sldId id="256" r:id="rId2"/>
    <p:sldId id="333" r:id="rId3"/>
    <p:sldId id="306" r:id="rId4"/>
    <p:sldId id="370" r:id="rId5"/>
    <p:sldId id="471" r:id="rId6"/>
    <p:sldId id="373" r:id="rId7"/>
    <p:sldId id="473" r:id="rId8"/>
    <p:sldId id="464" r:id="rId9"/>
    <p:sldId id="465" r:id="rId10"/>
    <p:sldId id="474" r:id="rId11"/>
    <p:sldId id="475" r:id="rId12"/>
    <p:sldId id="371" r:id="rId13"/>
    <p:sldId id="372" r:id="rId14"/>
    <p:sldId id="478" r:id="rId15"/>
    <p:sldId id="369" r:id="rId16"/>
    <p:sldId id="374" r:id="rId17"/>
    <p:sldId id="350" r:id="rId18"/>
    <p:sldId id="375" r:id="rId19"/>
    <p:sldId id="376" r:id="rId20"/>
    <p:sldId id="480" r:id="rId21"/>
    <p:sldId id="378" r:id="rId22"/>
    <p:sldId id="382" r:id="rId23"/>
    <p:sldId id="377" r:id="rId24"/>
    <p:sldId id="379" r:id="rId25"/>
    <p:sldId id="481" r:id="rId26"/>
    <p:sldId id="384" r:id="rId27"/>
    <p:sldId id="385" r:id="rId28"/>
    <p:sldId id="386" r:id="rId29"/>
    <p:sldId id="479" r:id="rId30"/>
    <p:sldId id="482" r:id="rId31"/>
    <p:sldId id="483" r:id="rId32"/>
    <p:sldId id="484" r:id="rId33"/>
    <p:sldId id="485" r:id="rId34"/>
    <p:sldId id="387" r:id="rId35"/>
    <p:sldId id="388" r:id="rId36"/>
    <p:sldId id="389" r:id="rId37"/>
    <p:sldId id="506" r:id="rId38"/>
    <p:sldId id="455" r:id="rId39"/>
    <p:sldId id="454" r:id="rId40"/>
    <p:sldId id="486" r:id="rId41"/>
    <p:sldId id="487" r:id="rId42"/>
    <p:sldId id="488" r:id="rId43"/>
    <p:sldId id="390" r:id="rId44"/>
    <p:sldId id="505" r:id="rId45"/>
    <p:sldId id="413" r:id="rId46"/>
    <p:sldId id="414" r:id="rId47"/>
    <p:sldId id="405" r:id="rId48"/>
    <p:sldId id="504" r:id="rId49"/>
    <p:sldId id="477" r:id="rId50"/>
    <p:sldId id="401" r:id="rId51"/>
    <p:sldId id="403" r:id="rId52"/>
    <p:sldId id="404" r:id="rId53"/>
    <p:sldId id="491" r:id="rId54"/>
    <p:sldId id="443" r:id="rId55"/>
    <p:sldId id="444" r:id="rId56"/>
    <p:sldId id="472" r:id="rId57"/>
    <p:sldId id="445" r:id="rId58"/>
    <p:sldId id="446" r:id="rId59"/>
    <p:sldId id="447" r:id="rId60"/>
    <p:sldId id="476" r:id="rId61"/>
    <p:sldId id="448" r:id="rId62"/>
    <p:sldId id="449" r:id="rId63"/>
    <p:sldId id="492" r:id="rId64"/>
    <p:sldId id="503" r:id="rId65"/>
    <p:sldId id="493" r:id="rId66"/>
    <p:sldId id="494" r:id="rId67"/>
    <p:sldId id="495" r:id="rId68"/>
    <p:sldId id="496" r:id="rId69"/>
    <p:sldId id="497" r:id="rId70"/>
    <p:sldId id="498" r:id="rId71"/>
    <p:sldId id="450" r:id="rId72"/>
    <p:sldId id="451" r:id="rId73"/>
    <p:sldId id="499" r:id="rId74"/>
    <p:sldId id="452" r:id="rId75"/>
    <p:sldId id="453" r:id="rId76"/>
    <p:sldId id="411" r:id="rId77"/>
    <p:sldId id="412" r:id="rId78"/>
    <p:sldId id="489" r:id="rId79"/>
    <p:sldId id="490" r:id="rId80"/>
    <p:sldId id="500" r:id="rId81"/>
    <p:sldId id="381" r:id="rId82"/>
    <p:sldId id="399" r:id="rId83"/>
    <p:sldId id="398" r:id="rId84"/>
    <p:sldId id="502" r:id="rId85"/>
    <p:sldId id="406" r:id="rId86"/>
    <p:sldId id="383" r:id="rId87"/>
    <p:sldId id="501" r:id="rId88"/>
    <p:sldId id="391" r:id="rId89"/>
    <p:sldId id="392" r:id="rId90"/>
    <p:sldId id="393" r:id="rId91"/>
    <p:sldId id="394" r:id="rId92"/>
    <p:sldId id="395" r:id="rId93"/>
    <p:sldId id="396" r:id="rId94"/>
    <p:sldId id="397" r:id="rId95"/>
    <p:sldId id="424" r:id="rId96"/>
    <p:sldId id="425" r:id="rId97"/>
    <p:sldId id="426" r:id="rId98"/>
    <p:sldId id="407" r:id="rId99"/>
    <p:sldId id="408" r:id="rId100"/>
    <p:sldId id="409" r:id="rId101"/>
    <p:sldId id="410" r:id="rId102"/>
    <p:sldId id="427" r:id="rId103"/>
    <p:sldId id="428" r:id="rId104"/>
    <p:sldId id="429" r:id="rId105"/>
    <p:sldId id="430" r:id="rId106"/>
    <p:sldId id="431" r:id="rId107"/>
    <p:sldId id="432" r:id="rId108"/>
    <p:sldId id="438" r:id="rId109"/>
    <p:sldId id="439" r:id="rId110"/>
    <p:sldId id="440" r:id="rId111"/>
    <p:sldId id="441" r:id="rId112"/>
    <p:sldId id="442" r:id="rId113"/>
    <p:sldId id="435" r:id="rId114"/>
    <p:sldId id="436" r:id="rId115"/>
    <p:sldId id="437" r:id="rId116"/>
    <p:sldId id="415" r:id="rId117"/>
    <p:sldId id="416" r:id="rId118"/>
    <p:sldId id="417" r:id="rId119"/>
    <p:sldId id="418" r:id="rId120"/>
    <p:sldId id="419" r:id="rId121"/>
    <p:sldId id="420" r:id="rId122"/>
    <p:sldId id="421" r:id="rId123"/>
    <p:sldId id="422" r:id="rId124"/>
    <p:sldId id="423" r:id="rId125"/>
    <p:sldId id="433" r:id="rId126"/>
    <p:sldId id="434" r:id="rId127"/>
    <p:sldId id="456" r:id="rId128"/>
    <p:sldId id="457" r:id="rId129"/>
    <p:sldId id="458" r:id="rId130"/>
    <p:sldId id="459" r:id="rId131"/>
    <p:sldId id="460" r:id="rId132"/>
    <p:sldId id="461" r:id="rId133"/>
    <p:sldId id="462" r:id="rId134"/>
    <p:sldId id="463" r:id="rId135"/>
    <p:sldId id="466" r:id="rId136"/>
    <p:sldId id="467" r:id="rId137"/>
    <p:sldId id="468" r:id="rId138"/>
    <p:sldId id="469" r:id="rId139"/>
    <p:sldId id="470" r:id="rId140"/>
    <p:sldId id="348" r:id="rId141"/>
  </p:sldIdLst>
  <p:sldSz cx="9144000" cy="6858000" type="screen4x3"/>
  <p:notesSz cx="9906000" cy="678497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094" autoAdjust="0"/>
  </p:normalViewPr>
  <p:slideViewPr>
    <p:cSldViewPr>
      <p:cViewPr varScale="1">
        <p:scale>
          <a:sx n="57" d="100"/>
          <a:sy n="57" d="100"/>
        </p:scale>
        <p:origin x="1540" y="36"/>
      </p:cViewPr>
      <p:guideLst>
        <p:guide orient="horz" pos="2160"/>
        <p:guide pos="2880"/>
      </p:guideLst>
    </p:cSldViewPr>
  </p:slideViewPr>
  <p:notesTextViewPr>
    <p:cViewPr>
      <p:scale>
        <a:sx n="1" d="1"/>
        <a:sy n="1" d="1"/>
      </p:scale>
      <p:origin x="0" y="0"/>
    </p:cViewPr>
  </p:notesTextViewPr>
  <p:sorterViewPr>
    <p:cViewPr varScale="1">
      <p:scale>
        <a:sx n="1" d="1"/>
        <a:sy n="1" d="1"/>
      </p:scale>
      <p:origin x="0" y="-11096"/>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F90AFD-6D8D-4A61-8646-B9B4134FA344}"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A3362018-46B4-499D-B074-BA0B9830C669}">
      <dgm:prSet phldrT="[Metin]" phldr="0"/>
      <dgm:spPr/>
      <dgm:t>
        <a:bodyPr/>
        <a:lstStyle/>
        <a:p>
          <a:r>
            <a:rPr lang="tr-TR" b="1" dirty="0"/>
            <a:t>MUHABBET</a:t>
          </a:r>
        </a:p>
      </dgm:t>
    </dgm:pt>
    <dgm:pt modelId="{6FBB4369-2E5B-4DB7-B9F9-71948CDDA0EE}" type="parTrans" cxnId="{5F98DE00-682F-4D7B-9C5A-B05FAFC43A2D}">
      <dgm:prSet/>
      <dgm:spPr/>
      <dgm:t>
        <a:bodyPr/>
        <a:lstStyle/>
        <a:p>
          <a:endParaRPr lang="tr-TR"/>
        </a:p>
      </dgm:t>
    </dgm:pt>
    <dgm:pt modelId="{2B1E9F76-DA15-471B-8737-CA2D972247B7}" type="sibTrans" cxnId="{5F98DE00-682F-4D7B-9C5A-B05FAFC43A2D}">
      <dgm:prSet/>
      <dgm:spPr/>
      <dgm:t>
        <a:bodyPr/>
        <a:lstStyle/>
        <a:p>
          <a:endParaRPr lang="tr-TR"/>
        </a:p>
      </dgm:t>
    </dgm:pt>
    <dgm:pt modelId="{F89B8E5F-AEA0-464E-B478-9EC1D5647ACA}">
      <dgm:prSet phldrT="[Metin]" phldr="0"/>
      <dgm:spPr>
        <a:solidFill>
          <a:srgbClr val="00B0F0"/>
        </a:solidFill>
      </dgm:spPr>
      <dgm:t>
        <a:bodyPr/>
        <a:lstStyle/>
        <a:p>
          <a:r>
            <a:rPr lang="tr-TR" b="1" dirty="0"/>
            <a:t>Hoşgörü</a:t>
          </a:r>
        </a:p>
      </dgm:t>
    </dgm:pt>
    <dgm:pt modelId="{9E8B4B7E-6A73-48D1-9EFB-405174FAB6A2}" type="parTrans" cxnId="{D8062A00-4645-4ADD-9C7E-C819FB20EF15}">
      <dgm:prSet/>
      <dgm:spPr/>
      <dgm:t>
        <a:bodyPr/>
        <a:lstStyle/>
        <a:p>
          <a:endParaRPr lang="tr-TR"/>
        </a:p>
      </dgm:t>
    </dgm:pt>
    <dgm:pt modelId="{407A65EE-D18E-4BE0-828E-3FE92B83AC80}" type="sibTrans" cxnId="{D8062A00-4645-4ADD-9C7E-C819FB20EF15}">
      <dgm:prSet/>
      <dgm:spPr/>
      <dgm:t>
        <a:bodyPr/>
        <a:lstStyle/>
        <a:p>
          <a:endParaRPr lang="tr-TR"/>
        </a:p>
      </dgm:t>
    </dgm:pt>
    <dgm:pt modelId="{CBDF4AD2-263E-4DAE-95D1-A926445267F2}">
      <dgm:prSet phldrT="[Metin]" phldr="0"/>
      <dgm:spPr>
        <a:solidFill>
          <a:srgbClr val="FF00FF"/>
        </a:solidFill>
      </dgm:spPr>
      <dgm:t>
        <a:bodyPr/>
        <a:lstStyle/>
        <a:p>
          <a:r>
            <a:rPr lang="tr-TR" b="1" dirty="0"/>
            <a:t>Saygı</a:t>
          </a:r>
        </a:p>
      </dgm:t>
    </dgm:pt>
    <dgm:pt modelId="{C45FDBDF-9F11-43AC-BA4C-7F0A71FC5799}" type="parTrans" cxnId="{9A25E94C-12B3-4681-8C3C-2E966CCAE989}">
      <dgm:prSet/>
      <dgm:spPr/>
      <dgm:t>
        <a:bodyPr/>
        <a:lstStyle/>
        <a:p>
          <a:endParaRPr lang="tr-TR"/>
        </a:p>
      </dgm:t>
    </dgm:pt>
    <dgm:pt modelId="{EBC6A7B7-7694-48D9-BEA7-AA560F96B059}" type="sibTrans" cxnId="{9A25E94C-12B3-4681-8C3C-2E966CCAE989}">
      <dgm:prSet/>
      <dgm:spPr/>
      <dgm:t>
        <a:bodyPr/>
        <a:lstStyle/>
        <a:p>
          <a:endParaRPr lang="tr-TR"/>
        </a:p>
      </dgm:t>
    </dgm:pt>
    <dgm:pt modelId="{FABF66E4-3A76-43ED-BB5D-09E414CEDAA6}">
      <dgm:prSet phldrT="[Metin]" phldr="0"/>
      <dgm:spPr>
        <a:solidFill>
          <a:srgbClr val="00B0F0"/>
        </a:solidFill>
      </dgm:spPr>
      <dgm:t>
        <a:bodyPr/>
        <a:lstStyle/>
        <a:p>
          <a:r>
            <a:rPr lang="tr-TR" b="1" dirty="0"/>
            <a:t>Merhamet</a:t>
          </a:r>
        </a:p>
      </dgm:t>
    </dgm:pt>
    <dgm:pt modelId="{884A3716-1C09-4CB2-8134-2C104BBFA995}" type="parTrans" cxnId="{F85988C8-C3AB-4884-99A8-E0A1B46C912B}">
      <dgm:prSet/>
      <dgm:spPr/>
      <dgm:t>
        <a:bodyPr/>
        <a:lstStyle/>
        <a:p>
          <a:endParaRPr lang="tr-TR"/>
        </a:p>
      </dgm:t>
    </dgm:pt>
    <dgm:pt modelId="{0B4A64E7-D928-4265-AF5C-B94FB664CCFA}" type="sibTrans" cxnId="{F85988C8-C3AB-4884-99A8-E0A1B46C912B}">
      <dgm:prSet/>
      <dgm:spPr/>
      <dgm:t>
        <a:bodyPr/>
        <a:lstStyle/>
        <a:p>
          <a:endParaRPr lang="tr-TR"/>
        </a:p>
      </dgm:t>
    </dgm:pt>
    <dgm:pt modelId="{689309CA-F6E6-4C27-9751-6272EADCF9F4}">
      <dgm:prSet phldrT="[Metin]" phldr="0"/>
      <dgm:spPr>
        <a:solidFill>
          <a:srgbClr val="FF00FF"/>
        </a:solidFill>
      </dgm:spPr>
      <dgm:t>
        <a:bodyPr/>
        <a:lstStyle/>
        <a:p>
          <a:r>
            <a:rPr lang="tr-TR" b="1" dirty="0"/>
            <a:t>Vefa</a:t>
          </a:r>
        </a:p>
      </dgm:t>
    </dgm:pt>
    <dgm:pt modelId="{91F5BFD8-671F-4D68-A335-4B3A552CDA5C}" type="parTrans" cxnId="{368AF679-05D1-46EA-B2D1-751AC5D2286D}">
      <dgm:prSet/>
      <dgm:spPr/>
      <dgm:t>
        <a:bodyPr/>
        <a:lstStyle/>
        <a:p>
          <a:endParaRPr lang="tr-TR"/>
        </a:p>
      </dgm:t>
    </dgm:pt>
    <dgm:pt modelId="{D8209F4C-1592-4C02-B75D-6844EA6DF9C7}" type="sibTrans" cxnId="{368AF679-05D1-46EA-B2D1-751AC5D2286D}">
      <dgm:prSet/>
      <dgm:spPr/>
      <dgm:t>
        <a:bodyPr/>
        <a:lstStyle/>
        <a:p>
          <a:endParaRPr lang="tr-TR"/>
        </a:p>
      </dgm:t>
    </dgm:pt>
    <dgm:pt modelId="{B9AAB94E-1CBF-444E-A762-314A0F3DED21}" type="pres">
      <dgm:prSet presAssocID="{EDF90AFD-6D8D-4A61-8646-B9B4134FA344}" presName="diagram" presStyleCnt="0">
        <dgm:presLayoutVars>
          <dgm:chMax val="1"/>
          <dgm:dir/>
          <dgm:animLvl val="ctr"/>
          <dgm:resizeHandles val="exact"/>
        </dgm:presLayoutVars>
      </dgm:prSet>
      <dgm:spPr/>
    </dgm:pt>
    <dgm:pt modelId="{2B328CD0-23DF-4E24-BD03-B5AF7F17F343}" type="pres">
      <dgm:prSet presAssocID="{EDF90AFD-6D8D-4A61-8646-B9B4134FA344}" presName="matrix" presStyleCnt="0"/>
      <dgm:spPr/>
    </dgm:pt>
    <dgm:pt modelId="{902F4608-A763-4C2D-9557-08214FB58B96}" type="pres">
      <dgm:prSet presAssocID="{EDF90AFD-6D8D-4A61-8646-B9B4134FA344}" presName="tile1" presStyleLbl="node1" presStyleIdx="0" presStyleCnt="4"/>
      <dgm:spPr/>
    </dgm:pt>
    <dgm:pt modelId="{A5E5AE73-8EDD-4D52-A60C-5A04DBAC87E1}" type="pres">
      <dgm:prSet presAssocID="{EDF90AFD-6D8D-4A61-8646-B9B4134FA344}" presName="tile1text" presStyleLbl="node1" presStyleIdx="0" presStyleCnt="4">
        <dgm:presLayoutVars>
          <dgm:chMax val="0"/>
          <dgm:chPref val="0"/>
          <dgm:bulletEnabled val="1"/>
        </dgm:presLayoutVars>
      </dgm:prSet>
      <dgm:spPr/>
    </dgm:pt>
    <dgm:pt modelId="{6CA0B807-2B3A-42ED-8925-14D5478AC093}" type="pres">
      <dgm:prSet presAssocID="{EDF90AFD-6D8D-4A61-8646-B9B4134FA344}" presName="tile2" presStyleLbl="node1" presStyleIdx="1" presStyleCnt="4"/>
      <dgm:spPr/>
    </dgm:pt>
    <dgm:pt modelId="{980F7939-3E19-4661-A661-18830E1BF328}" type="pres">
      <dgm:prSet presAssocID="{EDF90AFD-6D8D-4A61-8646-B9B4134FA344}" presName="tile2text" presStyleLbl="node1" presStyleIdx="1" presStyleCnt="4">
        <dgm:presLayoutVars>
          <dgm:chMax val="0"/>
          <dgm:chPref val="0"/>
          <dgm:bulletEnabled val="1"/>
        </dgm:presLayoutVars>
      </dgm:prSet>
      <dgm:spPr/>
    </dgm:pt>
    <dgm:pt modelId="{3BA1FC8D-CE49-4284-B5E2-FC01A6A64C9D}" type="pres">
      <dgm:prSet presAssocID="{EDF90AFD-6D8D-4A61-8646-B9B4134FA344}" presName="tile3" presStyleLbl="node1" presStyleIdx="2" presStyleCnt="4"/>
      <dgm:spPr/>
    </dgm:pt>
    <dgm:pt modelId="{22968E2E-D01B-4680-950D-52C1A5A77F46}" type="pres">
      <dgm:prSet presAssocID="{EDF90AFD-6D8D-4A61-8646-B9B4134FA344}" presName="tile3text" presStyleLbl="node1" presStyleIdx="2" presStyleCnt="4">
        <dgm:presLayoutVars>
          <dgm:chMax val="0"/>
          <dgm:chPref val="0"/>
          <dgm:bulletEnabled val="1"/>
        </dgm:presLayoutVars>
      </dgm:prSet>
      <dgm:spPr/>
    </dgm:pt>
    <dgm:pt modelId="{B0F4FA15-1EF2-446E-B71C-5F1315733B2D}" type="pres">
      <dgm:prSet presAssocID="{EDF90AFD-6D8D-4A61-8646-B9B4134FA344}" presName="tile4" presStyleLbl="node1" presStyleIdx="3" presStyleCnt="4"/>
      <dgm:spPr/>
    </dgm:pt>
    <dgm:pt modelId="{7B6324BA-8211-4F90-8071-FD7F4814AF0F}" type="pres">
      <dgm:prSet presAssocID="{EDF90AFD-6D8D-4A61-8646-B9B4134FA344}" presName="tile4text" presStyleLbl="node1" presStyleIdx="3" presStyleCnt="4">
        <dgm:presLayoutVars>
          <dgm:chMax val="0"/>
          <dgm:chPref val="0"/>
          <dgm:bulletEnabled val="1"/>
        </dgm:presLayoutVars>
      </dgm:prSet>
      <dgm:spPr/>
    </dgm:pt>
    <dgm:pt modelId="{5950C7E1-FBD2-476E-8D68-F7166C7B5E4B}" type="pres">
      <dgm:prSet presAssocID="{EDF90AFD-6D8D-4A61-8646-B9B4134FA344}" presName="centerTile" presStyleLbl="fgShp" presStyleIdx="0" presStyleCnt="1">
        <dgm:presLayoutVars>
          <dgm:chMax val="0"/>
          <dgm:chPref val="0"/>
        </dgm:presLayoutVars>
      </dgm:prSet>
      <dgm:spPr/>
    </dgm:pt>
  </dgm:ptLst>
  <dgm:cxnLst>
    <dgm:cxn modelId="{D8062A00-4645-4ADD-9C7E-C819FB20EF15}" srcId="{A3362018-46B4-499D-B074-BA0B9830C669}" destId="{F89B8E5F-AEA0-464E-B478-9EC1D5647ACA}" srcOrd="0" destOrd="0" parTransId="{9E8B4B7E-6A73-48D1-9EFB-405174FAB6A2}" sibTransId="{407A65EE-D18E-4BE0-828E-3FE92B83AC80}"/>
    <dgm:cxn modelId="{5F98DE00-682F-4D7B-9C5A-B05FAFC43A2D}" srcId="{EDF90AFD-6D8D-4A61-8646-B9B4134FA344}" destId="{A3362018-46B4-499D-B074-BA0B9830C669}" srcOrd="0" destOrd="0" parTransId="{6FBB4369-2E5B-4DB7-B9F9-71948CDDA0EE}" sibTransId="{2B1E9F76-DA15-471B-8737-CA2D972247B7}"/>
    <dgm:cxn modelId="{B6DB2144-FE9B-4A70-9B13-D3AA41E81486}" type="presOf" srcId="{F89B8E5F-AEA0-464E-B478-9EC1D5647ACA}" destId="{902F4608-A763-4C2D-9557-08214FB58B96}" srcOrd="0" destOrd="0" presId="urn:microsoft.com/office/officeart/2005/8/layout/matrix1"/>
    <dgm:cxn modelId="{9A25E94C-12B3-4681-8C3C-2E966CCAE989}" srcId="{A3362018-46B4-499D-B074-BA0B9830C669}" destId="{CBDF4AD2-263E-4DAE-95D1-A926445267F2}" srcOrd="1" destOrd="0" parTransId="{C45FDBDF-9F11-43AC-BA4C-7F0A71FC5799}" sibTransId="{EBC6A7B7-7694-48D9-BEA7-AA560F96B059}"/>
    <dgm:cxn modelId="{7CA8726F-1CD5-455C-AFF2-96C70FC193A3}" type="presOf" srcId="{689309CA-F6E6-4C27-9751-6272EADCF9F4}" destId="{B0F4FA15-1EF2-446E-B71C-5F1315733B2D}" srcOrd="0" destOrd="0" presId="urn:microsoft.com/office/officeart/2005/8/layout/matrix1"/>
    <dgm:cxn modelId="{C36AEF54-AD34-49BC-B786-79002FDA28CA}" type="presOf" srcId="{CBDF4AD2-263E-4DAE-95D1-A926445267F2}" destId="{6CA0B807-2B3A-42ED-8925-14D5478AC093}" srcOrd="0" destOrd="0" presId="urn:microsoft.com/office/officeart/2005/8/layout/matrix1"/>
    <dgm:cxn modelId="{368AF679-05D1-46EA-B2D1-751AC5D2286D}" srcId="{A3362018-46B4-499D-B074-BA0B9830C669}" destId="{689309CA-F6E6-4C27-9751-6272EADCF9F4}" srcOrd="3" destOrd="0" parTransId="{91F5BFD8-671F-4D68-A335-4B3A552CDA5C}" sibTransId="{D8209F4C-1592-4C02-B75D-6844EA6DF9C7}"/>
    <dgm:cxn modelId="{34D9717F-2C39-42C3-8B87-01DB0E9B0050}" type="presOf" srcId="{FABF66E4-3A76-43ED-BB5D-09E414CEDAA6}" destId="{3BA1FC8D-CE49-4284-B5E2-FC01A6A64C9D}" srcOrd="0" destOrd="0" presId="urn:microsoft.com/office/officeart/2005/8/layout/matrix1"/>
    <dgm:cxn modelId="{5B1C3E87-0729-4411-A694-2C34F7315385}" type="presOf" srcId="{CBDF4AD2-263E-4DAE-95D1-A926445267F2}" destId="{980F7939-3E19-4661-A661-18830E1BF328}" srcOrd="1" destOrd="0" presId="urn:microsoft.com/office/officeart/2005/8/layout/matrix1"/>
    <dgm:cxn modelId="{B4C16C87-6B7E-4642-855D-385C9A9C51CE}" type="presOf" srcId="{FABF66E4-3A76-43ED-BB5D-09E414CEDAA6}" destId="{22968E2E-D01B-4680-950D-52C1A5A77F46}" srcOrd="1" destOrd="0" presId="urn:microsoft.com/office/officeart/2005/8/layout/matrix1"/>
    <dgm:cxn modelId="{2D021AB2-0C23-4B4B-A383-3863523E8A58}" type="presOf" srcId="{EDF90AFD-6D8D-4A61-8646-B9B4134FA344}" destId="{B9AAB94E-1CBF-444E-A762-314A0F3DED21}" srcOrd="0" destOrd="0" presId="urn:microsoft.com/office/officeart/2005/8/layout/matrix1"/>
    <dgm:cxn modelId="{E6E7C0BC-AB6D-4E13-BEEA-91B2190BF0B2}" type="presOf" srcId="{A3362018-46B4-499D-B074-BA0B9830C669}" destId="{5950C7E1-FBD2-476E-8D68-F7166C7B5E4B}" srcOrd="0" destOrd="0" presId="urn:microsoft.com/office/officeart/2005/8/layout/matrix1"/>
    <dgm:cxn modelId="{F85988C8-C3AB-4884-99A8-E0A1B46C912B}" srcId="{A3362018-46B4-499D-B074-BA0B9830C669}" destId="{FABF66E4-3A76-43ED-BB5D-09E414CEDAA6}" srcOrd="2" destOrd="0" parTransId="{884A3716-1C09-4CB2-8134-2C104BBFA995}" sibTransId="{0B4A64E7-D928-4265-AF5C-B94FB664CCFA}"/>
    <dgm:cxn modelId="{65B40ED2-DD9B-4127-9A52-EC23323CB54A}" type="presOf" srcId="{F89B8E5F-AEA0-464E-B478-9EC1D5647ACA}" destId="{A5E5AE73-8EDD-4D52-A60C-5A04DBAC87E1}" srcOrd="1" destOrd="0" presId="urn:microsoft.com/office/officeart/2005/8/layout/matrix1"/>
    <dgm:cxn modelId="{9189CAE6-88A4-4FAC-80AC-B7EDEEC7EC13}" type="presOf" srcId="{689309CA-F6E6-4C27-9751-6272EADCF9F4}" destId="{7B6324BA-8211-4F90-8071-FD7F4814AF0F}" srcOrd="1" destOrd="0" presId="urn:microsoft.com/office/officeart/2005/8/layout/matrix1"/>
    <dgm:cxn modelId="{72CB97DF-2A79-4CC0-8142-CD6F9D9E9600}" type="presParOf" srcId="{B9AAB94E-1CBF-444E-A762-314A0F3DED21}" destId="{2B328CD0-23DF-4E24-BD03-B5AF7F17F343}" srcOrd="0" destOrd="0" presId="urn:microsoft.com/office/officeart/2005/8/layout/matrix1"/>
    <dgm:cxn modelId="{A75F6950-33AE-4A40-999F-978C4D5C4096}" type="presParOf" srcId="{2B328CD0-23DF-4E24-BD03-B5AF7F17F343}" destId="{902F4608-A763-4C2D-9557-08214FB58B96}" srcOrd="0" destOrd="0" presId="urn:microsoft.com/office/officeart/2005/8/layout/matrix1"/>
    <dgm:cxn modelId="{212AFA3E-1BF6-4F82-A07B-72E1DA890220}" type="presParOf" srcId="{2B328CD0-23DF-4E24-BD03-B5AF7F17F343}" destId="{A5E5AE73-8EDD-4D52-A60C-5A04DBAC87E1}" srcOrd="1" destOrd="0" presId="urn:microsoft.com/office/officeart/2005/8/layout/matrix1"/>
    <dgm:cxn modelId="{0752395A-8B14-4DA3-A993-1A0F7191D782}" type="presParOf" srcId="{2B328CD0-23DF-4E24-BD03-B5AF7F17F343}" destId="{6CA0B807-2B3A-42ED-8925-14D5478AC093}" srcOrd="2" destOrd="0" presId="urn:microsoft.com/office/officeart/2005/8/layout/matrix1"/>
    <dgm:cxn modelId="{313422A5-61CB-4E50-921A-9351E663818C}" type="presParOf" srcId="{2B328CD0-23DF-4E24-BD03-B5AF7F17F343}" destId="{980F7939-3E19-4661-A661-18830E1BF328}" srcOrd="3" destOrd="0" presId="urn:microsoft.com/office/officeart/2005/8/layout/matrix1"/>
    <dgm:cxn modelId="{297FC120-7B40-4D75-A393-2021C400EC0D}" type="presParOf" srcId="{2B328CD0-23DF-4E24-BD03-B5AF7F17F343}" destId="{3BA1FC8D-CE49-4284-B5E2-FC01A6A64C9D}" srcOrd="4" destOrd="0" presId="urn:microsoft.com/office/officeart/2005/8/layout/matrix1"/>
    <dgm:cxn modelId="{F2A9F563-7C0B-45EA-ACCA-6B60C2780620}" type="presParOf" srcId="{2B328CD0-23DF-4E24-BD03-B5AF7F17F343}" destId="{22968E2E-D01B-4680-950D-52C1A5A77F46}" srcOrd="5" destOrd="0" presId="urn:microsoft.com/office/officeart/2005/8/layout/matrix1"/>
    <dgm:cxn modelId="{25606C9E-A53E-4AFB-811A-C2F6513D9AFA}" type="presParOf" srcId="{2B328CD0-23DF-4E24-BD03-B5AF7F17F343}" destId="{B0F4FA15-1EF2-446E-B71C-5F1315733B2D}" srcOrd="6" destOrd="0" presId="urn:microsoft.com/office/officeart/2005/8/layout/matrix1"/>
    <dgm:cxn modelId="{66353FDD-3C84-4BE1-9456-CAFDC9901D92}" type="presParOf" srcId="{2B328CD0-23DF-4E24-BD03-B5AF7F17F343}" destId="{7B6324BA-8211-4F90-8071-FD7F4814AF0F}" srcOrd="7" destOrd="0" presId="urn:microsoft.com/office/officeart/2005/8/layout/matrix1"/>
    <dgm:cxn modelId="{85CE78A0-7977-4686-9B39-CEA58532D1A9}" type="presParOf" srcId="{B9AAB94E-1CBF-444E-A762-314A0F3DED21}" destId="{5950C7E1-FBD2-476E-8D68-F7166C7B5E4B}"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2F4608-A763-4C2D-9557-08214FB58B96}">
      <dsp:nvSpPr>
        <dsp:cNvPr id="0" name=""/>
        <dsp:cNvSpPr/>
      </dsp:nvSpPr>
      <dsp:spPr>
        <a:xfrm rot="16200000">
          <a:off x="414046" y="-414046"/>
          <a:ext cx="2412268" cy="3240360"/>
        </a:xfrm>
        <a:prstGeom prst="round1Rect">
          <a:avLst/>
        </a:prstGeom>
        <a:solidFill>
          <a:srgbClr val="00B0F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tr-TR" sz="2500" b="1" kern="1200" dirty="0"/>
            <a:t>Hoşgörü</a:t>
          </a:r>
        </a:p>
      </dsp:txBody>
      <dsp:txXfrm rot="5400000">
        <a:off x="0" y="0"/>
        <a:ext cx="3240360" cy="1809201"/>
      </dsp:txXfrm>
    </dsp:sp>
    <dsp:sp modelId="{6CA0B807-2B3A-42ED-8925-14D5478AC093}">
      <dsp:nvSpPr>
        <dsp:cNvPr id="0" name=""/>
        <dsp:cNvSpPr/>
      </dsp:nvSpPr>
      <dsp:spPr>
        <a:xfrm>
          <a:off x="3240360" y="0"/>
          <a:ext cx="3240360" cy="2412268"/>
        </a:xfrm>
        <a:prstGeom prst="round1Rect">
          <a:avLst/>
        </a:prstGeom>
        <a:solidFill>
          <a:srgbClr val="FF00FF"/>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tr-TR" sz="2500" b="1" kern="1200" dirty="0"/>
            <a:t>Saygı</a:t>
          </a:r>
        </a:p>
      </dsp:txBody>
      <dsp:txXfrm>
        <a:off x="3240360" y="0"/>
        <a:ext cx="3240360" cy="1809201"/>
      </dsp:txXfrm>
    </dsp:sp>
    <dsp:sp modelId="{3BA1FC8D-CE49-4284-B5E2-FC01A6A64C9D}">
      <dsp:nvSpPr>
        <dsp:cNvPr id="0" name=""/>
        <dsp:cNvSpPr/>
      </dsp:nvSpPr>
      <dsp:spPr>
        <a:xfrm rot="10800000">
          <a:off x="0" y="2412268"/>
          <a:ext cx="3240360" cy="2412268"/>
        </a:xfrm>
        <a:prstGeom prst="round1Rect">
          <a:avLst/>
        </a:prstGeom>
        <a:solidFill>
          <a:srgbClr val="00B0F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tr-TR" sz="2500" b="1" kern="1200" dirty="0"/>
            <a:t>Merhamet</a:t>
          </a:r>
        </a:p>
      </dsp:txBody>
      <dsp:txXfrm rot="10800000">
        <a:off x="0" y="3015335"/>
        <a:ext cx="3240360" cy="1809201"/>
      </dsp:txXfrm>
    </dsp:sp>
    <dsp:sp modelId="{B0F4FA15-1EF2-446E-B71C-5F1315733B2D}">
      <dsp:nvSpPr>
        <dsp:cNvPr id="0" name=""/>
        <dsp:cNvSpPr/>
      </dsp:nvSpPr>
      <dsp:spPr>
        <a:xfrm rot="5400000">
          <a:off x="3654406" y="1998222"/>
          <a:ext cx="2412268" cy="3240360"/>
        </a:xfrm>
        <a:prstGeom prst="round1Rect">
          <a:avLst/>
        </a:prstGeom>
        <a:solidFill>
          <a:srgbClr val="FF00FF"/>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tr-TR" sz="2500" b="1" kern="1200" dirty="0"/>
            <a:t>Vefa</a:t>
          </a:r>
        </a:p>
      </dsp:txBody>
      <dsp:txXfrm rot="-5400000">
        <a:off x="3240360" y="3015334"/>
        <a:ext cx="3240360" cy="1809201"/>
      </dsp:txXfrm>
    </dsp:sp>
    <dsp:sp modelId="{5950C7E1-FBD2-476E-8D68-F7166C7B5E4B}">
      <dsp:nvSpPr>
        <dsp:cNvPr id="0" name=""/>
        <dsp:cNvSpPr/>
      </dsp:nvSpPr>
      <dsp:spPr>
        <a:xfrm>
          <a:off x="2268252" y="1809201"/>
          <a:ext cx="1944216" cy="1206134"/>
        </a:xfrm>
        <a:prstGeom prst="roundRect">
          <a:avLst/>
        </a:prstGeom>
        <a:solidFill>
          <a:schemeClr val="accent1">
            <a:tint val="6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b="1" kern="1200" dirty="0"/>
            <a:t>MUHABBET</a:t>
          </a:r>
        </a:p>
      </dsp:txBody>
      <dsp:txXfrm>
        <a:off x="2327131" y="1868080"/>
        <a:ext cx="1826458" cy="1088376"/>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2"/>
            <a:ext cx="4292600" cy="340427"/>
          </a:xfrm>
          <a:prstGeom prst="rect">
            <a:avLst/>
          </a:prstGeom>
        </p:spPr>
        <p:txBody>
          <a:bodyPr vert="horz" lIns="90809" tIns="45405" rIns="90809" bIns="45405" rtlCol="0"/>
          <a:lstStyle>
            <a:lvl1pPr algn="l">
              <a:defRPr sz="1200"/>
            </a:lvl1pPr>
          </a:lstStyle>
          <a:p>
            <a:endParaRPr lang="tr-TR"/>
          </a:p>
        </p:txBody>
      </p:sp>
      <p:sp>
        <p:nvSpPr>
          <p:cNvPr id="3" name="Veri Yer Tutucusu 2"/>
          <p:cNvSpPr>
            <a:spLocks noGrp="1"/>
          </p:cNvSpPr>
          <p:nvPr>
            <p:ph type="dt" idx="1"/>
          </p:nvPr>
        </p:nvSpPr>
        <p:spPr>
          <a:xfrm>
            <a:off x="5611107" y="2"/>
            <a:ext cx="4292600" cy="340427"/>
          </a:xfrm>
          <a:prstGeom prst="rect">
            <a:avLst/>
          </a:prstGeom>
        </p:spPr>
        <p:txBody>
          <a:bodyPr vert="horz" lIns="90809" tIns="45405" rIns="90809" bIns="45405" rtlCol="0"/>
          <a:lstStyle>
            <a:lvl1pPr algn="r">
              <a:defRPr sz="1200"/>
            </a:lvl1pPr>
          </a:lstStyle>
          <a:p>
            <a:fld id="{031F64CE-E5C5-4DFE-9B1D-82196E7614CC}" type="datetimeFigureOut">
              <a:rPr lang="tr-TR" smtClean="0"/>
              <a:t>13.05.2026</a:t>
            </a:fld>
            <a:endParaRPr lang="tr-TR"/>
          </a:p>
        </p:txBody>
      </p:sp>
      <p:sp>
        <p:nvSpPr>
          <p:cNvPr id="4" name="Slayt Resmi Yer Tutucusu 3"/>
          <p:cNvSpPr>
            <a:spLocks noGrp="1" noRot="1" noChangeAspect="1"/>
          </p:cNvSpPr>
          <p:nvPr>
            <p:ph type="sldImg" idx="2"/>
          </p:nvPr>
        </p:nvSpPr>
        <p:spPr>
          <a:xfrm>
            <a:off x="3425825" y="847725"/>
            <a:ext cx="3054350" cy="2290763"/>
          </a:xfrm>
          <a:prstGeom prst="rect">
            <a:avLst/>
          </a:prstGeom>
          <a:noFill/>
          <a:ln w="12700">
            <a:solidFill>
              <a:prstClr val="black"/>
            </a:solidFill>
          </a:ln>
        </p:spPr>
        <p:txBody>
          <a:bodyPr vert="horz" lIns="90809" tIns="45405" rIns="90809" bIns="45405" rtlCol="0" anchor="ctr"/>
          <a:lstStyle/>
          <a:p>
            <a:endParaRPr lang="tr-TR"/>
          </a:p>
        </p:txBody>
      </p:sp>
      <p:sp>
        <p:nvSpPr>
          <p:cNvPr id="5" name="Not Yer Tutucusu 4"/>
          <p:cNvSpPr>
            <a:spLocks noGrp="1"/>
          </p:cNvSpPr>
          <p:nvPr>
            <p:ph type="body" sz="quarter" idx="3"/>
          </p:nvPr>
        </p:nvSpPr>
        <p:spPr>
          <a:xfrm>
            <a:off x="990600" y="3265269"/>
            <a:ext cx="7924800" cy="2671584"/>
          </a:xfrm>
          <a:prstGeom prst="rect">
            <a:avLst/>
          </a:prstGeom>
        </p:spPr>
        <p:txBody>
          <a:bodyPr vert="horz" lIns="90809" tIns="45405" rIns="90809" bIns="45405"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6444549"/>
            <a:ext cx="4292600" cy="340426"/>
          </a:xfrm>
          <a:prstGeom prst="rect">
            <a:avLst/>
          </a:prstGeom>
        </p:spPr>
        <p:txBody>
          <a:bodyPr vert="horz" lIns="90809" tIns="45405" rIns="90809" bIns="45405" rtlCol="0" anchor="b"/>
          <a:lstStyle>
            <a:lvl1pPr algn="l">
              <a:defRPr sz="1200"/>
            </a:lvl1pPr>
          </a:lstStyle>
          <a:p>
            <a:endParaRPr lang="tr-TR"/>
          </a:p>
        </p:txBody>
      </p:sp>
      <p:sp>
        <p:nvSpPr>
          <p:cNvPr id="7" name="Slayt Numarası Yer Tutucusu 6"/>
          <p:cNvSpPr>
            <a:spLocks noGrp="1"/>
          </p:cNvSpPr>
          <p:nvPr>
            <p:ph type="sldNum" sz="quarter" idx="5"/>
          </p:nvPr>
        </p:nvSpPr>
        <p:spPr>
          <a:xfrm>
            <a:off x="5611107" y="6444549"/>
            <a:ext cx="4292600" cy="340426"/>
          </a:xfrm>
          <a:prstGeom prst="rect">
            <a:avLst/>
          </a:prstGeom>
        </p:spPr>
        <p:txBody>
          <a:bodyPr vert="horz" lIns="90809" tIns="45405" rIns="90809" bIns="45405" rtlCol="0" anchor="b"/>
          <a:lstStyle>
            <a:lvl1pPr algn="r">
              <a:defRPr sz="1200"/>
            </a:lvl1pPr>
          </a:lstStyle>
          <a:p>
            <a:fld id="{C9DF4D68-F5A0-46C2-A11C-985947A43257}" type="slidenum">
              <a:rPr lang="tr-TR" smtClean="0"/>
              <a:t>‹#›</a:t>
            </a:fld>
            <a:endParaRPr lang="tr-TR"/>
          </a:p>
        </p:txBody>
      </p:sp>
    </p:spTree>
    <p:extLst>
      <p:ext uri="{BB962C8B-B14F-4D97-AF65-F5344CB8AC3E}">
        <p14:creationId xmlns:p14="http://schemas.microsoft.com/office/powerpoint/2010/main" val="2191617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66799B5-2D17-4913-91A1-72C62CE05C9E}" type="datetimeFigureOut">
              <a:rPr lang="tr-TR" smtClean="0"/>
              <a:t>13.05.2026</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05B0085-E975-48D6-8B2C-934B3E5F9CEB}" type="slidenum">
              <a:rPr lang="tr-TR" smtClean="0"/>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266799B5-2D17-4913-91A1-72C62CE05C9E}" type="datetimeFigureOut">
              <a:rPr lang="tr-TR" smtClean="0"/>
              <a:t>13.05.2026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266799B5-2D17-4913-91A1-72C62CE05C9E}" type="datetimeFigureOut">
              <a:rPr lang="tr-TR" smtClean="0"/>
              <a:t>13.05.2026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799B5-2D17-4913-91A1-72C62CE05C9E}" type="datetimeFigureOut">
              <a:rPr lang="tr-TR" smtClean="0"/>
              <a:t>13.05.2026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266799B5-2D17-4913-91A1-72C62CE05C9E}" type="datetimeFigureOut">
              <a:rPr lang="tr-TR" smtClean="0"/>
              <a:t>13.05.2026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5" name="Date Placeholder 4"/>
          <p:cNvSpPr>
            <a:spLocks noGrp="1"/>
          </p:cNvSpPr>
          <p:nvPr>
            <p:ph type="dt" sz="half" idx="10"/>
          </p:nvPr>
        </p:nvSpPr>
        <p:spPr/>
        <p:txBody>
          <a:bodyPr/>
          <a:lstStyle/>
          <a:p>
            <a:fld id="{266799B5-2D17-4913-91A1-72C62CE05C9E}" type="datetimeFigureOut">
              <a:rPr lang="tr-TR" smtClean="0"/>
              <a:t>13.05.2026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05B0085-E975-48D6-8B2C-934B3E5F9CEB}" type="slidenum">
              <a:rPr lang="tr-TR" smtClean="0"/>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799B5-2D17-4913-91A1-72C62CE05C9E}" type="datetimeFigureOut">
              <a:rPr lang="tr-TR" smtClean="0"/>
              <a:t>13.05.2026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266799B5-2D17-4913-91A1-72C62CE05C9E}" type="datetimeFigureOut">
              <a:rPr lang="tr-TR" smtClean="0"/>
              <a:t>13.05.2026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799B5-2D17-4913-91A1-72C62CE05C9E}" type="datetimeFigureOut">
              <a:rPr lang="tr-TR" smtClean="0"/>
              <a:t>13.05.2026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66799B5-2D17-4913-91A1-72C62CE05C9E}" type="datetimeFigureOut">
              <a:rPr lang="tr-TR" smtClean="0"/>
              <a:t>13.05.2026</a:t>
            </a:fld>
            <a:endParaRPr lang="tr-TR"/>
          </a:p>
        </p:txBody>
      </p:sp>
      <p:sp>
        <p:nvSpPr>
          <p:cNvPr id="7" name="Slide Number Placeholder 6"/>
          <p:cNvSpPr>
            <a:spLocks noGrp="1"/>
          </p:cNvSpPr>
          <p:nvPr>
            <p:ph type="sldNum" sz="quarter" idx="12"/>
          </p:nvPr>
        </p:nvSpPr>
        <p:spPr/>
        <p:txBody>
          <a:bodyPr/>
          <a:lstStyle/>
          <a:p>
            <a:fld id="{705B0085-E975-48D6-8B2C-934B3E5F9CEB}" type="slidenum">
              <a:rPr lang="tr-TR" smtClean="0"/>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266799B5-2D17-4913-91A1-72C62CE05C9E}" type="datetimeFigureOut">
              <a:rPr lang="tr-TR" smtClean="0"/>
              <a:t>13.05.2026</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705B0085-E975-48D6-8B2C-934B3E5F9CE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66799B5-2D17-4913-91A1-72C62CE05C9E}" type="datetimeFigureOut">
              <a:rPr lang="tr-TR" smtClean="0"/>
              <a:t>13.05.2026</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05B0085-E975-48D6-8B2C-934B3E5F9CE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599859" y="2924944"/>
            <a:ext cx="3439035" cy="2376708"/>
          </a:xfrm>
        </p:spPr>
        <p:txBody>
          <a:bodyPr>
            <a:normAutofit fontScale="90000"/>
          </a:bodyPr>
          <a:lstStyle/>
          <a:p>
            <a:r>
              <a:rPr lang="tr-TR" dirty="0"/>
              <a:t>AİLE PROBLEMLERİNE HZ. PEYGAMBERDEN ÇÖZÜMLER</a:t>
            </a:r>
            <a:endParaRPr lang="tr-TR" sz="2700" dirty="0"/>
          </a:p>
        </p:txBody>
      </p:sp>
    </p:spTree>
    <p:extLst>
      <p:ext uri="{BB962C8B-B14F-4D97-AF65-F5344CB8AC3E}">
        <p14:creationId xmlns:p14="http://schemas.microsoft.com/office/powerpoint/2010/main" val="200122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42CE0-B4AD-1791-C928-563D942C823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07A9002-8250-AC7A-144E-EA3DBAEFCB4D}"/>
              </a:ext>
            </a:extLst>
          </p:cNvPr>
          <p:cNvSpPr>
            <a:spLocks noGrp="1"/>
          </p:cNvSpPr>
          <p:nvPr>
            <p:ph type="title"/>
          </p:nvPr>
        </p:nvSpPr>
        <p:spPr>
          <a:xfrm>
            <a:off x="919778" y="629816"/>
            <a:ext cx="7024744" cy="1143000"/>
          </a:xfrm>
        </p:spPr>
        <p:txBody>
          <a:bodyPr/>
          <a:lstStyle/>
          <a:p>
            <a:pPr algn="ctr"/>
            <a:r>
              <a:rPr lang="tr-TR" dirty="0"/>
              <a:t>Ailenin Kıymeti</a:t>
            </a:r>
          </a:p>
        </p:txBody>
      </p:sp>
      <p:sp>
        <p:nvSpPr>
          <p:cNvPr id="3" name="İçerik Yer Tutucusu 2">
            <a:extLst>
              <a:ext uri="{FF2B5EF4-FFF2-40B4-BE49-F238E27FC236}">
                <a16:creationId xmlns:a16="http://schemas.microsoft.com/office/drawing/2014/main" id="{28E89289-7436-9170-52B6-0DFAC5801BB3}"/>
              </a:ext>
            </a:extLst>
          </p:cNvPr>
          <p:cNvSpPr>
            <a:spLocks noGrp="1"/>
          </p:cNvSpPr>
          <p:nvPr>
            <p:ph idx="1"/>
          </p:nvPr>
        </p:nvSpPr>
        <p:spPr>
          <a:xfrm>
            <a:off x="739817" y="1885392"/>
            <a:ext cx="7664366" cy="3393504"/>
          </a:xfrm>
        </p:spPr>
        <p:txBody>
          <a:bodyPr>
            <a:normAutofit/>
          </a:bodyPr>
          <a:lstStyle/>
          <a:p>
            <a:pPr marL="68580" indent="0">
              <a:buNone/>
            </a:pPr>
            <a:r>
              <a:rPr lang="tr-TR" dirty="0"/>
              <a:t>Aile olmak, bir bütünü tamamlamak demektir. Kur’an’ın ifadesiyle eşlerin birbirlerine örtü olmaları demektir. Eş olmak, kişinin kendi eksikliğini kabul edip eşiyle tamamlanması, kemale doğru adım atması, eşinin onu bir örtü gibi sarıp sarmalamasıdır. Aile Allah’ın en büyük nimetlerindendir. Muhabbetin, neşenin ve lezzetin paylaşılarak kıymet kazandığı yerdir. (</a:t>
            </a:r>
            <a:r>
              <a:rPr lang="tr-TR" i="1" dirty="0"/>
              <a:t>Hadislerle İslam</a:t>
            </a:r>
            <a:r>
              <a:rPr lang="tr-TR" dirty="0"/>
              <a:t>)</a:t>
            </a:r>
          </a:p>
        </p:txBody>
      </p:sp>
    </p:spTree>
    <p:extLst>
      <p:ext uri="{BB962C8B-B14F-4D97-AF65-F5344CB8AC3E}">
        <p14:creationId xmlns:p14="http://schemas.microsoft.com/office/powerpoint/2010/main" val="209457037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E2196-31E0-63A7-E816-D00B341AE13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7B64DE2-AF7E-71D9-2152-1F33C41CFE67}"/>
              </a:ext>
            </a:extLst>
          </p:cNvPr>
          <p:cNvSpPr>
            <a:spLocks noGrp="1"/>
          </p:cNvSpPr>
          <p:nvPr>
            <p:ph type="title"/>
          </p:nvPr>
        </p:nvSpPr>
        <p:spPr>
          <a:xfrm>
            <a:off x="873681" y="497835"/>
            <a:ext cx="7396638" cy="986949"/>
          </a:xfrm>
        </p:spPr>
        <p:txBody>
          <a:bodyPr>
            <a:normAutofit fontScale="90000"/>
          </a:bodyPr>
          <a:lstStyle/>
          <a:p>
            <a:pPr algn="ctr"/>
            <a:r>
              <a:rPr lang="tr-TR" b="1" dirty="0"/>
              <a:t>Hanımların İffetli Davranmaları</a:t>
            </a:r>
            <a:endParaRPr lang="tr-TR" dirty="0"/>
          </a:p>
        </p:txBody>
      </p:sp>
      <p:sp>
        <p:nvSpPr>
          <p:cNvPr id="3" name="İçerik Yer Tutucusu 2">
            <a:extLst>
              <a:ext uri="{FF2B5EF4-FFF2-40B4-BE49-F238E27FC236}">
                <a16:creationId xmlns:a16="http://schemas.microsoft.com/office/drawing/2014/main" id="{EB517CB5-8C9C-591A-CF1D-2AD3523AC5D4}"/>
              </a:ext>
            </a:extLst>
          </p:cNvPr>
          <p:cNvSpPr>
            <a:spLocks noGrp="1"/>
          </p:cNvSpPr>
          <p:nvPr>
            <p:ph idx="1"/>
          </p:nvPr>
        </p:nvSpPr>
        <p:spPr>
          <a:xfrm>
            <a:off x="1043608" y="1772816"/>
            <a:ext cx="7128791" cy="4563869"/>
          </a:xfrm>
        </p:spPr>
        <p:txBody>
          <a:bodyPr>
            <a:normAutofit/>
          </a:bodyPr>
          <a:lstStyle/>
          <a:p>
            <a:r>
              <a:rPr lang="tr-TR" b="1" dirty="0"/>
              <a:t>Kadın kokulanıp kokusunu hissetmeleri için de bir topluluğun yanından geçerse o şöyle şöyledir. </a:t>
            </a:r>
            <a:r>
              <a:rPr lang="tr-TR" dirty="0"/>
              <a:t>(yani, </a:t>
            </a:r>
            <a:r>
              <a:rPr lang="tr-TR" dirty="0" err="1"/>
              <a:t>zâniyedir</a:t>
            </a:r>
            <a:r>
              <a:rPr lang="tr-TR" dirty="0"/>
              <a:t>, göz zinasına sebep olmuş olur.</a:t>
            </a:r>
          </a:p>
          <a:p>
            <a:r>
              <a:rPr lang="tr-TR" b="1" dirty="0"/>
              <a:t>“Bir kadın koku sürünüp dışarı çıkar ve kokusunu duyurmak için bir topluluğun yanından geçerse, ona bakana da, kendisine de  zina günahı [göz zinası] yüklenir.”</a:t>
            </a:r>
            <a:endParaRPr lang="tr-TR" dirty="0"/>
          </a:p>
        </p:txBody>
      </p:sp>
    </p:spTree>
    <p:extLst>
      <p:ext uri="{BB962C8B-B14F-4D97-AF65-F5344CB8AC3E}">
        <p14:creationId xmlns:p14="http://schemas.microsoft.com/office/powerpoint/2010/main" val="44188091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25B92-EF4D-3AAA-F6E6-31619CB7F8D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DC52FB6-6545-8105-509A-D228CFC81C1B}"/>
              </a:ext>
            </a:extLst>
          </p:cNvPr>
          <p:cNvSpPr>
            <a:spLocks noGrp="1"/>
          </p:cNvSpPr>
          <p:nvPr>
            <p:ph type="title"/>
          </p:nvPr>
        </p:nvSpPr>
        <p:spPr>
          <a:xfrm>
            <a:off x="873681" y="497835"/>
            <a:ext cx="7396638" cy="986949"/>
          </a:xfrm>
        </p:spPr>
        <p:txBody>
          <a:bodyPr>
            <a:normAutofit fontScale="90000"/>
          </a:bodyPr>
          <a:lstStyle/>
          <a:p>
            <a:pPr algn="ctr"/>
            <a:r>
              <a:rPr lang="tr-TR" b="1" dirty="0"/>
              <a:t>Hanımların İffetli Davranmaları</a:t>
            </a:r>
            <a:endParaRPr lang="tr-TR" dirty="0"/>
          </a:p>
        </p:txBody>
      </p:sp>
      <p:sp>
        <p:nvSpPr>
          <p:cNvPr id="3" name="İçerik Yer Tutucusu 2">
            <a:extLst>
              <a:ext uri="{FF2B5EF4-FFF2-40B4-BE49-F238E27FC236}">
                <a16:creationId xmlns:a16="http://schemas.microsoft.com/office/drawing/2014/main" id="{0D43F564-8A55-E9CB-B6BC-B4E53CB6C68B}"/>
              </a:ext>
            </a:extLst>
          </p:cNvPr>
          <p:cNvSpPr>
            <a:spLocks noGrp="1"/>
          </p:cNvSpPr>
          <p:nvPr>
            <p:ph idx="1"/>
          </p:nvPr>
        </p:nvSpPr>
        <p:spPr>
          <a:xfrm>
            <a:off x="1043608" y="1772816"/>
            <a:ext cx="7128791" cy="4563869"/>
          </a:xfrm>
        </p:spPr>
        <p:txBody>
          <a:bodyPr>
            <a:normAutofit/>
          </a:bodyPr>
          <a:lstStyle/>
          <a:p>
            <a:r>
              <a:rPr lang="tr-TR" b="1" dirty="0"/>
              <a:t>Mescide gelmek için koku sürünen kadının geri dönüp cünüplükten temizlenir gibi iyice yıkanmadıktan sonra namazı kabul olmaz.</a:t>
            </a:r>
          </a:p>
          <a:p>
            <a:endParaRPr lang="tr-TR" dirty="0"/>
          </a:p>
          <a:p>
            <a:r>
              <a:rPr lang="tr-TR" b="1" dirty="0">
                <a:highlight>
                  <a:srgbClr val="00FFFF"/>
                </a:highlight>
              </a:rPr>
              <a:t>Ailesinin dışında süslenen kadın, kıyamette hiç nuru olmayan bir karanlık gibidir</a:t>
            </a:r>
            <a:endParaRPr lang="tr-TR" dirty="0">
              <a:highlight>
                <a:srgbClr val="00FFFF"/>
              </a:highlight>
            </a:endParaRPr>
          </a:p>
        </p:txBody>
      </p:sp>
    </p:spTree>
    <p:extLst>
      <p:ext uri="{BB962C8B-B14F-4D97-AF65-F5344CB8AC3E}">
        <p14:creationId xmlns:p14="http://schemas.microsoft.com/office/powerpoint/2010/main" val="114721906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6330B-0264-46F0-4EAB-603DDF8B06C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D691496-FA31-165B-6C9B-56132769C5EB}"/>
              </a:ext>
            </a:extLst>
          </p:cNvPr>
          <p:cNvSpPr>
            <a:spLocks noGrp="1"/>
          </p:cNvSpPr>
          <p:nvPr>
            <p:ph type="title"/>
          </p:nvPr>
        </p:nvSpPr>
        <p:spPr>
          <a:xfrm>
            <a:off x="1475656" y="2636912"/>
            <a:ext cx="6637468" cy="2706112"/>
          </a:xfrm>
        </p:spPr>
        <p:txBody>
          <a:bodyPr>
            <a:noAutofit/>
          </a:bodyPr>
          <a:lstStyle/>
          <a:p>
            <a:r>
              <a:rPr lang="tr-TR" sz="4400" b="1" dirty="0"/>
              <a:t>9. </a:t>
            </a:r>
            <a:r>
              <a:rPr lang="tr-TR" b="1" dirty="0"/>
              <a:t>Görenek Belâsı ve İsraf</a:t>
            </a:r>
            <a:br>
              <a:rPr lang="tr-TR" b="1" dirty="0"/>
            </a:br>
            <a:br>
              <a:rPr lang="tr-TR" dirty="0"/>
            </a:br>
            <a:endParaRPr lang="tr-TR" sz="4400" b="1" dirty="0"/>
          </a:p>
        </p:txBody>
      </p:sp>
    </p:spTree>
    <p:extLst>
      <p:ext uri="{BB962C8B-B14F-4D97-AF65-F5344CB8AC3E}">
        <p14:creationId xmlns:p14="http://schemas.microsoft.com/office/powerpoint/2010/main" val="22480971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AD275-F3A6-0D8C-2800-A7F7C5E1EEA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938A04F-1EF4-4F67-52A6-917580A97517}"/>
              </a:ext>
            </a:extLst>
          </p:cNvPr>
          <p:cNvSpPr>
            <a:spLocks noGrp="1"/>
          </p:cNvSpPr>
          <p:nvPr>
            <p:ph type="title"/>
          </p:nvPr>
        </p:nvSpPr>
        <p:spPr>
          <a:xfrm>
            <a:off x="578952" y="692696"/>
            <a:ext cx="7773178" cy="1080120"/>
          </a:xfrm>
        </p:spPr>
        <p:txBody>
          <a:bodyPr>
            <a:normAutofit/>
          </a:bodyPr>
          <a:lstStyle/>
          <a:p>
            <a:pPr algn="ctr"/>
            <a:r>
              <a:rPr lang="tr-TR" b="1" dirty="0"/>
              <a:t>İsraf</a:t>
            </a:r>
            <a:endParaRPr lang="tr-TR" dirty="0"/>
          </a:p>
        </p:txBody>
      </p:sp>
      <p:sp>
        <p:nvSpPr>
          <p:cNvPr id="3" name="İçerik Yer Tutucusu 2">
            <a:extLst>
              <a:ext uri="{FF2B5EF4-FFF2-40B4-BE49-F238E27FC236}">
                <a16:creationId xmlns:a16="http://schemas.microsoft.com/office/drawing/2014/main" id="{92F6D070-96AD-F085-6530-06D335E48686}"/>
              </a:ext>
            </a:extLst>
          </p:cNvPr>
          <p:cNvSpPr>
            <a:spLocks noGrp="1"/>
          </p:cNvSpPr>
          <p:nvPr>
            <p:ph idx="1"/>
          </p:nvPr>
        </p:nvSpPr>
        <p:spPr>
          <a:xfrm>
            <a:off x="759262" y="1772816"/>
            <a:ext cx="7413137" cy="4563869"/>
          </a:xfrm>
        </p:spPr>
        <p:txBody>
          <a:bodyPr>
            <a:normAutofit/>
          </a:bodyPr>
          <a:lstStyle/>
          <a:p>
            <a:r>
              <a:rPr lang="tr-TR" b="1" dirty="0">
                <a:highlight>
                  <a:srgbClr val="00FFFF"/>
                </a:highlight>
              </a:rPr>
              <a:t>İsraf edenler şeytanların kardeşleridir</a:t>
            </a:r>
            <a:r>
              <a:rPr lang="tr-TR" b="1" dirty="0"/>
              <a:t>. </a:t>
            </a:r>
            <a:r>
              <a:rPr lang="tr-TR" dirty="0" err="1"/>
              <a:t>İsra</a:t>
            </a:r>
            <a:r>
              <a:rPr lang="tr-TR" dirty="0"/>
              <a:t> 27</a:t>
            </a:r>
          </a:p>
          <a:p>
            <a:endParaRPr lang="tr-TR" dirty="0"/>
          </a:p>
          <a:p>
            <a:r>
              <a:rPr lang="tr-TR" dirty="0"/>
              <a:t>Aile huzursuzluğunun en büyük sebeplerinden birisi de “görenek </a:t>
            </a:r>
            <a:r>
              <a:rPr lang="tr-TR" dirty="0" err="1"/>
              <a:t>belâsı”dır</a:t>
            </a:r>
            <a:r>
              <a:rPr lang="tr-TR" dirty="0"/>
              <a:t>. Görenek belâsı, “Elde var, bende niye yok; başkaları onu almış biz de alalım.” gibi düşüncelerle başkasında görülen ve başkasında olan her şeyi almak, evde toplamak gibi bir lükse düşkünlüktür.</a:t>
            </a:r>
          </a:p>
          <a:p>
            <a:endParaRPr lang="tr-TR" dirty="0"/>
          </a:p>
        </p:txBody>
      </p:sp>
    </p:spTree>
    <p:extLst>
      <p:ext uri="{BB962C8B-B14F-4D97-AF65-F5344CB8AC3E}">
        <p14:creationId xmlns:p14="http://schemas.microsoft.com/office/powerpoint/2010/main" val="238883183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16AE6-4E1E-77C1-03A9-360886DFA3C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BD8955B-D44B-AFDD-60F6-9E7C9140860F}"/>
              </a:ext>
            </a:extLst>
          </p:cNvPr>
          <p:cNvSpPr>
            <a:spLocks noGrp="1"/>
          </p:cNvSpPr>
          <p:nvPr>
            <p:ph type="title"/>
          </p:nvPr>
        </p:nvSpPr>
        <p:spPr>
          <a:xfrm>
            <a:off x="579241" y="332656"/>
            <a:ext cx="7773178" cy="1080120"/>
          </a:xfrm>
        </p:spPr>
        <p:txBody>
          <a:bodyPr>
            <a:normAutofit/>
          </a:bodyPr>
          <a:lstStyle/>
          <a:p>
            <a:pPr algn="ctr"/>
            <a:r>
              <a:rPr lang="tr-TR" b="1" dirty="0"/>
              <a:t>İsraf</a:t>
            </a:r>
            <a:endParaRPr lang="tr-TR" dirty="0"/>
          </a:p>
        </p:txBody>
      </p:sp>
      <p:sp>
        <p:nvSpPr>
          <p:cNvPr id="3" name="İçerik Yer Tutucusu 2">
            <a:extLst>
              <a:ext uri="{FF2B5EF4-FFF2-40B4-BE49-F238E27FC236}">
                <a16:creationId xmlns:a16="http://schemas.microsoft.com/office/drawing/2014/main" id="{D3B338C6-7B15-66FB-CEBB-5E64919C0DFD}"/>
              </a:ext>
            </a:extLst>
          </p:cNvPr>
          <p:cNvSpPr>
            <a:spLocks noGrp="1"/>
          </p:cNvSpPr>
          <p:nvPr>
            <p:ph idx="1"/>
          </p:nvPr>
        </p:nvSpPr>
        <p:spPr>
          <a:xfrm>
            <a:off x="683568" y="1412776"/>
            <a:ext cx="7668851" cy="4923909"/>
          </a:xfrm>
        </p:spPr>
        <p:txBody>
          <a:bodyPr>
            <a:normAutofit/>
          </a:bodyPr>
          <a:lstStyle/>
          <a:p>
            <a:r>
              <a:rPr lang="tr-TR" dirty="0"/>
              <a:t>Gelir gider dengesini kuramadığı veya geliri, giderini karşılamadığı için gayr-i </a:t>
            </a:r>
            <a:r>
              <a:rPr lang="tr-TR" dirty="0" err="1"/>
              <a:t>meşrû</a:t>
            </a:r>
            <a:r>
              <a:rPr lang="tr-TR" dirty="0"/>
              <a:t> yollara veya artı işte çalışmaya mecbur kalır ki, burada da helâl haram demeden çok kazanmanın hesapları yapılır, çoluk çocuk ihmal edilir, streslere düşülür, neticede ailevî huzursuzluklar başlar.</a:t>
            </a:r>
          </a:p>
          <a:p>
            <a:endParaRPr lang="tr-TR" dirty="0"/>
          </a:p>
          <a:p>
            <a:r>
              <a:rPr lang="tr-TR" dirty="0"/>
              <a:t>Herkes kendi bütçesine göre hareket etmeli ve ayağını yorganına göre uzatmalıdır. Başkalarıyla mukayeseden kaçınmalıdır.</a:t>
            </a:r>
          </a:p>
        </p:txBody>
      </p:sp>
    </p:spTree>
    <p:extLst>
      <p:ext uri="{BB962C8B-B14F-4D97-AF65-F5344CB8AC3E}">
        <p14:creationId xmlns:p14="http://schemas.microsoft.com/office/powerpoint/2010/main" val="181654591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414A2-B63B-4BCA-F390-22F82184D1A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1F08D48-F1BA-E62B-B06E-D03D8B605F14}"/>
              </a:ext>
            </a:extLst>
          </p:cNvPr>
          <p:cNvSpPr>
            <a:spLocks noGrp="1"/>
          </p:cNvSpPr>
          <p:nvPr>
            <p:ph type="title"/>
          </p:nvPr>
        </p:nvSpPr>
        <p:spPr>
          <a:xfrm>
            <a:off x="579241" y="332656"/>
            <a:ext cx="7773178" cy="1080120"/>
          </a:xfrm>
        </p:spPr>
        <p:txBody>
          <a:bodyPr>
            <a:normAutofit/>
          </a:bodyPr>
          <a:lstStyle/>
          <a:p>
            <a:pPr algn="ctr"/>
            <a:r>
              <a:rPr lang="tr-TR" b="1" dirty="0"/>
              <a:t>İsraf</a:t>
            </a:r>
            <a:endParaRPr lang="tr-TR" dirty="0"/>
          </a:p>
        </p:txBody>
      </p:sp>
      <p:sp>
        <p:nvSpPr>
          <p:cNvPr id="3" name="İçerik Yer Tutucusu 2">
            <a:extLst>
              <a:ext uri="{FF2B5EF4-FFF2-40B4-BE49-F238E27FC236}">
                <a16:creationId xmlns:a16="http://schemas.microsoft.com/office/drawing/2014/main" id="{DE9946C6-5164-BDA0-936C-C93DC6DBFB8A}"/>
              </a:ext>
            </a:extLst>
          </p:cNvPr>
          <p:cNvSpPr>
            <a:spLocks noGrp="1"/>
          </p:cNvSpPr>
          <p:nvPr>
            <p:ph idx="1"/>
          </p:nvPr>
        </p:nvSpPr>
        <p:spPr>
          <a:xfrm>
            <a:off x="683568" y="1412776"/>
            <a:ext cx="7668851" cy="4923909"/>
          </a:xfrm>
        </p:spPr>
        <p:txBody>
          <a:bodyPr>
            <a:normAutofit/>
          </a:bodyPr>
          <a:lstStyle/>
          <a:p>
            <a:r>
              <a:rPr lang="tr-TR" dirty="0"/>
              <a:t>“Ey Peygamber! Hanımlarına de ki, ‘</a:t>
            </a:r>
            <a:r>
              <a:rPr lang="tr-TR" b="1" i="1" dirty="0"/>
              <a:t>Eğer dünya hayatını ve süsünü istiyorsanız, öyleyse gelin size boşama bedeli vereyim ve sizi güzelce bir bırakmakla salıvereyim. Yok eğer Allah’ı, </a:t>
            </a:r>
            <a:r>
              <a:rPr lang="tr-TR" b="1" i="1" dirty="0" err="1"/>
              <a:t>Rasûlünü</a:t>
            </a:r>
            <a:r>
              <a:rPr lang="tr-TR" b="1" i="1" dirty="0"/>
              <a:t> ve </a:t>
            </a:r>
            <a:r>
              <a:rPr lang="tr-TR" b="1" i="1" dirty="0" err="1"/>
              <a:t>âhiret</a:t>
            </a:r>
            <a:r>
              <a:rPr lang="tr-TR" b="1" i="1" dirty="0"/>
              <a:t> yurdunu istiyorsanız, hiç şüphesiz ki, Allah içinizden iyilik edenlere büyük mükafat hazırlamıştır. </a:t>
            </a:r>
            <a:r>
              <a:rPr lang="tr-TR" dirty="0" err="1"/>
              <a:t>Ahzâb</a:t>
            </a:r>
            <a:r>
              <a:rPr lang="tr-TR" dirty="0"/>
              <a:t>, 33/28-29</a:t>
            </a:r>
          </a:p>
          <a:p>
            <a:endParaRPr lang="tr-TR" dirty="0"/>
          </a:p>
          <a:p>
            <a:r>
              <a:rPr lang="tr-TR" dirty="0"/>
              <a:t>Hz. Peygamber (</a:t>
            </a:r>
            <a:r>
              <a:rPr lang="tr-TR" i="1" dirty="0" err="1"/>
              <a:t>sallallâhu</a:t>
            </a:r>
            <a:r>
              <a:rPr lang="tr-TR" i="1" dirty="0"/>
              <a:t> aleyhi ve </a:t>
            </a:r>
            <a:r>
              <a:rPr lang="tr-TR" i="1" dirty="0" err="1"/>
              <a:t>sellem</a:t>
            </a:r>
            <a:r>
              <a:rPr lang="tr-TR" dirty="0"/>
              <a:t>), “</a:t>
            </a:r>
            <a:r>
              <a:rPr lang="tr-TR" b="1" dirty="0">
                <a:highlight>
                  <a:srgbClr val="FFFF00"/>
                </a:highlight>
              </a:rPr>
              <a:t>İktisatlı olan geçim sıkıntısı çekmez</a:t>
            </a:r>
            <a:r>
              <a:rPr lang="tr-TR" dirty="0"/>
              <a:t>” buyurmuştur.</a:t>
            </a:r>
          </a:p>
          <a:p>
            <a:endParaRPr lang="tr-TR" dirty="0"/>
          </a:p>
        </p:txBody>
      </p:sp>
    </p:spTree>
    <p:extLst>
      <p:ext uri="{BB962C8B-B14F-4D97-AF65-F5344CB8AC3E}">
        <p14:creationId xmlns:p14="http://schemas.microsoft.com/office/powerpoint/2010/main" val="24627627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42DD9-7DD7-5444-3FFD-19C75E52C6F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3F4F035-B0A3-F9D2-56D8-8FA5EA6A8A1E}"/>
              </a:ext>
            </a:extLst>
          </p:cNvPr>
          <p:cNvSpPr>
            <a:spLocks noGrp="1"/>
          </p:cNvSpPr>
          <p:nvPr>
            <p:ph type="title"/>
          </p:nvPr>
        </p:nvSpPr>
        <p:spPr>
          <a:xfrm>
            <a:off x="570341" y="1196752"/>
            <a:ext cx="7773178" cy="1080120"/>
          </a:xfrm>
        </p:spPr>
        <p:txBody>
          <a:bodyPr>
            <a:normAutofit/>
          </a:bodyPr>
          <a:lstStyle/>
          <a:p>
            <a:pPr algn="ctr"/>
            <a:r>
              <a:rPr lang="tr-TR" b="1" dirty="0"/>
              <a:t>Dünyalık Sevgisi</a:t>
            </a:r>
            <a:endParaRPr lang="tr-TR" dirty="0"/>
          </a:p>
        </p:txBody>
      </p:sp>
      <p:sp>
        <p:nvSpPr>
          <p:cNvPr id="3" name="İçerik Yer Tutucusu 2">
            <a:extLst>
              <a:ext uri="{FF2B5EF4-FFF2-40B4-BE49-F238E27FC236}">
                <a16:creationId xmlns:a16="http://schemas.microsoft.com/office/drawing/2014/main" id="{94804188-87DB-9493-00A1-61EE9B81FAEE}"/>
              </a:ext>
            </a:extLst>
          </p:cNvPr>
          <p:cNvSpPr>
            <a:spLocks noGrp="1"/>
          </p:cNvSpPr>
          <p:nvPr>
            <p:ph idx="1"/>
          </p:nvPr>
        </p:nvSpPr>
        <p:spPr>
          <a:xfrm>
            <a:off x="683568" y="2492897"/>
            <a:ext cx="7668851" cy="2376264"/>
          </a:xfrm>
        </p:spPr>
        <p:txBody>
          <a:bodyPr>
            <a:normAutofit/>
          </a:bodyPr>
          <a:lstStyle/>
          <a:p>
            <a:pPr marL="68580" indent="0">
              <a:buNone/>
            </a:pPr>
            <a:r>
              <a:rPr lang="tr-TR" b="1" i="1" dirty="0">
                <a:solidFill>
                  <a:srgbClr val="FF0000"/>
                </a:solidFill>
              </a:rPr>
              <a:t>Onlardan (kafirlerden) bazı sınıfları imtihan etmek için kendilerini onunla faydalandırdığımız dünya hayatının süsüne sakın gözünü dikme</a:t>
            </a:r>
            <a:r>
              <a:rPr lang="tr-TR" b="1" i="1" dirty="0"/>
              <a:t>, Rabbinin rızkı daha hayırlıdır ve daha devamlıdır</a:t>
            </a:r>
            <a:r>
              <a:rPr lang="tr-TR" dirty="0"/>
              <a:t> Tâhâ, 20/131.</a:t>
            </a:r>
          </a:p>
        </p:txBody>
      </p:sp>
    </p:spTree>
    <p:extLst>
      <p:ext uri="{BB962C8B-B14F-4D97-AF65-F5344CB8AC3E}">
        <p14:creationId xmlns:p14="http://schemas.microsoft.com/office/powerpoint/2010/main" val="180174913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C568F-0B67-B4D4-ECE8-16CDFE7CDBF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8707895-8CD0-68ED-FE92-F3EA6343CEBC}"/>
              </a:ext>
            </a:extLst>
          </p:cNvPr>
          <p:cNvSpPr>
            <a:spLocks noGrp="1"/>
          </p:cNvSpPr>
          <p:nvPr>
            <p:ph type="title"/>
          </p:nvPr>
        </p:nvSpPr>
        <p:spPr>
          <a:xfrm>
            <a:off x="631404" y="620688"/>
            <a:ext cx="7773178" cy="1080120"/>
          </a:xfrm>
        </p:spPr>
        <p:txBody>
          <a:bodyPr>
            <a:normAutofit/>
          </a:bodyPr>
          <a:lstStyle/>
          <a:p>
            <a:pPr algn="ctr"/>
            <a:r>
              <a:rPr lang="tr-TR" b="1" dirty="0"/>
              <a:t>Dünyalık Sevgisi</a:t>
            </a:r>
            <a:endParaRPr lang="tr-TR" dirty="0"/>
          </a:p>
        </p:txBody>
      </p:sp>
      <p:sp>
        <p:nvSpPr>
          <p:cNvPr id="3" name="İçerik Yer Tutucusu 2">
            <a:extLst>
              <a:ext uri="{FF2B5EF4-FFF2-40B4-BE49-F238E27FC236}">
                <a16:creationId xmlns:a16="http://schemas.microsoft.com/office/drawing/2014/main" id="{43ED4445-CD6F-79DF-3E25-2FF35C9B20DB}"/>
              </a:ext>
            </a:extLst>
          </p:cNvPr>
          <p:cNvSpPr>
            <a:spLocks noGrp="1"/>
          </p:cNvSpPr>
          <p:nvPr>
            <p:ph idx="1"/>
          </p:nvPr>
        </p:nvSpPr>
        <p:spPr>
          <a:xfrm>
            <a:off x="683568" y="1700808"/>
            <a:ext cx="7668851" cy="4248472"/>
          </a:xfrm>
        </p:spPr>
        <p:txBody>
          <a:bodyPr>
            <a:normAutofit/>
          </a:bodyPr>
          <a:lstStyle/>
          <a:p>
            <a:pPr marL="68580" indent="0">
              <a:buNone/>
            </a:pPr>
            <a:r>
              <a:rPr lang="tr-TR" b="1" i="1" dirty="0"/>
              <a:t>Şayet insanlar (küfürde birleşen) tek bir ümmet oluverecek olmasaydı, Rahman’ı inkar edenlerin evlerinin tavanlarını ve üzerine çıkacakları merdivenleri, asansörleri gümüşten yapardık. Hem evleri için gümüşten kapılar ve üzerlerinde yaslanacakları kanepe, sandalye, koltuklar yapardık. Ve onlara nice altın ziynetler verirdik. Halbuki doğrusu bütün bunlar dünya hayatının fani menfaatinden başka bir şey değildir. </a:t>
            </a:r>
            <a:r>
              <a:rPr lang="tr-TR" b="1" i="1" dirty="0" err="1"/>
              <a:t>Âhiret</a:t>
            </a:r>
            <a:r>
              <a:rPr lang="tr-TR" b="1" i="1" dirty="0"/>
              <a:t> ise </a:t>
            </a:r>
            <a:r>
              <a:rPr lang="tr-TR" b="1" i="1" dirty="0" err="1"/>
              <a:t>takvâ</a:t>
            </a:r>
            <a:r>
              <a:rPr lang="tr-TR" b="1" i="1" dirty="0"/>
              <a:t> sahipleri içindir.</a:t>
            </a:r>
            <a:r>
              <a:rPr lang="tr-TR" dirty="0"/>
              <a:t>” </a:t>
            </a:r>
            <a:r>
              <a:rPr lang="tr-TR" dirty="0" err="1"/>
              <a:t>Zuhruf</a:t>
            </a:r>
            <a:r>
              <a:rPr lang="tr-TR" dirty="0"/>
              <a:t>, 43/33-35.</a:t>
            </a:r>
          </a:p>
        </p:txBody>
      </p:sp>
    </p:spTree>
    <p:extLst>
      <p:ext uri="{BB962C8B-B14F-4D97-AF65-F5344CB8AC3E}">
        <p14:creationId xmlns:p14="http://schemas.microsoft.com/office/powerpoint/2010/main" val="290018808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7EEC2-E44C-5F31-4671-2C1A0915A10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35C9D13-F33F-C531-1DD5-E85C511293F3}"/>
              </a:ext>
            </a:extLst>
          </p:cNvPr>
          <p:cNvSpPr>
            <a:spLocks noGrp="1"/>
          </p:cNvSpPr>
          <p:nvPr>
            <p:ph type="title"/>
          </p:nvPr>
        </p:nvSpPr>
        <p:spPr>
          <a:xfrm>
            <a:off x="1475656" y="2636912"/>
            <a:ext cx="6637468" cy="2706112"/>
          </a:xfrm>
        </p:spPr>
        <p:txBody>
          <a:bodyPr>
            <a:noAutofit/>
          </a:bodyPr>
          <a:lstStyle/>
          <a:p>
            <a:r>
              <a:rPr lang="tr-TR" sz="4400" b="1" dirty="0"/>
              <a:t>10. </a:t>
            </a:r>
            <a:r>
              <a:rPr lang="tr-TR" b="1" dirty="0"/>
              <a:t>Evde Dünyalık Şeylerin Hâkim Olması</a:t>
            </a:r>
            <a:br>
              <a:rPr lang="tr-TR" b="1" dirty="0"/>
            </a:br>
            <a:br>
              <a:rPr lang="tr-TR" dirty="0"/>
            </a:br>
            <a:endParaRPr lang="tr-TR" sz="4400" b="1" dirty="0"/>
          </a:p>
        </p:txBody>
      </p:sp>
    </p:spTree>
    <p:extLst>
      <p:ext uri="{BB962C8B-B14F-4D97-AF65-F5344CB8AC3E}">
        <p14:creationId xmlns:p14="http://schemas.microsoft.com/office/powerpoint/2010/main" val="25948794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159AA-DE7B-54D8-1299-B1498BED254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A7D1B29-87E7-5F4F-73FA-17DBA6F46563}"/>
              </a:ext>
            </a:extLst>
          </p:cNvPr>
          <p:cNvSpPr>
            <a:spLocks noGrp="1"/>
          </p:cNvSpPr>
          <p:nvPr>
            <p:ph type="title"/>
          </p:nvPr>
        </p:nvSpPr>
        <p:spPr>
          <a:xfrm>
            <a:off x="575555" y="1088739"/>
            <a:ext cx="7773178" cy="1080120"/>
          </a:xfrm>
        </p:spPr>
        <p:txBody>
          <a:bodyPr>
            <a:normAutofit fontScale="90000"/>
          </a:bodyPr>
          <a:lstStyle/>
          <a:p>
            <a:pPr algn="ctr"/>
            <a:r>
              <a:rPr lang="tr-TR" b="1" dirty="0"/>
              <a:t>Evde Dünyalık Şeylerin Hâkim Olması</a:t>
            </a:r>
            <a:endParaRPr lang="tr-TR" dirty="0"/>
          </a:p>
        </p:txBody>
      </p:sp>
      <p:sp>
        <p:nvSpPr>
          <p:cNvPr id="3" name="İçerik Yer Tutucusu 2">
            <a:extLst>
              <a:ext uri="{FF2B5EF4-FFF2-40B4-BE49-F238E27FC236}">
                <a16:creationId xmlns:a16="http://schemas.microsoft.com/office/drawing/2014/main" id="{A8A32C7D-25B7-E6E8-4778-F9388EB90731}"/>
              </a:ext>
            </a:extLst>
          </p:cNvPr>
          <p:cNvSpPr>
            <a:spLocks noGrp="1"/>
          </p:cNvSpPr>
          <p:nvPr>
            <p:ph idx="1"/>
          </p:nvPr>
        </p:nvSpPr>
        <p:spPr>
          <a:xfrm>
            <a:off x="755577" y="2204864"/>
            <a:ext cx="7344816" cy="3672407"/>
          </a:xfrm>
        </p:spPr>
        <p:txBody>
          <a:bodyPr>
            <a:normAutofit lnSpcReduction="10000"/>
          </a:bodyPr>
          <a:lstStyle/>
          <a:p>
            <a:pPr marL="68580" indent="0">
              <a:buNone/>
            </a:pPr>
            <a:r>
              <a:rPr lang="tr-TR" dirty="0"/>
              <a:t>Hz. Peygamber (</a:t>
            </a:r>
            <a:r>
              <a:rPr lang="tr-TR" i="1" dirty="0" err="1"/>
              <a:t>sallallâhu</a:t>
            </a:r>
            <a:r>
              <a:rPr lang="tr-TR" i="1" dirty="0"/>
              <a:t> aleyhi ve </a:t>
            </a:r>
            <a:r>
              <a:rPr lang="tr-TR" i="1" dirty="0" err="1"/>
              <a:t>sellem</a:t>
            </a:r>
            <a:r>
              <a:rPr lang="tr-TR" dirty="0"/>
              <a:t>), “</a:t>
            </a:r>
            <a:r>
              <a:rPr lang="tr-TR" b="1" dirty="0"/>
              <a:t>Âdemoğlunun iki </a:t>
            </a:r>
            <a:r>
              <a:rPr lang="tr-TR" b="1" dirty="0" err="1"/>
              <a:t>vâdî</a:t>
            </a:r>
            <a:r>
              <a:rPr lang="tr-TR" b="1" dirty="0"/>
              <a:t> dolusu mâlı olsa üçüncüsünü de ister. Âdemoğlunun karnını ancak toprak doldurur.</a:t>
            </a:r>
            <a:r>
              <a:rPr lang="tr-TR" dirty="0"/>
              <a:t>” buyurmuştur.  Yani, insanın dünyaya dolayısıyla dünya mâlına olan tutkusu ölünceye kadar hiç eksilmeden hatta artarak devam eder, onun bu tutkusunun ve doyumsuzluğunun önüne ancak toprak geçer, kişinin ölmesiyle bu tutkusu ve doyumsuzluğu sona erer. </a:t>
            </a:r>
          </a:p>
        </p:txBody>
      </p:sp>
    </p:spTree>
    <p:extLst>
      <p:ext uri="{BB962C8B-B14F-4D97-AF65-F5344CB8AC3E}">
        <p14:creationId xmlns:p14="http://schemas.microsoft.com/office/powerpoint/2010/main" val="3466572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43086-B0E0-AA42-6CA6-9B672045B2E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EF2F9AD-5D21-FBDD-7457-39B0CBE66698}"/>
              </a:ext>
            </a:extLst>
          </p:cNvPr>
          <p:cNvSpPr>
            <a:spLocks noGrp="1"/>
          </p:cNvSpPr>
          <p:nvPr>
            <p:ph type="title"/>
          </p:nvPr>
        </p:nvSpPr>
        <p:spPr>
          <a:xfrm>
            <a:off x="919778" y="629816"/>
            <a:ext cx="7024744" cy="1143000"/>
          </a:xfrm>
        </p:spPr>
        <p:txBody>
          <a:bodyPr/>
          <a:lstStyle/>
          <a:p>
            <a:pPr algn="ctr"/>
            <a:r>
              <a:rPr lang="tr-TR" dirty="0"/>
              <a:t>Ailenin Kıymeti</a:t>
            </a:r>
          </a:p>
        </p:txBody>
      </p:sp>
      <p:sp>
        <p:nvSpPr>
          <p:cNvPr id="3" name="İçerik Yer Tutucusu 2">
            <a:extLst>
              <a:ext uri="{FF2B5EF4-FFF2-40B4-BE49-F238E27FC236}">
                <a16:creationId xmlns:a16="http://schemas.microsoft.com/office/drawing/2014/main" id="{5ABB4254-6F14-74BD-8F59-7379F4F48847}"/>
              </a:ext>
            </a:extLst>
          </p:cNvPr>
          <p:cNvSpPr>
            <a:spLocks noGrp="1"/>
          </p:cNvSpPr>
          <p:nvPr>
            <p:ph idx="1"/>
          </p:nvPr>
        </p:nvSpPr>
        <p:spPr>
          <a:xfrm>
            <a:off x="739817" y="1885392"/>
            <a:ext cx="7664366" cy="3393504"/>
          </a:xfrm>
        </p:spPr>
        <p:txBody>
          <a:bodyPr>
            <a:normAutofit/>
          </a:bodyPr>
          <a:lstStyle/>
          <a:p>
            <a:pPr marL="68580" indent="0">
              <a:buNone/>
            </a:pPr>
            <a:r>
              <a:rPr lang="tr-TR" dirty="0"/>
              <a:t>Efendimiz yeni evlenen bir insanı tebrik ederken, “Allah mübarek etsin, sana bereketler ihsan etsin, eşini de seni de hayır ve iyiliklerde ortak etsin.” diye dua ederdi. Gerçekten aile, inanan bir insan için bereketin hiç kapanmadığı bir kapıdır. (</a:t>
            </a:r>
            <a:r>
              <a:rPr lang="tr-TR" i="1" dirty="0"/>
              <a:t>Hadislerle İslam</a:t>
            </a:r>
            <a:r>
              <a:rPr lang="tr-TR" dirty="0"/>
              <a:t>)</a:t>
            </a:r>
          </a:p>
        </p:txBody>
      </p:sp>
    </p:spTree>
    <p:extLst>
      <p:ext uri="{BB962C8B-B14F-4D97-AF65-F5344CB8AC3E}">
        <p14:creationId xmlns:p14="http://schemas.microsoft.com/office/powerpoint/2010/main" val="157342741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79C81-861A-2FCA-2F00-289ACBF0748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614450A-E56F-E54B-9728-7C1F2D5A7D5A}"/>
              </a:ext>
            </a:extLst>
          </p:cNvPr>
          <p:cNvSpPr>
            <a:spLocks noGrp="1"/>
          </p:cNvSpPr>
          <p:nvPr>
            <p:ph type="title"/>
          </p:nvPr>
        </p:nvSpPr>
        <p:spPr>
          <a:xfrm>
            <a:off x="575555" y="1088739"/>
            <a:ext cx="7773178" cy="1080120"/>
          </a:xfrm>
        </p:spPr>
        <p:txBody>
          <a:bodyPr>
            <a:normAutofit fontScale="90000"/>
          </a:bodyPr>
          <a:lstStyle/>
          <a:p>
            <a:pPr algn="ctr"/>
            <a:r>
              <a:rPr lang="tr-TR" b="1" dirty="0"/>
              <a:t>Evde Dünyalık Şeylerin Hâkim Olması</a:t>
            </a:r>
            <a:endParaRPr lang="tr-TR" dirty="0"/>
          </a:p>
        </p:txBody>
      </p:sp>
      <p:sp>
        <p:nvSpPr>
          <p:cNvPr id="3" name="İçerik Yer Tutucusu 2">
            <a:extLst>
              <a:ext uri="{FF2B5EF4-FFF2-40B4-BE49-F238E27FC236}">
                <a16:creationId xmlns:a16="http://schemas.microsoft.com/office/drawing/2014/main" id="{16226E5A-81C4-C5BA-D80E-F4FD50759455}"/>
              </a:ext>
            </a:extLst>
          </p:cNvPr>
          <p:cNvSpPr>
            <a:spLocks noGrp="1"/>
          </p:cNvSpPr>
          <p:nvPr>
            <p:ph idx="1"/>
          </p:nvPr>
        </p:nvSpPr>
        <p:spPr>
          <a:xfrm>
            <a:off x="755577" y="2204864"/>
            <a:ext cx="7344816" cy="3672407"/>
          </a:xfrm>
        </p:spPr>
        <p:txBody>
          <a:bodyPr>
            <a:normAutofit/>
          </a:bodyPr>
          <a:lstStyle/>
          <a:p>
            <a:pPr marL="68580" indent="0">
              <a:buNone/>
            </a:pPr>
            <a:r>
              <a:rPr lang="tr-TR" dirty="0"/>
              <a:t>Halbuki insan sırf bu dünya için yaratılmamıştır. İnsan, ebedî âlemde ebedî kalmak için yaratılmıştır. Bu sebeple insanın kalbi dünya ve dünyalık şeylerle asla tatmin olamaz. Onun için </a:t>
            </a:r>
            <a:r>
              <a:rPr lang="tr-TR" dirty="0" err="1"/>
              <a:t>Kur’ân</a:t>
            </a:r>
            <a:r>
              <a:rPr lang="tr-TR" dirty="0"/>
              <a:t>-ı Kerim’de insanın kalbini tatmin eden şeyin dünyalıklar değil Allah’ı zikretmek olduğu bildirilerek “</a:t>
            </a:r>
            <a:r>
              <a:rPr lang="tr-TR" b="1" i="1" dirty="0">
                <a:highlight>
                  <a:srgbClr val="FFFF00"/>
                </a:highlight>
              </a:rPr>
              <a:t>Kalpler, ancak Allah’ın zikri ile tatmin olur</a:t>
            </a:r>
            <a:r>
              <a:rPr lang="tr-TR" b="1" i="1" dirty="0"/>
              <a:t>.</a:t>
            </a:r>
            <a:r>
              <a:rPr lang="tr-TR" dirty="0"/>
              <a:t>” (</a:t>
            </a:r>
            <a:r>
              <a:rPr lang="tr-TR" dirty="0" err="1"/>
              <a:t>Ra‘d</a:t>
            </a:r>
            <a:r>
              <a:rPr lang="tr-TR" dirty="0"/>
              <a:t>, 13/28) buyurulmaktadır.</a:t>
            </a:r>
          </a:p>
        </p:txBody>
      </p:sp>
    </p:spTree>
    <p:extLst>
      <p:ext uri="{BB962C8B-B14F-4D97-AF65-F5344CB8AC3E}">
        <p14:creationId xmlns:p14="http://schemas.microsoft.com/office/powerpoint/2010/main" val="319681644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86168-DBC7-2D8D-29D8-FF70B69C39A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798209E-D0AD-6B7C-E3AE-60EBE3A90D3B}"/>
              </a:ext>
            </a:extLst>
          </p:cNvPr>
          <p:cNvSpPr>
            <a:spLocks noGrp="1"/>
          </p:cNvSpPr>
          <p:nvPr>
            <p:ph type="title"/>
          </p:nvPr>
        </p:nvSpPr>
        <p:spPr>
          <a:xfrm>
            <a:off x="575555" y="1088739"/>
            <a:ext cx="7773178" cy="1080120"/>
          </a:xfrm>
        </p:spPr>
        <p:txBody>
          <a:bodyPr>
            <a:normAutofit fontScale="90000"/>
          </a:bodyPr>
          <a:lstStyle/>
          <a:p>
            <a:pPr algn="ctr"/>
            <a:r>
              <a:rPr lang="tr-TR" b="1" dirty="0"/>
              <a:t>Evde Dünyalık Şeylerin Hâkim Olması</a:t>
            </a:r>
            <a:endParaRPr lang="tr-TR" dirty="0"/>
          </a:p>
        </p:txBody>
      </p:sp>
      <p:sp>
        <p:nvSpPr>
          <p:cNvPr id="3" name="İçerik Yer Tutucusu 2">
            <a:extLst>
              <a:ext uri="{FF2B5EF4-FFF2-40B4-BE49-F238E27FC236}">
                <a16:creationId xmlns:a16="http://schemas.microsoft.com/office/drawing/2014/main" id="{5360757C-6ADD-E744-4C83-503B859548CD}"/>
              </a:ext>
            </a:extLst>
          </p:cNvPr>
          <p:cNvSpPr>
            <a:spLocks noGrp="1"/>
          </p:cNvSpPr>
          <p:nvPr>
            <p:ph idx="1"/>
          </p:nvPr>
        </p:nvSpPr>
        <p:spPr>
          <a:xfrm>
            <a:off x="755577" y="2204864"/>
            <a:ext cx="7344816" cy="3672407"/>
          </a:xfrm>
        </p:spPr>
        <p:txBody>
          <a:bodyPr>
            <a:normAutofit/>
          </a:bodyPr>
          <a:lstStyle/>
          <a:p>
            <a:pPr marL="68580" indent="0">
              <a:buNone/>
            </a:pPr>
            <a:r>
              <a:rPr lang="tr-TR" dirty="0"/>
              <a:t>Bir </a:t>
            </a:r>
            <a:r>
              <a:rPr lang="tr-TR" dirty="0" err="1"/>
              <a:t>âyette</a:t>
            </a:r>
            <a:r>
              <a:rPr lang="tr-TR" dirty="0"/>
              <a:t> de “</a:t>
            </a:r>
            <a:r>
              <a:rPr lang="tr-TR" b="1" i="1" dirty="0"/>
              <a:t>Kim, Rahman’ın zikrini </a:t>
            </a:r>
            <a:r>
              <a:rPr lang="tr-TR" i="1" dirty="0"/>
              <a:t>(</a:t>
            </a:r>
            <a:r>
              <a:rPr lang="tr-TR" i="1" dirty="0" err="1"/>
              <a:t>Kur’ân’ı</a:t>
            </a:r>
            <a:r>
              <a:rPr lang="tr-TR" i="1" dirty="0"/>
              <a:t>)</a:t>
            </a:r>
            <a:r>
              <a:rPr lang="tr-TR" b="1" i="1" dirty="0"/>
              <a:t> görmezlikten gelirse biz ona bir şeytanı musallat ederiz, o şeytan o kişiye en yakın arkadaş olur.</a:t>
            </a:r>
            <a:r>
              <a:rPr lang="tr-TR" dirty="0"/>
              <a:t>” (</a:t>
            </a:r>
            <a:r>
              <a:rPr lang="tr-TR" dirty="0" err="1"/>
              <a:t>Zuhruf</a:t>
            </a:r>
            <a:r>
              <a:rPr lang="tr-TR" dirty="0"/>
              <a:t>, 43/36) buyurulur. </a:t>
            </a:r>
            <a:r>
              <a:rPr lang="tr-TR" dirty="0" err="1"/>
              <a:t>Kur’ân’ı</a:t>
            </a:r>
            <a:r>
              <a:rPr lang="tr-TR" dirty="0"/>
              <a:t> görmezlikten gelme, onu okumama ve okuduğunda da </a:t>
            </a:r>
            <a:r>
              <a:rPr lang="tr-TR" dirty="0" err="1"/>
              <a:t>mânâsını</a:t>
            </a:r>
            <a:r>
              <a:rPr lang="tr-TR" dirty="0"/>
              <a:t> anlayarak hayata geçirmeme, emirleri doğrultusunda yaşamama veyahut onun emirlerini kabul etmeme gibi </a:t>
            </a:r>
            <a:r>
              <a:rPr lang="tr-TR" dirty="0" err="1"/>
              <a:t>mânâları</a:t>
            </a:r>
            <a:r>
              <a:rPr lang="tr-TR" dirty="0"/>
              <a:t> ihtiva etmektedir.</a:t>
            </a:r>
          </a:p>
        </p:txBody>
      </p:sp>
    </p:spTree>
    <p:extLst>
      <p:ext uri="{BB962C8B-B14F-4D97-AF65-F5344CB8AC3E}">
        <p14:creationId xmlns:p14="http://schemas.microsoft.com/office/powerpoint/2010/main" val="108870788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6DDB4-BFF7-8417-9E01-A98C5BAF210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DB7F625-106A-9B06-0F04-6F7E0ECCBE0C}"/>
              </a:ext>
            </a:extLst>
          </p:cNvPr>
          <p:cNvSpPr>
            <a:spLocks noGrp="1"/>
          </p:cNvSpPr>
          <p:nvPr>
            <p:ph type="title"/>
          </p:nvPr>
        </p:nvSpPr>
        <p:spPr>
          <a:xfrm>
            <a:off x="575555" y="1088739"/>
            <a:ext cx="7773178" cy="1080120"/>
          </a:xfrm>
        </p:spPr>
        <p:txBody>
          <a:bodyPr>
            <a:normAutofit fontScale="90000"/>
          </a:bodyPr>
          <a:lstStyle/>
          <a:p>
            <a:pPr algn="ctr"/>
            <a:r>
              <a:rPr lang="tr-TR" b="1" dirty="0"/>
              <a:t>Evde Dünyalık Şeylerin Hâkim Olması</a:t>
            </a:r>
            <a:endParaRPr lang="tr-TR" dirty="0"/>
          </a:p>
        </p:txBody>
      </p:sp>
      <p:sp>
        <p:nvSpPr>
          <p:cNvPr id="3" name="İçerik Yer Tutucusu 2">
            <a:extLst>
              <a:ext uri="{FF2B5EF4-FFF2-40B4-BE49-F238E27FC236}">
                <a16:creationId xmlns:a16="http://schemas.microsoft.com/office/drawing/2014/main" id="{37C255FF-1567-A2D2-D8B6-468D85F21A47}"/>
              </a:ext>
            </a:extLst>
          </p:cNvPr>
          <p:cNvSpPr>
            <a:spLocks noGrp="1"/>
          </p:cNvSpPr>
          <p:nvPr>
            <p:ph idx="1"/>
          </p:nvPr>
        </p:nvSpPr>
        <p:spPr>
          <a:xfrm>
            <a:off x="755577" y="2204864"/>
            <a:ext cx="7344816" cy="3672407"/>
          </a:xfrm>
        </p:spPr>
        <p:txBody>
          <a:bodyPr>
            <a:normAutofit/>
          </a:bodyPr>
          <a:lstStyle/>
          <a:p>
            <a:pPr marL="68580" indent="0">
              <a:buNone/>
            </a:pPr>
            <a:r>
              <a:rPr lang="tr-TR" dirty="0"/>
              <a:t>Bu </a:t>
            </a:r>
            <a:r>
              <a:rPr lang="tr-TR" dirty="0" err="1"/>
              <a:t>âyetler</a:t>
            </a:r>
            <a:r>
              <a:rPr lang="tr-TR" dirty="0"/>
              <a:t> bize gösteriyor ki, bir </a:t>
            </a:r>
            <a:r>
              <a:rPr lang="tr-TR" dirty="0" err="1"/>
              <a:t>hâneye</a:t>
            </a:r>
            <a:r>
              <a:rPr lang="tr-TR" dirty="0"/>
              <a:t> </a:t>
            </a:r>
            <a:r>
              <a:rPr lang="tr-TR" dirty="0" err="1"/>
              <a:t>Kur’ân’ın</a:t>
            </a:r>
            <a:r>
              <a:rPr lang="tr-TR" dirty="0"/>
              <a:t> öğretileri girmemişse ve kişinin yaşayışına yön vermemişse, oraya şeytan girecek ve orada şeytanın istekleri uygulanacaktır. Bir yerde şeytan karar kılınca oradan bereket kalkar. Bereketin olmadığı yerde de zenginlik olmaz, kanaat olmaz ve huzur bulunmaz.</a:t>
            </a:r>
          </a:p>
        </p:txBody>
      </p:sp>
    </p:spTree>
    <p:extLst>
      <p:ext uri="{BB962C8B-B14F-4D97-AF65-F5344CB8AC3E}">
        <p14:creationId xmlns:p14="http://schemas.microsoft.com/office/powerpoint/2010/main" val="122358537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92563-93D8-D40F-6E92-AD26F73E06E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B01FDE5-34F4-1F59-2E45-B4FAC9281505}"/>
              </a:ext>
            </a:extLst>
          </p:cNvPr>
          <p:cNvSpPr>
            <a:spLocks noGrp="1"/>
          </p:cNvSpPr>
          <p:nvPr>
            <p:ph type="title"/>
          </p:nvPr>
        </p:nvSpPr>
        <p:spPr>
          <a:xfrm>
            <a:off x="1475656" y="2636912"/>
            <a:ext cx="6637468" cy="2706112"/>
          </a:xfrm>
        </p:spPr>
        <p:txBody>
          <a:bodyPr>
            <a:noAutofit/>
          </a:bodyPr>
          <a:lstStyle/>
          <a:p>
            <a:r>
              <a:rPr lang="tr-TR" sz="4400" b="1" dirty="0"/>
              <a:t>11. </a:t>
            </a:r>
            <a:r>
              <a:rPr lang="tr-TR" b="1" dirty="0"/>
              <a:t>Haddinden Fazla İdealist Olma</a:t>
            </a:r>
            <a:br>
              <a:rPr lang="tr-TR" b="1" dirty="0"/>
            </a:br>
            <a:br>
              <a:rPr lang="tr-TR" dirty="0"/>
            </a:br>
            <a:endParaRPr lang="tr-TR" sz="4400" b="1" dirty="0"/>
          </a:p>
        </p:txBody>
      </p:sp>
    </p:spTree>
    <p:extLst>
      <p:ext uri="{BB962C8B-B14F-4D97-AF65-F5344CB8AC3E}">
        <p14:creationId xmlns:p14="http://schemas.microsoft.com/office/powerpoint/2010/main" val="312864469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7EE67-829D-C439-E940-D8D122E6185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52EDD6C-3DA2-BA6B-4267-7FF3E12149CF}"/>
              </a:ext>
            </a:extLst>
          </p:cNvPr>
          <p:cNvSpPr>
            <a:spLocks noGrp="1"/>
          </p:cNvSpPr>
          <p:nvPr>
            <p:ph type="title"/>
          </p:nvPr>
        </p:nvSpPr>
        <p:spPr>
          <a:xfrm>
            <a:off x="575555" y="1088739"/>
            <a:ext cx="7773178" cy="1080120"/>
          </a:xfrm>
        </p:spPr>
        <p:txBody>
          <a:bodyPr>
            <a:normAutofit/>
          </a:bodyPr>
          <a:lstStyle/>
          <a:p>
            <a:pPr algn="ctr"/>
            <a:r>
              <a:rPr lang="tr-TR" b="1" dirty="0"/>
              <a:t>Haddinden Fazla İdealist Olma</a:t>
            </a:r>
            <a:endParaRPr lang="tr-TR" dirty="0"/>
          </a:p>
        </p:txBody>
      </p:sp>
      <p:sp>
        <p:nvSpPr>
          <p:cNvPr id="3" name="İçerik Yer Tutucusu 2">
            <a:extLst>
              <a:ext uri="{FF2B5EF4-FFF2-40B4-BE49-F238E27FC236}">
                <a16:creationId xmlns:a16="http://schemas.microsoft.com/office/drawing/2014/main" id="{8B7509CD-3BFD-4ACB-19F0-2147B27D4C51}"/>
              </a:ext>
            </a:extLst>
          </p:cNvPr>
          <p:cNvSpPr>
            <a:spLocks noGrp="1"/>
          </p:cNvSpPr>
          <p:nvPr>
            <p:ph idx="1"/>
          </p:nvPr>
        </p:nvSpPr>
        <p:spPr>
          <a:xfrm>
            <a:off x="755577" y="2204864"/>
            <a:ext cx="7344816" cy="3672407"/>
          </a:xfrm>
        </p:spPr>
        <p:txBody>
          <a:bodyPr>
            <a:normAutofit/>
          </a:bodyPr>
          <a:lstStyle/>
          <a:p>
            <a:pPr marL="68580" indent="0">
              <a:buNone/>
            </a:pPr>
            <a:r>
              <a:rPr lang="tr-TR" dirty="0"/>
              <a:t>Birçok eş adayı ya da eşler, -ister erkek olsun, ister bayan olsun- hayalindeki bir tipi aramakta veya medyada ve reklamlarda gördüğü birisi gibi bir eş bulma sevdasındadırlar. Böyle insanlar evlendiklerinde hâlâ elindeki ve evindeki ile değil hayalindeki ile beraberdirler. Bu kişilerin eşlerine ısınmaları zorlaşmakta ve bir birlerine kaynaşamamaktadırlar. </a:t>
            </a:r>
          </a:p>
        </p:txBody>
      </p:sp>
    </p:spTree>
    <p:extLst>
      <p:ext uri="{BB962C8B-B14F-4D97-AF65-F5344CB8AC3E}">
        <p14:creationId xmlns:p14="http://schemas.microsoft.com/office/powerpoint/2010/main" val="167525891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6AF58-B3E1-11AA-E2CC-1F456CED448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9DFD37A-1142-80C6-5395-233DE6CFA0BF}"/>
              </a:ext>
            </a:extLst>
          </p:cNvPr>
          <p:cNvSpPr>
            <a:spLocks noGrp="1"/>
          </p:cNvSpPr>
          <p:nvPr>
            <p:ph type="title"/>
          </p:nvPr>
        </p:nvSpPr>
        <p:spPr>
          <a:xfrm>
            <a:off x="575555" y="1088739"/>
            <a:ext cx="7773178" cy="1080120"/>
          </a:xfrm>
        </p:spPr>
        <p:txBody>
          <a:bodyPr>
            <a:normAutofit/>
          </a:bodyPr>
          <a:lstStyle/>
          <a:p>
            <a:pPr algn="ctr"/>
            <a:r>
              <a:rPr lang="tr-TR" b="1" dirty="0"/>
              <a:t>Haddinden Fazla İdealist Olma</a:t>
            </a:r>
            <a:endParaRPr lang="tr-TR" dirty="0"/>
          </a:p>
        </p:txBody>
      </p:sp>
      <p:sp>
        <p:nvSpPr>
          <p:cNvPr id="3" name="İçerik Yer Tutucusu 2">
            <a:extLst>
              <a:ext uri="{FF2B5EF4-FFF2-40B4-BE49-F238E27FC236}">
                <a16:creationId xmlns:a16="http://schemas.microsoft.com/office/drawing/2014/main" id="{459A3E3B-EF93-C086-61A5-8E8D28BECA64}"/>
              </a:ext>
            </a:extLst>
          </p:cNvPr>
          <p:cNvSpPr>
            <a:spLocks noGrp="1"/>
          </p:cNvSpPr>
          <p:nvPr>
            <p:ph idx="1"/>
          </p:nvPr>
        </p:nvSpPr>
        <p:spPr>
          <a:xfrm>
            <a:off x="755577" y="2204864"/>
            <a:ext cx="7344816" cy="3672407"/>
          </a:xfrm>
        </p:spPr>
        <p:txBody>
          <a:bodyPr>
            <a:normAutofit/>
          </a:bodyPr>
          <a:lstStyle/>
          <a:p>
            <a:pPr marL="68580" indent="0">
              <a:buNone/>
            </a:pPr>
            <a:r>
              <a:rPr lang="tr-TR" dirty="0"/>
              <a:t>Bu problemin çözümü de: Kişinin, sevdiğini bulamazsa bulduğunu sevmeye çalışması, hayalindeki eşi boşaması, evindeki eşiyle kaynaşmanın yoluna bakması, Allah’ın kendisine ihsan ettiği ve bir emanet olarak verdiği eşini gereği şekilde koruması ve muhafaza etmeye çalışmasıdır.</a:t>
            </a:r>
          </a:p>
        </p:txBody>
      </p:sp>
    </p:spTree>
    <p:extLst>
      <p:ext uri="{BB962C8B-B14F-4D97-AF65-F5344CB8AC3E}">
        <p14:creationId xmlns:p14="http://schemas.microsoft.com/office/powerpoint/2010/main" val="222812288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5D9BD-CA40-1A1B-2B20-B14A0B4597C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513214C-3726-EDCC-180B-9C1D86C02E54}"/>
              </a:ext>
            </a:extLst>
          </p:cNvPr>
          <p:cNvSpPr>
            <a:spLocks noGrp="1"/>
          </p:cNvSpPr>
          <p:nvPr>
            <p:ph type="title"/>
          </p:nvPr>
        </p:nvSpPr>
        <p:spPr>
          <a:xfrm>
            <a:off x="1258645" y="1556793"/>
            <a:ext cx="6637468" cy="2706112"/>
          </a:xfrm>
        </p:spPr>
        <p:txBody>
          <a:bodyPr>
            <a:noAutofit/>
          </a:bodyPr>
          <a:lstStyle/>
          <a:p>
            <a:r>
              <a:rPr lang="tr-TR" sz="4400" b="1" dirty="0"/>
              <a:t>12. </a:t>
            </a:r>
            <a:r>
              <a:rPr lang="tr-TR" b="1" dirty="0"/>
              <a:t>Kocanın Ekonomik Sıkıntıya Düşmesi</a:t>
            </a:r>
            <a:br>
              <a:rPr lang="tr-TR" dirty="0"/>
            </a:br>
            <a:endParaRPr lang="tr-TR" sz="4400" b="1" dirty="0"/>
          </a:p>
        </p:txBody>
      </p:sp>
    </p:spTree>
    <p:extLst>
      <p:ext uri="{BB962C8B-B14F-4D97-AF65-F5344CB8AC3E}">
        <p14:creationId xmlns:p14="http://schemas.microsoft.com/office/powerpoint/2010/main" val="99142889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F2147-A523-CEF0-8DFD-7C4B7787A38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B86E543-0A2E-D53B-35FF-DBA4F452A3E6}"/>
              </a:ext>
            </a:extLst>
          </p:cNvPr>
          <p:cNvSpPr>
            <a:spLocks noGrp="1"/>
          </p:cNvSpPr>
          <p:nvPr>
            <p:ph type="title"/>
          </p:nvPr>
        </p:nvSpPr>
        <p:spPr>
          <a:xfrm>
            <a:off x="703754" y="1052736"/>
            <a:ext cx="7396638" cy="986949"/>
          </a:xfrm>
        </p:spPr>
        <p:txBody>
          <a:bodyPr>
            <a:normAutofit fontScale="90000"/>
          </a:bodyPr>
          <a:lstStyle/>
          <a:p>
            <a:pPr algn="ctr"/>
            <a:r>
              <a:rPr lang="tr-TR" b="1" dirty="0"/>
              <a:t>Kocanın Ekonomik Sıkıntıya Düşmesi</a:t>
            </a:r>
            <a:endParaRPr lang="tr-TR" dirty="0"/>
          </a:p>
        </p:txBody>
      </p:sp>
      <p:sp>
        <p:nvSpPr>
          <p:cNvPr id="3" name="İçerik Yer Tutucusu 2">
            <a:extLst>
              <a:ext uri="{FF2B5EF4-FFF2-40B4-BE49-F238E27FC236}">
                <a16:creationId xmlns:a16="http://schemas.microsoft.com/office/drawing/2014/main" id="{8EA320C1-23C2-CE6D-9426-A8800D79A975}"/>
              </a:ext>
            </a:extLst>
          </p:cNvPr>
          <p:cNvSpPr>
            <a:spLocks noGrp="1"/>
          </p:cNvSpPr>
          <p:nvPr>
            <p:ph idx="1"/>
          </p:nvPr>
        </p:nvSpPr>
        <p:spPr>
          <a:xfrm>
            <a:off x="1043608" y="1772816"/>
            <a:ext cx="7128791" cy="4563869"/>
          </a:xfrm>
        </p:spPr>
        <p:txBody>
          <a:bodyPr>
            <a:normAutofit/>
          </a:bodyPr>
          <a:lstStyle/>
          <a:p>
            <a:pPr marL="68580" indent="0">
              <a:buNone/>
            </a:pPr>
            <a:endParaRPr lang="tr-TR" dirty="0"/>
          </a:p>
          <a:p>
            <a:pPr marL="68580" indent="0">
              <a:buNone/>
            </a:pPr>
            <a:r>
              <a:rPr lang="tr-TR" dirty="0"/>
              <a:t>Böyle durumlarda sabır ve kanaatle, karşılıklı anlayışla, sebeplere başvurarak neticeyi Allah’a bırakmalı, bu gibi durumlarla da imtihan edildiğimizin farkında olmalıyız. Çünkü </a:t>
            </a:r>
            <a:r>
              <a:rPr lang="tr-TR" dirty="0" err="1"/>
              <a:t>âyette</a:t>
            </a:r>
            <a:r>
              <a:rPr lang="tr-TR" dirty="0"/>
              <a:t> </a:t>
            </a:r>
            <a:r>
              <a:rPr lang="tr-TR" dirty="0" err="1"/>
              <a:t>Cenâb</a:t>
            </a:r>
            <a:r>
              <a:rPr lang="tr-TR" dirty="0"/>
              <a:t>-ı Hak “</a:t>
            </a:r>
            <a:r>
              <a:rPr lang="tr-TR" b="1" i="1" dirty="0"/>
              <a:t>Biz, sizi korkuyla, açlıkla, mâl, can ve meyve noksanlığıyla deneyeceğiz. Sabredenleri müjdele.</a:t>
            </a:r>
            <a:r>
              <a:rPr lang="tr-TR" dirty="0"/>
              <a:t>” (Bakara 155) buyurmaktadır.</a:t>
            </a:r>
          </a:p>
          <a:p>
            <a:pPr marL="68580" indent="0">
              <a:buNone/>
            </a:pPr>
            <a:endParaRPr lang="tr-TR" dirty="0"/>
          </a:p>
        </p:txBody>
      </p:sp>
    </p:spTree>
    <p:extLst>
      <p:ext uri="{BB962C8B-B14F-4D97-AF65-F5344CB8AC3E}">
        <p14:creationId xmlns:p14="http://schemas.microsoft.com/office/powerpoint/2010/main" val="253656676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17C9F-64C4-F2E0-1C08-091B6BFA938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AFCBA65-EFE4-6C6E-B1C8-0F302982F48D}"/>
              </a:ext>
            </a:extLst>
          </p:cNvPr>
          <p:cNvSpPr>
            <a:spLocks noGrp="1"/>
          </p:cNvSpPr>
          <p:nvPr>
            <p:ph type="title"/>
          </p:nvPr>
        </p:nvSpPr>
        <p:spPr>
          <a:xfrm>
            <a:off x="1258645" y="1556793"/>
            <a:ext cx="6637468" cy="2706112"/>
          </a:xfrm>
        </p:spPr>
        <p:txBody>
          <a:bodyPr>
            <a:noAutofit/>
          </a:bodyPr>
          <a:lstStyle/>
          <a:p>
            <a:r>
              <a:rPr lang="tr-TR" sz="4400" b="1" dirty="0"/>
              <a:t>13. </a:t>
            </a:r>
            <a:r>
              <a:rPr lang="tr-TR" b="1" dirty="0"/>
              <a:t>Eşlerin “Boşama” İfadelerini Fütursuz Kullanmaları</a:t>
            </a:r>
            <a:br>
              <a:rPr lang="tr-TR" dirty="0"/>
            </a:br>
            <a:endParaRPr lang="tr-TR" sz="4400" b="1" dirty="0"/>
          </a:p>
        </p:txBody>
      </p:sp>
    </p:spTree>
    <p:extLst>
      <p:ext uri="{BB962C8B-B14F-4D97-AF65-F5344CB8AC3E}">
        <p14:creationId xmlns:p14="http://schemas.microsoft.com/office/powerpoint/2010/main" val="157148467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1B87D-0931-595F-AD1A-28B77A6C6A8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51C17F8-6642-D761-0504-084BD28C807E}"/>
              </a:ext>
            </a:extLst>
          </p:cNvPr>
          <p:cNvSpPr>
            <a:spLocks noGrp="1"/>
          </p:cNvSpPr>
          <p:nvPr>
            <p:ph type="title"/>
          </p:nvPr>
        </p:nvSpPr>
        <p:spPr>
          <a:xfrm>
            <a:off x="703754" y="1052736"/>
            <a:ext cx="7396638" cy="986949"/>
          </a:xfrm>
        </p:spPr>
        <p:txBody>
          <a:bodyPr>
            <a:normAutofit/>
          </a:bodyPr>
          <a:lstStyle/>
          <a:p>
            <a:pPr algn="ctr"/>
            <a:r>
              <a:rPr lang="tr-TR" b="1" dirty="0"/>
              <a:t>Boşanma Konusu</a:t>
            </a:r>
            <a:endParaRPr lang="tr-TR" dirty="0"/>
          </a:p>
        </p:txBody>
      </p:sp>
      <p:sp>
        <p:nvSpPr>
          <p:cNvPr id="3" name="İçerik Yer Tutucusu 2">
            <a:extLst>
              <a:ext uri="{FF2B5EF4-FFF2-40B4-BE49-F238E27FC236}">
                <a16:creationId xmlns:a16="http://schemas.microsoft.com/office/drawing/2014/main" id="{E7E5DDDE-9A3D-DBCE-96D2-4D1B86A886C4}"/>
              </a:ext>
            </a:extLst>
          </p:cNvPr>
          <p:cNvSpPr>
            <a:spLocks noGrp="1"/>
          </p:cNvSpPr>
          <p:nvPr>
            <p:ph idx="1"/>
          </p:nvPr>
        </p:nvSpPr>
        <p:spPr>
          <a:xfrm>
            <a:off x="1043608" y="1772816"/>
            <a:ext cx="7128791" cy="4563869"/>
          </a:xfrm>
        </p:spPr>
        <p:txBody>
          <a:bodyPr>
            <a:normAutofit/>
          </a:bodyPr>
          <a:lstStyle/>
          <a:p>
            <a:pPr marL="68580" indent="0">
              <a:buNone/>
            </a:pPr>
            <a:endParaRPr lang="tr-TR" dirty="0"/>
          </a:p>
          <a:p>
            <a:r>
              <a:rPr lang="tr-TR" dirty="0"/>
              <a:t>Üç şey vardır ki, ciddisi de ciddidir, şakası da ciddidir: Nikâh, boşama, ve </a:t>
            </a:r>
            <a:r>
              <a:rPr lang="tr-TR" dirty="0" err="1"/>
              <a:t>ric‘a</a:t>
            </a:r>
            <a:endParaRPr lang="tr-TR" dirty="0"/>
          </a:p>
          <a:p>
            <a:endParaRPr lang="tr-TR" dirty="0"/>
          </a:p>
          <a:p>
            <a:r>
              <a:rPr lang="tr-TR" dirty="0"/>
              <a:t>Helâl olup da Allah’ın en çok </a:t>
            </a:r>
            <a:r>
              <a:rPr lang="tr-TR" dirty="0" err="1"/>
              <a:t>buğz</a:t>
            </a:r>
            <a:r>
              <a:rPr lang="tr-TR" dirty="0"/>
              <a:t> ettiği (hoşlanmadığı) şey, boşanmadır</a:t>
            </a:r>
          </a:p>
          <a:p>
            <a:endParaRPr lang="tr-TR" dirty="0"/>
          </a:p>
          <a:p>
            <a:r>
              <a:rPr lang="tr-TR" dirty="0"/>
              <a:t>Herhangi bir kadın şiddetli/aşırı geçimsizlik olmaksızın boşanma istese, ona cennetin kokusu haramdır</a:t>
            </a:r>
          </a:p>
          <a:p>
            <a:pPr marL="68580" indent="0">
              <a:buNone/>
            </a:pPr>
            <a:endParaRPr lang="tr-TR" dirty="0"/>
          </a:p>
        </p:txBody>
      </p:sp>
    </p:spTree>
    <p:extLst>
      <p:ext uri="{BB962C8B-B14F-4D97-AF65-F5344CB8AC3E}">
        <p14:creationId xmlns:p14="http://schemas.microsoft.com/office/powerpoint/2010/main" val="1265579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515FA-50EF-2411-62B2-57296518695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AE8A9BD-03ED-2A8D-FFC6-FF4A8272A84C}"/>
              </a:ext>
            </a:extLst>
          </p:cNvPr>
          <p:cNvSpPr>
            <a:spLocks noGrp="1"/>
          </p:cNvSpPr>
          <p:nvPr>
            <p:ph type="title"/>
          </p:nvPr>
        </p:nvSpPr>
        <p:spPr/>
        <p:txBody>
          <a:bodyPr/>
          <a:lstStyle/>
          <a:p>
            <a:pPr algn="ctr"/>
            <a:r>
              <a:rPr lang="tr-TR" dirty="0"/>
              <a:t>Aile Kurmaya Teşvik</a:t>
            </a:r>
          </a:p>
        </p:txBody>
      </p:sp>
      <p:sp>
        <p:nvSpPr>
          <p:cNvPr id="3" name="İçerik Yer Tutucusu 2">
            <a:extLst>
              <a:ext uri="{FF2B5EF4-FFF2-40B4-BE49-F238E27FC236}">
                <a16:creationId xmlns:a16="http://schemas.microsoft.com/office/drawing/2014/main" id="{FF449BA9-617F-D801-DCAF-DAC0594986D9}"/>
              </a:ext>
            </a:extLst>
          </p:cNvPr>
          <p:cNvSpPr>
            <a:spLocks noGrp="1"/>
          </p:cNvSpPr>
          <p:nvPr>
            <p:ph idx="1"/>
          </p:nvPr>
        </p:nvSpPr>
        <p:spPr/>
        <p:txBody>
          <a:bodyPr>
            <a:normAutofit/>
          </a:bodyPr>
          <a:lstStyle/>
          <a:p>
            <a:r>
              <a:rPr lang="tr-TR" dirty="0"/>
              <a:t>Evlenmek benim sünnetimdendir. Kim benim sünnetimle amel etmezse o benim sünnetim üzere değildir. Evlenebilecek imkanı olan evlensin, evlenebilecek imkan bulamayan da oruç tutsun; zira oruç, şehveti kırar.</a:t>
            </a:r>
          </a:p>
          <a:p>
            <a:r>
              <a:rPr lang="tr-TR" dirty="0"/>
              <a:t>Sizden evlenmeye gücü yeten evlensin, zira evlenmek gözü ve iffeti haramdan son derece koruyucudur.</a:t>
            </a:r>
          </a:p>
        </p:txBody>
      </p:sp>
    </p:spTree>
    <p:extLst>
      <p:ext uri="{BB962C8B-B14F-4D97-AF65-F5344CB8AC3E}">
        <p14:creationId xmlns:p14="http://schemas.microsoft.com/office/powerpoint/2010/main" val="290186182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6FB2C-E740-4CFD-4E51-6EF54C4D8DD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CF98F2C-18E4-DC70-7615-9FC7CC3C305E}"/>
              </a:ext>
            </a:extLst>
          </p:cNvPr>
          <p:cNvSpPr>
            <a:spLocks noGrp="1"/>
          </p:cNvSpPr>
          <p:nvPr>
            <p:ph type="title"/>
          </p:nvPr>
        </p:nvSpPr>
        <p:spPr>
          <a:xfrm>
            <a:off x="1258645" y="1556793"/>
            <a:ext cx="6637468" cy="2706112"/>
          </a:xfrm>
        </p:spPr>
        <p:txBody>
          <a:bodyPr>
            <a:noAutofit/>
          </a:bodyPr>
          <a:lstStyle/>
          <a:p>
            <a:r>
              <a:rPr lang="tr-TR" sz="4400" b="1" dirty="0"/>
              <a:t>14. </a:t>
            </a:r>
            <a:r>
              <a:rPr lang="tr-TR" b="1" dirty="0"/>
              <a:t>Gayr-ı Ahlâkî Zaaflar</a:t>
            </a:r>
            <a:br>
              <a:rPr lang="tr-TR" b="1" dirty="0"/>
            </a:br>
            <a:br>
              <a:rPr lang="tr-TR" dirty="0"/>
            </a:br>
            <a:endParaRPr lang="tr-TR" sz="4400" b="1" dirty="0"/>
          </a:p>
        </p:txBody>
      </p:sp>
    </p:spTree>
    <p:extLst>
      <p:ext uri="{BB962C8B-B14F-4D97-AF65-F5344CB8AC3E}">
        <p14:creationId xmlns:p14="http://schemas.microsoft.com/office/powerpoint/2010/main" val="178240423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D808E-BFC6-CF29-0FC4-5EC2D464C6D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270F75A-79D8-90A4-A9B8-C9D75855F354}"/>
              </a:ext>
            </a:extLst>
          </p:cNvPr>
          <p:cNvSpPr>
            <a:spLocks noGrp="1"/>
          </p:cNvSpPr>
          <p:nvPr>
            <p:ph type="title"/>
          </p:nvPr>
        </p:nvSpPr>
        <p:spPr>
          <a:xfrm>
            <a:off x="703754" y="1052736"/>
            <a:ext cx="7396638" cy="986949"/>
          </a:xfrm>
        </p:spPr>
        <p:txBody>
          <a:bodyPr>
            <a:normAutofit/>
          </a:bodyPr>
          <a:lstStyle/>
          <a:p>
            <a:pPr algn="ctr"/>
            <a:r>
              <a:rPr lang="tr-TR" b="1" dirty="0"/>
              <a:t>Gayr-ı Ahlâkî Zaaflar</a:t>
            </a:r>
            <a:endParaRPr lang="tr-TR" dirty="0"/>
          </a:p>
        </p:txBody>
      </p:sp>
      <p:sp>
        <p:nvSpPr>
          <p:cNvPr id="3" name="İçerik Yer Tutucusu 2">
            <a:extLst>
              <a:ext uri="{FF2B5EF4-FFF2-40B4-BE49-F238E27FC236}">
                <a16:creationId xmlns:a16="http://schemas.microsoft.com/office/drawing/2014/main" id="{2775933B-0C04-1123-0623-940D9FA78014}"/>
              </a:ext>
            </a:extLst>
          </p:cNvPr>
          <p:cNvSpPr>
            <a:spLocks noGrp="1"/>
          </p:cNvSpPr>
          <p:nvPr>
            <p:ph idx="1"/>
          </p:nvPr>
        </p:nvSpPr>
        <p:spPr>
          <a:xfrm>
            <a:off x="1043608" y="1772816"/>
            <a:ext cx="7128791" cy="4563869"/>
          </a:xfrm>
        </p:spPr>
        <p:txBody>
          <a:bodyPr>
            <a:normAutofit/>
          </a:bodyPr>
          <a:lstStyle/>
          <a:p>
            <a:pPr marL="68580" indent="0">
              <a:buNone/>
            </a:pPr>
            <a:endParaRPr lang="tr-TR" dirty="0"/>
          </a:p>
          <a:p>
            <a:pPr marL="68580" indent="0">
              <a:buNone/>
            </a:pPr>
            <a:r>
              <a:rPr lang="tr-TR" dirty="0"/>
              <a:t>Eşlerin, evde müstehcen filmler seyretmeleri ailenin huzurunu bozmaktadır. Aynı zamanda çocukların ahlâkını da heder etmektedir. Yine dışarıda gayr-i ahlâkî hareketlerde bulunmak da eşlerin huzurunu bozmaktadır. Meselâ, bir kocanın dışarıda namahrem bir kadınla dolaşması, beraber olması veya  öyle birisine alaka duyması, dinen ve  ahlâken iyi bir davranış olmadığı gibi hanımı açısından da iyi bir hareket değildir.</a:t>
            </a:r>
          </a:p>
          <a:p>
            <a:pPr marL="68580" indent="0">
              <a:buNone/>
            </a:pPr>
            <a:endParaRPr lang="tr-TR" dirty="0"/>
          </a:p>
        </p:txBody>
      </p:sp>
    </p:spTree>
    <p:extLst>
      <p:ext uri="{BB962C8B-B14F-4D97-AF65-F5344CB8AC3E}">
        <p14:creationId xmlns:p14="http://schemas.microsoft.com/office/powerpoint/2010/main" val="189443518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508E4-000C-77F5-C049-E35891F6CCD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04A2932-1600-D544-7D92-6560A747E480}"/>
              </a:ext>
            </a:extLst>
          </p:cNvPr>
          <p:cNvSpPr>
            <a:spLocks noGrp="1"/>
          </p:cNvSpPr>
          <p:nvPr>
            <p:ph type="title"/>
          </p:nvPr>
        </p:nvSpPr>
        <p:spPr>
          <a:xfrm>
            <a:off x="703754" y="1052736"/>
            <a:ext cx="7396638" cy="986949"/>
          </a:xfrm>
        </p:spPr>
        <p:txBody>
          <a:bodyPr>
            <a:normAutofit/>
          </a:bodyPr>
          <a:lstStyle/>
          <a:p>
            <a:pPr algn="ctr"/>
            <a:r>
              <a:rPr lang="tr-TR" b="1" dirty="0"/>
              <a:t>Gayr-ı Ahlâkî Zaaflar</a:t>
            </a:r>
            <a:endParaRPr lang="tr-TR" dirty="0"/>
          </a:p>
        </p:txBody>
      </p:sp>
      <p:sp>
        <p:nvSpPr>
          <p:cNvPr id="3" name="İçerik Yer Tutucusu 2">
            <a:extLst>
              <a:ext uri="{FF2B5EF4-FFF2-40B4-BE49-F238E27FC236}">
                <a16:creationId xmlns:a16="http://schemas.microsoft.com/office/drawing/2014/main" id="{283F329D-06CA-024F-0741-3BAACBC42EFC}"/>
              </a:ext>
            </a:extLst>
          </p:cNvPr>
          <p:cNvSpPr>
            <a:spLocks noGrp="1"/>
          </p:cNvSpPr>
          <p:nvPr>
            <p:ph idx="1"/>
          </p:nvPr>
        </p:nvSpPr>
        <p:spPr>
          <a:xfrm>
            <a:off x="1043608" y="1772816"/>
            <a:ext cx="7128791" cy="4563869"/>
          </a:xfrm>
        </p:spPr>
        <p:txBody>
          <a:bodyPr>
            <a:normAutofit lnSpcReduction="10000"/>
          </a:bodyPr>
          <a:lstStyle/>
          <a:p>
            <a:pPr marL="68580" indent="0">
              <a:buNone/>
            </a:pPr>
            <a:endParaRPr lang="tr-TR" dirty="0"/>
          </a:p>
          <a:p>
            <a:r>
              <a:rPr lang="tr-TR" b="1" dirty="0"/>
              <a:t>Siz ebeveyninize iyi davranın, çocuklarınız da size iyi davransınlar; siz iffetli olun ki, kadınlarınız da iffetli olsunlar</a:t>
            </a:r>
            <a:r>
              <a:rPr lang="tr-TR" dirty="0"/>
              <a:t>.</a:t>
            </a:r>
          </a:p>
          <a:p>
            <a:r>
              <a:rPr lang="tr-TR" dirty="0"/>
              <a:t>İster kadının olsun ister erkeğin iffetli olmasının hem din açısından hem de aile huzuru açısından büyük önemi bulunmaktadır. Bunun için </a:t>
            </a:r>
            <a:r>
              <a:rPr lang="tr-TR" dirty="0" err="1"/>
              <a:t>Kur’ân</a:t>
            </a:r>
            <a:r>
              <a:rPr lang="tr-TR" dirty="0"/>
              <a:t>-ı Kerim’de inananlara Hz. Meryem’in iffeti örnek verilmekte ve şöyle buyurulmaktadır: “</a:t>
            </a:r>
            <a:r>
              <a:rPr lang="tr-TR" b="1" i="1" dirty="0"/>
              <a:t>Allah, inananlara iffetini koruyan İmran’ın kızı Meryem’i misal vermektedir </a:t>
            </a:r>
            <a:r>
              <a:rPr lang="tr-TR" i="1" dirty="0"/>
              <a:t>(Tahrim 12)</a:t>
            </a:r>
            <a:endParaRPr lang="tr-TR" dirty="0"/>
          </a:p>
          <a:p>
            <a:pPr marL="68580" indent="0">
              <a:buNone/>
            </a:pPr>
            <a:endParaRPr lang="tr-TR" dirty="0"/>
          </a:p>
        </p:txBody>
      </p:sp>
    </p:spTree>
    <p:extLst>
      <p:ext uri="{BB962C8B-B14F-4D97-AF65-F5344CB8AC3E}">
        <p14:creationId xmlns:p14="http://schemas.microsoft.com/office/powerpoint/2010/main" val="404302679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18432-9E53-C977-A21A-2729E3B14AA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D531DA2-BFB7-6EC7-DE08-0AC88CE0665A}"/>
              </a:ext>
            </a:extLst>
          </p:cNvPr>
          <p:cNvSpPr>
            <a:spLocks noGrp="1"/>
          </p:cNvSpPr>
          <p:nvPr>
            <p:ph type="title"/>
          </p:nvPr>
        </p:nvSpPr>
        <p:spPr>
          <a:xfrm>
            <a:off x="1258645" y="1556793"/>
            <a:ext cx="6637468" cy="2706112"/>
          </a:xfrm>
        </p:spPr>
        <p:txBody>
          <a:bodyPr>
            <a:noAutofit/>
          </a:bodyPr>
          <a:lstStyle/>
          <a:p>
            <a:r>
              <a:rPr lang="tr-TR" sz="4400" b="1" dirty="0"/>
              <a:t>15. </a:t>
            </a:r>
            <a:r>
              <a:rPr lang="tr-TR" b="1" dirty="0"/>
              <a:t>Aile Sırrını Yaymak</a:t>
            </a:r>
            <a:br>
              <a:rPr lang="tr-TR" b="1" dirty="0"/>
            </a:br>
            <a:br>
              <a:rPr lang="tr-TR" dirty="0"/>
            </a:br>
            <a:endParaRPr lang="tr-TR" sz="4400" b="1" dirty="0"/>
          </a:p>
        </p:txBody>
      </p:sp>
    </p:spTree>
    <p:extLst>
      <p:ext uri="{BB962C8B-B14F-4D97-AF65-F5344CB8AC3E}">
        <p14:creationId xmlns:p14="http://schemas.microsoft.com/office/powerpoint/2010/main" val="1099253694"/>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C2759-977D-672C-7C52-8300136D0D0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7E119C0-34EB-B42D-A22C-4B9E5C302221}"/>
              </a:ext>
            </a:extLst>
          </p:cNvPr>
          <p:cNvSpPr>
            <a:spLocks noGrp="1"/>
          </p:cNvSpPr>
          <p:nvPr>
            <p:ph type="title"/>
          </p:nvPr>
        </p:nvSpPr>
        <p:spPr>
          <a:xfrm>
            <a:off x="759262" y="620688"/>
            <a:ext cx="7396638" cy="986949"/>
          </a:xfrm>
        </p:spPr>
        <p:txBody>
          <a:bodyPr>
            <a:normAutofit/>
          </a:bodyPr>
          <a:lstStyle/>
          <a:p>
            <a:pPr algn="ctr"/>
            <a:r>
              <a:rPr lang="tr-TR" b="1" dirty="0"/>
              <a:t>Aile Sırrını Yaymak</a:t>
            </a:r>
            <a:endParaRPr lang="tr-TR" dirty="0"/>
          </a:p>
        </p:txBody>
      </p:sp>
      <p:sp>
        <p:nvSpPr>
          <p:cNvPr id="3" name="İçerik Yer Tutucusu 2">
            <a:extLst>
              <a:ext uri="{FF2B5EF4-FFF2-40B4-BE49-F238E27FC236}">
                <a16:creationId xmlns:a16="http://schemas.microsoft.com/office/drawing/2014/main" id="{F71E6BE1-5693-893C-3411-FFD5C7338350}"/>
              </a:ext>
            </a:extLst>
          </p:cNvPr>
          <p:cNvSpPr>
            <a:spLocks noGrp="1"/>
          </p:cNvSpPr>
          <p:nvPr>
            <p:ph idx="1"/>
          </p:nvPr>
        </p:nvSpPr>
        <p:spPr>
          <a:xfrm>
            <a:off x="759262" y="1772816"/>
            <a:ext cx="7413137" cy="4563869"/>
          </a:xfrm>
        </p:spPr>
        <p:txBody>
          <a:bodyPr>
            <a:normAutofit lnSpcReduction="10000"/>
          </a:bodyPr>
          <a:lstStyle/>
          <a:p>
            <a:r>
              <a:rPr lang="tr-TR" dirty="0"/>
              <a:t>Etrafımızdaki bir çok kadının ya da erkeğin aile sırlarını dışarıya yaydıklarını, en azından dostlarına söylediklerini, dostların da kendi dostlarına söyleyerek herkese yaydıklarını görmekteyiz. Böyle yapan kişiler, aile huzurunun ve güveninin yok olmasına sebep oldukları gibi toplumdaki itibarlarını da kaybetmektedirler. </a:t>
            </a:r>
          </a:p>
          <a:p>
            <a:r>
              <a:rPr lang="tr-TR" b="1" dirty="0"/>
              <a:t>Kıyamet günü Allah indinde, </a:t>
            </a:r>
            <a:r>
              <a:rPr lang="tr-TR" b="1" dirty="0" err="1"/>
              <a:t>emânete</a:t>
            </a:r>
            <a:r>
              <a:rPr lang="tr-TR" b="1" dirty="0"/>
              <a:t> </a:t>
            </a:r>
            <a:r>
              <a:rPr lang="tr-TR" b="1" dirty="0" err="1"/>
              <a:t>hıyânetin</a:t>
            </a:r>
            <a:r>
              <a:rPr lang="tr-TR" b="1" dirty="0"/>
              <a:t> en büyüklerinden biri; kocanın karısına, karısının da kocasına  </a:t>
            </a:r>
            <a:r>
              <a:rPr lang="tr-TR" dirty="0"/>
              <a:t>(özel hayatı ile ilgili) </a:t>
            </a:r>
            <a:r>
              <a:rPr lang="tr-TR" b="1" dirty="0"/>
              <a:t>söylediği ve kocanın da ifşa ettiği bu sırrı </a:t>
            </a:r>
            <a:r>
              <a:rPr lang="tr-TR" dirty="0"/>
              <a:t>(gizlilikleri)</a:t>
            </a:r>
            <a:r>
              <a:rPr lang="tr-TR" b="1" dirty="0" err="1"/>
              <a:t>dır</a:t>
            </a:r>
            <a:r>
              <a:rPr lang="tr-TR" b="1" dirty="0"/>
              <a:t>.</a:t>
            </a:r>
            <a:endParaRPr lang="tr-TR" dirty="0"/>
          </a:p>
        </p:txBody>
      </p:sp>
    </p:spTree>
    <p:extLst>
      <p:ext uri="{BB962C8B-B14F-4D97-AF65-F5344CB8AC3E}">
        <p14:creationId xmlns:p14="http://schemas.microsoft.com/office/powerpoint/2010/main" val="209317143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3CC13-900A-66F9-130C-6EA4E9DABEA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0F46942-D4DC-3139-8B03-B66A7373588F}"/>
              </a:ext>
            </a:extLst>
          </p:cNvPr>
          <p:cNvSpPr>
            <a:spLocks noGrp="1"/>
          </p:cNvSpPr>
          <p:nvPr>
            <p:ph type="title"/>
          </p:nvPr>
        </p:nvSpPr>
        <p:spPr>
          <a:xfrm>
            <a:off x="1475656" y="2636912"/>
            <a:ext cx="6637468" cy="2706112"/>
          </a:xfrm>
        </p:spPr>
        <p:txBody>
          <a:bodyPr>
            <a:noAutofit/>
          </a:bodyPr>
          <a:lstStyle/>
          <a:p>
            <a:r>
              <a:rPr lang="tr-TR" sz="4400" b="1" dirty="0"/>
              <a:t>16. </a:t>
            </a:r>
            <a:r>
              <a:rPr lang="tr-TR" b="1" dirty="0"/>
              <a:t>Sıla-i Rahmi Kesmek ya da Engel Olmak</a:t>
            </a:r>
            <a:br>
              <a:rPr lang="tr-TR" b="1" dirty="0"/>
            </a:br>
            <a:br>
              <a:rPr lang="tr-TR" dirty="0"/>
            </a:br>
            <a:endParaRPr lang="tr-TR" sz="4400" b="1" dirty="0"/>
          </a:p>
        </p:txBody>
      </p:sp>
    </p:spTree>
    <p:extLst>
      <p:ext uri="{BB962C8B-B14F-4D97-AF65-F5344CB8AC3E}">
        <p14:creationId xmlns:p14="http://schemas.microsoft.com/office/powerpoint/2010/main" val="218885199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C9D04-CCB5-405E-876B-809A353CFC3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DCF8467-C870-BA19-F9F8-1BD4DAC8C522}"/>
              </a:ext>
            </a:extLst>
          </p:cNvPr>
          <p:cNvSpPr>
            <a:spLocks noGrp="1"/>
          </p:cNvSpPr>
          <p:nvPr>
            <p:ph type="title"/>
          </p:nvPr>
        </p:nvSpPr>
        <p:spPr>
          <a:xfrm>
            <a:off x="575555" y="1088739"/>
            <a:ext cx="7773178" cy="1080120"/>
          </a:xfrm>
        </p:spPr>
        <p:txBody>
          <a:bodyPr>
            <a:normAutofit fontScale="90000"/>
          </a:bodyPr>
          <a:lstStyle/>
          <a:p>
            <a:pPr algn="ctr"/>
            <a:r>
              <a:rPr lang="tr-TR" b="1" dirty="0"/>
              <a:t>Sıla-i Rahmi Kesmek ya da Engel Olmak</a:t>
            </a:r>
            <a:endParaRPr lang="tr-TR" dirty="0"/>
          </a:p>
        </p:txBody>
      </p:sp>
      <p:sp>
        <p:nvSpPr>
          <p:cNvPr id="3" name="İçerik Yer Tutucusu 2">
            <a:extLst>
              <a:ext uri="{FF2B5EF4-FFF2-40B4-BE49-F238E27FC236}">
                <a16:creationId xmlns:a16="http://schemas.microsoft.com/office/drawing/2014/main" id="{2D41286A-A305-C643-9972-93A8990DE372}"/>
              </a:ext>
            </a:extLst>
          </p:cNvPr>
          <p:cNvSpPr>
            <a:spLocks noGrp="1"/>
          </p:cNvSpPr>
          <p:nvPr>
            <p:ph idx="1"/>
          </p:nvPr>
        </p:nvSpPr>
        <p:spPr>
          <a:xfrm>
            <a:off x="755576" y="2204865"/>
            <a:ext cx="7413137" cy="3024336"/>
          </a:xfrm>
        </p:spPr>
        <p:txBody>
          <a:bodyPr>
            <a:normAutofit/>
          </a:bodyPr>
          <a:lstStyle/>
          <a:p>
            <a:pPr marL="68580" indent="0">
              <a:buNone/>
            </a:pPr>
            <a:r>
              <a:rPr lang="tr-TR" dirty="0"/>
              <a:t>“Ben ana-babamı ziyaret ediyorsam, eşimin de ana-babasını ziyaret etmesi hakkıdır.” Öyle ise çifte standart uygulanmamalıdır. Bu konuda Peygamberimiz (</a:t>
            </a:r>
            <a:r>
              <a:rPr lang="tr-TR" i="1" dirty="0" err="1"/>
              <a:t>sallallâhu</a:t>
            </a:r>
            <a:r>
              <a:rPr lang="tr-TR" i="1" dirty="0"/>
              <a:t> aleyhi ve </a:t>
            </a:r>
            <a:r>
              <a:rPr lang="tr-TR" i="1" dirty="0" err="1"/>
              <a:t>sellem</a:t>
            </a:r>
            <a:r>
              <a:rPr lang="tr-TR" dirty="0"/>
              <a:t>) “</a:t>
            </a:r>
            <a:r>
              <a:rPr lang="tr-TR" b="1" dirty="0"/>
              <a:t>Kendin için arzu ettiğini, kardeşin için de arzu etmedikçe kâmil bir mümin olamazsın</a:t>
            </a:r>
            <a:r>
              <a:rPr lang="tr-TR" dirty="0"/>
              <a:t>” buyurmuştur. </a:t>
            </a:r>
          </a:p>
        </p:txBody>
      </p:sp>
    </p:spTree>
    <p:extLst>
      <p:ext uri="{BB962C8B-B14F-4D97-AF65-F5344CB8AC3E}">
        <p14:creationId xmlns:p14="http://schemas.microsoft.com/office/powerpoint/2010/main" val="218453178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B2056-1B58-B238-504C-123F97F09E7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8829985-9A48-6D38-80F8-D3C94AB64F73}"/>
              </a:ext>
            </a:extLst>
          </p:cNvPr>
          <p:cNvSpPr>
            <a:spLocks noGrp="1"/>
          </p:cNvSpPr>
          <p:nvPr>
            <p:ph type="title"/>
          </p:nvPr>
        </p:nvSpPr>
        <p:spPr>
          <a:xfrm>
            <a:off x="1475656" y="2636912"/>
            <a:ext cx="6637468" cy="1800200"/>
          </a:xfrm>
        </p:spPr>
        <p:txBody>
          <a:bodyPr>
            <a:noAutofit/>
          </a:bodyPr>
          <a:lstStyle/>
          <a:p>
            <a:r>
              <a:rPr lang="tr-TR" sz="4400" b="1" dirty="0"/>
              <a:t>17. </a:t>
            </a:r>
            <a:r>
              <a:rPr lang="tr-TR" b="1" dirty="0"/>
              <a:t>Çevrenin İfsadı</a:t>
            </a:r>
            <a:br>
              <a:rPr lang="tr-TR" dirty="0"/>
            </a:br>
            <a:endParaRPr lang="tr-TR" sz="4400" b="1" dirty="0"/>
          </a:p>
        </p:txBody>
      </p:sp>
    </p:spTree>
    <p:extLst>
      <p:ext uri="{BB962C8B-B14F-4D97-AF65-F5344CB8AC3E}">
        <p14:creationId xmlns:p14="http://schemas.microsoft.com/office/powerpoint/2010/main" val="162702071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6E7F1-9D13-7BDA-197A-6932440A2B9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DF55D5E-A0B3-0407-D53F-18F109E63D03}"/>
              </a:ext>
            </a:extLst>
          </p:cNvPr>
          <p:cNvSpPr>
            <a:spLocks noGrp="1"/>
          </p:cNvSpPr>
          <p:nvPr>
            <p:ph type="title"/>
          </p:nvPr>
        </p:nvSpPr>
        <p:spPr>
          <a:xfrm>
            <a:off x="395536" y="620688"/>
            <a:ext cx="7773178" cy="1080120"/>
          </a:xfrm>
        </p:spPr>
        <p:txBody>
          <a:bodyPr>
            <a:normAutofit/>
          </a:bodyPr>
          <a:lstStyle/>
          <a:p>
            <a:pPr algn="ctr"/>
            <a:r>
              <a:rPr lang="tr-TR" b="1" dirty="0"/>
              <a:t>Çevrenin İfsadı</a:t>
            </a:r>
            <a:endParaRPr lang="tr-TR" dirty="0"/>
          </a:p>
        </p:txBody>
      </p:sp>
      <p:sp>
        <p:nvSpPr>
          <p:cNvPr id="3" name="İçerik Yer Tutucusu 2">
            <a:extLst>
              <a:ext uri="{FF2B5EF4-FFF2-40B4-BE49-F238E27FC236}">
                <a16:creationId xmlns:a16="http://schemas.microsoft.com/office/drawing/2014/main" id="{8B53197A-2E86-73C6-3B98-4E3A2F6ADF57}"/>
              </a:ext>
            </a:extLst>
          </p:cNvPr>
          <p:cNvSpPr>
            <a:spLocks noGrp="1"/>
          </p:cNvSpPr>
          <p:nvPr>
            <p:ph idx="1"/>
          </p:nvPr>
        </p:nvSpPr>
        <p:spPr>
          <a:xfrm>
            <a:off x="683568" y="1844824"/>
            <a:ext cx="7773178" cy="4392488"/>
          </a:xfrm>
        </p:spPr>
        <p:txBody>
          <a:bodyPr>
            <a:normAutofit lnSpcReduction="10000"/>
          </a:bodyPr>
          <a:lstStyle/>
          <a:p>
            <a:pPr marL="68580" indent="0">
              <a:buNone/>
            </a:pPr>
            <a:r>
              <a:rPr lang="tr-TR" dirty="0"/>
              <a:t>Aile huzurunun bozulmasında çevredeki insanların yanlış telkinlerde bulunmak suretiyle ifsat etmelerinin de büyük rolü vardır. Özellikle çevredeki kadınların, aile problemi olan bir kadına kocası ile iyi geçinmesi gerektiği telkinini yapmak yerine “Kocanın nazını çekmek zorunda değilsin, onun kölesi değilsin, sen de özgürsün, kocan kadar sen de bağımsızsın, benim kocam bana karışmıyor, istediğini yapabilirsin, kocanın her dediğini yapmayacaksın, her istediğine istediği anda cevap vermeyeceksin, kocana fazla yüz vermeyeceksin” gibi  telkinlerle kadını kocasına karşı kışkırtmaları son derece yanlış ve zararlıdır.</a:t>
            </a:r>
          </a:p>
        </p:txBody>
      </p:sp>
    </p:spTree>
    <p:extLst>
      <p:ext uri="{BB962C8B-B14F-4D97-AF65-F5344CB8AC3E}">
        <p14:creationId xmlns:p14="http://schemas.microsoft.com/office/powerpoint/2010/main" val="312445617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BE8F2-BB46-78D9-8764-5E3BA0C39CA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0DCFDBF-A786-5951-7F2F-ED8E56599C7B}"/>
              </a:ext>
            </a:extLst>
          </p:cNvPr>
          <p:cNvSpPr>
            <a:spLocks noGrp="1"/>
          </p:cNvSpPr>
          <p:nvPr>
            <p:ph type="title"/>
          </p:nvPr>
        </p:nvSpPr>
        <p:spPr>
          <a:xfrm>
            <a:off x="395536" y="620688"/>
            <a:ext cx="7773178" cy="1080120"/>
          </a:xfrm>
        </p:spPr>
        <p:txBody>
          <a:bodyPr>
            <a:normAutofit/>
          </a:bodyPr>
          <a:lstStyle/>
          <a:p>
            <a:pPr algn="ctr"/>
            <a:r>
              <a:rPr lang="tr-TR" b="1" dirty="0"/>
              <a:t>Çevrenin İfsadı</a:t>
            </a:r>
            <a:endParaRPr lang="tr-TR" dirty="0"/>
          </a:p>
        </p:txBody>
      </p:sp>
      <p:sp>
        <p:nvSpPr>
          <p:cNvPr id="3" name="İçerik Yer Tutucusu 2">
            <a:extLst>
              <a:ext uri="{FF2B5EF4-FFF2-40B4-BE49-F238E27FC236}">
                <a16:creationId xmlns:a16="http://schemas.microsoft.com/office/drawing/2014/main" id="{AB0E1796-BCA1-4954-5717-F7B764E72F54}"/>
              </a:ext>
            </a:extLst>
          </p:cNvPr>
          <p:cNvSpPr>
            <a:spLocks noGrp="1"/>
          </p:cNvSpPr>
          <p:nvPr>
            <p:ph idx="1"/>
          </p:nvPr>
        </p:nvSpPr>
        <p:spPr>
          <a:xfrm>
            <a:off x="683568" y="1844824"/>
            <a:ext cx="7773178" cy="4392488"/>
          </a:xfrm>
        </p:spPr>
        <p:txBody>
          <a:bodyPr>
            <a:normAutofit/>
          </a:bodyPr>
          <a:lstStyle/>
          <a:p>
            <a:r>
              <a:rPr lang="tr-TR" b="1" dirty="0"/>
              <a:t>Bir kadını kocasına karşı ifsat edip aldatan bizden değildir.</a:t>
            </a:r>
          </a:p>
          <a:p>
            <a:endParaRPr lang="tr-TR" dirty="0"/>
          </a:p>
          <a:p>
            <a:r>
              <a:rPr lang="tr-TR" b="1" i="1" dirty="0" err="1"/>
              <a:t>Mü’minler</a:t>
            </a:r>
            <a:r>
              <a:rPr lang="tr-TR" b="1" i="1" dirty="0"/>
              <a:t> ancak kardeştir, öyleyse mümin kardeşinizin arasını düzeltin</a:t>
            </a:r>
            <a:r>
              <a:rPr lang="tr-TR" dirty="0"/>
              <a:t>” buyurmaktadır </a:t>
            </a:r>
            <a:r>
              <a:rPr lang="tr-TR" dirty="0" err="1"/>
              <a:t>Hucurât</a:t>
            </a:r>
            <a:r>
              <a:rPr lang="tr-TR" dirty="0"/>
              <a:t>, 49/10. Binaenaleyh, aile arasını bozmak şöyle dursun, arası bozulan ailenin aralarının düzeltilmesi Allah’ın emridir.</a:t>
            </a:r>
          </a:p>
        </p:txBody>
      </p:sp>
    </p:spTree>
    <p:extLst>
      <p:ext uri="{BB962C8B-B14F-4D97-AF65-F5344CB8AC3E}">
        <p14:creationId xmlns:p14="http://schemas.microsoft.com/office/powerpoint/2010/main" val="4278671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88D06-4463-7725-9A4A-E156D747DEF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A815583-7D73-93A8-AFD4-408FE5CACF86}"/>
              </a:ext>
            </a:extLst>
          </p:cNvPr>
          <p:cNvSpPr>
            <a:spLocks noGrp="1"/>
          </p:cNvSpPr>
          <p:nvPr>
            <p:ph type="title"/>
          </p:nvPr>
        </p:nvSpPr>
        <p:spPr/>
        <p:txBody>
          <a:bodyPr/>
          <a:lstStyle/>
          <a:p>
            <a:pPr algn="ctr"/>
            <a:r>
              <a:rPr lang="tr-TR" dirty="0"/>
              <a:t>Aile Kurmaya Teşvik</a:t>
            </a:r>
          </a:p>
        </p:txBody>
      </p:sp>
      <p:sp>
        <p:nvSpPr>
          <p:cNvPr id="3" name="İçerik Yer Tutucusu 2">
            <a:extLst>
              <a:ext uri="{FF2B5EF4-FFF2-40B4-BE49-F238E27FC236}">
                <a16:creationId xmlns:a16="http://schemas.microsoft.com/office/drawing/2014/main" id="{7C077FBB-B607-FDC7-B89D-39D6899FA536}"/>
              </a:ext>
            </a:extLst>
          </p:cNvPr>
          <p:cNvSpPr>
            <a:spLocks noGrp="1"/>
          </p:cNvSpPr>
          <p:nvPr>
            <p:ph idx="1"/>
          </p:nvPr>
        </p:nvSpPr>
        <p:spPr/>
        <p:txBody>
          <a:bodyPr>
            <a:normAutofit/>
          </a:bodyPr>
          <a:lstStyle/>
          <a:p>
            <a:pPr marL="68580" indent="0">
              <a:buNone/>
            </a:pPr>
            <a:r>
              <a:rPr lang="tr-TR" dirty="0"/>
              <a:t>İslâm, kurulan aile kurumunun en güzel ve mutlu şekilde devam ettirilmesini istemiş, evliliğin sadece dünyada kısa bir zaman için değil, -eşler imanla </a:t>
            </a:r>
            <a:r>
              <a:rPr lang="tr-TR" dirty="0" err="1"/>
              <a:t>âhirete</a:t>
            </a:r>
            <a:r>
              <a:rPr lang="tr-TR" dirty="0"/>
              <a:t> gittikleri taktirde- Cennette de ebedî olarak devam edeceğini bildirmiştir: </a:t>
            </a:r>
            <a:r>
              <a:rPr lang="tr-TR" b="1" i="1" dirty="0"/>
              <a:t>Siz ve eşleriniz, muhteşem bir şekilde karşılanıp ağırlanmak üzere cennete girin</a:t>
            </a:r>
            <a:r>
              <a:rPr lang="tr-TR" i="1" dirty="0"/>
              <a:t>. </a:t>
            </a:r>
            <a:r>
              <a:rPr lang="tr-TR" i="1" dirty="0" err="1"/>
              <a:t>Zuhruf</a:t>
            </a:r>
            <a:r>
              <a:rPr lang="tr-TR" i="1" dirty="0"/>
              <a:t> 70</a:t>
            </a:r>
            <a:endParaRPr lang="tr-TR" dirty="0"/>
          </a:p>
        </p:txBody>
      </p:sp>
    </p:spTree>
    <p:extLst>
      <p:ext uri="{BB962C8B-B14F-4D97-AF65-F5344CB8AC3E}">
        <p14:creationId xmlns:p14="http://schemas.microsoft.com/office/powerpoint/2010/main" val="169683540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D0736-3893-5CAF-1365-25DA9D5153E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E89A059-BC1D-53FD-E25F-D8D223C7627A}"/>
              </a:ext>
            </a:extLst>
          </p:cNvPr>
          <p:cNvSpPr>
            <a:spLocks noGrp="1"/>
          </p:cNvSpPr>
          <p:nvPr>
            <p:ph type="title"/>
          </p:nvPr>
        </p:nvSpPr>
        <p:spPr>
          <a:xfrm>
            <a:off x="1475656" y="2636912"/>
            <a:ext cx="6637468" cy="1800200"/>
          </a:xfrm>
        </p:spPr>
        <p:txBody>
          <a:bodyPr>
            <a:noAutofit/>
          </a:bodyPr>
          <a:lstStyle/>
          <a:p>
            <a:r>
              <a:rPr lang="tr-TR" sz="4400" b="1" dirty="0"/>
              <a:t>18. </a:t>
            </a:r>
            <a:r>
              <a:rPr lang="tr-TR" b="1" dirty="0"/>
              <a:t>Problemlerin İmtihan Vesilesi Olduğunun Bilinmemesi</a:t>
            </a:r>
            <a:endParaRPr lang="tr-TR" sz="4400" b="1" dirty="0"/>
          </a:p>
        </p:txBody>
      </p:sp>
    </p:spTree>
    <p:extLst>
      <p:ext uri="{BB962C8B-B14F-4D97-AF65-F5344CB8AC3E}">
        <p14:creationId xmlns:p14="http://schemas.microsoft.com/office/powerpoint/2010/main" val="336130759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5E306-5DCB-37E4-41A4-EBFF538AF96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D2849E-599A-4877-4CF8-14B3E984EA55}"/>
              </a:ext>
            </a:extLst>
          </p:cNvPr>
          <p:cNvSpPr>
            <a:spLocks noGrp="1"/>
          </p:cNvSpPr>
          <p:nvPr>
            <p:ph type="title"/>
          </p:nvPr>
        </p:nvSpPr>
        <p:spPr>
          <a:xfrm>
            <a:off x="395536" y="836712"/>
            <a:ext cx="7773178" cy="1080120"/>
          </a:xfrm>
        </p:spPr>
        <p:txBody>
          <a:bodyPr>
            <a:normAutofit fontScale="90000"/>
          </a:bodyPr>
          <a:lstStyle/>
          <a:p>
            <a:pPr algn="ctr"/>
            <a:r>
              <a:rPr lang="tr-TR" b="1" dirty="0"/>
              <a:t>Problemlerin İmtihan Vesilesi Olduğunun Bilinmemesi</a:t>
            </a:r>
            <a:endParaRPr lang="tr-TR" dirty="0"/>
          </a:p>
        </p:txBody>
      </p:sp>
      <p:sp>
        <p:nvSpPr>
          <p:cNvPr id="3" name="İçerik Yer Tutucusu 2">
            <a:extLst>
              <a:ext uri="{FF2B5EF4-FFF2-40B4-BE49-F238E27FC236}">
                <a16:creationId xmlns:a16="http://schemas.microsoft.com/office/drawing/2014/main" id="{69D22C28-34F6-276F-F8F1-039FC7EC4338}"/>
              </a:ext>
            </a:extLst>
          </p:cNvPr>
          <p:cNvSpPr>
            <a:spLocks noGrp="1"/>
          </p:cNvSpPr>
          <p:nvPr>
            <p:ph idx="1"/>
          </p:nvPr>
        </p:nvSpPr>
        <p:spPr>
          <a:xfrm>
            <a:off x="683568" y="1844824"/>
            <a:ext cx="7773178" cy="4392488"/>
          </a:xfrm>
        </p:spPr>
        <p:txBody>
          <a:bodyPr>
            <a:normAutofit/>
          </a:bodyPr>
          <a:lstStyle/>
          <a:p>
            <a:r>
              <a:rPr lang="tr-TR" b="1" i="1" dirty="0"/>
              <a:t>Bilin ki, mallarınız ve çocuklarınız, sizin için ancak birer imtihandır. Büyük </a:t>
            </a:r>
            <a:r>
              <a:rPr lang="tr-TR" b="1" i="1" dirty="0" err="1"/>
              <a:t>mükâfât</a:t>
            </a:r>
            <a:r>
              <a:rPr lang="tr-TR" b="1" i="1" dirty="0"/>
              <a:t> Allah katındadır</a:t>
            </a:r>
            <a:r>
              <a:rPr lang="tr-TR" b="1" dirty="0"/>
              <a:t>  </a:t>
            </a:r>
            <a:r>
              <a:rPr lang="tr-TR" dirty="0" err="1"/>
              <a:t>Enfal</a:t>
            </a:r>
            <a:r>
              <a:rPr lang="tr-TR" dirty="0"/>
              <a:t> 38</a:t>
            </a:r>
          </a:p>
          <a:p>
            <a:endParaRPr lang="tr-TR" dirty="0"/>
          </a:p>
          <a:p>
            <a:r>
              <a:rPr lang="tr-TR" dirty="0"/>
              <a:t>İnsan bu dünyaya imtihan için gönderilmiştir. Bu imtihan da mâl ile, eşler ile, ana-baba ile, komşu ile, zenginlik ve fakirlikle, açlık ve susuzluk ile sıhhatle ve hastalıkla </a:t>
            </a:r>
            <a:r>
              <a:rPr lang="tr-TR" dirty="0" err="1"/>
              <a:t>v.s</a:t>
            </a:r>
            <a:r>
              <a:rPr lang="tr-TR" dirty="0"/>
              <a:t>. bir çok şeylerle veya bu sayılanlardan birisi ile olacaktır. Esas mesele, bu zorlukları başararak imtihanı kazanmaktır.  </a:t>
            </a:r>
          </a:p>
        </p:txBody>
      </p:sp>
    </p:spTree>
    <p:extLst>
      <p:ext uri="{BB962C8B-B14F-4D97-AF65-F5344CB8AC3E}">
        <p14:creationId xmlns:p14="http://schemas.microsoft.com/office/powerpoint/2010/main" val="174461277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F8B92-F1BC-20A4-D533-2153E3F047C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7E02EA8-70C6-2387-7F9D-CC91F162B701}"/>
              </a:ext>
            </a:extLst>
          </p:cNvPr>
          <p:cNvSpPr>
            <a:spLocks noGrp="1"/>
          </p:cNvSpPr>
          <p:nvPr>
            <p:ph type="title"/>
          </p:nvPr>
        </p:nvSpPr>
        <p:spPr>
          <a:xfrm>
            <a:off x="395536" y="836712"/>
            <a:ext cx="7773178" cy="1080120"/>
          </a:xfrm>
        </p:spPr>
        <p:txBody>
          <a:bodyPr>
            <a:normAutofit fontScale="90000"/>
          </a:bodyPr>
          <a:lstStyle/>
          <a:p>
            <a:pPr algn="ctr"/>
            <a:r>
              <a:rPr lang="tr-TR" b="1" dirty="0"/>
              <a:t>Problemlerin İmtihan Vesilesi Olduğunun Bilinmemesi</a:t>
            </a:r>
            <a:endParaRPr lang="tr-TR" dirty="0"/>
          </a:p>
        </p:txBody>
      </p:sp>
      <p:sp>
        <p:nvSpPr>
          <p:cNvPr id="3" name="İçerik Yer Tutucusu 2">
            <a:extLst>
              <a:ext uri="{FF2B5EF4-FFF2-40B4-BE49-F238E27FC236}">
                <a16:creationId xmlns:a16="http://schemas.microsoft.com/office/drawing/2014/main" id="{82EA9536-6004-0802-C70C-832B1E931ECB}"/>
              </a:ext>
            </a:extLst>
          </p:cNvPr>
          <p:cNvSpPr>
            <a:spLocks noGrp="1"/>
          </p:cNvSpPr>
          <p:nvPr>
            <p:ph idx="1"/>
          </p:nvPr>
        </p:nvSpPr>
        <p:spPr>
          <a:xfrm>
            <a:off x="683568" y="1844824"/>
            <a:ext cx="7773178" cy="4392488"/>
          </a:xfrm>
        </p:spPr>
        <p:txBody>
          <a:bodyPr>
            <a:normAutofit fontScale="92500"/>
          </a:bodyPr>
          <a:lstStyle/>
          <a:p>
            <a:r>
              <a:rPr lang="tr-TR" b="1" i="1" dirty="0">
                <a:highlight>
                  <a:srgbClr val="00FF00"/>
                </a:highlight>
              </a:rPr>
              <a:t>Sizi birbirinize imtihan yaptık, bakalım sabredecek misiniz. Rabbin hakkıyla görendir</a:t>
            </a:r>
            <a:r>
              <a:rPr lang="tr-TR" b="1" dirty="0">
                <a:highlight>
                  <a:srgbClr val="00FF00"/>
                </a:highlight>
              </a:rPr>
              <a:t> </a:t>
            </a:r>
            <a:r>
              <a:rPr lang="tr-TR" dirty="0"/>
              <a:t>Furkan 20</a:t>
            </a:r>
          </a:p>
          <a:p>
            <a:endParaRPr lang="tr-TR" dirty="0"/>
          </a:p>
          <a:p>
            <a:r>
              <a:rPr lang="tr-TR" dirty="0"/>
              <a:t>Peygamberimiz, daha doğmadan babasını, henüz küçükken de annesini </a:t>
            </a:r>
            <a:r>
              <a:rPr lang="tr-TR" dirty="0" err="1"/>
              <a:t>kayberek</a:t>
            </a:r>
            <a:r>
              <a:rPr lang="tr-TR" dirty="0"/>
              <a:t> </a:t>
            </a:r>
            <a:r>
              <a:rPr lang="tr-TR" dirty="0" err="1"/>
              <a:t>dürr</a:t>
            </a:r>
            <a:r>
              <a:rPr lang="tr-TR" dirty="0"/>
              <a:t>-ü yetim olarak kalmış, peygamberliği döneminde de en yakın akrabaları tarafından eziyet görmüş, açlık çekmiş, susuz kalmış, savaşa katılmış ve savaşta yaralanmış, çocuklarını kaybetmiş, az da olsa zaman zaman ailevî problemler yaşamış, biricik eşi Hz. </a:t>
            </a:r>
            <a:r>
              <a:rPr lang="tr-TR" dirty="0" err="1"/>
              <a:t>Âişe’ye</a:t>
            </a:r>
            <a:r>
              <a:rPr lang="tr-TR" dirty="0"/>
              <a:t> iftira atılmasına maruz kalmıştır. </a:t>
            </a:r>
          </a:p>
        </p:txBody>
      </p:sp>
    </p:spTree>
    <p:extLst>
      <p:ext uri="{BB962C8B-B14F-4D97-AF65-F5344CB8AC3E}">
        <p14:creationId xmlns:p14="http://schemas.microsoft.com/office/powerpoint/2010/main" val="339252935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336C7-8FE4-88BE-AF49-CF7FD1CC052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6046F6B-9DB9-EBA9-9D7F-96EB82C0979B}"/>
              </a:ext>
            </a:extLst>
          </p:cNvPr>
          <p:cNvSpPr>
            <a:spLocks noGrp="1"/>
          </p:cNvSpPr>
          <p:nvPr>
            <p:ph type="title"/>
          </p:nvPr>
        </p:nvSpPr>
        <p:spPr>
          <a:xfrm>
            <a:off x="1475656" y="2636912"/>
            <a:ext cx="6637468" cy="1800200"/>
          </a:xfrm>
        </p:spPr>
        <p:txBody>
          <a:bodyPr>
            <a:noAutofit/>
          </a:bodyPr>
          <a:lstStyle/>
          <a:p>
            <a:r>
              <a:rPr lang="tr-TR" sz="4400" b="1" dirty="0"/>
              <a:t>19. </a:t>
            </a:r>
            <a:r>
              <a:rPr lang="tr-TR" b="1" dirty="0"/>
              <a:t>Eşlerin Sevgilerini Birbirlerine Açıkça Söylememeleri </a:t>
            </a:r>
            <a:endParaRPr lang="tr-TR" sz="4400" b="1" dirty="0"/>
          </a:p>
        </p:txBody>
      </p:sp>
    </p:spTree>
    <p:extLst>
      <p:ext uri="{BB962C8B-B14F-4D97-AF65-F5344CB8AC3E}">
        <p14:creationId xmlns:p14="http://schemas.microsoft.com/office/powerpoint/2010/main" val="4054311341"/>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C266D-03A6-1F9F-D6BE-A8F389F1BA1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6B265DF-5230-842B-A600-0A9FF6E6E5FF}"/>
              </a:ext>
            </a:extLst>
          </p:cNvPr>
          <p:cNvSpPr>
            <a:spLocks noGrp="1"/>
          </p:cNvSpPr>
          <p:nvPr>
            <p:ph type="title"/>
          </p:nvPr>
        </p:nvSpPr>
        <p:spPr>
          <a:xfrm>
            <a:off x="395536" y="836712"/>
            <a:ext cx="7773178" cy="1080120"/>
          </a:xfrm>
        </p:spPr>
        <p:txBody>
          <a:bodyPr>
            <a:normAutofit fontScale="90000"/>
          </a:bodyPr>
          <a:lstStyle/>
          <a:p>
            <a:pPr algn="ctr"/>
            <a:r>
              <a:rPr lang="tr-TR" b="1" dirty="0"/>
              <a:t>Eşlerin Sevgilerini Birbirlerine Açıkça Söylememeleri</a:t>
            </a:r>
            <a:endParaRPr lang="tr-TR" dirty="0"/>
          </a:p>
        </p:txBody>
      </p:sp>
      <p:sp>
        <p:nvSpPr>
          <p:cNvPr id="3" name="İçerik Yer Tutucusu 2">
            <a:extLst>
              <a:ext uri="{FF2B5EF4-FFF2-40B4-BE49-F238E27FC236}">
                <a16:creationId xmlns:a16="http://schemas.microsoft.com/office/drawing/2014/main" id="{83F71933-DD15-8C0E-F0BA-99093D1D7ABC}"/>
              </a:ext>
            </a:extLst>
          </p:cNvPr>
          <p:cNvSpPr>
            <a:spLocks noGrp="1"/>
          </p:cNvSpPr>
          <p:nvPr>
            <p:ph idx="1"/>
          </p:nvPr>
        </p:nvSpPr>
        <p:spPr>
          <a:xfrm>
            <a:off x="685411" y="2420888"/>
            <a:ext cx="7773178" cy="2880320"/>
          </a:xfrm>
        </p:spPr>
        <p:txBody>
          <a:bodyPr>
            <a:normAutofit/>
          </a:bodyPr>
          <a:lstStyle/>
          <a:p>
            <a:pPr marL="68580" indent="0">
              <a:buNone/>
            </a:pPr>
            <a:r>
              <a:rPr lang="tr-TR" dirty="0"/>
              <a:t>Hz. Peygamber (</a:t>
            </a:r>
            <a:r>
              <a:rPr lang="tr-TR" i="1" dirty="0" err="1"/>
              <a:t>sallallâhu</a:t>
            </a:r>
            <a:r>
              <a:rPr lang="tr-TR" i="1" dirty="0"/>
              <a:t> aleyhi ve </a:t>
            </a:r>
            <a:r>
              <a:rPr lang="tr-TR" i="1" dirty="0" err="1"/>
              <a:t>sellem</a:t>
            </a:r>
            <a:r>
              <a:rPr lang="tr-TR" dirty="0"/>
              <a:t>) bir hadisinde “</a:t>
            </a:r>
            <a:r>
              <a:rPr lang="tr-TR" b="1" dirty="0"/>
              <a:t>Biriniz bir kardeşini sevdiği zaman ona sevdiğini bildirsin.</a:t>
            </a:r>
            <a:r>
              <a:rPr lang="tr-TR" dirty="0"/>
              <a:t>” buyurmuştur. Bu prensip, hariçteki insanlar için geçerli olduğu gibi dahilde de kişinin, sevgisini eşi ve çocuklarına diliyle söylemesi bakımından da geçerli bir durumdur. </a:t>
            </a:r>
          </a:p>
        </p:txBody>
      </p:sp>
    </p:spTree>
    <p:extLst>
      <p:ext uri="{BB962C8B-B14F-4D97-AF65-F5344CB8AC3E}">
        <p14:creationId xmlns:p14="http://schemas.microsoft.com/office/powerpoint/2010/main" val="346756484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5A222-9CA1-B333-7CE5-AD2152ADD90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5600AE0-4DF7-B2F4-97A0-6412AFD59744}"/>
              </a:ext>
            </a:extLst>
          </p:cNvPr>
          <p:cNvSpPr>
            <a:spLocks noGrp="1"/>
          </p:cNvSpPr>
          <p:nvPr>
            <p:ph type="title"/>
          </p:nvPr>
        </p:nvSpPr>
        <p:spPr>
          <a:xfrm>
            <a:off x="1475656" y="2636912"/>
            <a:ext cx="6637468" cy="1800200"/>
          </a:xfrm>
        </p:spPr>
        <p:txBody>
          <a:bodyPr>
            <a:noAutofit/>
          </a:bodyPr>
          <a:lstStyle/>
          <a:p>
            <a:r>
              <a:rPr lang="tr-TR" sz="4400" b="1" dirty="0"/>
              <a:t>20. </a:t>
            </a:r>
            <a:r>
              <a:rPr lang="tr-TR" b="1" dirty="0"/>
              <a:t>Nazar/Göz Değmesi</a:t>
            </a:r>
            <a:br>
              <a:rPr lang="tr-TR" dirty="0"/>
            </a:br>
            <a:endParaRPr lang="tr-TR" sz="4400" b="1" dirty="0"/>
          </a:p>
        </p:txBody>
      </p:sp>
    </p:spTree>
    <p:extLst>
      <p:ext uri="{BB962C8B-B14F-4D97-AF65-F5344CB8AC3E}">
        <p14:creationId xmlns:p14="http://schemas.microsoft.com/office/powerpoint/2010/main" val="209471458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71231-78C2-038D-2FA0-D7D0D0F37D8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F2A476C-DD17-8BE2-B1C9-BD2F2DBDCBFB}"/>
              </a:ext>
            </a:extLst>
          </p:cNvPr>
          <p:cNvSpPr>
            <a:spLocks noGrp="1"/>
          </p:cNvSpPr>
          <p:nvPr>
            <p:ph type="title"/>
          </p:nvPr>
        </p:nvSpPr>
        <p:spPr>
          <a:xfrm>
            <a:off x="395536" y="836712"/>
            <a:ext cx="7773178" cy="1080120"/>
          </a:xfrm>
        </p:spPr>
        <p:txBody>
          <a:bodyPr>
            <a:normAutofit/>
          </a:bodyPr>
          <a:lstStyle/>
          <a:p>
            <a:pPr algn="ctr"/>
            <a:r>
              <a:rPr lang="tr-TR" b="1" dirty="0"/>
              <a:t>Nazar/Göz Değmesi</a:t>
            </a:r>
            <a:endParaRPr lang="tr-TR" dirty="0"/>
          </a:p>
        </p:txBody>
      </p:sp>
      <p:sp>
        <p:nvSpPr>
          <p:cNvPr id="3" name="İçerik Yer Tutucusu 2">
            <a:extLst>
              <a:ext uri="{FF2B5EF4-FFF2-40B4-BE49-F238E27FC236}">
                <a16:creationId xmlns:a16="http://schemas.microsoft.com/office/drawing/2014/main" id="{E9EA4AB7-1258-AEDD-239C-1A5F039E80B1}"/>
              </a:ext>
            </a:extLst>
          </p:cNvPr>
          <p:cNvSpPr>
            <a:spLocks noGrp="1"/>
          </p:cNvSpPr>
          <p:nvPr>
            <p:ph idx="1"/>
          </p:nvPr>
        </p:nvSpPr>
        <p:spPr>
          <a:xfrm>
            <a:off x="685411" y="2420888"/>
            <a:ext cx="7773178" cy="3600400"/>
          </a:xfrm>
        </p:spPr>
        <p:txBody>
          <a:bodyPr>
            <a:normAutofit lnSpcReduction="10000"/>
          </a:bodyPr>
          <a:lstStyle/>
          <a:p>
            <a:pPr marL="68580" indent="0">
              <a:buNone/>
            </a:pPr>
            <a:r>
              <a:rPr lang="tr-TR" dirty="0"/>
              <a:t>Hz. Peygamber (</a:t>
            </a:r>
            <a:r>
              <a:rPr lang="tr-TR" i="1" dirty="0" err="1"/>
              <a:t>sallallâhu</a:t>
            </a:r>
            <a:r>
              <a:rPr lang="tr-TR" i="1" dirty="0"/>
              <a:t> aleyhi ve </a:t>
            </a:r>
            <a:r>
              <a:rPr lang="tr-TR" i="1" dirty="0" err="1"/>
              <a:t>sellem</a:t>
            </a:r>
            <a:r>
              <a:rPr lang="tr-TR" dirty="0"/>
              <a:t>) “</a:t>
            </a:r>
            <a:r>
              <a:rPr lang="tr-TR" b="1" dirty="0"/>
              <a:t>Nazarın var ve hak olduğunu</a:t>
            </a:r>
            <a:r>
              <a:rPr lang="tr-TR" dirty="0"/>
              <a:t>” ve “</a:t>
            </a:r>
            <a:r>
              <a:rPr lang="tr-TR" b="1" dirty="0"/>
              <a:t>Kaderin önüne geçecek bir şey olsaydı onun da nazar olacağını</a:t>
            </a:r>
            <a:r>
              <a:rPr lang="tr-TR" dirty="0"/>
              <a:t>” ifade etmişlerdir. Bir hadisinde de “</a:t>
            </a:r>
            <a:r>
              <a:rPr lang="tr-TR" b="1" dirty="0"/>
              <a:t>Nazarın, insanı kabre; deveyi de kazana koyduğunu</a:t>
            </a:r>
            <a:r>
              <a:rPr lang="tr-TR" dirty="0"/>
              <a:t>” belirterek nazarın etkisini en güzelce veciz şekilde anlatmışlardır. Nazarın iki çeşidi vardır: Birisi, hasetten/çekememezlikten ve kinden doğan nazar; Diğeri de, aşırı muhabbetten doğan nazardır.</a:t>
            </a:r>
          </a:p>
        </p:txBody>
      </p:sp>
    </p:spTree>
    <p:extLst>
      <p:ext uri="{BB962C8B-B14F-4D97-AF65-F5344CB8AC3E}">
        <p14:creationId xmlns:p14="http://schemas.microsoft.com/office/powerpoint/2010/main" val="266623429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DFE70-5605-B587-CE5D-C3F249FADB3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744D4F3-CA43-E709-6D10-6071ACCF38AE}"/>
              </a:ext>
            </a:extLst>
          </p:cNvPr>
          <p:cNvSpPr>
            <a:spLocks noGrp="1"/>
          </p:cNvSpPr>
          <p:nvPr>
            <p:ph type="title"/>
          </p:nvPr>
        </p:nvSpPr>
        <p:spPr>
          <a:xfrm>
            <a:off x="395536" y="836712"/>
            <a:ext cx="7773178" cy="1080120"/>
          </a:xfrm>
        </p:spPr>
        <p:txBody>
          <a:bodyPr>
            <a:normAutofit/>
          </a:bodyPr>
          <a:lstStyle/>
          <a:p>
            <a:pPr algn="ctr"/>
            <a:r>
              <a:rPr lang="tr-TR" b="1" dirty="0"/>
              <a:t>Nazar/Göz Değmesi</a:t>
            </a:r>
            <a:endParaRPr lang="tr-TR" dirty="0"/>
          </a:p>
        </p:txBody>
      </p:sp>
      <p:sp>
        <p:nvSpPr>
          <p:cNvPr id="3" name="İçerik Yer Tutucusu 2">
            <a:extLst>
              <a:ext uri="{FF2B5EF4-FFF2-40B4-BE49-F238E27FC236}">
                <a16:creationId xmlns:a16="http://schemas.microsoft.com/office/drawing/2014/main" id="{2EA22398-CDF4-67FD-C63D-21FC07C34F80}"/>
              </a:ext>
            </a:extLst>
          </p:cNvPr>
          <p:cNvSpPr>
            <a:spLocks noGrp="1"/>
          </p:cNvSpPr>
          <p:nvPr>
            <p:ph idx="1"/>
          </p:nvPr>
        </p:nvSpPr>
        <p:spPr>
          <a:xfrm>
            <a:off x="685411" y="2420888"/>
            <a:ext cx="7773178" cy="3600400"/>
          </a:xfrm>
        </p:spPr>
        <p:txBody>
          <a:bodyPr>
            <a:normAutofit lnSpcReduction="10000"/>
          </a:bodyPr>
          <a:lstStyle/>
          <a:p>
            <a:r>
              <a:rPr lang="tr-TR" dirty="0"/>
              <a:t>İnsan, hoşuna giden bir şeyi gördüğünde “</a:t>
            </a:r>
            <a:r>
              <a:rPr lang="tr-TR" dirty="0" err="1"/>
              <a:t>mâşâallah</a:t>
            </a:r>
            <a:r>
              <a:rPr lang="tr-TR" dirty="0"/>
              <a:t>, </a:t>
            </a:r>
            <a:r>
              <a:rPr lang="tr-TR" dirty="0" err="1"/>
              <a:t>bârekallah</a:t>
            </a:r>
            <a:r>
              <a:rPr lang="tr-TR" dirty="0"/>
              <a:t>, lâ kuvvete illa billah” demeli. Nitekim </a:t>
            </a:r>
            <a:r>
              <a:rPr lang="tr-TR" dirty="0" err="1"/>
              <a:t>Rasûlüllah</a:t>
            </a:r>
            <a:r>
              <a:rPr lang="tr-TR" dirty="0"/>
              <a:t> (</a:t>
            </a:r>
            <a:r>
              <a:rPr lang="tr-TR" i="1" dirty="0" err="1"/>
              <a:t>sallallâhu</a:t>
            </a:r>
            <a:r>
              <a:rPr lang="tr-TR" i="1" dirty="0"/>
              <a:t> aleyhi ve </a:t>
            </a:r>
            <a:r>
              <a:rPr lang="tr-TR" i="1" dirty="0" err="1"/>
              <a:t>sellem</a:t>
            </a:r>
            <a:r>
              <a:rPr lang="tr-TR" dirty="0"/>
              <a:t>) “</a:t>
            </a:r>
            <a:r>
              <a:rPr lang="tr-TR" b="1" dirty="0"/>
              <a:t>Biriniz, kardeşinde hoşuna giden bir şey gördüğünde ona bereket duası etsin</a:t>
            </a:r>
            <a:r>
              <a:rPr lang="tr-TR" dirty="0"/>
              <a:t>” buyurmuştur. Sık sık </a:t>
            </a:r>
            <a:r>
              <a:rPr lang="tr-TR" dirty="0" err="1"/>
              <a:t>Kur’ân</a:t>
            </a:r>
            <a:r>
              <a:rPr lang="tr-TR" dirty="0"/>
              <a:t> okunmalı, özellikle de </a:t>
            </a:r>
            <a:r>
              <a:rPr lang="tr-TR" dirty="0" err="1"/>
              <a:t>fâtiha</a:t>
            </a:r>
            <a:r>
              <a:rPr lang="tr-TR" dirty="0"/>
              <a:t>, </a:t>
            </a:r>
            <a:r>
              <a:rPr lang="tr-TR" dirty="0" err="1"/>
              <a:t>âyetu’l-kürsî</a:t>
            </a:r>
            <a:r>
              <a:rPr lang="tr-TR" dirty="0"/>
              <a:t>, ihlâs ve </a:t>
            </a:r>
            <a:r>
              <a:rPr lang="tr-TR" dirty="0" err="1"/>
              <a:t>muavvizeteyn</a:t>
            </a:r>
            <a:r>
              <a:rPr lang="tr-TR" dirty="0"/>
              <a:t> </a:t>
            </a:r>
            <a:r>
              <a:rPr lang="tr-TR" dirty="0" err="1"/>
              <a:t>sûreleri</a:t>
            </a:r>
            <a:r>
              <a:rPr lang="tr-TR" dirty="0"/>
              <a:t> okunmalıdır. Başkalarının dikkatini çekecek ve haset duygularını kabartacak hareketlerden mümkün mertebe kaçınmalıdır.</a:t>
            </a:r>
          </a:p>
        </p:txBody>
      </p:sp>
    </p:spTree>
    <p:extLst>
      <p:ext uri="{BB962C8B-B14F-4D97-AF65-F5344CB8AC3E}">
        <p14:creationId xmlns:p14="http://schemas.microsoft.com/office/powerpoint/2010/main" val="264194968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7BA31-51B6-8BED-4B6A-0DEE7178EA0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CF30949-C4ED-C970-C9BF-A94CEB16A2BE}"/>
              </a:ext>
            </a:extLst>
          </p:cNvPr>
          <p:cNvSpPr>
            <a:spLocks noGrp="1"/>
          </p:cNvSpPr>
          <p:nvPr>
            <p:ph type="title"/>
          </p:nvPr>
        </p:nvSpPr>
        <p:spPr>
          <a:xfrm>
            <a:off x="1475656" y="2636912"/>
            <a:ext cx="6637468" cy="1800200"/>
          </a:xfrm>
        </p:spPr>
        <p:txBody>
          <a:bodyPr>
            <a:noAutofit/>
          </a:bodyPr>
          <a:lstStyle/>
          <a:p>
            <a:r>
              <a:rPr lang="tr-TR" sz="4400" b="1" dirty="0"/>
              <a:t>21. </a:t>
            </a:r>
            <a:r>
              <a:rPr lang="tr-TR" b="1" dirty="0" err="1"/>
              <a:t>Kavlî</a:t>
            </a:r>
            <a:r>
              <a:rPr lang="tr-TR" b="1" dirty="0"/>
              <a:t> </a:t>
            </a:r>
            <a:r>
              <a:rPr lang="tr-TR" b="1" dirty="0" err="1"/>
              <a:t>Duânın</a:t>
            </a:r>
            <a:r>
              <a:rPr lang="tr-TR" b="1" dirty="0"/>
              <a:t> Yapılmaması</a:t>
            </a:r>
            <a:br>
              <a:rPr lang="tr-TR" dirty="0"/>
            </a:br>
            <a:endParaRPr lang="tr-TR" sz="4400" b="1" dirty="0"/>
          </a:p>
        </p:txBody>
      </p:sp>
    </p:spTree>
    <p:extLst>
      <p:ext uri="{BB962C8B-B14F-4D97-AF65-F5344CB8AC3E}">
        <p14:creationId xmlns:p14="http://schemas.microsoft.com/office/powerpoint/2010/main" val="246679150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99903-7B3E-2869-5ED8-E9B4CB6594F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B181839-321E-A74E-7794-749519FC835D}"/>
              </a:ext>
            </a:extLst>
          </p:cNvPr>
          <p:cNvSpPr>
            <a:spLocks noGrp="1"/>
          </p:cNvSpPr>
          <p:nvPr>
            <p:ph type="title"/>
          </p:nvPr>
        </p:nvSpPr>
        <p:spPr>
          <a:xfrm>
            <a:off x="395536" y="836712"/>
            <a:ext cx="7773178" cy="1080120"/>
          </a:xfrm>
        </p:spPr>
        <p:txBody>
          <a:bodyPr>
            <a:normAutofit/>
          </a:bodyPr>
          <a:lstStyle/>
          <a:p>
            <a:pPr algn="ctr"/>
            <a:r>
              <a:rPr lang="tr-TR" b="1" dirty="0" err="1"/>
              <a:t>Kavlî</a:t>
            </a:r>
            <a:r>
              <a:rPr lang="tr-TR" b="1" dirty="0"/>
              <a:t> </a:t>
            </a:r>
            <a:r>
              <a:rPr lang="tr-TR" b="1" dirty="0" err="1"/>
              <a:t>Duânın</a:t>
            </a:r>
            <a:r>
              <a:rPr lang="tr-TR" b="1" dirty="0"/>
              <a:t> Yapılmaması</a:t>
            </a:r>
            <a:endParaRPr lang="tr-TR" dirty="0"/>
          </a:p>
        </p:txBody>
      </p:sp>
      <p:sp>
        <p:nvSpPr>
          <p:cNvPr id="3" name="İçerik Yer Tutucusu 2">
            <a:extLst>
              <a:ext uri="{FF2B5EF4-FFF2-40B4-BE49-F238E27FC236}">
                <a16:creationId xmlns:a16="http://schemas.microsoft.com/office/drawing/2014/main" id="{C0396A93-27F8-9F58-8A60-9ABBF4BA4F51}"/>
              </a:ext>
            </a:extLst>
          </p:cNvPr>
          <p:cNvSpPr>
            <a:spLocks noGrp="1"/>
          </p:cNvSpPr>
          <p:nvPr>
            <p:ph idx="1"/>
          </p:nvPr>
        </p:nvSpPr>
        <p:spPr>
          <a:xfrm>
            <a:off x="685411" y="2420888"/>
            <a:ext cx="7773178" cy="3600400"/>
          </a:xfrm>
        </p:spPr>
        <p:txBody>
          <a:bodyPr>
            <a:normAutofit/>
          </a:bodyPr>
          <a:lstStyle/>
          <a:p>
            <a:r>
              <a:rPr lang="tr-TR" dirty="0"/>
              <a:t>“</a:t>
            </a:r>
            <a:r>
              <a:rPr lang="tr-TR" b="1" i="1" dirty="0"/>
              <a:t>Rabbimiz! Bize eşlerimizden ve nesillerimizden </a:t>
            </a:r>
            <a:r>
              <a:rPr lang="tr-TR" b="1" i="1" dirty="0">
                <a:highlight>
                  <a:srgbClr val="00FFFF"/>
                </a:highlight>
              </a:rPr>
              <a:t>göz aydınlığı olacak (</a:t>
            </a:r>
            <a:r>
              <a:rPr lang="tr-TR" b="1" i="1" dirty="0" err="1">
                <a:highlight>
                  <a:srgbClr val="00FFFF"/>
                </a:highlight>
              </a:rPr>
              <a:t>salih</a:t>
            </a:r>
            <a:r>
              <a:rPr lang="tr-TR" b="1" i="1" dirty="0">
                <a:highlight>
                  <a:srgbClr val="00FFFF"/>
                </a:highlight>
              </a:rPr>
              <a:t>) kimseler </a:t>
            </a:r>
            <a:r>
              <a:rPr lang="tr-TR" b="1" i="1" dirty="0"/>
              <a:t>ihsan eyle ve bizi </a:t>
            </a:r>
            <a:r>
              <a:rPr lang="tr-TR" b="1" i="1" dirty="0" err="1"/>
              <a:t>takvâ</a:t>
            </a:r>
            <a:r>
              <a:rPr lang="tr-TR" b="1" i="1" dirty="0"/>
              <a:t> sahiplerine imam </a:t>
            </a:r>
            <a:r>
              <a:rPr lang="tr-TR" dirty="0"/>
              <a:t>(her hususta kendisine </a:t>
            </a:r>
            <a:r>
              <a:rPr lang="tr-TR" dirty="0" err="1"/>
              <a:t>tabî</a:t>
            </a:r>
            <a:r>
              <a:rPr lang="tr-TR" dirty="0"/>
              <a:t> olunan rehber)</a:t>
            </a:r>
            <a:r>
              <a:rPr lang="tr-TR" b="1" i="1" dirty="0"/>
              <a:t> kıl!</a:t>
            </a:r>
            <a:r>
              <a:rPr lang="tr-TR" dirty="0"/>
              <a:t>” </a:t>
            </a:r>
            <a:r>
              <a:rPr lang="tr-TR" dirty="0" err="1"/>
              <a:t>Furkân</a:t>
            </a:r>
            <a:r>
              <a:rPr lang="tr-TR" dirty="0"/>
              <a:t>, 25/74</a:t>
            </a:r>
          </a:p>
          <a:p>
            <a:endParaRPr lang="tr-TR" dirty="0"/>
          </a:p>
          <a:p>
            <a:r>
              <a:rPr lang="tr-TR" dirty="0"/>
              <a:t>“</a:t>
            </a:r>
            <a:r>
              <a:rPr lang="tr-TR" b="1" i="1" dirty="0"/>
              <a:t>Rabbimiz! Bizi sana teslim olan kimseler eyle ve </a:t>
            </a:r>
            <a:r>
              <a:rPr lang="tr-TR" b="1" i="1" dirty="0">
                <a:highlight>
                  <a:srgbClr val="FFFF00"/>
                </a:highlight>
              </a:rPr>
              <a:t>neslimizden de sana teslim olanları  </a:t>
            </a:r>
            <a:r>
              <a:rPr lang="tr-TR" b="1" i="1" dirty="0"/>
              <a:t>çıkar.”</a:t>
            </a:r>
            <a:r>
              <a:rPr lang="tr-TR" dirty="0"/>
              <a:t> Bakara, 2/128.</a:t>
            </a:r>
          </a:p>
        </p:txBody>
      </p:sp>
    </p:spTree>
    <p:extLst>
      <p:ext uri="{BB962C8B-B14F-4D97-AF65-F5344CB8AC3E}">
        <p14:creationId xmlns:p14="http://schemas.microsoft.com/office/powerpoint/2010/main" val="3177101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CA388-254A-BA31-9FB0-D3661BAD96E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2F70737-2173-C9CC-C9AC-F99EBDE7E57D}"/>
              </a:ext>
            </a:extLst>
          </p:cNvPr>
          <p:cNvSpPr>
            <a:spLocks noGrp="1"/>
          </p:cNvSpPr>
          <p:nvPr>
            <p:ph type="title"/>
          </p:nvPr>
        </p:nvSpPr>
        <p:spPr>
          <a:xfrm>
            <a:off x="919778" y="620688"/>
            <a:ext cx="7024744" cy="1143000"/>
          </a:xfrm>
        </p:spPr>
        <p:txBody>
          <a:bodyPr/>
          <a:lstStyle/>
          <a:p>
            <a:pPr algn="ctr"/>
            <a:r>
              <a:rPr lang="tr-TR" dirty="0"/>
              <a:t>Aile Kurmaya Teşvik</a:t>
            </a:r>
          </a:p>
        </p:txBody>
      </p:sp>
      <p:sp>
        <p:nvSpPr>
          <p:cNvPr id="3" name="İçerik Yer Tutucusu 2">
            <a:extLst>
              <a:ext uri="{FF2B5EF4-FFF2-40B4-BE49-F238E27FC236}">
                <a16:creationId xmlns:a16="http://schemas.microsoft.com/office/drawing/2014/main" id="{59E5EB69-D0F4-F0F4-8F4A-F4955EA2C769}"/>
              </a:ext>
            </a:extLst>
          </p:cNvPr>
          <p:cNvSpPr>
            <a:spLocks noGrp="1"/>
          </p:cNvSpPr>
          <p:nvPr>
            <p:ph idx="1"/>
          </p:nvPr>
        </p:nvSpPr>
        <p:spPr>
          <a:xfrm>
            <a:off x="919778" y="1763688"/>
            <a:ext cx="7304444" cy="4185592"/>
          </a:xfrm>
        </p:spPr>
        <p:txBody>
          <a:bodyPr>
            <a:normAutofit/>
          </a:bodyPr>
          <a:lstStyle/>
          <a:p>
            <a:pPr marL="68580" indent="0">
              <a:buNone/>
            </a:pPr>
            <a:r>
              <a:rPr lang="tr-TR" dirty="0"/>
              <a:t>Kur’an’da evlilik için, muhafazalı ve iffetli olmak anlamına gelen “</a:t>
            </a:r>
            <a:r>
              <a:rPr lang="tr-TR" dirty="0" err="1"/>
              <a:t>muhsan</a:t>
            </a:r>
            <a:r>
              <a:rPr lang="tr-TR" dirty="0"/>
              <a:t>” tabirinin kullanılması da çiftlerden her birinin evlenmekle günahtan, şehvetin baskısından, hayatın birtakım tehlikelerinden korunmuş olacağını göstermektedir. Nitekim bazı rivayetlerde, “</a:t>
            </a:r>
            <a:r>
              <a:rPr lang="tr-TR" b="1" dirty="0"/>
              <a:t>Kişi evlendiğinde dinin yarısını tamamlamıştır. Diğer yarısı için de Allah’tan korksun!</a:t>
            </a:r>
            <a:r>
              <a:rPr lang="tr-TR" dirty="0"/>
              <a:t>” denilmektedir. (</a:t>
            </a:r>
            <a:r>
              <a:rPr lang="tr-TR" i="1" dirty="0"/>
              <a:t>Hadislerle İslam</a:t>
            </a:r>
            <a:r>
              <a:rPr lang="tr-TR" dirty="0"/>
              <a:t>) </a:t>
            </a:r>
          </a:p>
        </p:txBody>
      </p:sp>
    </p:spTree>
    <p:extLst>
      <p:ext uri="{BB962C8B-B14F-4D97-AF65-F5344CB8AC3E}">
        <p14:creationId xmlns:p14="http://schemas.microsoft.com/office/powerpoint/2010/main" val="43439119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03648" y="2580000"/>
            <a:ext cx="6637468" cy="1698000"/>
          </a:xfrm>
        </p:spPr>
        <p:txBody>
          <a:bodyPr>
            <a:noAutofit/>
          </a:bodyPr>
          <a:lstStyle/>
          <a:p>
            <a:r>
              <a:rPr lang="tr-TR" sz="2400" i="1" dirty="0">
                <a:solidFill>
                  <a:schemeClr val="tx1"/>
                </a:solidFill>
              </a:rPr>
              <a:t>Bu sunum Prof. Dr. Adem Dölek’in </a:t>
            </a:r>
            <a:r>
              <a:rPr lang="tr-TR" sz="2400" b="1" i="1" dirty="0">
                <a:solidFill>
                  <a:schemeClr val="tx1"/>
                </a:solidFill>
              </a:rPr>
              <a:t>Aile Problemlerine Hz. Peygamberden Çözümler </a:t>
            </a:r>
            <a:r>
              <a:rPr lang="tr-TR" sz="2400" i="1" dirty="0">
                <a:solidFill>
                  <a:schemeClr val="tx1"/>
                </a:solidFill>
              </a:rPr>
              <a:t>kitabı esas alınarak ve bazı tasarruflarda bulunularak hazırlanmıştır. </a:t>
            </a:r>
            <a:r>
              <a:rPr lang="tr-TR" sz="2400" b="1" i="1" dirty="0">
                <a:solidFill>
                  <a:schemeClr val="tx1"/>
                </a:solidFill>
              </a:rPr>
              <a:t>Hadislerle İslam </a:t>
            </a:r>
            <a:r>
              <a:rPr lang="tr-TR" sz="2400" i="1" dirty="0">
                <a:solidFill>
                  <a:schemeClr val="tx1"/>
                </a:solidFill>
              </a:rPr>
              <a:t>(DİB) eserinden de bazı ilaveler yapılmıştır.</a:t>
            </a:r>
          </a:p>
        </p:txBody>
      </p:sp>
    </p:spTree>
    <p:extLst>
      <p:ext uri="{BB962C8B-B14F-4D97-AF65-F5344CB8AC3E}">
        <p14:creationId xmlns:p14="http://schemas.microsoft.com/office/powerpoint/2010/main" val="3462744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FEBB6-8662-207A-545D-097B39BA72C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DE6FCFC-F375-B8FA-EA82-27B3CDCE2C27}"/>
              </a:ext>
            </a:extLst>
          </p:cNvPr>
          <p:cNvSpPr>
            <a:spLocks noGrp="1"/>
          </p:cNvSpPr>
          <p:nvPr>
            <p:ph type="title"/>
          </p:nvPr>
        </p:nvSpPr>
        <p:spPr>
          <a:xfrm>
            <a:off x="1253266" y="2420888"/>
            <a:ext cx="6637468" cy="2706112"/>
          </a:xfrm>
        </p:spPr>
        <p:txBody>
          <a:bodyPr>
            <a:noAutofit/>
          </a:bodyPr>
          <a:lstStyle/>
          <a:p>
            <a:r>
              <a:rPr lang="tr-TR" sz="4400" b="1" dirty="0"/>
              <a:t>EVLİLİK ÖNCESİNDE EŞLER ARASINDA MEYDANA GELEN BAZI SORUNLAR ve ÇÖZÜMLERİ </a:t>
            </a:r>
          </a:p>
        </p:txBody>
      </p:sp>
    </p:spTree>
    <p:extLst>
      <p:ext uri="{BB962C8B-B14F-4D97-AF65-F5344CB8AC3E}">
        <p14:creationId xmlns:p14="http://schemas.microsoft.com/office/powerpoint/2010/main" val="1088158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F057F-0911-D33F-2305-FD5FA02E1B3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62862E8-5742-424C-EE3A-3297AB1C1030}"/>
              </a:ext>
            </a:extLst>
          </p:cNvPr>
          <p:cNvSpPr>
            <a:spLocks noGrp="1"/>
          </p:cNvSpPr>
          <p:nvPr>
            <p:ph type="title"/>
          </p:nvPr>
        </p:nvSpPr>
        <p:spPr>
          <a:xfrm>
            <a:off x="1258645" y="1556793"/>
            <a:ext cx="6637468" cy="2706112"/>
          </a:xfrm>
        </p:spPr>
        <p:txBody>
          <a:bodyPr>
            <a:noAutofit/>
          </a:bodyPr>
          <a:lstStyle/>
          <a:p>
            <a:r>
              <a:rPr lang="tr-TR" sz="4400" b="1" dirty="0"/>
              <a:t>1. Tercih Sebebinin İsabetli Olmaması </a:t>
            </a:r>
          </a:p>
        </p:txBody>
      </p:sp>
    </p:spTree>
    <p:extLst>
      <p:ext uri="{BB962C8B-B14F-4D97-AF65-F5344CB8AC3E}">
        <p14:creationId xmlns:p14="http://schemas.microsoft.com/office/powerpoint/2010/main" val="3535959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33240E-D6FC-0106-5C30-5D6D8252161D}"/>
              </a:ext>
            </a:extLst>
          </p:cNvPr>
          <p:cNvSpPr>
            <a:spLocks noGrp="1"/>
          </p:cNvSpPr>
          <p:nvPr>
            <p:ph type="title"/>
          </p:nvPr>
        </p:nvSpPr>
        <p:spPr>
          <a:xfrm>
            <a:off x="919778" y="332656"/>
            <a:ext cx="7024744" cy="1143000"/>
          </a:xfrm>
        </p:spPr>
        <p:txBody>
          <a:bodyPr/>
          <a:lstStyle/>
          <a:p>
            <a:pPr algn="ctr"/>
            <a:r>
              <a:rPr lang="tr-TR" dirty="0"/>
              <a:t>Dindarlığı Tercih</a:t>
            </a:r>
          </a:p>
        </p:txBody>
      </p:sp>
      <p:sp>
        <p:nvSpPr>
          <p:cNvPr id="3" name="İçerik Yer Tutucusu 2">
            <a:extLst>
              <a:ext uri="{FF2B5EF4-FFF2-40B4-BE49-F238E27FC236}">
                <a16:creationId xmlns:a16="http://schemas.microsoft.com/office/drawing/2014/main" id="{29173193-CB4F-75EC-9E36-6320262C2643}"/>
              </a:ext>
            </a:extLst>
          </p:cNvPr>
          <p:cNvSpPr>
            <a:spLocks noGrp="1"/>
          </p:cNvSpPr>
          <p:nvPr>
            <p:ph idx="1"/>
          </p:nvPr>
        </p:nvSpPr>
        <p:spPr>
          <a:xfrm>
            <a:off x="971600" y="1628800"/>
            <a:ext cx="6849209" cy="4203829"/>
          </a:xfrm>
        </p:spPr>
        <p:txBody>
          <a:bodyPr>
            <a:normAutofit/>
          </a:bodyPr>
          <a:lstStyle/>
          <a:p>
            <a:r>
              <a:rPr lang="tr-TR" b="1" dirty="0"/>
              <a:t>Kadın dört özelliğinden dolayı nikâhlanır: Mâlı, soyu, </a:t>
            </a:r>
            <a:r>
              <a:rPr lang="tr-TR" b="1" dirty="0" err="1"/>
              <a:t>fizîkî</a:t>
            </a:r>
            <a:r>
              <a:rPr lang="tr-TR" b="1" dirty="0"/>
              <a:t> güzelliği ve </a:t>
            </a:r>
            <a:r>
              <a:rPr lang="tr-TR" b="1" dirty="0" err="1"/>
              <a:t>dindârlığı</a:t>
            </a:r>
            <a:r>
              <a:rPr lang="tr-TR" b="1" dirty="0"/>
              <a:t> (yani </a:t>
            </a:r>
            <a:r>
              <a:rPr lang="tr-TR" b="1" dirty="0" err="1"/>
              <a:t>mânevî</a:t>
            </a:r>
            <a:r>
              <a:rPr lang="tr-TR" b="1" dirty="0"/>
              <a:t> ve ahlâkî güzelliği); sen </a:t>
            </a:r>
            <a:r>
              <a:rPr lang="tr-TR" b="1" dirty="0" err="1"/>
              <a:t>dindâr</a:t>
            </a:r>
            <a:r>
              <a:rPr lang="tr-TR" b="1" dirty="0"/>
              <a:t> olanı tercih et ki ellerin bereketlensin</a:t>
            </a:r>
            <a:r>
              <a:rPr lang="tr-TR" dirty="0"/>
              <a:t>.</a:t>
            </a:r>
          </a:p>
          <a:p>
            <a:r>
              <a:rPr lang="tr-TR" dirty="0"/>
              <a:t>Hz. Peygamber (sav); dindarlığın ve ahlâkî güzelliğin esas alınmasını tavsiye etmektedir. Zira “</a:t>
            </a:r>
            <a:r>
              <a:rPr lang="tr-TR" dirty="0" err="1"/>
              <a:t>Dindârlık</a:t>
            </a:r>
            <a:r>
              <a:rPr lang="tr-TR" dirty="0"/>
              <a:t>; bütün beşerî ve dünyevî özellik ve niteliklerin özünde ve ötesinde, her türlü şart altında faydası görülecek ve kendisiyle mutlu olunabilecek bir vasıftır.” </a:t>
            </a:r>
          </a:p>
        </p:txBody>
      </p:sp>
    </p:spTree>
    <p:extLst>
      <p:ext uri="{BB962C8B-B14F-4D97-AF65-F5344CB8AC3E}">
        <p14:creationId xmlns:p14="http://schemas.microsoft.com/office/powerpoint/2010/main" val="445645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29B9D-1645-9966-AFDC-C84B2C9F4B4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CA8226B-5C3B-FFFB-9C95-453C4BF981C4}"/>
              </a:ext>
            </a:extLst>
          </p:cNvPr>
          <p:cNvSpPr>
            <a:spLocks noGrp="1"/>
          </p:cNvSpPr>
          <p:nvPr>
            <p:ph type="title"/>
          </p:nvPr>
        </p:nvSpPr>
        <p:spPr>
          <a:xfrm>
            <a:off x="919778" y="332656"/>
            <a:ext cx="7024744" cy="1143000"/>
          </a:xfrm>
        </p:spPr>
        <p:txBody>
          <a:bodyPr/>
          <a:lstStyle/>
          <a:p>
            <a:pPr algn="ctr"/>
            <a:r>
              <a:rPr lang="tr-TR" dirty="0"/>
              <a:t>Dindarlığı Tercih</a:t>
            </a:r>
          </a:p>
        </p:txBody>
      </p:sp>
      <p:sp>
        <p:nvSpPr>
          <p:cNvPr id="3" name="İçerik Yer Tutucusu 2">
            <a:extLst>
              <a:ext uri="{FF2B5EF4-FFF2-40B4-BE49-F238E27FC236}">
                <a16:creationId xmlns:a16="http://schemas.microsoft.com/office/drawing/2014/main" id="{37F29244-BD36-A6F3-109C-EE38766B4E6A}"/>
              </a:ext>
            </a:extLst>
          </p:cNvPr>
          <p:cNvSpPr>
            <a:spLocks noGrp="1"/>
          </p:cNvSpPr>
          <p:nvPr>
            <p:ph idx="1"/>
          </p:nvPr>
        </p:nvSpPr>
        <p:spPr>
          <a:xfrm>
            <a:off x="971600" y="1628800"/>
            <a:ext cx="7200800" cy="4680520"/>
          </a:xfrm>
        </p:spPr>
        <p:txBody>
          <a:bodyPr>
            <a:normAutofit/>
          </a:bodyPr>
          <a:lstStyle/>
          <a:p>
            <a:r>
              <a:rPr lang="tr-TR" b="1" dirty="0"/>
              <a:t>Kötü kadınlar, kötü erkekler içindir; kötü erkekler de kötü kadınlar içindir. İyi kadınlar, iyi erkekler için; iyi erkekler de iyi kadınlar içindir</a:t>
            </a:r>
            <a:r>
              <a:rPr lang="tr-TR" dirty="0"/>
              <a:t>.  Nur 26</a:t>
            </a:r>
          </a:p>
          <a:p>
            <a:r>
              <a:rPr lang="tr-TR" dirty="0"/>
              <a:t>Evlenirken veya evlendirirken </a:t>
            </a:r>
            <a:r>
              <a:rPr lang="tr-TR" dirty="0" err="1"/>
              <a:t>dindârlığından</a:t>
            </a:r>
            <a:r>
              <a:rPr lang="tr-TR" dirty="0"/>
              <a:t> dolayı tercih etmek, halk dilinde kısaca şu şekilde ifade edilmektedir. “</a:t>
            </a:r>
            <a:r>
              <a:rPr lang="tr-TR" i="1" dirty="0"/>
              <a:t>Güzele kırk günde doyulur</a:t>
            </a:r>
            <a:r>
              <a:rPr lang="tr-TR" dirty="0"/>
              <a:t>, </a:t>
            </a:r>
            <a:r>
              <a:rPr lang="tr-TR" i="1" dirty="0"/>
              <a:t>güzel huyluya kırk yılda doyulmaz</a:t>
            </a:r>
            <a:r>
              <a:rPr lang="tr-TR" dirty="0"/>
              <a:t>.”, “</a:t>
            </a:r>
            <a:r>
              <a:rPr lang="tr-TR" i="1" dirty="0"/>
              <a:t>Güzel kadın, gözü; iyi kadın gönlü okşar</a:t>
            </a:r>
            <a:r>
              <a:rPr lang="tr-TR" dirty="0"/>
              <a:t>.”</a:t>
            </a:r>
          </a:p>
          <a:p>
            <a:endParaRPr lang="tr-TR" dirty="0"/>
          </a:p>
        </p:txBody>
      </p:sp>
    </p:spTree>
    <p:extLst>
      <p:ext uri="{BB962C8B-B14F-4D97-AF65-F5344CB8AC3E}">
        <p14:creationId xmlns:p14="http://schemas.microsoft.com/office/powerpoint/2010/main" val="1444894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B56ED-50CB-8B26-FC58-1E7F2762AC0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45864A8-DA55-1908-F92E-2CDA22187A97}"/>
              </a:ext>
            </a:extLst>
          </p:cNvPr>
          <p:cNvSpPr>
            <a:spLocks noGrp="1"/>
          </p:cNvSpPr>
          <p:nvPr>
            <p:ph type="title"/>
          </p:nvPr>
        </p:nvSpPr>
        <p:spPr>
          <a:xfrm>
            <a:off x="919778" y="332656"/>
            <a:ext cx="7024744" cy="1143000"/>
          </a:xfrm>
        </p:spPr>
        <p:txBody>
          <a:bodyPr/>
          <a:lstStyle/>
          <a:p>
            <a:pPr algn="ctr"/>
            <a:r>
              <a:rPr lang="tr-TR" dirty="0"/>
              <a:t>Dindarlığı Tercih</a:t>
            </a:r>
          </a:p>
        </p:txBody>
      </p:sp>
      <p:sp>
        <p:nvSpPr>
          <p:cNvPr id="3" name="İçerik Yer Tutucusu 2">
            <a:extLst>
              <a:ext uri="{FF2B5EF4-FFF2-40B4-BE49-F238E27FC236}">
                <a16:creationId xmlns:a16="http://schemas.microsoft.com/office/drawing/2014/main" id="{F238DF6D-4276-46DD-9A30-E6B0E2DE0448}"/>
              </a:ext>
            </a:extLst>
          </p:cNvPr>
          <p:cNvSpPr>
            <a:spLocks noGrp="1"/>
          </p:cNvSpPr>
          <p:nvPr>
            <p:ph idx="1"/>
          </p:nvPr>
        </p:nvSpPr>
        <p:spPr>
          <a:xfrm>
            <a:off x="971600" y="1628800"/>
            <a:ext cx="7200800" cy="4680520"/>
          </a:xfrm>
        </p:spPr>
        <p:txBody>
          <a:bodyPr>
            <a:normAutofit/>
          </a:bodyPr>
          <a:lstStyle/>
          <a:p>
            <a:pPr marL="68580" indent="0">
              <a:buNone/>
            </a:pPr>
            <a:r>
              <a:rPr lang="tr-TR" dirty="0"/>
              <a:t>Kadınları sırf fizikî güzelliklerinden dolayı nikâhlamayınız, çünkü onların güzelliğinin (böbürlenerek ve kibirlenerek) onları tehlikeye atmaları mümkündür. Onları sırf mallarından dolayı da nikâhlamayın, çünkü mallarının onları azdırması (ve günahlar ve şerlere girmeleri) mümkündür. Fakat onları dindarlıklarından dolayı nikâhlayın. Şüphesiz ki, burnu delik siyah dindar bir </a:t>
            </a:r>
            <a:r>
              <a:rPr lang="tr-TR" dirty="0" err="1"/>
              <a:t>câriye</a:t>
            </a:r>
            <a:r>
              <a:rPr lang="tr-TR" dirty="0"/>
              <a:t>, (dindar olmayan bir kadından) daha faziletlidir</a:t>
            </a:r>
          </a:p>
          <a:p>
            <a:endParaRPr lang="tr-TR" dirty="0"/>
          </a:p>
        </p:txBody>
      </p:sp>
    </p:spTree>
    <p:extLst>
      <p:ext uri="{BB962C8B-B14F-4D97-AF65-F5344CB8AC3E}">
        <p14:creationId xmlns:p14="http://schemas.microsoft.com/office/powerpoint/2010/main" val="3661811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CB5EB9-93BF-8781-72F1-8AD73409ECD9}"/>
              </a:ext>
            </a:extLst>
          </p:cNvPr>
          <p:cNvSpPr>
            <a:spLocks noGrp="1"/>
          </p:cNvSpPr>
          <p:nvPr>
            <p:ph type="title"/>
          </p:nvPr>
        </p:nvSpPr>
        <p:spPr/>
        <p:txBody>
          <a:bodyPr/>
          <a:lstStyle/>
          <a:p>
            <a:r>
              <a:rPr lang="tr-TR" b="1" dirty="0"/>
              <a:t>Sunum Planı</a:t>
            </a:r>
          </a:p>
        </p:txBody>
      </p:sp>
      <p:sp>
        <p:nvSpPr>
          <p:cNvPr id="3" name="İçerik Yer Tutucusu 2">
            <a:extLst>
              <a:ext uri="{FF2B5EF4-FFF2-40B4-BE49-F238E27FC236}">
                <a16:creationId xmlns:a16="http://schemas.microsoft.com/office/drawing/2014/main" id="{7EBCD0B4-ACF6-ED18-6FC0-BC7E4A8A8D31}"/>
              </a:ext>
            </a:extLst>
          </p:cNvPr>
          <p:cNvSpPr>
            <a:spLocks noGrp="1"/>
          </p:cNvSpPr>
          <p:nvPr>
            <p:ph idx="1"/>
          </p:nvPr>
        </p:nvSpPr>
        <p:spPr/>
        <p:txBody>
          <a:bodyPr>
            <a:normAutofit/>
          </a:bodyPr>
          <a:lstStyle/>
          <a:p>
            <a:r>
              <a:rPr lang="tr-TR" sz="3200" b="1" dirty="0"/>
              <a:t> </a:t>
            </a:r>
            <a:r>
              <a:rPr lang="tr-TR" b="1" dirty="0"/>
              <a:t>AİLENİN ÖNEMİ</a:t>
            </a:r>
          </a:p>
          <a:p>
            <a:r>
              <a:rPr lang="tr-TR" b="1" dirty="0"/>
              <a:t>EVLİLİK ÖNCESİNDE EŞLER ARASINDA MEYDANA GELEN BAZI SORUNLAR ve ÇÖZÜMLERİ </a:t>
            </a:r>
          </a:p>
          <a:p>
            <a:r>
              <a:rPr lang="tr-TR" sz="3200" b="1" dirty="0"/>
              <a:t> </a:t>
            </a:r>
            <a:r>
              <a:rPr lang="tr-TR" b="1" dirty="0"/>
              <a:t>EVLİLİK SONRASINDA EŞLER ARASINDA MEYDANA GELEN BAZI SORUNLAR VE ÇÖZÜMLERİ</a:t>
            </a:r>
            <a:endParaRPr lang="tr-TR" dirty="0"/>
          </a:p>
        </p:txBody>
      </p:sp>
    </p:spTree>
    <p:extLst>
      <p:ext uri="{BB962C8B-B14F-4D97-AF65-F5344CB8AC3E}">
        <p14:creationId xmlns:p14="http://schemas.microsoft.com/office/powerpoint/2010/main" val="4080045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3CC85-C6E6-9C36-43D9-4D33EEFC7F4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2B01050-C285-8063-08A1-7924A02569E8}"/>
              </a:ext>
            </a:extLst>
          </p:cNvPr>
          <p:cNvSpPr>
            <a:spLocks noGrp="1"/>
          </p:cNvSpPr>
          <p:nvPr>
            <p:ph type="title"/>
          </p:nvPr>
        </p:nvSpPr>
        <p:spPr>
          <a:xfrm>
            <a:off x="919778" y="332656"/>
            <a:ext cx="7024744" cy="1143000"/>
          </a:xfrm>
        </p:spPr>
        <p:txBody>
          <a:bodyPr/>
          <a:lstStyle/>
          <a:p>
            <a:pPr algn="ctr"/>
            <a:r>
              <a:rPr lang="tr-TR" dirty="0"/>
              <a:t>Dindarlığı Tercih</a:t>
            </a:r>
          </a:p>
        </p:txBody>
      </p:sp>
      <p:sp>
        <p:nvSpPr>
          <p:cNvPr id="3" name="İçerik Yer Tutucusu 2">
            <a:extLst>
              <a:ext uri="{FF2B5EF4-FFF2-40B4-BE49-F238E27FC236}">
                <a16:creationId xmlns:a16="http://schemas.microsoft.com/office/drawing/2014/main" id="{F6267931-88D9-C7B1-5EC2-24DF2D5E3939}"/>
              </a:ext>
            </a:extLst>
          </p:cNvPr>
          <p:cNvSpPr>
            <a:spLocks noGrp="1"/>
          </p:cNvSpPr>
          <p:nvPr>
            <p:ph idx="1"/>
          </p:nvPr>
        </p:nvSpPr>
        <p:spPr>
          <a:xfrm>
            <a:off x="971600" y="1628800"/>
            <a:ext cx="7200800" cy="4680520"/>
          </a:xfrm>
        </p:spPr>
        <p:txBody>
          <a:bodyPr>
            <a:normAutofit/>
          </a:bodyPr>
          <a:lstStyle/>
          <a:p>
            <a:pPr marL="68580" indent="0">
              <a:buNone/>
            </a:pPr>
            <a:r>
              <a:rPr lang="tr-TR" dirty="0"/>
              <a:t>Evlilik, temelleri bu dünyada atılsa da </a:t>
            </a:r>
            <a:r>
              <a:rPr lang="tr-TR" dirty="0" err="1"/>
              <a:t>âhirete</a:t>
            </a:r>
            <a:r>
              <a:rPr lang="tr-TR" dirty="0"/>
              <a:t> kadar uzanacak olan bir beraberliktir. Ona süreklilik ve anlam kazandıran sır ise, eşlerin dindar ve güzel ahlâk sahibi olmalarıdır. Zenginlik, asalet ve güzellik gibi diğer özellikler geçicidir. Hâlbuki yuvadaki geçim, huzur ve mutluluğun devamlılığı, ailenin sıkıntılara karşı metanetli olması dinî hassasiyet ve ahlâkî olgunluk gibi iki temel değerle mümkündür. (</a:t>
            </a:r>
            <a:r>
              <a:rPr lang="tr-TR" i="1" dirty="0"/>
              <a:t>Hadislerle İslam</a:t>
            </a:r>
            <a:r>
              <a:rPr lang="tr-TR" dirty="0"/>
              <a:t>)</a:t>
            </a:r>
          </a:p>
          <a:p>
            <a:endParaRPr lang="tr-TR" dirty="0"/>
          </a:p>
        </p:txBody>
      </p:sp>
    </p:spTree>
    <p:extLst>
      <p:ext uri="{BB962C8B-B14F-4D97-AF65-F5344CB8AC3E}">
        <p14:creationId xmlns:p14="http://schemas.microsoft.com/office/powerpoint/2010/main" val="54098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F6A7A-F7E5-AFAD-55A5-9A742C7FEAA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6CD2415-50BA-9177-AA2B-DCD2FC955CCA}"/>
              </a:ext>
            </a:extLst>
          </p:cNvPr>
          <p:cNvSpPr>
            <a:spLocks noGrp="1"/>
          </p:cNvSpPr>
          <p:nvPr>
            <p:ph type="title"/>
          </p:nvPr>
        </p:nvSpPr>
        <p:spPr>
          <a:xfrm>
            <a:off x="919778" y="332656"/>
            <a:ext cx="7024744" cy="1143000"/>
          </a:xfrm>
        </p:spPr>
        <p:txBody>
          <a:bodyPr/>
          <a:lstStyle/>
          <a:p>
            <a:pPr algn="ctr"/>
            <a:r>
              <a:rPr lang="tr-TR" dirty="0"/>
              <a:t>Saliha Hanımın Kıymeti</a:t>
            </a:r>
          </a:p>
        </p:txBody>
      </p:sp>
      <p:sp>
        <p:nvSpPr>
          <p:cNvPr id="3" name="İçerik Yer Tutucusu 2">
            <a:extLst>
              <a:ext uri="{FF2B5EF4-FFF2-40B4-BE49-F238E27FC236}">
                <a16:creationId xmlns:a16="http://schemas.microsoft.com/office/drawing/2014/main" id="{2C9DEFF3-2C0B-8441-8C21-831DAC7DE604}"/>
              </a:ext>
            </a:extLst>
          </p:cNvPr>
          <p:cNvSpPr>
            <a:spLocks noGrp="1"/>
          </p:cNvSpPr>
          <p:nvPr>
            <p:ph idx="1"/>
          </p:nvPr>
        </p:nvSpPr>
        <p:spPr>
          <a:xfrm>
            <a:off x="971600" y="1628800"/>
            <a:ext cx="7200800" cy="4680520"/>
          </a:xfrm>
        </p:spPr>
        <p:txBody>
          <a:bodyPr>
            <a:normAutofit/>
          </a:bodyPr>
          <a:lstStyle/>
          <a:p>
            <a:pPr marL="68580" indent="0">
              <a:buNone/>
            </a:pPr>
            <a:r>
              <a:rPr lang="tr-TR" sz="3000" dirty="0"/>
              <a:t>Bir kişi için olabilecek en kıymetli hazinenin ne olduğunu söyleyeyim mi? O, </a:t>
            </a:r>
            <a:r>
              <a:rPr lang="tr-TR" sz="3000" dirty="0" err="1"/>
              <a:t>saliha</a:t>
            </a:r>
            <a:r>
              <a:rPr lang="tr-TR" sz="3000" dirty="0"/>
              <a:t>/iyi kadındır. Kocası ona baktığı zaman içini sevinç kaplar, kocası ondan bir şey yapmasını istediğinde yapar, kocası yanında olmadığı zaman (onun haklarını ve saygınlığını) korur.</a:t>
            </a:r>
          </a:p>
          <a:p>
            <a:endParaRPr lang="tr-TR" sz="3000" dirty="0"/>
          </a:p>
          <a:p>
            <a:endParaRPr lang="tr-TR" sz="3000" dirty="0"/>
          </a:p>
        </p:txBody>
      </p:sp>
    </p:spTree>
    <p:extLst>
      <p:ext uri="{BB962C8B-B14F-4D97-AF65-F5344CB8AC3E}">
        <p14:creationId xmlns:p14="http://schemas.microsoft.com/office/powerpoint/2010/main" val="2828918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A7A86-604D-8DB8-F22F-768C87622D5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7E01192-9A3C-2706-CED2-EF20E6477D8A}"/>
              </a:ext>
            </a:extLst>
          </p:cNvPr>
          <p:cNvSpPr>
            <a:spLocks noGrp="1"/>
          </p:cNvSpPr>
          <p:nvPr>
            <p:ph type="title"/>
          </p:nvPr>
        </p:nvSpPr>
        <p:spPr>
          <a:xfrm>
            <a:off x="919778" y="332656"/>
            <a:ext cx="7024744" cy="1143000"/>
          </a:xfrm>
        </p:spPr>
        <p:txBody>
          <a:bodyPr/>
          <a:lstStyle/>
          <a:p>
            <a:pPr algn="ctr"/>
            <a:r>
              <a:rPr lang="tr-TR" dirty="0"/>
              <a:t>Eşlerde </a:t>
            </a:r>
            <a:r>
              <a:rPr lang="tr-TR" dirty="0" err="1"/>
              <a:t>Salahat</a:t>
            </a:r>
            <a:endParaRPr lang="tr-TR" dirty="0"/>
          </a:p>
        </p:txBody>
      </p:sp>
      <p:sp>
        <p:nvSpPr>
          <p:cNvPr id="3" name="İçerik Yer Tutucusu 2">
            <a:extLst>
              <a:ext uri="{FF2B5EF4-FFF2-40B4-BE49-F238E27FC236}">
                <a16:creationId xmlns:a16="http://schemas.microsoft.com/office/drawing/2014/main" id="{A9CBA6DE-7E16-51B6-0C66-EE6B341AE38D}"/>
              </a:ext>
            </a:extLst>
          </p:cNvPr>
          <p:cNvSpPr>
            <a:spLocks noGrp="1"/>
          </p:cNvSpPr>
          <p:nvPr>
            <p:ph idx="1"/>
          </p:nvPr>
        </p:nvSpPr>
        <p:spPr>
          <a:xfrm>
            <a:off x="971600" y="1628800"/>
            <a:ext cx="6849209" cy="4203829"/>
          </a:xfrm>
        </p:spPr>
        <p:txBody>
          <a:bodyPr>
            <a:normAutofit/>
          </a:bodyPr>
          <a:lstStyle/>
          <a:p>
            <a:r>
              <a:rPr lang="tr-TR" dirty="0"/>
              <a:t>“</a:t>
            </a:r>
            <a:r>
              <a:rPr lang="tr-TR" b="1" dirty="0" err="1"/>
              <a:t>Sâliha</a:t>
            </a:r>
            <a:r>
              <a:rPr lang="tr-TR" b="1" dirty="0"/>
              <a:t> kadın, kişinin saadetindendir</a:t>
            </a:r>
            <a:r>
              <a:rPr lang="tr-TR" dirty="0"/>
              <a:t>” buyuran Hz. Peygamber (</a:t>
            </a:r>
            <a:r>
              <a:rPr lang="tr-TR" i="1" dirty="0" err="1"/>
              <a:t>sallallâhu</a:t>
            </a:r>
            <a:r>
              <a:rPr lang="tr-TR" i="1" dirty="0"/>
              <a:t> aleyhi ve </a:t>
            </a:r>
            <a:r>
              <a:rPr lang="tr-TR" i="1" dirty="0" err="1"/>
              <a:t>sellem</a:t>
            </a:r>
            <a:r>
              <a:rPr lang="tr-TR" dirty="0"/>
              <a:t>) de, “</a:t>
            </a:r>
            <a:r>
              <a:rPr lang="tr-TR" b="1" dirty="0" err="1"/>
              <a:t>Sâliha</a:t>
            </a:r>
            <a:r>
              <a:rPr lang="tr-TR" b="1" dirty="0"/>
              <a:t> kadının, dünyanın nimetlerinin en üstünü, en hayırlısı </a:t>
            </a:r>
            <a:r>
              <a:rPr lang="tr-TR" b="1" dirty="0" err="1"/>
              <a:t>olduğu</a:t>
            </a:r>
            <a:r>
              <a:rPr lang="tr-TR" dirty="0" err="1"/>
              <a:t>”nu</a:t>
            </a:r>
            <a:r>
              <a:rPr lang="tr-TR" dirty="0"/>
              <a:t> bildirmektedir.</a:t>
            </a:r>
          </a:p>
          <a:p>
            <a:endParaRPr lang="tr-TR" dirty="0"/>
          </a:p>
          <a:p>
            <a:r>
              <a:rPr lang="tr-TR" dirty="0" err="1"/>
              <a:t>Sâlih</a:t>
            </a:r>
            <a:r>
              <a:rPr lang="tr-TR" dirty="0"/>
              <a:t> olan erkekleri, </a:t>
            </a:r>
            <a:r>
              <a:rPr lang="tr-TR" dirty="0" err="1"/>
              <a:t>sâliha</a:t>
            </a:r>
            <a:r>
              <a:rPr lang="tr-TR" dirty="0"/>
              <a:t> olan kadınlarla evlendirin.</a:t>
            </a:r>
          </a:p>
          <a:p>
            <a:endParaRPr lang="tr-TR" dirty="0"/>
          </a:p>
          <a:p>
            <a:endParaRPr lang="tr-TR" dirty="0"/>
          </a:p>
          <a:p>
            <a:endParaRPr lang="tr-TR" dirty="0"/>
          </a:p>
        </p:txBody>
      </p:sp>
    </p:spTree>
    <p:extLst>
      <p:ext uri="{BB962C8B-B14F-4D97-AF65-F5344CB8AC3E}">
        <p14:creationId xmlns:p14="http://schemas.microsoft.com/office/powerpoint/2010/main" val="1555135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3BCC5-26E0-950B-A860-23D6A3B8D88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6FD7DCE-FC97-106B-B7B4-05366653B411}"/>
              </a:ext>
            </a:extLst>
          </p:cNvPr>
          <p:cNvSpPr>
            <a:spLocks noGrp="1"/>
          </p:cNvSpPr>
          <p:nvPr>
            <p:ph type="title"/>
          </p:nvPr>
        </p:nvSpPr>
        <p:spPr>
          <a:xfrm>
            <a:off x="919778" y="332656"/>
            <a:ext cx="7024744" cy="1143000"/>
          </a:xfrm>
        </p:spPr>
        <p:txBody>
          <a:bodyPr/>
          <a:lstStyle/>
          <a:p>
            <a:pPr algn="ctr"/>
            <a:r>
              <a:rPr lang="tr-TR" dirty="0"/>
              <a:t>Salih Bir Eşin Kıymeti</a:t>
            </a:r>
          </a:p>
        </p:txBody>
      </p:sp>
      <p:sp>
        <p:nvSpPr>
          <p:cNvPr id="3" name="İçerik Yer Tutucusu 2">
            <a:extLst>
              <a:ext uri="{FF2B5EF4-FFF2-40B4-BE49-F238E27FC236}">
                <a16:creationId xmlns:a16="http://schemas.microsoft.com/office/drawing/2014/main" id="{F217EDE7-2F05-F0F4-E5C8-AB8F3EF4562C}"/>
              </a:ext>
            </a:extLst>
          </p:cNvPr>
          <p:cNvSpPr>
            <a:spLocks noGrp="1"/>
          </p:cNvSpPr>
          <p:nvPr>
            <p:ph idx="1"/>
          </p:nvPr>
        </p:nvSpPr>
        <p:spPr>
          <a:xfrm>
            <a:off x="971600" y="1628800"/>
            <a:ext cx="7200800" cy="4680520"/>
          </a:xfrm>
        </p:spPr>
        <p:txBody>
          <a:bodyPr>
            <a:normAutofit/>
          </a:bodyPr>
          <a:lstStyle/>
          <a:p>
            <a:r>
              <a:rPr lang="tr-TR" dirty="0"/>
              <a:t>Sizden (mâl edinmek isteyen) biriniz, şükreden </a:t>
            </a:r>
            <a:r>
              <a:rPr lang="tr-TR" dirty="0" err="1"/>
              <a:t>kalb</a:t>
            </a:r>
            <a:r>
              <a:rPr lang="tr-TR" dirty="0"/>
              <a:t>, zikreden dil, ve </a:t>
            </a:r>
            <a:r>
              <a:rPr lang="tr-TR" dirty="0" err="1"/>
              <a:t>âhiret</a:t>
            </a:r>
            <a:r>
              <a:rPr lang="tr-TR" dirty="0"/>
              <a:t> işlerinde (</a:t>
            </a:r>
            <a:r>
              <a:rPr lang="tr-TR" dirty="0" err="1"/>
              <a:t>imânının</a:t>
            </a:r>
            <a:r>
              <a:rPr lang="tr-TR" dirty="0"/>
              <a:t> gereğini yaşama hususunda) kocasına yardımcı olan </a:t>
            </a:r>
            <a:r>
              <a:rPr lang="tr-TR" u="sng" dirty="0" err="1"/>
              <a:t>dindâr</a:t>
            </a:r>
            <a:r>
              <a:rPr lang="tr-TR" u="sng" dirty="0"/>
              <a:t> hanım</a:t>
            </a:r>
            <a:r>
              <a:rPr lang="tr-TR" dirty="0"/>
              <a:t> edinsin.</a:t>
            </a:r>
          </a:p>
          <a:p>
            <a:endParaRPr lang="tr-TR" dirty="0"/>
          </a:p>
          <a:p>
            <a:r>
              <a:rPr lang="tr-TR" dirty="0"/>
              <a:t>Size ahlâkı ve </a:t>
            </a:r>
            <a:r>
              <a:rPr lang="tr-TR" dirty="0" err="1"/>
              <a:t>dîni</a:t>
            </a:r>
            <a:r>
              <a:rPr lang="tr-TR" dirty="0"/>
              <a:t> hoşunuza giden birisi geldiğinde onu evlendiriniz. Şayet böyle yapmazsanız yeryüzünde fitne ve geniş çaplı fesat meydana gelir.</a:t>
            </a:r>
          </a:p>
          <a:p>
            <a:endParaRPr lang="tr-TR" sz="2800" dirty="0"/>
          </a:p>
          <a:p>
            <a:endParaRPr lang="tr-TR" dirty="0"/>
          </a:p>
          <a:p>
            <a:endParaRPr lang="tr-TR" dirty="0"/>
          </a:p>
        </p:txBody>
      </p:sp>
    </p:spTree>
    <p:extLst>
      <p:ext uri="{BB962C8B-B14F-4D97-AF65-F5344CB8AC3E}">
        <p14:creationId xmlns:p14="http://schemas.microsoft.com/office/powerpoint/2010/main" val="1122980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E7A9D-6DC7-C7F9-4A2A-3582F4F8AC4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C25E062-6AF4-8C83-9779-BEACAA92F962}"/>
              </a:ext>
            </a:extLst>
          </p:cNvPr>
          <p:cNvSpPr>
            <a:spLocks noGrp="1"/>
          </p:cNvSpPr>
          <p:nvPr>
            <p:ph type="title"/>
          </p:nvPr>
        </p:nvSpPr>
        <p:spPr>
          <a:xfrm>
            <a:off x="919778" y="332656"/>
            <a:ext cx="7024744" cy="1143000"/>
          </a:xfrm>
        </p:spPr>
        <p:txBody>
          <a:bodyPr/>
          <a:lstStyle/>
          <a:p>
            <a:pPr algn="ctr"/>
            <a:r>
              <a:rPr lang="tr-TR" dirty="0"/>
              <a:t>Salih Bir Eşi Kaçırmamak</a:t>
            </a:r>
          </a:p>
        </p:txBody>
      </p:sp>
      <p:sp>
        <p:nvSpPr>
          <p:cNvPr id="3" name="İçerik Yer Tutucusu 2">
            <a:extLst>
              <a:ext uri="{FF2B5EF4-FFF2-40B4-BE49-F238E27FC236}">
                <a16:creationId xmlns:a16="http://schemas.microsoft.com/office/drawing/2014/main" id="{1F1955D6-06A4-FF7E-7580-0049648BB923}"/>
              </a:ext>
            </a:extLst>
          </p:cNvPr>
          <p:cNvSpPr>
            <a:spLocks noGrp="1"/>
          </p:cNvSpPr>
          <p:nvPr>
            <p:ph idx="1"/>
          </p:nvPr>
        </p:nvSpPr>
        <p:spPr>
          <a:xfrm>
            <a:off x="971600" y="1628800"/>
            <a:ext cx="7200800" cy="4680520"/>
          </a:xfrm>
        </p:spPr>
        <p:txBody>
          <a:bodyPr>
            <a:normAutofit/>
          </a:bodyPr>
          <a:lstStyle/>
          <a:p>
            <a:r>
              <a:rPr lang="tr-TR" dirty="0"/>
              <a:t>Birinci </a:t>
            </a:r>
            <a:r>
              <a:rPr lang="tr-TR" dirty="0" err="1"/>
              <a:t>mânâ</a:t>
            </a:r>
            <a:r>
              <a:rPr lang="tr-TR" dirty="0"/>
              <a:t>; kızınızı sadece mâlı çok ve </a:t>
            </a:r>
            <a:r>
              <a:rPr lang="tr-TR" dirty="0" err="1"/>
              <a:t>makâmı</a:t>
            </a:r>
            <a:r>
              <a:rPr lang="tr-TR" dirty="0"/>
              <a:t> büyük olan birisine verdiğinizde istikâmeti koruyamayabilirler.</a:t>
            </a:r>
          </a:p>
          <a:p>
            <a:r>
              <a:rPr lang="tr-TR" dirty="0"/>
              <a:t>İkinci </a:t>
            </a:r>
            <a:r>
              <a:rPr lang="tr-TR" dirty="0" err="1"/>
              <a:t>mânâ</a:t>
            </a:r>
            <a:r>
              <a:rPr lang="tr-TR" dirty="0"/>
              <a:t> ise; zengin birisini beklerseniz, her zaman böyle birisini bulamayabilirsiniz; kızınız ya da oğlunuzun evlenme zamanı geçer, zoraki birisine vermek zorunda kalırsınız, ya da onları evlendiremezseniz, onlar da iffetlerini koruyamazlar, bunun neticesinde her tarafta fitneler, iffetsizlikler meydana gelir.</a:t>
            </a:r>
            <a:endParaRPr lang="tr-TR" sz="2800" dirty="0"/>
          </a:p>
          <a:p>
            <a:endParaRPr lang="tr-TR" dirty="0"/>
          </a:p>
          <a:p>
            <a:endParaRPr lang="tr-TR" dirty="0"/>
          </a:p>
        </p:txBody>
      </p:sp>
    </p:spTree>
    <p:extLst>
      <p:ext uri="{BB962C8B-B14F-4D97-AF65-F5344CB8AC3E}">
        <p14:creationId xmlns:p14="http://schemas.microsoft.com/office/powerpoint/2010/main" val="2266412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4D9F0-C6B3-5E2E-6B56-24603D7BE17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C393F2E-5896-870B-F826-B0AD41058F9C}"/>
              </a:ext>
            </a:extLst>
          </p:cNvPr>
          <p:cNvSpPr>
            <a:spLocks noGrp="1"/>
          </p:cNvSpPr>
          <p:nvPr>
            <p:ph type="title"/>
          </p:nvPr>
        </p:nvSpPr>
        <p:spPr>
          <a:xfrm>
            <a:off x="919778" y="332656"/>
            <a:ext cx="7024744" cy="1143000"/>
          </a:xfrm>
        </p:spPr>
        <p:txBody>
          <a:bodyPr/>
          <a:lstStyle/>
          <a:p>
            <a:pPr algn="ctr"/>
            <a:r>
              <a:rPr lang="tr-TR" dirty="0"/>
              <a:t>Salih Bir Eşi Kaçırmamak</a:t>
            </a:r>
          </a:p>
        </p:txBody>
      </p:sp>
      <p:sp>
        <p:nvSpPr>
          <p:cNvPr id="3" name="İçerik Yer Tutucusu 2">
            <a:extLst>
              <a:ext uri="{FF2B5EF4-FFF2-40B4-BE49-F238E27FC236}">
                <a16:creationId xmlns:a16="http://schemas.microsoft.com/office/drawing/2014/main" id="{1D9C400F-7C9B-F615-BC48-499655AD0969}"/>
              </a:ext>
            </a:extLst>
          </p:cNvPr>
          <p:cNvSpPr>
            <a:spLocks noGrp="1"/>
          </p:cNvSpPr>
          <p:nvPr>
            <p:ph idx="1"/>
          </p:nvPr>
        </p:nvSpPr>
        <p:spPr>
          <a:xfrm>
            <a:off x="971600" y="1628800"/>
            <a:ext cx="7200800" cy="4680520"/>
          </a:xfrm>
        </p:spPr>
        <p:txBody>
          <a:bodyPr>
            <a:normAutofit lnSpcReduction="10000"/>
          </a:bodyPr>
          <a:lstStyle/>
          <a:p>
            <a:pPr marL="68580" indent="0">
              <a:buNone/>
            </a:pPr>
            <a:r>
              <a:rPr lang="tr-TR" dirty="0"/>
              <a:t>Peygamber Efendimiz bir gün </a:t>
            </a:r>
            <a:r>
              <a:rPr lang="tr-TR" dirty="0" err="1"/>
              <a:t>ashâbına</a:t>
            </a:r>
            <a:r>
              <a:rPr lang="tr-TR" dirty="0"/>
              <a:t>, “Dinini ve ahlâkını beğendiğiniz bir kimse size (dünür olarak) geldiğinde onu (kızınızla) nikâhlayın. Böyle yapmazsanız, yeryüzünde fitne ve bozgunculuk çıkar.” buyurur. Orada bulunanlar, “Ey Allah’ın </a:t>
            </a:r>
            <a:r>
              <a:rPr lang="tr-TR" dirty="0" err="1"/>
              <a:t>Resûlü</a:t>
            </a:r>
            <a:r>
              <a:rPr lang="tr-TR" dirty="0"/>
              <a:t>! Eğer o kimsede (denklik bakımından bir eksiklik) varsa?” deyince, Peygamberimiz, “Dinini ve ahlâkını beğendiğiniz bir kimse size (dünür olarak) geldiğinde onu (kızınızla) nikâhlayın.”  cümlesini üç defa tekrarlayarak dindarlık ölçüsünün esas olduğuna, diğer özelliklerin de ancak bununla anlam kazanabileceğine işaret etmiştir. (Hİ)</a:t>
            </a:r>
          </a:p>
          <a:p>
            <a:endParaRPr lang="tr-TR" dirty="0"/>
          </a:p>
          <a:p>
            <a:endParaRPr lang="tr-TR" dirty="0"/>
          </a:p>
        </p:txBody>
      </p:sp>
    </p:spTree>
    <p:extLst>
      <p:ext uri="{BB962C8B-B14F-4D97-AF65-F5344CB8AC3E}">
        <p14:creationId xmlns:p14="http://schemas.microsoft.com/office/powerpoint/2010/main" val="1440415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966D3-9D73-74C5-CB93-EBAFE166636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6AC2BF5-FED4-8E0D-6097-43E728ACA34E}"/>
              </a:ext>
            </a:extLst>
          </p:cNvPr>
          <p:cNvSpPr>
            <a:spLocks noGrp="1"/>
          </p:cNvSpPr>
          <p:nvPr>
            <p:ph type="title"/>
          </p:nvPr>
        </p:nvSpPr>
        <p:spPr>
          <a:xfrm>
            <a:off x="1258645" y="1556793"/>
            <a:ext cx="6637468" cy="2706112"/>
          </a:xfrm>
        </p:spPr>
        <p:txBody>
          <a:bodyPr>
            <a:noAutofit/>
          </a:bodyPr>
          <a:lstStyle/>
          <a:p>
            <a:r>
              <a:rPr lang="tr-TR" sz="4400" b="1" dirty="0"/>
              <a:t>2. </a:t>
            </a:r>
            <a:r>
              <a:rPr lang="tr-TR" b="1" dirty="0"/>
              <a:t>Haddinden Fazla Yükün Altına Girilmesi</a:t>
            </a:r>
            <a:endParaRPr lang="tr-TR" sz="4400" b="1" dirty="0"/>
          </a:p>
        </p:txBody>
      </p:sp>
    </p:spTree>
    <p:extLst>
      <p:ext uri="{BB962C8B-B14F-4D97-AF65-F5344CB8AC3E}">
        <p14:creationId xmlns:p14="http://schemas.microsoft.com/office/powerpoint/2010/main" val="8756543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EF47B-E7A3-0AC8-1E2E-3BC2234B0F7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5AA0F19-EC19-4C50-916C-7B235863CD78}"/>
              </a:ext>
            </a:extLst>
          </p:cNvPr>
          <p:cNvSpPr>
            <a:spLocks noGrp="1"/>
          </p:cNvSpPr>
          <p:nvPr>
            <p:ph type="title"/>
          </p:nvPr>
        </p:nvSpPr>
        <p:spPr>
          <a:xfrm>
            <a:off x="919778" y="332656"/>
            <a:ext cx="7024744" cy="1143000"/>
          </a:xfrm>
        </p:spPr>
        <p:txBody>
          <a:bodyPr/>
          <a:lstStyle/>
          <a:p>
            <a:pPr algn="ctr"/>
            <a:r>
              <a:rPr lang="tr-TR" b="1" dirty="0"/>
              <a:t>Fazla Yükün Altına Girilmesi</a:t>
            </a:r>
            <a:endParaRPr lang="tr-TR" dirty="0"/>
          </a:p>
        </p:txBody>
      </p:sp>
      <p:sp>
        <p:nvSpPr>
          <p:cNvPr id="3" name="İçerik Yer Tutucusu 2">
            <a:extLst>
              <a:ext uri="{FF2B5EF4-FFF2-40B4-BE49-F238E27FC236}">
                <a16:creationId xmlns:a16="http://schemas.microsoft.com/office/drawing/2014/main" id="{EB8032D2-B356-0D51-F6EF-636E22D90603}"/>
              </a:ext>
            </a:extLst>
          </p:cNvPr>
          <p:cNvSpPr>
            <a:spLocks noGrp="1"/>
          </p:cNvSpPr>
          <p:nvPr>
            <p:ph idx="1"/>
          </p:nvPr>
        </p:nvSpPr>
        <p:spPr>
          <a:xfrm>
            <a:off x="971600" y="1628800"/>
            <a:ext cx="6849209" cy="4203829"/>
          </a:xfrm>
        </p:spPr>
        <p:txBody>
          <a:bodyPr>
            <a:normAutofit/>
          </a:bodyPr>
          <a:lstStyle/>
          <a:p>
            <a:pPr marL="68580" indent="0">
              <a:buNone/>
            </a:pPr>
            <a:r>
              <a:rPr lang="tr-TR" dirty="0"/>
              <a:t>Günümüzdeki aile sorunlarından biri, çocuklarını evlendirirlerken birbirlerini, özellikle de kız tarafının oğlan tarafını, ağır yük ve borç altına sokmalarıdır. Karşılıklı rıza ile çocukların yuvası kurulmaya karar verilirken “Karşı taraftan ne koparırsam kârdır” düşüncesiyle, karşı tarafa istediğini aldırtmak ve yaptırtmak mantığıyla, </a:t>
            </a:r>
            <a:r>
              <a:rPr lang="tr-TR" dirty="0" err="1"/>
              <a:t>âdetâ</a:t>
            </a:r>
            <a:r>
              <a:rPr lang="tr-TR" dirty="0"/>
              <a:t> kızın büyük mallar karşılığında satılan bir meta‘ durumuna getirildiğini görmekteyiz. </a:t>
            </a:r>
          </a:p>
          <a:p>
            <a:endParaRPr lang="tr-TR" dirty="0"/>
          </a:p>
        </p:txBody>
      </p:sp>
    </p:spTree>
    <p:extLst>
      <p:ext uri="{BB962C8B-B14F-4D97-AF65-F5344CB8AC3E}">
        <p14:creationId xmlns:p14="http://schemas.microsoft.com/office/powerpoint/2010/main" val="41179155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6F8A-5D3F-797E-F0EE-306F5CA5FA4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E05F5CD-B3E6-1D35-47A8-F32444F4E4CF}"/>
              </a:ext>
            </a:extLst>
          </p:cNvPr>
          <p:cNvSpPr>
            <a:spLocks noGrp="1"/>
          </p:cNvSpPr>
          <p:nvPr>
            <p:ph type="title"/>
          </p:nvPr>
        </p:nvSpPr>
        <p:spPr>
          <a:xfrm>
            <a:off x="919778" y="332656"/>
            <a:ext cx="7024744" cy="1143000"/>
          </a:xfrm>
        </p:spPr>
        <p:txBody>
          <a:bodyPr/>
          <a:lstStyle/>
          <a:p>
            <a:pPr algn="ctr"/>
            <a:r>
              <a:rPr lang="tr-TR" b="1" dirty="0"/>
              <a:t>Fazla Yükün Altına Girilmesi</a:t>
            </a:r>
            <a:endParaRPr lang="tr-TR" dirty="0"/>
          </a:p>
        </p:txBody>
      </p:sp>
      <p:sp>
        <p:nvSpPr>
          <p:cNvPr id="3" name="İçerik Yer Tutucusu 2">
            <a:extLst>
              <a:ext uri="{FF2B5EF4-FFF2-40B4-BE49-F238E27FC236}">
                <a16:creationId xmlns:a16="http://schemas.microsoft.com/office/drawing/2014/main" id="{337C9431-31D7-1785-5BF1-E1ECCA5E5CCC}"/>
              </a:ext>
            </a:extLst>
          </p:cNvPr>
          <p:cNvSpPr>
            <a:spLocks noGrp="1"/>
          </p:cNvSpPr>
          <p:nvPr>
            <p:ph idx="1"/>
          </p:nvPr>
        </p:nvSpPr>
        <p:spPr>
          <a:xfrm>
            <a:off x="971600" y="1628800"/>
            <a:ext cx="6849209" cy="4203829"/>
          </a:xfrm>
        </p:spPr>
        <p:txBody>
          <a:bodyPr>
            <a:normAutofit/>
          </a:bodyPr>
          <a:lstStyle/>
          <a:p>
            <a:pPr marL="68580" indent="0">
              <a:buNone/>
            </a:pPr>
            <a:r>
              <a:rPr lang="tr-TR" dirty="0"/>
              <a:t>Bu problemin çözümü, her iki tarafın fazla yük altına girmeden, kızı veya damadı mâl-mülk karşılığında pazarlama vesilesi yapmaksızın harcanan paranın yine her iki tarafın hatta evlenen gençlerin parası olduğunu düşünerek ihtiyaç nispetinde lükse girmeksizin, orta yolla alış-veriş yapmaktır. Nitekim Hz. Peygamber (</a:t>
            </a:r>
            <a:r>
              <a:rPr lang="tr-TR" i="1" dirty="0" err="1"/>
              <a:t>sallallâhu</a:t>
            </a:r>
            <a:r>
              <a:rPr lang="tr-TR" i="1" dirty="0"/>
              <a:t> aleyhi ve </a:t>
            </a:r>
            <a:r>
              <a:rPr lang="tr-TR" i="1" dirty="0" err="1"/>
              <a:t>sellem</a:t>
            </a:r>
            <a:r>
              <a:rPr lang="tr-TR" dirty="0"/>
              <a:t>) “</a:t>
            </a:r>
            <a:r>
              <a:rPr lang="ar-SA" b="1" dirty="0"/>
              <a:t>خَيْرُ النِّكَاحِ أيْسَرُهُ</a:t>
            </a:r>
            <a:r>
              <a:rPr lang="tr-TR" dirty="0"/>
              <a:t> /</a:t>
            </a:r>
            <a:r>
              <a:rPr lang="tr-TR" b="1" dirty="0"/>
              <a:t>Nikâhın en hayırlısı, en kolay olanıdır</a:t>
            </a:r>
            <a:r>
              <a:rPr lang="tr-TR" dirty="0"/>
              <a:t>.” buyurarak bu probleme çözüm getirmektedir: </a:t>
            </a:r>
            <a:r>
              <a:rPr lang="tr-TR" b="1" dirty="0"/>
              <a:t>Kolaylık</a:t>
            </a:r>
            <a:endParaRPr lang="tr-TR" dirty="0"/>
          </a:p>
          <a:p>
            <a:endParaRPr lang="tr-TR" dirty="0"/>
          </a:p>
        </p:txBody>
      </p:sp>
    </p:spTree>
    <p:extLst>
      <p:ext uri="{BB962C8B-B14F-4D97-AF65-F5344CB8AC3E}">
        <p14:creationId xmlns:p14="http://schemas.microsoft.com/office/powerpoint/2010/main" val="3063441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F9152-7E44-0566-6A81-C27F35C8EE3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3CF741B-B71B-26BA-2D73-EFE99AC61663}"/>
              </a:ext>
            </a:extLst>
          </p:cNvPr>
          <p:cNvSpPr>
            <a:spLocks noGrp="1"/>
          </p:cNvSpPr>
          <p:nvPr>
            <p:ph type="title"/>
          </p:nvPr>
        </p:nvSpPr>
        <p:spPr>
          <a:xfrm>
            <a:off x="919778" y="332656"/>
            <a:ext cx="7024744" cy="1143000"/>
          </a:xfrm>
        </p:spPr>
        <p:txBody>
          <a:bodyPr/>
          <a:lstStyle/>
          <a:p>
            <a:pPr algn="ctr"/>
            <a:r>
              <a:rPr lang="tr-TR" b="1" dirty="0"/>
              <a:t>Fazla Yükün Altına Girilmesi</a:t>
            </a:r>
            <a:endParaRPr lang="tr-TR" dirty="0"/>
          </a:p>
        </p:txBody>
      </p:sp>
      <p:sp>
        <p:nvSpPr>
          <p:cNvPr id="3" name="İçerik Yer Tutucusu 2">
            <a:extLst>
              <a:ext uri="{FF2B5EF4-FFF2-40B4-BE49-F238E27FC236}">
                <a16:creationId xmlns:a16="http://schemas.microsoft.com/office/drawing/2014/main" id="{43717B17-CAE5-A663-B07E-78762D8E54BF}"/>
              </a:ext>
            </a:extLst>
          </p:cNvPr>
          <p:cNvSpPr>
            <a:spLocks noGrp="1"/>
          </p:cNvSpPr>
          <p:nvPr>
            <p:ph idx="1"/>
          </p:nvPr>
        </p:nvSpPr>
        <p:spPr>
          <a:xfrm>
            <a:off x="971600" y="1628800"/>
            <a:ext cx="7272808" cy="4536504"/>
          </a:xfrm>
        </p:spPr>
        <p:txBody>
          <a:bodyPr>
            <a:normAutofit/>
          </a:bodyPr>
          <a:lstStyle/>
          <a:p>
            <a:pPr marL="68580" indent="0">
              <a:buNone/>
            </a:pPr>
            <a:r>
              <a:rPr lang="tr-TR" dirty="0"/>
              <a:t>Günümüzde evliliklerin çok pahalı olması sebebiyle evlenmek istedikleri hâlde evlenemeyen Müslüman gençlerin durumu, bazı ülkelerdeki en önemli toplumsal sorunlar arasında sayılabilmektedir. Ekonomik nedenlerle sıcak bir aile yuvası kuramadan orta yaşlara giren bu kimselerin hayattan beklentileri, ümitleri, hayalleri, planları tükenebilmektedir. Bu durum onları bazen psikolojik rahatsızlıklara, bunalımlara, hatta intihara, bazen de nefse uyup evlilik dışı ilişkilere sürükleyebilmektedir. (</a:t>
            </a:r>
            <a:r>
              <a:rPr lang="tr-TR" i="1" dirty="0"/>
              <a:t>Hadislerle İslam</a:t>
            </a:r>
            <a:r>
              <a:rPr lang="tr-TR" dirty="0"/>
              <a:t>)</a:t>
            </a:r>
          </a:p>
          <a:p>
            <a:endParaRPr lang="tr-TR" dirty="0"/>
          </a:p>
        </p:txBody>
      </p:sp>
    </p:spTree>
    <p:extLst>
      <p:ext uri="{BB962C8B-B14F-4D97-AF65-F5344CB8AC3E}">
        <p14:creationId xmlns:p14="http://schemas.microsoft.com/office/powerpoint/2010/main" val="3268100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03648" y="2276872"/>
            <a:ext cx="6637468" cy="1481977"/>
          </a:xfrm>
        </p:spPr>
        <p:txBody>
          <a:bodyPr>
            <a:noAutofit/>
          </a:bodyPr>
          <a:lstStyle/>
          <a:p>
            <a:r>
              <a:rPr lang="tr-TR" sz="4400" b="1" dirty="0"/>
              <a:t>AİLENİN ÖNEMİ</a:t>
            </a:r>
          </a:p>
        </p:txBody>
      </p:sp>
    </p:spTree>
    <p:extLst>
      <p:ext uri="{BB962C8B-B14F-4D97-AF65-F5344CB8AC3E}">
        <p14:creationId xmlns:p14="http://schemas.microsoft.com/office/powerpoint/2010/main" val="3942517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1684E-0D6A-110C-372E-FE2A60AE3FA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12F0958-1B70-F379-9C74-65B979F31A01}"/>
              </a:ext>
            </a:extLst>
          </p:cNvPr>
          <p:cNvSpPr>
            <a:spLocks noGrp="1"/>
          </p:cNvSpPr>
          <p:nvPr>
            <p:ph type="title"/>
          </p:nvPr>
        </p:nvSpPr>
        <p:spPr>
          <a:xfrm>
            <a:off x="919778" y="332656"/>
            <a:ext cx="7024744" cy="1143000"/>
          </a:xfrm>
        </p:spPr>
        <p:txBody>
          <a:bodyPr/>
          <a:lstStyle/>
          <a:p>
            <a:pPr algn="ctr"/>
            <a:r>
              <a:rPr lang="tr-TR" b="1" dirty="0"/>
              <a:t>Fazla Yükün Altına Girilmesi</a:t>
            </a:r>
            <a:endParaRPr lang="tr-TR" dirty="0"/>
          </a:p>
        </p:txBody>
      </p:sp>
      <p:sp>
        <p:nvSpPr>
          <p:cNvPr id="3" name="İçerik Yer Tutucusu 2">
            <a:extLst>
              <a:ext uri="{FF2B5EF4-FFF2-40B4-BE49-F238E27FC236}">
                <a16:creationId xmlns:a16="http://schemas.microsoft.com/office/drawing/2014/main" id="{DB252C2E-A96E-AA95-F5E7-4438A9F3FA0F}"/>
              </a:ext>
            </a:extLst>
          </p:cNvPr>
          <p:cNvSpPr>
            <a:spLocks noGrp="1"/>
          </p:cNvSpPr>
          <p:nvPr>
            <p:ph idx="1"/>
          </p:nvPr>
        </p:nvSpPr>
        <p:spPr>
          <a:xfrm>
            <a:off x="971600" y="1628800"/>
            <a:ext cx="7272808" cy="4536504"/>
          </a:xfrm>
        </p:spPr>
        <p:txBody>
          <a:bodyPr>
            <a:normAutofit/>
          </a:bodyPr>
          <a:lstStyle/>
          <a:p>
            <a:r>
              <a:rPr lang="tr-TR" dirty="0"/>
              <a:t>Hz. Fâtıma’nın düğünü sade ve </a:t>
            </a:r>
            <a:r>
              <a:rPr lang="tr-TR" dirty="0" err="1"/>
              <a:t>mutevazı</a:t>
            </a:r>
            <a:r>
              <a:rPr lang="tr-TR" dirty="0"/>
              <a:t> bir düğündü. </a:t>
            </a:r>
            <a:r>
              <a:rPr lang="tr-TR" dirty="0" err="1"/>
              <a:t>Mehri</a:t>
            </a:r>
            <a:r>
              <a:rPr lang="tr-TR" dirty="0"/>
              <a:t>, çeyizi, düğün yemeği sade idi. Düğün merasimi de sade idi. Buna karşın Peygamber kızının düğününe şahit olan Hz. </a:t>
            </a:r>
            <a:r>
              <a:rPr lang="tr-TR" dirty="0" err="1"/>
              <a:t>Âişe</a:t>
            </a:r>
            <a:r>
              <a:rPr lang="tr-TR" dirty="0"/>
              <a:t> ve </a:t>
            </a:r>
            <a:r>
              <a:rPr lang="tr-TR" dirty="0" err="1"/>
              <a:t>Ümmü</a:t>
            </a:r>
            <a:r>
              <a:rPr lang="tr-TR" dirty="0"/>
              <a:t> Seleme validelerimiz, “Biz, Fâtıma’nın düğününden daha güzel bir düğün görmedik.” demişlerdi.  (</a:t>
            </a:r>
            <a:r>
              <a:rPr lang="tr-TR" i="1" dirty="0"/>
              <a:t>Hadislerle İslam</a:t>
            </a:r>
            <a:r>
              <a:rPr lang="tr-TR" dirty="0"/>
              <a:t>)</a:t>
            </a:r>
          </a:p>
          <a:p>
            <a:endParaRPr lang="tr-TR" dirty="0"/>
          </a:p>
        </p:txBody>
      </p:sp>
    </p:spTree>
    <p:extLst>
      <p:ext uri="{BB962C8B-B14F-4D97-AF65-F5344CB8AC3E}">
        <p14:creationId xmlns:p14="http://schemas.microsoft.com/office/powerpoint/2010/main" val="2420093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771A4-2979-D478-565F-D90235784D2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931EAFF-0D68-0B5E-94AF-1D03D1C6FFA3}"/>
              </a:ext>
            </a:extLst>
          </p:cNvPr>
          <p:cNvSpPr>
            <a:spLocks noGrp="1"/>
          </p:cNvSpPr>
          <p:nvPr>
            <p:ph type="title"/>
          </p:nvPr>
        </p:nvSpPr>
        <p:spPr>
          <a:xfrm>
            <a:off x="919778" y="332656"/>
            <a:ext cx="7024744" cy="1143000"/>
          </a:xfrm>
        </p:spPr>
        <p:txBody>
          <a:bodyPr/>
          <a:lstStyle/>
          <a:p>
            <a:pPr algn="ctr"/>
            <a:r>
              <a:rPr lang="tr-TR" b="1" dirty="0"/>
              <a:t>Fazla Yükün Altına Girilmesi</a:t>
            </a:r>
            <a:endParaRPr lang="tr-TR" dirty="0"/>
          </a:p>
        </p:txBody>
      </p:sp>
      <p:sp>
        <p:nvSpPr>
          <p:cNvPr id="3" name="İçerik Yer Tutucusu 2">
            <a:extLst>
              <a:ext uri="{FF2B5EF4-FFF2-40B4-BE49-F238E27FC236}">
                <a16:creationId xmlns:a16="http://schemas.microsoft.com/office/drawing/2014/main" id="{F643F600-63F6-801B-5026-68F4927F45CA}"/>
              </a:ext>
            </a:extLst>
          </p:cNvPr>
          <p:cNvSpPr>
            <a:spLocks noGrp="1"/>
          </p:cNvSpPr>
          <p:nvPr>
            <p:ph idx="1"/>
          </p:nvPr>
        </p:nvSpPr>
        <p:spPr>
          <a:xfrm>
            <a:off x="971600" y="1628800"/>
            <a:ext cx="7272808" cy="4536504"/>
          </a:xfrm>
        </p:spPr>
        <p:txBody>
          <a:bodyPr>
            <a:normAutofit/>
          </a:bodyPr>
          <a:lstStyle/>
          <a:p>
            <a:pPr marL="68580" indent="0">
              <a:buNone/>
            </a:pPr>
            <a:r>
              <a:rPr lang="tr-TR" dirty="0"/>
              <a:t>Hz. </a:t>
            </a:r>
            <a:r>
              <a:rPr lang="tr-TR" dirty="0" err="1"/>
              <a:t>Âişe</a:t>
            </a:r>
            <a:r>
              <a:rPr lang="tr-TR" dirty="0"/>
              <a:t> ve Hz. </a:t>
            </a:r>
            <a:r>
              <a:rPr lang="tr-TR" dirty="0" err="1"/>
              <a:t>Ümmü</a:t>
            </a:r>
            <a:r>
              <a:rPr lang="tr-TR" dirty="0"/>
              <a:t> Seleme: Ellerimizle iki yastık doldurduk ve yumuşak olması için de yastıkları kabarttık. Daha sonra düğün ikramı olarak (misafirlere) kuru hurma ve kuru üzüm ile şerbet ikram ettik. Sonra üstüne elbise atılacak ve su kabı asılacak bir ağaç parçasını getirip odanın bir kenarına koyduk.” O gün Hz. </a:t>
            </a:r>
            <a:r>
              <a:rPr lang="tr-TR" dirty="0" err="1"/>
              <a:t>Fâtıma"nın</a:t>
            </a:r>
            <a:r>
              <a:rPr lang="tr-TR" dirty="0"/>
              <a:t> çeyizi de, bir parça kadife, su tulumu ve içi güzel kokulu </a:t>
            </a:r>
            <a:r>
              <a:rPr lang="tr-TR" dirty="0" err="1"/>
              <a:t>ızhır</a:t>
            </a:r>
            <a:r>
              <a:rPr lang="tr-TR" dirty="0"/>
              <a:t> otuyla doldurulmuş bir yastıktan ibaretti.  (</a:t>
            </a:r>
            <a:r>
              <a:rPr lang="tr-TR" i="1" dirty="0"/>
              <a:t>Hadislerle İslam</a:t>
            </a:r>
            <a:r>
              <a:rPr lang="tr-TR" dirty="0"/>
              <a:t>)</a:t>
            </a:r>
          </a:p>
          <a:p>
            <a:endParaRPr lang="tr-TR" dirty="0"/>
          </a:p>
        </p:txBody>
      </p:sp>
    </p:spTree>
    <p:extLst>
      <p:ext uri="{BB962C8B-B14F-4D97-AF65-F5344CB8AC3E}">
        <p14:creationId xmlns:p14="http://schemas.microsoft.com/office/powerpoint/2010/main" val="11218432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F8D3D-10B5-E359-7AA6-9ED7FF67FB5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4053E8A-1E22-FF58-6D97-6BFEE856488A}"/>
              </a:ext>
            </a:extLst>
          </p:cNvPr>
          <p:cNvSpPr>
            <a:spLocks noGrp="1"/>
          </p:cNvSpPr>
          <p:nvPr>
            <p:ph type="title"/>
          </p:nvPr>
        </p:nvSpPr>
        <p:spPr>
          <a:xfrm>
            <a:off x="919778" y="332656"/>
            <a:ext cx="7024744" cy="1143000"/>
          </a:xfrm>
        </p:spPr>
        <p:txBody>
          <a:bodyPr/>
          <a:lstStyle/>
          <a:p>
            <a:pPr algn="ctr"/>
            <a:r>
              <a:rPr lang="tr-TR" b="1" dirty="0"/>
              <a:t>Fazla Yükün Altına Girilmesi</a:t>
            </a:r>
            <a:endParaRPr lang="tr-TR" dirty="0"/>
          </a:p>
        </p:txBody>
      </p:sp>
      <p:sp>
        <p:nvSpPr>
          <p:cNvPr id="3" name="İçerik Yer Tutucusu 2">
            <a:extLst>
              <a:ext uri="{FF2B5EF4-FFF2-40B4-BE49-F238E27FC236}">
                <a16:creationId xmlns:a16="http://schemas.microsoft.com/office/drawing/2014/main" id="{161B1909-26A0-182A-8976-8E2EA072C30F}"/>
              </a:ext>
            </a:extLst>
          </p:cNvPr>
          <p:cNvSpPr>
            <a:spLocks noGrp="1"/>
          </p:cNvSpPr>
          <p:nvPr>
            <p:ph idx="1"/>
          </p:nvPr>
        </p:nvSpPr>
        <p:spPr>
          <a:xfrm>
            <a:off x="971600" y="1628800"/>
            <a:ext cx="7272808" cy="4536504"/>
          </a:xfrm>
        </p:spPr>
        <p:txBody>
          <a:bodyPr>
            <a:normAutofit lnSpcReduction="10000"/>
          </a:bodyPr>
          <a:lstStyle/>
          <a:p>
            <a:pPr marL="68580" indent="0">
              <a:buNone/>
            </a:pPr>
            <a:r>
              <a:rPr lang="tr-TR" dirty="0"/>
              <a:t>Dinimiz, hayatın her alanında gereksiz harcamada bulunmayı yasaklamıştır. Yeni kurulacak aile yuvası için yapılan harcamalarda da israftan kaçınılmalıdır. Ülkemizde düğün hazırlıklarında sıkça görülen çeyiz, takı ve ev eşyaları gibi tedarikler için bazen gereğinden fazla yapılan harcamalar, daha başlangıçta mutluluğu zedelemekte, aileyi maddî açıdan sıkıntıya sokmaktadır. Uzunca bir süre düğün borcu ödeyen yeni evliler, birlikteliklerine minnet altında başlamakta ve maddî kaygılar yüzünden aradıkları huzuru yakalayamamaktadırlar. (Hİ)</a:t>
            </a:r>
          </a:p>
        </p:txBody>
      </p:sp>
    </p:spTree>
    <p:extLst>
      <p:ext uri="{BB962C8B-B14F-4D97-AF65-F5344CB8AC3E}">
        <p14:creationId xmlns:p14="http://schemas.microsoft.com/office/powerpoint/2010/main" val="35026199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43844-2C31-0B1C-940C-7BC3365E216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8006861-8950-1081-EE3D-2A19C83AE35D}"/>
              </a:ext>
            </a:extLst>
          </p:cNvPr>
          <p:cNvSpPr>
            <a:spLocks noGrp="1"/>
          </p:cNvSpPr>
          <p:nvPr>
            <p:ph type="title"/>
          </p:nvPr>
        </p:nvSpPr>
        <p:spPr>
          <a:xfrm>
            <a:off x="919778" y="332656"/>
            <a:ext cx="7024744" cy="1143000"/>
          </a:xfrm>
        </p:spPr>
        <p:txBody>
          <a:bodyPr/>
          <a:lstStyle/>
          <a:p>
            <a:pPr algn="ctr"/>
            <a:r>
              <a:rPr lang="tr-TR" b="1" dirty="0"/>
              <a:t>Fazla Yükün Altına Girilmesi</a:t>
            </a:r>
            <a:endParaRPr lang="tr-TR" dirty="0"/>
          </a:p>
        </p:txBody>
      </p:sp>
      <p:sp>
        <p:nvSpPr>
          <p:cNvPr id="3" name="İçerik Yer Tutucusu 2">
            <a:extLst>
              <a:ext uri="{FF2B5EF4-FFF2-40B4-BE49-F238E27FC236}">
                <a16:creationId xmlns:a16="http://schemas.microsoft.com/office/drawing/2014/main" id="{CD581AD3-7A78-9EB5-AF20-EF22C2B04A3F}"/>
              </a:ext>
            </a:extLst>
          </p:cNvPr>
          <p:cNvSpPr>
            <a:spLocks noGrp="1"/>
          </p:cNvSpPr>
          <p:nvPr>
            <p:ph idx="1"/>
          </p:nvPr>
        </p:nvSpPr>
        <p:spPr>
          <a:xfrm>
            <a:off x="971600" y="1628800"/>
            <a:ext cx="7272808" cy="4536504"/>
          </a:xfrm>
        </p:spPr>
        <p:txBody>
          <a:bodyPr>
            <a:normAutofit lnSpcReduction="10000"/>
          </a:bodyPr>
          <a:lstStyle/>
          <a:p>
            <a:pPr marL="68580" indent="0">
              <a:buNone/>
            </a:pPr>
            <a:r>
              <a:rPr lang="tr-TR" dirty="0"/>
              <a:t>Bu sebeple Sevgili Peygamberimiz, “</a:t>
            </a:r>
            <a:r>
              <a:rPr lang="tr-TR" b="1" dirty="0"/>
              <a:t>En bereketli nikâh, külfeti en az olanıdır</a:t>
            </a:r>
            <a:r>
              <a:rPr lang="tr-TR" dirty="0"/>
              <a:t>.”  ve “</a:t>
            </a:r>
            <a:r>
              <a:rPr lang="tr-TR" b="1" dirty="0"/>
              <a:t>Nikâhın en hayırlısı, en kolay olanıdır</a:t>
            </a:r>
            <a:r>
              <a:rPr lang="tr-TR" dirty="0"/>
              <a:t>.”  buyurmuşlardır. Düğün masraflarında kolaylık göstermek ve şartları zorlamamak, evlenmek isteyen gençlerin önünü açacak ve imkânı kısıtlı olanların evlenmeye yönelik gayretlerini artıracaktır. Unutulmamalıdır ki Rabbimiz, “</a:t>
            </a:r>
            <a:r>
              <a:rPr lang="tr-TR" b="1" dirty="0"/>
              <a:t>Sizden bekâr olanları, kölelerinizden ve cariyelerinizden durumu uygun olanları evlendirin. Eğer bunlar yoksul iseler Allah onları lütfuyla zenginleştirir. Allah, lütfu geniş olandır, hakkıyla bilendir</a:t>
            </a:r>
            <a:r>
              <a:rPr lang="tr-TR" dirty="0"/>
              <a:t>.” (Nur 32) buyurmaktadır. (Hİ)</a:t>
            </a:r>
          </a:p>
          <a:p>
            <a:pPr marL="68580" indent="0">
              <a:buNone/>
            </a:pPr>
            <a:endParaRPr lang="tr-TR" dirty="0"/>
          </a:p>
        </p:txBody>
      </p:sp>
    </p:spTree>
    <p:extLst>
      <p:ext uri="{BB962C8B-B14F-4D97-AF65-F5344CB8AC3E}">
        <p14:creationId xmlns:p14="http://schemas.microsoft.com/office/powerpoint/2010/main" val="31111693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A98BD-9A6A-AB3B-09C9-10DE36A97B4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66F0818-E54A-E5F2-94F7-0B35CA28A26C}"/>
              </a:ext>
            </a:extLst>
          </p:cNvPr>
          <p:cNvSpPr>
            <a:spLocks noGrp="1"/>
          </p:cNvSpPr>
          <p:nvPr>
            <p:ph type="title"/>
          </p:nvPr>
        </p:nvSpPr>
        <p:spPr>
          <a:xfrm>
            <a:off x="1258645" y="1556793"/>
            <a:ext cx="6637468" cy="2706112"/>
          </a:xfrm>
        </p:spPr>
        <p:txBody>
          <a:bodyPr>
            <a:noAutofit/>
          </a:bodyPr>
          <a:lstStyle/>
          <a:p>
            <a:r>
              <a:rPr lang="tr-TR" sz="4400" b="1" dirty="0"/>
              <a:t>3. </a:t>
            </a:r>
            <a:r>
              <a:rPr lang="tr-TR" b="1" dirty="0"/>
              <a:t>Ekonomik Bağımsızlık Düşüncesi</a:t>
            </a:r>
            <a:endParaRPr lang="tr-TR" sz="4400" b="1" dirty="0"/>
          </a:p>
        </p:txBody>
      </p:sp>
    </p:spTree>
    <p:extLst>
      <p:ext uri="{BB962C8B-B14F-4D97-AF65-F5344CB8AC3E}">
        <p14:creationId xmlns:p14="http://schemas.microsoft.com/office/powerpoint/2010/main" val="12459451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1B3A9-12BC-B272-15D2-B5F0FADDF44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49473F5-A47A-FFE7-E11C-77EEFAB29EE7}"/>
              </a:ext>
            </a:extLst>
          </p:cNvPr>
          <p:cNvSpPr>
            <a:spLocks noGrp="1"/>
          </p:cNvSpPr>
          <p:nvPr>
            <p:ph type="title"/>
          </p:nvPr>
        </p:nvSpPr>
        <p:spPr>
          <a:xfrm>
            <a:off x="919778" y="332656"/>
            <a:ext cx="7612662" cy="1143000"/>
          </a:xfrm>
        </p:spPr>
        <p:txBody>
          <a:bodyPr>
            <a:normAutofit fontScale="90000"/>
          </a:bodyPr>
          <a:lstStyle/>
          <a:p>
            <a:pPr algn="ctr"/>
            <a:r>
              <a:rPr lang="tr-TR" b="1" dirty="0"/>
              <a:t>Ekonomik Bağımsızlık Düşüncesi</a:t>
            </a:r>
            <a:endParaRPr lang="tr-TR" dirty="0"/>
          </a:p>
        </p:txBody>
      </p:sp>
      <p:sp>
        <p:nvSpPr>
          <p:cNvPr id="3" name="İçerik Yer Tutucusu 2">
            <a:extLst>
              <a:ext uri="{FF2B5EF4-FFF2-40B4-BE49-F238E27FC236}">
                <a16:creationId xmlns:a16="http://schemas.microsoft.com/office/drawing/2014/main" id="{9E27BA9F-1689-E565-C606-AA0F691F7A65}"/>
              </a:ext>
            </a:extLst>
          </p:cNvPr>
          <p:cNvSpPr>
            <a:spLocks noGrp="1"/>
          </p:cNvSpPr>
          <p:nvPr>
            <p:ph idx="1"/>
          </p:nvPr>
        </p:nvSpPr>
        <p:spPr>
          <a:xfrm>
            <a:off x="971600" y="1628800"/>
            <a:ext cx="7272808" cy="4680520"/>
          </a:xfrm>
        </p:spPr>
        <p:txBody>
          <a:bodyPr>
            <a:normAutofit/>
          </a:bodyPr>
          <a:lstStyle/>
          <a:p>
            <a:pPr marL="68580" indent="0">
              <a:buNone/>
            </a:pPr>
            <a:r>
              <a:rPr lang="tr-TR" dirty="0"/>
              <a:t>Bu düşünce, hâkim düşünce olarak genellikle kadınlarda cereyan etmektedir. Bunun nedeni kocası ölürse veya ayrılırsa kadının sosyal güvencesini garanti altına almaktır. Ekonomik bağımsızlığını elde etme düşüncesiyle çalışan bazı kadınlar “Nasıl olsa benim gelirim var, kocasız da olsam ben kendi kendime bakarım, senin kahrını çekmek zorunda değilim” gibi söylemleri dillendirerek eşler arasındaki samimiyeti kaldırmaktadırlar. </a:t>
            </a:r>
          </a:p>
        </p:txBody>
      </p:sp>
    </p:spTree>
    <p:extLst>
      <p:ext uri="{BB962C8B-B14F-4D97-AF65-F5344CB8AC3E}">
        <p14:creationId xmlns:p14="http://schemas.microsoft.com/office/powerpoint/2010/main" val="14950769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C6F85-8FF8-626A-FD82-780B75B8C6F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1604B44-948E-C05B-CDDB-B8F48D320340}"/>
              </a:ext>
            </a:extLst>
          </p:cNvPr>
          <p:cNvSpPr>
            <a:spLocks noGrp="1"/>
          </p:cNvSpPr>
          <p:nvPr>
            <p:ph type="title"/>
          </p:nvPr>
        </p:nvSpPr>
        <p:spPr>
          <a:xfrm>
            <a:off x="919778" y="332656"/>
            <a:ext cx="7612662" cy="1143000"/>
          </a:xfrm>
        </p:spPr>
        <p:txBody>
          <a:bodyPr>
            <a:normAutofit/>
          </a:bodyPr>
          <a:lstStyle/>
          <a:p>
            <a:pPr algn="ctr"/>
            <a:r>
              <a:rPr lang="tr-TR" dirty="0"/>
              <a:t>Hz. Hatice Annemizin Örnekliği</a:t>
            </a:r>
          </a:p>
        </p:txBody>
      </p:sp>
      <p:sp>
        <p:nvSpPr>
          <p:cNvPr id="3" name="İçerik Yer Tutucusu 2">
            <a:extLst>
              <a:ext uri="{FF2B5EF4-FFF2-40B4-BE49-F238E27FC236}">
                <a16:creationId xmlns:a16="http://schemas.microsoft.com/office/drawing/2014/main" id="{1FDD9CA2-2F8D-2A3C-2576-E7DFD32035F1}"/>
              </a:ext>
            </a:extLst>
          </p:cNvPr>
          <p:cNvSpPr>
            <a:spLocks noGrp="1"/>
          </p:cNvSpPr>
          <p:nvPr>
            <p:ph idx="1"/>
          </p:nvPr>
        </p:nvSpPr>
        <p:spPr>
          <a:xfrm>
            <a:off x="971600" y="1628800"/>
            <a:ext cx="7272808" cy="4680520"/>
          </a:xfrm>
        </p:spPr>
        <p:txBody>
          <a:bodyPr>
            <a:normAutofit/>
          </a:bodyPr>
          <a:lstStyle/>
          <a:p>
            <a:pPr marL="68580" indent="0">
              <a:buNone/>
            </a:pPr>
            <a:r>
              <a:rPr lang="tr-TR" dirty="0"/>
              <a:t>Hz. Hatice validemiz, Mekke’nin en zenginlerinden birisi idi. O bütün varlığını Hz. Peygamber uğrunda sarf etti ve bu hususta kocası Hz. Peygambere minnet etmedi, başa kakmadı, varlığına güvenerek aile huzurunu bozacak en ufak bir harekette bile bulunmadı. Hz. Peygamber de eşi Hatice’yi vefatından sonra da bu ve diğer güzel hasletinden dolayı yâd etmiştir. </a:t>
            </a:r>
          </a:p>
        </p:txBody>
      </p:sp>
    </p:spTree>
    <p:extLst>
      <p:ext uri="{BB962C8B-B14F-4D97-AF65-F5344CB8AC3E}">
        <p14:creationId xmlns:p14="http://schemas.microsoft.com/office/powerpoint/2010/main" val="36379330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2078CD-D8C8-5390-4013-B2E22850719B}"/>
              </a:ext>
            </a:extLst>
          </p:cNvPr>
          <p:cNvSpPr>
            <a:spLocks noGrp="1"/>
          </p:cNvSpPr>
          <p:nvPr>
            <p:ph type="title"/>
          </p:nvPr>
        </p:nvSpPr>
        <p:spPr/>
        <p:txBody>
          <a:bodyPr/>
          <a:lstStyle/>
          <a:p>
            <a:r>
              <a:rPr lang="tr-TR" dirty="0"/>
              <a:t>BAYANLARIN ÇALIŞMASI</a:t>
            </a:r>
          </a:p>
        </p:txBody>
      </p:sp>
      <p:sp>
        <p:nvSpPr>
          <p:cNvPr id="3" name="İçerik Yer Tutucusu 2">
            <a:extLst>
              <a:ext uri="{FF2B5EF4-FFF2-40B4-BE49-F238E27FC236}">
                <a16:creationId xmlns:a16="http://schemas.microsoft.com/office/drawing/2014/main" id="{607EB2A6-CA45-99F1-4E33-D3E77E00ACA7}"/>
              </a:ext>
            </a:extLst>
          </p:cNvPr>
          <p:cNvSpPr>
            <a:spLocks noGrp="1"/>
          </p:cNvSpPr>
          <p:nvPr>
            <p:ph idx="1"/>
          </p:nvPr>
        </p:nvSpPr>
        <p:spPr/>
        <p:txBody>
          <a:bodyPr>
            <a:normAutofit/>
          </a:bodyPr>
          <a:lstStyle/>
          <a:p>
            <a:r>
              <a:rPr lang="tr-TR" sz="2800" b="1" dirty="0"/>
              <a:t>BAZI SEBEPLER</a:t>
            </a:r>
            <a:r>
              <a:rPr lang="tr-TR" sz="2800" dirty="0"/>
              <a:t>: Zaruret, Kanaat Etmeme, Özenti, Gelecek Güvencesi</a:t>
            </a:r>
          </a:p>
          <a:p>
            <a:endParaRPr lang="tr-TR" sz="2800" dirty="0"/>
          </a:p>
          <a:p>
            <a:r>
              <a:rPr lang="tr-TR" sz="2800" b="1" dirty="0"/>
              <a:t>BAZI ZARARLARI</a:t>
            </a:r>
            <a:r>
              <a:rPr lang="tr-TR" sz="2800" dirty="0"/>
              <a:t>: İhtilat, Aileyi İhmal, </a:t>
            </a:r>
            <a:r>
              <a:rPr lang="tr-TR" sz="2800"/>
              <a:t>Erkek İstihdamına Etkisi, Saygıda Kusura Yol Açabilme</a:t>
            </a:r>
            <a:endParaRPr lang="tr-TR" sz="2800" dirty="0"/>
          </a:p>
        </p:txBody>
      </p:sp>
    </p:spTree>
    <p:extLst>
      <p:ext uri="{BB962C8B-B14F-4D97-AF65-F5344CB8AC3E}">
        <p14:creationId xmlns:p14="http://schemas.microsoft.com/office/powerpoint/2010/main" val="31777694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6CE59-45DA-DE49-5A59-86CA726F831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6CD4228-8443-8E1B-7B6F-F093D944DA78}"/>
              </a:ext>
            </a:extLst>
          </p:cNvPr>
          <p:cNvSpPr>
            <a:spLocks noGrp="1"/>
          </p:cNvSpPr>
          <p:nvPr>
            <p:ph type="title"/>
          </p:nvPr>
        </p:nvSpPr>
        <p:spPr>
          <a:xfrm>
            <a:off x="1258645" y="1556793"/>
            <a:ext cx="6637468" cy="2706112"/>
          </a:xfrm>
        </p:spPr>
        <p:txBody>
          <a:bodyPr>
            <a:noAutofit/>
          </a:bodyPr>
          <a:lstStyle/>
          <a:p>
            <a:r>
              <a:rPr lang="tr-TR" sz="4400" b="1" dirty="0"/>
              <a:t>4. Evlilik Öncesi </a:t>
            </a:r>
            <a:r>
              <a:rPr lang="tr-TR" b="1" dirty="0"/>
              <a:t>Dürüst Davranmamak</a:t>
            </a:r>
            <a:endParaRPr lang="tr-TR" sz="4400" b="1" dirty="0"/>
          </a:p>
        </p:txBody>
      </p:sp>
    </p:spTree>
    <p:extLst>
      <p:ext uri="{BB962C8B-B14F-4D97-AF65-F5344CB8AC3E}">
        <p14:creationId xmlns:p14="http://schemas.microsoft.com/office/powerpoint/2010/main" val="673258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1E22E-1635-FA05-251E-4C6B3E2197B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6745BD2-51A0-D461-582F-6CEEFEA889CA}"/>
              </a:ext>
            </a:extLst>
          </p:cNvPr>
          <p:cNvSpPr>
            <a:spLocks noGrp="1"/>
          </p:cNvSpPr>
          <p:nvPr>
            <p:ph type="title"/>
          </p:nvPr>
        </p:nvSpPr>
        <p:spPr>
          <a:xfrm>
            <a:off x="575555" y="1088739"/>
            <a:ext cx="7773178" cy="1080120"/>
          </a:xfrm>
        </p:spPr>
        <p:txBody>
          <a:bodyPr>
            <a:normAutofit fontScale="90000"/>
          </a:bodyPr>
          <a:lstStyle/>
          <a:p>
            <a:pPr algn="ctr"/>
            <a:r>
              <a:rPr lang="tr-TR" b="1" dirty="0"/>
              <a:t>Adayların Kendilerini Dürüstçe Tanıtmamaları</a:t>
            </a:r>
            <a:endParaRPr lang="tr-TR" dirty="0"/>
          </a:p>
        </p:txBody>
      </p:sp>
      <p:sp>
        <p:nvSpPr>
          <p:cNvPr id="3" name="İçerik Yer Tutucusu 2">
            <a:extLst>
              <a:ext uri="{FF2B5EF4-FFF2-40B4-BE49-F238E27FC236}">
                <a16:creationId xmlns:a16="http://schemas.microsoft.com/office/drawing/2014/main" id="{4B86AEFE-A25D-90CD-9DC7-7EB805313921}"/>
              </a:ext>
            </a:extLst>
          </p:cNvPr>
          <p:cNvSpPr>
            <a:spLocks noGrp="1"/>
          </p:cNvSpPr>
          <p:nvPr>
            <p:ph idx="1"/>
          </p:nvPr>
        </p:nvSpPr>
        <p:spPr>
          <a:xfrm>
            <a:off x="755577" y="2204864"/>
            <a:ext cx="7344816" cy="3672407"/>
          </a:xfrm>
        </p:spPr>
        <p:txBody>
          <a:bodyPr>
            <a:normAutofit/>
          </a:bodyPr>
          <a:lstStyle/>
          <a:p>
            <a:pPr marL="68580" indent="0">
              <a:buNone/>
            </a:pPr>
            <a:r>
              <a:rPr lang="tr-TR" dirty="0"/>
              <a:t>Bazen eş adaylarında bulunan ancak zahirde görünmeyen bazı fizikî kusurları ya da psikolojik rahatsızlıkların gizlenmesi, bu durumların evlilik sonrası eşler ve yakınları tarafından fark edilmesi de bazı problemlerin ortaya çıkmasına sebep olmaktadır. Zira adaylar evlendikten sonra her mesele öğreniliyor ve önü alınmaz problemler ortaya çıkabiliyor, netice boşanmaya kadar varabiliyor.</a:t>
            </a:r>
          </a:p>
        </p:txBody>
      </p:sp>
    </p:spTree>
    <p:extLst>
      <p:ext uri="{BB962C8B-B14F-4D97-AF65-F5344CB8AC3E}">
        <p14:creationId xmlns:p14="http://schemas.microsoft.com/office/powerpoint/2010/main" val="3511946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DC8F1-AFC0-8AAF-B206-238AE0BF94B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61B20C5-B2F5-CC74-C6A8-85AE99C72867}"/>
              </a:ext>
            </a:extLst>
          </p:cNvPr>
          <p:cNvSpPr>
            <a:spLocks noGrp="1"/>
          </p:cNvSpPr>
          <p:nvPr>
            <p:ph type="title"/>
          </p:nvPr>
        </p:nvSpPr>
        <p:spPr>
          <a:xfrm>
            <a:off x="825016" y="332656"/>
            <a:ext cx="7024744" cy="1143000"/>
          </a:xfrm>
        </p:spPr>
        <p:txBody>
          <a:bodyPr/>
          <a:lstStyle/>
          <a:p>
            <a:pPr algn="ctr"/>
            <a:r>
              <a:rPr lang="tr-TR" dirty="0"/>
              <a:t>Ailenin Önemi</a:t>
            </a:r>
          </a:p>
        </p:txBody>
      </p:sp>
      <p:sp>
        <p:nvSpPr>
          <p:cNvPr id="3" name="İçerik Yer Tutucusu 2">
            <a:extLst>
              <a:ext uri="{FF2B5EF4-FFF2-40B4-BE49-F238E27FC236}">
                <a16:creationId xmlns:a16="http://schemas.microsoft.com/office/drawing/2014/main" id="{F4EDAF45-AAFC-4E4C-A7AD-833B77A30EB1}"/>
              </a:ext>
            </a:extLst>
          </p:cNvPr>
          <p:cNvSpPr>
            <a:spLocks noGrp="1"/>
          </p:cNvSpPr>
          <p:nvPr>
            <p:ph idx="1"/>
          </p:nvPr>
        </p:nvSpPr>
        <p:spPr>
          <a:xfrm>
            <a:off x="796066" y="1628800"/>
            <a:ext cx="7520350" cy="4608512"/>
          </a:xfrm>
        </p:spPr>
        <p:txBody>
          <a:bodyPr>
            <a:normAutofit lnSpcReduction="10000"/>
          </a:bodyPr>
          <a:lstStyle/>
          <a:p>
            <a:r>
              <a:rPr lang="tr-TR" dirty="0"/>
              <a:t>Kuşkusuz evlilik, insana sükûnet aşılayan bir nimettir. Kalabalıklar içinde yalnız kalmış bir gönlü ancak bir eş şad edebilir. Sevginin en özelini, sıcak, müşfik dost elini, hayatı yaşanılır kılan paylaşımı ancak bir eş sunabilir insana.</a:t>
            </a:r>
          </a:p>
          <a:p>
            <a:r>
              <a:rPr lang="tr-TR" dirty="0"/>
              <a:t>Diğer yandan evlilik, bedenin haramdan korunacağı bir barınaktır. Bu sebepledir ki Peygamber Efendimiz, namuslu bir birliktelik yaşamaya niyetlenip aile kurmaya çabalayana Allah’ın mutlaka destek olacağını müjdeler. Zira evlilik sayesinde sadece iki beden korunmaz, bütün toplum arı bir nesle sahip olur. (</a:t>
            </a:r>
            <a:r>
              <a:rPr lang="tr-TR" sz="2000" i="1" dirty="0"/>
              <a:t>Hadislerle İslam</a:t>
            </a:r>
            <a:r>
              <a:rPr lang="tr-TR" dirty="0"/>
              <a:t>)</a:t>
            </a:r>
          </a:p>
          <a:p>
            <a:endParaRPr lang="tr-TR" dirty="0"/>
          </a:p>
        </p:txBody>
      </p:sp>
    </p:spTree>
    <p:extLst>
      <p:ext uri="{BB962C8B-B14F-4D97-AF65-F5344CB8AC3E}">
        <p14:creationId xmlns:p14="http://schemas.microsoft.com/office/powerpoint/2010/main" val="39979275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5D3AF-EC18-5DB1-9EE3-4B724A92208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33D4985-1F86-3955-8294-25CBA0C7CD75}"/>
              </a:ext>
            </a:extLst>
          </p:cNvPr>
          <p:cNvSpPr>
            <a:spLocks noGrp="1"/>
          </p:cNvSpPr>
          <p:nvPr>
            <p:ph type="title"/>
          </p:nvPr>
        </p:nvSpPr>
        <p:spPr>
          <a:xfrm>
            <a:off x="1258645" y="1556793"/>
            <a:ext cx="6637468" cy="2706112"/>
          </a:xfrm>
        </p:spPr>
        <p:txBody>
          <a:bodyPr>
            <a:noAutofit/>
          </a:bodyPr>
          <a:lstStyle/>
          <a:p>
            <a:r>
              <a:rPr lang="tr-TR" sz="4400" b="1" dirty="0"/>
              <a:t>5. Evlilik Öncesi Uygun Olmayan Yakınlaşmalar</a:t>
            </a:r>
          </a:p>
        </p:txBody>
      </p:sp>
    </p:spTree>
    <p:extLst>
      <p:ext uri="{BB962C8B-B14F-4D97-AF65-F5344CB8AC3E}">
        <p14:creationId xmlns:p14="http://schemas.microsoft.com/office/powerpoint/2010/main" val="9470648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BB737-C3EA-276F-B1EC-F1E68498FA8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37BE408-558C-19C1-1DBE-DCB3E36D3E54}"/>
              </a:ext>
            </a:extLst>
          </p:cNvPr>
          <p:cNvSpPr>
            <a:spLocks noGrp="1"/>
          </p:cNvSpPr>
          <p:nvPr>
            <p:ph type="title"/>
          </p:nvPr>
        </p:nvSpPr>
        <p:spPr>
          <a:xfrm>
            <a:off x="575555" y="1088739"/>
            <a:ext cx="7773178" cy="1080120"/>
          </a:xfrm>
        </p:spPr>
        <p:txBody>
          <a:bodyPr>
            <a:normAutofit fontScale="90000"/>
          </a:bodyPr>
          <a:lstStyle/>
          <a:p>
            <a:pPr algn="ctr"/>
            <a:r>
              <a:rPr lang="tr-TR" b="1" dirty="0"/>
              <a:t>Evlilik Öncesi Uygun Olmayan Yakınlaşmalar</a:t>
            </a:r>
            <a:endParaRPr lang="tr-TR" dirty="0"/>
          </a:p>
        </p:txBody>
      </p:sp>
      <p:sp>
        <p:nvSpPr>
          <p:cNvPr id="3" name="İçerik Yer Tutucusu 2">
            <a:extLst>
              <a:ext uri="{FF2B5EF4-FFF2-40B4-BE49-F238E27FC236}">
                <a16:creationId xmlns:a16="http://schemas.microsoft.com/office/drawing/2014/main" id="{CE77EF63-DECC-24E8-EBB1-4B8D8FB55324}"/>
              </a:ext>
            </a:extLst>
          </p:cNvPr>
          <p:cNvSpPr>
            <a:spLocks noGrp="1"/>
          </p:cNvSpPr>
          <p:nvPr>
            <p:ph idx="1"/>
          </p:nvPr>
        </p:nvSpPr>
        <p:spPr>
          <a:xfrm>
            <a:off x="755576" y="2204864"/>
            <a:ext cx="7488831" cy="3960440"/>
          </a:xfrm>
        </p:spPr>
        <p:txBody>
          <a:bodyPr>
            <a:normAutofit fontScale="92500"/>
          </a:bodyPr>
          <a:lstStyle/>
          <a:p>
            <a:r>
              <a:rPr lang="tr-TR" dirty="0"/>
              <a:t>Nişan, evlilik gibi bir birliktelik değildir. Sadece iki tarafın birbirini tanımaları için bir fırsattır, evliliğe bir ön hazırlıktır. Nikâh akdi yapılana kadar geçen süre içinde, tarafların birbirlerini ve yeni aileyi tanıma şansı bulduğu nişan dönemi, bir anlamda evlilik vaadidir. Ancak evlilik mecburiyeti getirmeyeceği gibi, taraflara evliliğin verdiği beraber yaşama hak ve yetkisini de tanımaz. Dolayısıyla </a:t>
            </a:r>
            <a:r>
              <a:rPr lang="tr-TR" dirty="0">
                <a:highlight>
                  <a:srgbClr val="00FF00"/>
                </a:highlight>
              </a:rPr>
              <a:t>nişanlılar, mahremiyeti kaldıracak tarzda birlikte olamazlar, evliler gibi hareket edemezler</a:t>
            </a:r>
            <a:r>
              <a:rPr lang="tr-TR" dirty="0"/>
              <a:t>. (</a:t>
            </a:r>
            <a:r>
              <a:rPr lang="tr-TR" i="1" dirty="0"/>
              <a:t>Hadislerle İslam</a:t>
            </a:r>
            <a:r>
              <a:rPr lang="tr-TR" dirty="0"/>
              <a:t>)</a:t>
            </a:r>
          </a:p>
        </p:txBody>
      </p:sp>
    </p:spTree>
    <p:extLst>
      <p:ext uri="{BB962C8B-B14F-4D97-AF65-F5344CB8AC3E}">
        <p14:creationId xmlns:p14="http://schemas.microsoft.com/office/powerpoint/2010/main" val="6233209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9C522-2F0D-4275-CE3B-E8511589629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1196D83-B2EA-40E9-F733-D14FF8CEF646}"/>
              </a:ext>
            </a:extLst>
          </p:cNvPr>
          <p:cNvSpPr>
            <a:spLocks noGrp="1"/>
          </p:cNvSpPr>
          <p:nvPr>
            <p:ph type="title"/>
          </p:nvPr>
        </p:nvSpPr>
        <p:spPr>
          <a:xfrm>
            <a:off x="575555" y="1088739"/>
            <a:ext cx="7773178" cy="1080120"/>
          </a:xfrm>
        </p:spPr>
        <p:txBody>
          <a:bodyPr>
            <a:normAutofit fontScale="90000"/>
          </a:bodyPr>
          <a:lstStyle/>
          <a:p>
            <a:pPr algn="ctr"/>
            <a:r>
              <a:rPr lang="tr-TR" b="1" dirty="0"/>
              <a:t>Evlilik Öncesi Uygun Olmayan Yakınlaşmalar</a:t>
            </a:r>
            <a:endParaRPr lang="tr-TR" dirty="0"/>
          </a:p>
        </p:txBody>
      </p:sp>
      <p:sp>
        <p:nvSpPr>
          <p:cNvPr id="3" name="İçerik Yer Tutucusu 2">
            <a:extLst>
              <a:ext uri="{FF2B5EF4-FFF2-40B4-BE49-F238E27FC236}">
                <a16:creationId xmlns:a16="http://schemas.microsoft.com/office/drawing/2014/main" id="{A7A96024-34B2-5820-6297-0E5D9605C4DB}"/>
              </a:ext>
            </a:extLst>
          </p:cNvPr>
          <p:cNvSpPr>
            <a:spLocks noGrp="1"/>
          </p:cNvSpPr>
          <p:nvPr>
            <p:ph idx="1"/>
          </p:nvPr>
        </p:nvSpPr>
        <p:spPr>
          <a:xfrm>
            <a:off x="755576" y="2204864"/>
            <a:ext cx="7488831" cy="3960440"/>
          </a:xfrm>
        </p:spPr>
        <p:txBody>
          <a:bodyPr>
            <a:normAutofit/>
          </a:bodyPr>
          <a:lstStyle/>
          <a:p>
            <a:r>
              <a:rPr lang="tr-TR" dirty="0"/>
              <a:t>Diğer taraftan, çiftlerin, resmî nikâhlarını kıydırmadan önce, aralarındaki mahremiyeti kaldırmayı, dolayısıyla rahat hareket edebilmeyi sağlamak amacıyla dinî nikâh yapmaları zaman zaman sosyal ve ahlâkî sakıncaları beraberinde getirebilmektedir. (</a:t>
            </a:r>
            <a:r>
              <a:rPr lang="tr-TR" sz="2000" i="1" dirty="0"/>
              <a:t>Hadislerle İslam</a:t>
            </a:r>
            <a:r>
              <a:rPr lang="tr-TR" dirty="0"/>
              <a:t>)</a:t>
            </a:r>
          </a:p>
        </p:txBody>
      </p:sp>
    </p:spTree>
    <p:extLst>
      <p:ext uri="{BB962C8B-B14F-4D97-AF65-F5344CB8AC3E}">
        <p14:creationId xmlns:p14="http://schemas.microsoft.com/office/powerpoint/2010/main" val="25258343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F0F7F-02AC-DFA7-F4E7-A8DC8B74E40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BF60938-F9D0-3813-4E3A-EA61B2F5B7E7}"/>
              </a:ext>
            </a:extLst>
          </p:cNvPr>
          <p:cNvSpPr>
            <a:spLocks noGrp="1"/>
          </p:cNvSpPr>
          <p:nvPr>
            <p:ph type="title"/>
          </p:nvPr>
        </p:nvSpPr>
        <p:spPr>
          <a:xfrm>
            <a:off x="1253266" y="2420888"/>
            <a:ext cx="6637468" cy="2706112"/>
          </a:xfrm>
        </p:spPr>
        <p:txBody>
          <a:bodyPr>
            <a:noAutofit/>
          </a:bodyPr>
          <a:lstStyle/>
          <a:p>
            <a:r>
              <a:rPr lang="tr-TR" sz="4400" b="1" dirty="0"/>
              <a:t>EVLİLİK SONRASINDA EŞLER ARASINDA MEYDANA GELEN BAZI SORUNLAR ve ÇÖZÜMLERİ </a:t>
            </a:r>
          </a:p>
        </p:txBody>
      </p:sp>
    </p:spTree>
    <p:extLst>
      <p:ext uri="{BB962C8B-B14F-4D97-AF65-F5344CB8AC3E}">
        <p14:creationId xmlns:p14="http://schemas.microsoft.com/office/powerpoint/2010/main" val="24828940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9333A5C3-2821-E1C7-7207-2E71F58030A8}"/>
              </a:ext>
            </a:extLst>
          </p:cNvPr>
          <p:cNvGraphicFramePr/>
          <p:nvPr>
            <p:extLst>
              <p:ext uri="{D42A27DB-BD31-4B8C-83A1-F6EECF244321}">
                <p14:modId xmlns:p14="http://schemas.microsoft.com/office/powerpoint/2010/main" val="1455342036"/>
              </p:ext>
            </p:extLst>
          </p:nvPr>
        </p:nvGraphicFramePr>
        <p:xfrm>
          <a:off x="1331640" y="1052736"/>
          <a:ext cx="648072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43703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E1CD1-21EB-CF50-A0A9-A039D95C20C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C38DC8C-6608-0D35-F879-D196CCD9F7BC}"/>
              </a:ext>
            </a:extLst>
          </p:cNvPr>
          <p:cNvSpPr>
            <a:spLocks noGrp="1"/>
          </p:cNvSpPr>
          <p:nvPr>
            <p:ph type="title"/>
          </p:nvPr>
        </p:nvSpPr>
        <p:spPr>
          <a:xfrm>
            <a:off x="1258645" y="1556793"/>
            <a:ext cx="6637468" cy="2706112"/>
          </a:xfrm>
        </p:spPr>
        <p:txBody>
          <a:bodyPr>
            <a:noAutofit/>
          </a:bodyPr>
          <a:lstStyle/>
          <a:p>
            <a:r>
              <a:rPr lang="tr-TR" sz="4400" b="1" dirty="0"/>
              <a:t>1. </a:t>
            </a:r>
            <a:r>
              <a:rPr lang="tr-TR" b="1" dirty="0"/>
              <a:t>Beylerin Hanımlarına İyi Davranmama ve Aileyi İhmal Etmeleri</a:t>
            </a:r>
            <a:br>
              <a:rPr lang="tr-TR" dirty="0"/>
            </a:br>
            <a:endParaRPr lang="tr-TR" sz="4400" b="1" dirty="0"/>
          </a:p>
        </p:txBody>
      </p:sp>
    </p:spTree>
    <p:extLst>
      <p:ext uri="{BB962C8B-B14F-4D97-AF65-F5344CB8AC3E}">
        <p14:creationId xmlns:p14="http://schemas.microsoft.com/office/powerpoint/2010/main" val="25172834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42583-A4A6-5196-7093-F5CC1B7A75B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661C312-6844-8CB1-D30C-BE780DDB15F3}"/>
              </a:ext>
            </a:extLst>
          </p:cNvPr>
          <p:cNvSpPr>
            <a:spLocks noGrp="1"/>
          </p:cNvSpPr>
          <p:nvPr>
            <p:ph type="title"/>
          </p:nvPr>
        </p:nvSpPr>
        <p:spPr>
          <a:xfrm>
            <a:off x="683568" y="1196752"/>
            <a:ext cx="7396638" cy="986949"/>
          </a:xfrm>
        </p:spPr>
        <p:txBody>
          <a:bodyPr>
            <a:normAutofit fontScale="90000"/>
          </a:bodyPr>
          <a:lstStyle/>
          <a:p>
            <a:pPr algn="ctr"/>
            <a:r>
              <a:rPr lang="tr-TR" b="1" dirty="0"/>
              <a:t>Kocaların Hanımlarına İyi Davranmaması</a:t>
            </a:r>
            <a:endParaRPr lang="tr-TR" dirty="0"/>
          </a:p>
        </p:txBody>
      </p:sp>
      <p:sp>
        <p:nvSpPr>
          <p:cNvPr id="3" name="İçerik Yer Tutucusu 2">
            <a:extLst>
              <a:ext uri="{FF2B5EF4-FFF2-40B4-BE49-F238E27FC236}">
                <a16:creationId xmlns:a16="http://schemas.microsoft.com/office/drawing/2014/main" id="{059B2F92-FDA7-D81F-3733-1997B5FEA637}"/>
              </a:ext>
            </a:extLst>
          </p:cNvPr>
          <p:cNvSpPr>
            <a:spLocks noGrp="1"/>
          </p:cNvSpPr>
          <p:nvPr>
            <p:ph idx="1"/>
          </p:nvPr>
        </p:nvSpPr>
        <p:spPr>
          <a:xfrm>
            <a:off x="1049554" y="2730084"/>
            <a:ext cx="7128791" cy="1944216"/>
          </a:xfrm>
        </p:spPr>
        <p:txBody>
          <a:bodyPr>
            <a:normAutofit/>
          </a:bodyPr>
          <a:lstStyle/>
          <a:p>
            <a:pPr marL="68580" indent="0">
              <a:buNone/>
            </a:pPr>
            <a:r>
              <a:rPr lang="tr-TR" sz="3200" b="1" dirty="0">
                <a:highlight>
                  <a:srgbClr val="00FF00"/>
                </a:highlight>
              </a:rPr>
              <a:t>Sizin en hayırlınız, ailesine karşı en hayırlı olanınızdır. Ben de aileme karşı en hayırlı olanınızım</a:t>
            </a:r>
            <a:r>
              <a:rPr lang="tr-TR" sz="3200" dirty="0">
                <a:highlight>
                  <a:srgbClr val="00FF00"/>
                </a:highlight>
              </a:rPr>
              <a:t>.</a:t>
            </a:r>
          </a:p>
          <a:p>
            <a:pPr marL="68580" indent="0">
              <a:buNone/>
            </a:pPr>
            <a:endParaRPr lang="tr-TR" dirty="0"/>
          </a:p>
        </p:txBody>
      </p:sp>
    </p:spTree>
    <p:extLst>
      <p:ext uri="{BB962C8B-B14F-4D97-AF65-F5344CB8AC3E}">
        <p14:creationId xmlns:p14="http://schemas.microsoft.com/office/powerpoint/2010/main" val="40946611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E8B25-1411-818B-358E-E03F7DF189E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EEED2F3-FFE7-2FEB-0F34-2C8B637EDD31}"/>
              </a:ext>
            </a:extLst>
          </p:cNvPr>
          <p:cNvSpPr>
            <a:spLocks noGrp="1"/>
          </p:cNvSpPr>
          <p:nvPr>
            <p:ph type="title"/>
          </p:nvPr>
        </p:nvSpPr>
        <p:spPr>
          <a:xfrm>
            <a:off x="873681" y="497835"/>
            <a:ext cx="7396638" cy="986949"/>
          </a:xfrm>
        </p:spPr>
        <p:txBody>
          <a:bodyPr>
            <a:normAutofit/>
          </a:bodyPr>
          <a:lstStyle/>
          <a:p>
            <a:pPr algn="ctr"/>
            <a:r>
              <a:rPr lang="tr-TR" b="1" dirty="0"/>
              <a:t>Kadın Hakları</a:t>
            </a:r>
            <a:endParaRPr lang="tr-TR" dirty="0"/>
          </a:p>
        </p:txBody>
      </p:sp>
      <p:sp>
        <p:nvSpPr>
          <p:cNvPr id="3" name="İçerik Yer Tutucusu 2">
            <a:extLst>
              <a:ext uri="{FF2B5EF4-FFF2-40B4-BE49-F238E27FC236}">
                <a16:creationId xmlns:a16="http://schemas.microsoft.com/office/drawing/2014/main" id="{74F2E6C0-DE48-8C8D-CC5C-7D58852B1AF8}"/>
              </a:ext>
            </a:extLst>
          </p:cNvPr>
          <p:cNvSpPr>
            <a:spLocks noGrp="1"/>
          </p:cNvSpPr>
          <p:nvPr>
            <p:ph idx="1"/>
          </p:nvPr>
        </p:nvSpPr>
        <p:spPr>
          <a:xfrm>
            <a:off x="873682" y="1700808"/>
            <a:ext cx="7298718" cy="4635877"/>
          </a:xfrm>
        </p:spPr>
        <p:txBody>
          <a:bodyPr>
            <a:normAutofit/>
          </a:bodyPr>
          <a:lstStyle/>
          <a:p>
            <a:pPr marL="68580" indent="0">
              <a:buNone/>
            </a:pPr>
            <a:r>
              <a:rPr lang="tr-TR" dirty="0"/>
              <a:t> </a:t>
            </a:r>
            <a:r>
              <a:rPr lang="tr-TR" sz="2800" dirty="0" err="1"/>
              <a:t>Vedâ</a:t>
            </a:r>
            <a:r>
              <a:rPr lang="tr-TR" sz="2800" dirty="0"/>
              <a:t> haccında </a:t>
            </a:r>
            <a:r>
              <a:rPr lang="tr-TR" sz="2800" b="1" dirty="0"/>
              <a:t>“ Ey insanlar! </a:t>
            </a:r>
            <a:r>
              <a:rPr lang="tr-TR" sz="2800" b="1" dirty="0">
                <a:solidFill>
                  <a:srgbClr val="FF0000"/>
                </a:solidFill>
                <a:highlight>
                  <a:srgbClr val="00FFFF"/>
                </a:highlight>
              </a:rPr>
              <a:t>Kadınların haklarını gözetmenizi ve bu hususta Allah’tan korkmanızı tavsiye ederim</a:t>
            </a:r>
            <a:r>
              <a:rPr lang="tr-TR" sz="2800" b="1" dirty="0"/>
              <a:t>. Siz, kadınları Allah’ın emaneti olarak aldınız, onların namuslarını ve iffetlerini Allah adına söz vererek helal edindiniz. Sizin kadınlar üzerindeki hakkınız, onların da sizin üzerinizde hakları vardır. </a:t>
            </a:r>
            <a:endParaRPr lang="tr-TR" sz="2800" dirty="0"/>
          </a:p>
        </p:txBody>
      </p:sp>
    </p:spTree>
    <p:extLst>
      <p:ext uri="{BB962C8B-B14F-4D97-AF65-F5344CB8AC3E}">
        <p14:creationId xmlns:p14="http://schemas.microsoft.com/office/powerpoint/2010/main" val="7576369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A770A-AE87-6ADC-B9B1-7D453FBE87F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FF0FF26-BB17-DFA8-F738-93ECEADBA388}"/>
              </a:ext>
            </a:extLst>
          </p:cNvPr>
          <p:cNvSpPr>
            <a:spLocks noGrp="1"/>
          </p:cNvSpPr>
          <p:nvPr>
            <p:ph type="title"/>
          </p:nvPr>
        </p:nvSpPr>
        <p:spPr>
          <a:xfrm>
            <a:off x="873681" y="497835"/>
            <a:ext cx="7396638" cy="986949"/>
          </a:xfrm>
        </p:spPr>
        <p:txBody>
          <a:bodyPr>
            <a:normAutofit/>
          </a:bodyPr>
          <a:lstStyle/>
          <a:p>
            <a:pPr algn="ctr"/>
            <a:r>
              <a:rPr lang="tr-TR" b="1" dirty="0"/>
              <a:t>Kadın Hakları</a:t>
            </a:r>
            <a:endParaRPr lang="tr-TR" dirty="0"/>
          </a:p>
        </p:txBody>
      </p:sp>
      <p:sp>
        <p:nvSpPr>
          <p:cNvPr id="3" name="İçerik Yer Tutucusu 2">
            <a:extLst>
              <a:ext uri="{FF2B5EF4-FFF2-40B4-BE49-F238E27FC236}">
                <a16:creationId xmlns:a16="http://schemas.microsoft.com/office/drawing/2014/main" id="{2A0B0A0D-D11B-C4EB-DB5A-EEFE7CBDBA52}"/>
              </a:ext>
            </a:extLst>
          </p:cNvPr>
          <p:cNvSpPr>
            <a:spLocks noGrp="1"/>
          </p:cNvSpPr>
          <p:nvPr>
            <p:ph idx="1"/>
          </p:nvPr>
        </p:nvSpPr>
        <p:spPr>
          <a:xfrm>
            <a:off x="873682" y="1700808"/>
            <a:ext cx="7298718" cy="4635877"/>
          </a:xfrm>
        </p:spPr>
        <p:txBody>
          <a:bodyPr>
            <a:normAutofit/>
          </a:bodyPr>
          <a:lstStyle/>
          <a:p>
            <a:pPr marL="68580" indent="0">
              <a:buNone/>
            </a:pPr>
            <a:r>
              <a:rPr lang="tr-TR" sz="2800" b="1" dirty="0"/>
              <a:t>Sizin kadınlar üzerindeki haklarınız: Onların, aile yuvasını hoşlanmadığınız hiçbir kimseye çiğnetmemeleridir. … Kadınların da sizin üzerlerinizdeki hakları ise; örfî ölçülere göre meşru olan yeme ve giyinme ihtiyaçlarını karşılamanızdır.</a:t>
            </a:r>
            <a:endParaRPr lang="tr-TR" sz="2800" dirty="0"/>
          </a:p>
        </p:txBody>
      </p:sp>
    </p:spTree>
    <p:extLst>
      <p:ext uri="{BB962C8B-B14F-4D97-AF65-F5344CB8AC3E}">
        <p14:creationId xmlns:p14="http://schemas.microsoft.com/office/powerpoint/2010/main" val="3989378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E5596-731D-B243-0AAD-BCFD5BE4146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A1E0D35-AB19-7BAB-0721-AF8B1645FFEC}"/>
              </a:ext>
            </a:extLst>
          </p:cNvPr>
          <p:cNvSpPr>
            <a:spLocks noGrp="1"/>
          </p:cNvSpPr>
          <p:nvPr>
            <p:ph type="title"/>
          </p:nvPr>
        </p:nvSpPr>
        <p:spPr>
          <a:xfrm>
            <a:off x="873681" y="497835"/>
            <a:ext cx="7396638" cy="986949"/>
          </a:xfrm>
        </p:spPr>
        <p:txBody>
          <a:bodyPr>
            <a:normAutofit/>
          </a:bodyPr>
          <a:lstStyle/>
          <a:p>
            <a:pPr algn="ctr"/>
            <a:r>
              <a:rPr lang="tr-TR" b="1" dirty="0"/>
              <a:t>Kocanın Ailesini İhmal Etmesi</a:t>
            </a:r>
            <a:endParaRPr lang="tr-TR" dirty="0"/>
          </a:p>
        </p:txBody>
      </p:sp>
      <p:sp>
        <p:nvSpPr>
          <p:cNvPr id="3" name="İçerik Yer Tutucusu 2">
            <a:extLst>
              <a:ext uri="{FF2B5EF4-FFF2-40B4-BE49-F238E27FC236}">
                <a16:creationId xmlns:a16="http://schemas.microsoft.com/office/drawing/2014/main" id="{C160D447-B115-6FBC-D8A3-B027EDAC5A8D}"/>
              </a:ext>
            </a:extLst>
          </p:cNvPr>
          <p:cNvSpPr>
            <a:spLocks noGrp="1"/>
          </p:cNvSpPr>
          <p:nvPr>
            <p:ph idx="1"/>
          </p:nvPr>
        </p:nvSpPr>
        <p:spPr>
          <a:xfrm>
            <a:off x="1043608" y="1772816"/>
            <a:ext cx="7128791" cy="4563869"/>
          </a:xfrm>
        </p:spPr>
        <p:txBody>
          <a:bodyPr>
            <a:normAutofit/>
          </a:bodyPr>
          <a:lstStyle/>
          <a:p>
            <a:r>
              <a:rPr lang="tr-TR" dirty="0" err="1"/>
              <a:t>Esved</a:t>
            </a:r>
            <a:r>
              <a:rPr lang="tr-TR" dirty="0"/>
              <a:t> şöyle diyor: “Ben Allah </a:t>
            </a:r>
            <a:r>
              <a:rPr lang="tr-TR" dirty="0" err="1"/>
              <a:t>Resûlü’nün</a:t>
            </a:r>
            <a:r>
              <a:rPr lang="tr-TR" dirty="0"/>
              <a:t> eşi </a:t>
            </a:r>
            <a:r>
              <a:rPr lang="tr-TR" dirty="0" err="1"/>
              <a:t>Âişe’ye</a:t>
            </a:r>
            <a:r>
              <a:rPr lang="tr-TR" dirty="0"/>
              <a:t>, "Peygamber Efendimiz evinde ne yapardı?" diye sordum. Hz. </a:t>
            </a:r>
            <a:r>
              <a:rPr lang="tr-TR" dirty="0" err="1"/>
              <a:t>Âişe</a:t>
            </a:r>
            <a:r>
              <a:rPr lang="tr-TR" dirty="0"/>
              <a:t>, "</a:t>
            </a:r>
            <a:r>
              <a:rPr lang="tr-TR" b="1" dirty="0"/>
              <a:t>Allah </a:t>
            </a:r>
            <a:r>
              <a:rPr lang="tr-TR" b="1" dirty="0" err="1"/>
              <a:t>Resûlü</a:t>
            </a:r>
            <a:r>
              <a:rPr lang="tr-TR" b="1" dirty="0"/>
              <a:t> ailesinin işiyle ilgilenirdi, yani ailesinin hizmetinde bulunurdu. Namaz vakti gelince de namaza çıkardı</a:t>
            </a:r>
            <a:r>
              <a:rPr lang="tr-TR" dirty="0"/>
              <a:t>." diye anlattı.” Hanımına yardım etmekten yüksünmeyen örnek bir eştir Efendimiz. (</a:t>
            </a:r>
            <a:r>
              <a:rPr lang="tr-TR" sz="2000" dirty="0"/>
              <a:t>Hadislerle İslam</a:t>
            </a:r>
            <a:r>
              <a:rPr lang="tr-TR" dirty="0"/>
              <a:t>)</a:t>
            </a:r>
          </a:p>
        </p:txBody>
      </p:sp>
    </p:spTree>
    <p:extLst>
      <p:ext uri="{BB962C8B-B14F-4D97-AF65-F5344CB8AC3E}">
        <p14:creationId xmlns:p14="http://schemas.microsoft.com/office/powerpoint/2010/main" val="3389212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CF3B9-A2B5-9478-E20D-3C7A9198B44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78B1FB4-A103-8F5C-ED4E-B867A5CF8815}"/>
              </a:ext>
            </a:extLst>
          </p:cNvPr>
          <p:cNvSpPr>
            <a:spLocks noGrp="1"/>
          </p:cNvSpPr>
          <p:nvPr>
            <p:ph type="title"/>
          </p:nvPr>
        </p:nvSpPr>
        <p:spPr/>
        <p:txBody>
          <a:bodyPr/>
          <a:lstStyle/>
          <a:p>
            <a:pPr algn="ctr"/>
            <a:r>
              <a:rPr lang="tr-TR" dirty="0"/>
              <a:t>Ailenin Önemi</a:t>
            </a:r>
          </a:p>
        </p:txBody>
      </p:sp>
      <p:sp>
        <p:nvSpPr>
          <p:cNvPr id="3" name="İçerik Yer Tutucusu 2">
            <a:extLst>
              <a:ext uri="{FF2B5EF4-FFF2-40B4-BE49-F238E27FC236}">
                <a16:creationId xmlns:a16="http://schemas.microsoft.com/office/drawing/2014/main" id="{86C4A8F0-E687-65DE-A23A-881425794A3F}"/>
              </a:ext>
            </a:extLst>
          </p:cNvPr>
          <p:cNvSpPr>
            <a:spLocks noGrp="1"/>
          </p:cNvSpPr>
          <p:nvPr>
            <p:ph idx="1"/>
          </p:nvPr>
        </p:nvSpPr>
        <p:spPr/>
        <p:txBody>
          <a:bodyPr>
            <a:normAutofit/>
          </a:bodyPr>
          <a:lstStyle/>
          <a:p>
            <a:pPr marL="68580" indent="0">
              <a:buNone/>
            </a:pPr>
            <a:r>
              <a:rPr lang="tr-TR" b="1" dirty="0"/>
              <a:t>İçinizden kendileriyle </a:t>
            </a:r>
            <a:r>
              <a:rPr lang="tr-TR" b="1" dirty="0">
                <a:solidFill>
                  <a:srgbClr val="FF0000"/>
                </a:solidFill>
              </a:rPr>
              <a:t>huzur bulacağınız eşler yaratıp, aranızda muhabbet ve şefkat var etmesi,</a:t>
            </a:r>
            <a:r>
              <a:rPr lang="tr-TR" b="1" dirty="0"/>
              <a:t> Allah’ın varlığının delillerindendir. Bunda düşünen bir millet için dersler vardır </a:t>
            </a:r>
            <a:r>
              <a:rPr lang="tr-TR" dirty="0"/>
              <a:t>Rum 21</a:t>
            </a:r>
          </a:p>
          <a:p>
            <a:endParaRPr lang="tr-TR" dirty="0"/>
          </a:p>
        </p:txBody>
      </p:sp>
    </p:spTree>
    <p:extLst>
      <p:ext uri="{BB962C8B-B14F-4D97-AF65-F5344CB8AC3E}">
        <p14:creationId xmlns:p14="http://schemas.microsoft.com/office/powerpoint/2010/main" val="37334136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3B848-9B3E-B1D3-20DC-566C5D27244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05A7124-C08C-39F7-0894-6BBDD85D0AE3}"/>
              </a:ext>
            </a:extLst>
          </p:cNvPr>
          <p:cNvSpPr>
            <a:spLocks noGrp="1"/>
          </p:cNvSpPr>
          <p:nvPr>
            <p:ph type="title"/>
          </p:nvPr>
        </p:nvSpPr>
        <p:spPr>
          <a:xfrm>
            <a:off x="873681" y="497835"/>
            <a:ext cx="7396638" cy="986949"/>
          </a:xfrm>
        </p:spPr>
        <p:txBody>
          <a:bodyPr>
            <a:normAutofit/>
          </a:bodyPr>
          <a:lstStyle/>
          <a:p>
            <a:pPr algn="ctr"/>
            <a:r>
              <a:rPr lang="tr-TR" b="1" dirty="0"/>
              <a:t>Kocanın Ailesini İhmal Etmesi</a:t>
            </a:r>
            <a:endParaRPr lang="tr-TR" dirty="0"/>
          </a:p>
        </p:txBody>
      </p:sp>
      <p:sp>
        <p:nvSpPr>
          <p:cNvPr id="3" name="İçerik Yer Tutucusu 2">
            <a:extLst>
              <a:ext uri="{FF2B5EF4-FFF2-40B4-BE49-F238E27FC236}">
                <a16:creationId xmlns:a16="http://schemas.microsoft.com/office/drawing/2014/main" id="{6F0EF169-2230-6A9E-A9F6-C3DE7D7B9010}"/>
              </a:ext>
            </a:extLst>
          </p:cNvPr>
          <p:cNvSpPr>
            <a:spLocks noGrp="1"/>
          </p:cNvSpPr>
          <p:nvPr>
            <p:ph idx="1"/>
          </p:nvPr>
        </p:nvSpPr>
        <p:spPr>
          <a:xfrm>
            <a:off x="1043608" y="1772816"/>
            <a:ext cx="7128791" cy="4563869"/>
          </a:xfrm>
        </p:spPr>
        <p:txBody>
          <a:bodyPr>
            <a:normAutofit fontScale="92500"/>
          </a:bodyPr>
          <a:lstStyle/>
          <a:p>
            <a:pPr marL="68580" indent="0">
              <a:buNone/>
            </a:pPr>
            <a:r>
              <a:rPr lang="tr-TR" dirty="0"/>
              <a:t>Abdullah b. </a:t>
            </a:r>
            <a:r>
              <a:rPr lang="tr-TR" dirty="0" err="1"/>
              <a:t>Amr</a:t>
            </a:r>
            <a:r>
              <a:rPr lang="tr-TR" dirty="0"/>
              <a:t> b. el-</a:t>
            </a:r>
            <a:r>
              <a:rPr lang="tr-TR" dirty="0" err="1"/>
              <a:t>Âs’ın</a:t>
            </a:r>
            <a:r>
              <a:rPr lang="tr-TR" dirty="0"/>
              <a:t> gece gündüz ibadetle meşgul olması Hz. Peygamber’e ulaşır ve Hz. Peygamber de Abdullah’ı gördüğünde:</a:t>
            </a:r>
          </a:p>
          <a:p>
            <a:pPr marL="68580" indent="0">
              <a:buNone/>
            </a:pPr>
            <a:r>
              <a:rPr lang="tr-TR" dirty="0"/>
              <a:t>-“</a:t>
            </a:r>
            <a:r>
              <a:rPr lang="tr-TR" b="1" dirty="0"/>
              <a:t>Senin gündüzleri oruç tuttuğun, geceleri de namaz kıldığın bana haber verildi (öyle değil mi?)” </a:t>
            </a:r>
            <a:r>
              <a:rPr lang="tr-TR" dirty="0"/>
              <a:t>der. </a:t>
            </a:r>
          </a:p>
          <a:p>
            <a:pPr marL="68580" indent="0">
              <a:buNone/>
            </a:pPr>
            <a:r>
              <a:rPr lang="tr-TR" dirty="0"/>
              <a:t>Abdullah da “Evet, </a:t>
            </a:r>
            <a:r>
              <a:rPr lang="tr-TR" dirty="0" err="1"/>
              <a:t>yâ</a:t>
            </a:r>
            <a:r>
              <a:rPr lang="tr-TR" dirty="0"/>
              <a:t> </a:t>
            </a:r>
            <a:r>
              <a:rPr lang="tr-TR" dirty="0" err="1"/>
              <a:t>Rasûlallah</a:t>
            </a:r>
            <a:r>
              <a:rPr lang="tr-TR" dirty="0"/>
              <a:t>” diye cevap verir. Bunun üzerine Hz. Peygamber (sav): </a:t>
            </a:r>
          </a:p>
          <a:p>
            <a:pPr marL="68580" indent="0">
              <a:buNone/>
            </a:pPr>
            <a:r>
              <a:rPr lang="tr-TR" dirty="0"/>
              <a:t>-“</a:t>
            </a:r>
            <a:r>
              <a:rPr lang="tr-TR" b="1" dirty="0"/>
              <a:t>Böyle yapma; bazen tut, bazen tutma; gecenin bir kısmında namaz kıl, bir kısmında da uyu. Zira üzerinde vücudunun hakkı var, gözünün hakkı var, hanımının hakkı var, misafirin hakkı var”</a:t>
            </a:r>
            <a:r>
              <a:rPr lang="tr-TR" dirty="0"/>
              <a:t> buyurur.</a:t>
            </a:r>
          </a:p>
        </p:txBody>
      </p:sp>
    </p:spTree>
    <p:extLst>
      <p:ext uri="{BB962C8B-B14F-4D97-AF65-F5344CB8AC3E}">
        <p14:creationId xmlns:p14="http://schemas.microsoft.com/office/powerpoint/2010/main" val="28878490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A96F7-6C77-06A1-0D34-15047BA19F2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A3A2901-B400-1210-B9BA-257B4DEBA344}"/>
              </a:ext>
            </a:extLst>
          </p:cNvPr>
          <p:cNvSpPr>
            <a:spLocks noGrp="1"/>
          </p:cNvSpPr>
          <p:nvPr>
            <p:ph type="title"/>
          </p:nvPr>
        </p:nvSpPr>
        <p:spPr>
          <a:xfrm>
            <a:off x="873681" y="497835"/>
            <a:ext cx="7396638" cy="986949"/>
          </a:xfrm>
        </p:spPr>
        <p:txBody>
          <a:bodyPr>
            <a:normAutofit/>
          </a:bodyPr>
          <a:lstStyle/>
          <a:p>
            <a:pPr algn="ctr"/>
            <a:r>
              <a:rPr lang="tr-TR" b="1" dirty="0"/>
              <a:t>Kocanın Ailesini İhmal Etmesi</a:t>
            </a:r>
            <a:endParaRPr lang="tr-TR" dirty="0"/>
          </a:p>
        </p:txBody>
      </p:sp>
      <p:sp>
        <p:nvSpPr>
          <p:cNvPr id="3" name="İçerik Yer Tutucusu 2">
            <a:extLst>
              <a:ext uri="{FF2B5EF4-FFF2-40B4-BE49-F238E27FC236}">
                <a16:creationId xmlns:a16="http://schemas.microsoft.com/office/drawing/2014/main" id="{25F3E849-05F2-ECEE-76BC-99A6A027AFBD}"/>
              </a:ext>
            </a:extLst>
          </p:cNvPr>
          <p:cNvSpPr>
            <a:spLocks noGrp="1"/>
          </p:cNvSpPr>
          <p:nvPr>
            <p:ph idx="1"/>
          </p:nvPr>
        </p:nvSpPr>
        <p:spPr>
          <a:xfrm>
            <a:off x="1043608" y="1772816"/>
            <a:ext cx="7128791" cy="4563869"/>
          </a:xfrm>
        </p:spPr>
        <p:txBody>
          <a:bodyPr>
            <a:normAutofit/>
          </a:bodyPr>
          <a:lstStyle/>
          <a:p>
            <a:pPr marL="68580" indent="0">
              <a:buNone/>
            </a:pPr>
            <a:r>
              <a:rPr lang="tr-TR" dirty="0"/>
              <a:t>Hz. Peygamber (</a:t>
            </a:r>
            <a:r>
              <a:rPr lang="tr-TR" i="1" dirty="0"/>
              <a:t>sav</a:t>
            </a:r>
            <a:r>
              <a:rPr lang="tr-TR" dirty="0"/>
              <a:t>), </a:t>
            </a:r>
            <a:r>
              <a:rPr lang="tr-TR" dirty="0" err="1"/>
              <a:t>nâfile</a:t>
            </a:r>
            <a:r>
              <a:rPr lang="tr-TR" dirty="0"/>
              <a:t> ibadetlerin yapılmasında bile ailenin ihmal edilmemesini istemiştir. Durum böyle olunca ibadet dışındaki işlerde -hele bu işler (kahvehanelerde, kafelerde oturmak; arkadaşlarla boş vakit geçirmek; dışarılarda </a:t>
            </a:r>
            <a:r>
              <a:rPr lang="tr-TR" dirty="0" err="1"/>
              <a:t>tv</a:t>
            </a:r>
            <a:r>
              <a:rPr lang="tr-TR" dirty="0"/>
              <a:t>. seyretmek; iş yapmak bahanesiyle boş şeylerle meşgul olmak gibi) </a:t>
            </a:r>
            <a:r>
              <a:rPr lang="tr-TR" dirty="0" err="1"/>
              <a:t>mâlâyanî</a:t>
            </a:r>
            <a:r>
              <a:rPr lang="tr-TR" dirty="0"/>
              <a:t> şeyler ise bunlarda- evleviyetle ailenin ihmal edilmemesi gerekir.</a:t>
            </a:r>
          </a:p>
        </p:txBody>
      </p:sp>
    </p:spTree>
    <p:extLst>
      <p:ext uri="{BB962C8B-B14F-4D97-AF65-F5344CB8AC3E}">
        <p14:creationId xmlns:p14="http://schemas.microsoft.com/office/powerpoint/2010/main" val="41383083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D0CB4-8485-E18C-228B-C152A6EBF14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0F261C1-40FE-AECC-195C-6B234A9983B4}"/>
              </a:ext>
            </a:extLst>
          </p:cNvPr>
          <p:cNvSpPr>
            <a:spLocks noGrp="1"/>
          </p:cNvSpPr>
          <p:nvPr>
            <p:ph type="title"/>
          </p:nvPr>
        </p:nvSpPr>
        <p:spPr>
          <a:xfrm>
            <a:off x="873681" y="497835"/>
            <a:ext cx="7396638" cy="986949"/>
          </a:xfrm>
        </p:spPr>
        <p:txBody>
          <a:bodyPr>
            <a:normAutofit/>
          </a:bodyPr>
          <a:lstStyle/>
          <a:p>
            <a:pPr algn="ctr"/>
            <a:r>
              <a:rPr lang="tr-TR" b="1" dirty="0"/>
              <a:t>Kocanın Ailesini İhmal Etmesi</a:t>
            </a:r>
            <a:endParaRPr lang="tr-TR" dirty="0"/>
          </a:p>
        </p:txBody>
      </p:sp>
      <p:sp>
        <p:nvSpPr>
          <p:cNvPr id="3" name="İçerik Yer Tutucusu 2">
            <a:extLst>
              <a:ext uri="{FF2B5EF4-FFF2-40B4-BE49-F238E27FC236}">
                <a16:creationId xmlns:a16="http://schemas.microsoft.com/office/drawing/2014/main" id="{6E3946D5-269F-AE49-B474-4E01FD75ABC1}"/>
              </a:ext>
            </a:extLst>
          </p:cNvPr>
          <p:cNvSpPr>
            <a:spLocks noGrp="1"/>
          </p:cNvSpPr>
          <p:nvPr>
            <p:ph idx="1"/>
          </p:nvPr>
        </p:nvSpPr>
        <p:spPr>
          <a:xfrm>
            <a:off x="1043608" y="1772816"/>
            <a:ext cx="7128791" cy="4563869"/>
          </a:xfrm>
        </p:spPr>
        <p:txBody>
          <a:bodyPr>
            <a:normAutofit/>
          </a:bodyPr>
          <a:lstStyle/>
          <a:p>
            <a:r>
              <a:rPr lang="tr-TR" b="1" dirty="0"/>
              <a:t>Bir </a:t>
            </a:r>
            <a:r>
              <a:rPr lang="tr-TR" b="1" dirty="0" err="1"/>
              <a:t>müslüman</a:t>
            </a:r>
            <a:r>
              <a:rPr lang="tr-TR" b="1" dirty="0"/>
              <a:t>, Allah’ın rızasını umarak aile efradına harcamada bulunursa, bu onun için sadaka olur</a:t>
            </a:r>
            <a:endParaRPr lang="tr-TR" dirty="0"/>
          </a:p>
          <a:p>
            <a:r>
              <a:rPr lang="tr-TR" b="1" dirty="0"/>
              <a:t>Erkeğin sırf Allah'ın rızasını kazanmak ümidiyle ev halkına yaptığı harcama onun sadakasıdır</a:t>
            </a:r>
          </a:p>
          <a:p>
            <a:r>
              <a:rPr lang="tr-TR" dirty="0"/>
              <a:t>Hz. Peygamber (</a:t>
            </a:r>
            <a:r>
              <a:rPr lang="tr-TR" i="1" dirty="0"/>
              <a:t>sav</a:t>
            </a:r>
            <a:r>
              <a:rPr lang="tr-TR" dirty="0"/>
              <a:t>) ailenin ihmal edilmemesini istemiş ve bu konuda ağır ifadeler de kullanmıştır. Nitekim “</a:t>
            </a:r>
            <a:r>
              <a:rPr lang="tr-TR" b="1" dirty="0"/>
              <a:t>Geçimini üstlendiği aile bireylerini ihmal etmesi kişiye günah olarak yeter</a:t>
            </a:r>
            <a:r>
              <a:rPr lang="tr-TR" dirty="0"/>
              <a:t>.” buyurmuştur.</a:t>
            </a:r>
          </a:p>
          <a:p>
            <a:endParaRPr lang="tr-TR" dirty="0"/>
          </a:p>
        </p:txBody>
      </p:sp>
    </p:spTree>
    <p:extLst>
      <p:ext uri="{BB962C8B-B14F-4D97-AF65-F5344CB8AC3E}">
        <p14:creationId xmlns:p14="http://schemas.microsoft.com/office/powerpoint/2010/main" val="6966976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EA4B1-024D-A7AA-23BA-D0F993182DA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949AD8A-A53D-D0E5-0F9B-7C4F1B88609D}"/>
              </a:ext>
            </a:extLst>
          </p:cNvPr>
          <p:cNvSpPr>
            <a:spLocks noGrp="1"/>
          </p:cNvSpPr>
          <p:nvPr>
            <p:ph type="title"/>
          </p:nvPr>
        </p:nvSpPr>
        <p:spPr>
          <a:xfrm>
            <a:off x="781707" y="785867"/>
            <a:ext cx="7396638" cy="986949"/>
          </a:xfrm>
        </p:spPr>
        <p:txBody>
          <a:bodyPr>
            <a:normAutofit fontScale="90000"/>
          </a:bodyPr>
          <a:lstStyle/>
          <a:p>
            <a:pPr algn="ctr"/>
            <a:r>
              <a:rPr lang="tr-TR" b="1" dirty="0"/>
              <a:t>Kocaların Hanımlarına İyi Davranmaması</a:t>
            </a:r>
            <a:endParaRPr lang="tr-TR" dirty="0"/>
          </a:p>
        </p:txBody>
      </p:sp>
      <p:sp>
        <p:nvSpPr>
          <p:cNvPr id="3" name="İçerik Yer Tutucusu 2">
            <a:extLst>
              <a:ext uri="{FF2B5EF4-FFF2-40B4-BE49-F238E27FC236}">
                <a16:creationId xmlns:a16="http://schemas.microsoft.com/office/drawing/2014/main" id="{647C52F4-079B-7FEC-08A9-DAA12A45A393}"/>
              </a:ext>
            </a:extLst>
          </p:cNvPr>
          <p:cNvSpPr>
            <a:spLocks noGrp="1"/>
          </p:cNvSpPr>
          <p:nvPr>
            <p:ph idx="1"/>
          </p:nvPr>
        </p:nvSpPr>
        <p:spPr>
          <a:xfrm>
            <a:off x="1043608" y="1772816"/>
            <a:ext cx="7128791" cy="4563869"/>
          </a:xfrm>
        </p:spPr>
        <p:txBody>
          <a:bodyPr>
            <a:normAutofit/>
          </a:bodyPr>
          <a:lstStyle/>
          <a:p>
            <a:pPr marL="68580" indent="0">
              <a:buNone/>
            </a:pPr>
            <a:r>
              <a:rPr lang="tr-TR" dirty="0"/>
              <a:t>Allah </a:t>
            </a:r>
            <a:r>
              <a:rPr lang="tr-TR" dirty="0" err="1"/>
              <a:t>Resûlü</a:t>
            </a:r>
            <a:r>
              <a:rPr lang="tr-TR" dirty="0"/>
              <a:t> eşler arasındaki şakalaşmanın, </a:t>
            </a:r>
            <a:r>
              <a:rPr lang="tr-TR" dirty="0" err="1"/>
              <a:t>mücamele</a:t>
            </a:r>
            <a:r>
              <a:rPr lang="tr-TR" dirty="0"/>
              <a:t> ve </a:t>
            </a:r>
            <a:r>
              <a:rPr lang="tr-TR" dirty="0" err="1"/>
              <a:t>latifeşmenin</a:t>
            </a:r>
            <a:r>
              <a:rPr lang="tr-TR" dirty="0"/>
              <a:t> karşılıklı muhabbeti ve ünsiyeti artırdığına işaret etmiştir. Sevgili Peygamberimiz eşine yakınlık göstermeyi, onunla keyifli vakit geçirmeyi boşa harcanmış bir zaman olarak değerlendirmemiş, aksine, “</a:t>
            </a:r>
            <a:r>
              <a:rPr lang="tr-TR" b="1" dirty="0"/>
              <a:t>Kişinin atını eğitmesi, hanımıyla hoşça vakit geçirmesi ve yayı ile ok atması boş işlerden değildir</a:t>
            </a:r>
            <a:r>
              <a:rPr lang="tr-TR" dirty="0"/>
              <a:t>.”  buyurmuştur. (</a:t>
            </a:r>
            <a:r>
              <a:rPr lang="tr-TR" sz="2000" i="1" dirty="0"/>
              <a:t>Hadislerle İslam</a:t>
            </a:r>
            <a:r>
              <a:rPr lang="tr-TR" dirty="0"/>
              <a:t>)</a:t>
            </a:r>
          </a:p>
          <a:p>
            <a:pPr marL="68580" indent="0">
              <a:buNone/>
            </a:pPr>
            <a:endParaRPr lang="tr-TR" dirty="0"/>
          </a:p>
        </p:txBody>
      </p:sp>
    </p:spTree>
    <p:extLst>
      <p:ext uri="{BB962C8B-B14F-4D97-AF65-F5344CB8AC3E}">
        <p14:creationId xmlns:p14="http://schemas.microsoft.com/office/powerpoint/2010/main" val="8482057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3F1C8-6712-BD2B-70EA-0772AB8EBCE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0B521DC-1B9D-4318-041F-6850DBF94FAE}"/>
              </a:ext>
            </a:extLst>
          </p:cNvPr>
          <p:cNvSpPr>
            <a:spLocks noGrp="1"/>
          </p:cNvSpPr>
          <p:nvPr>
            <p:ph type="title"/>
          </p:nvPr>
        </p:nvSpPr>
        <p:spPr>
          <a:xfrm>
            <a:off x="1475656" y="2636912"/>
            <a:ext cx="6637468" cy="2706112"/>
          </a:xfrm>
        </p:spPr>
        <p:txBody>
          <a:bodyPr>
            <a:noAutofit/>
          </a:bodyPr>
          <a:lstStyle/>
          <a:p>
            <a:r>
              <a:rPr lang="tr-TR" sz="4400" b="1" dirty="0"/>
              <a:t>2. </a:t>
            </a:r>
            <a:r>
              <a:rPr lang="tr-TR" b="1" dirty="0"/>
              <a:t>Ailede Şiddet, Huzursuzluk ve Hoşgörüsüzlük</a:t>
            </a:r>
            <a:br>
              <a:rPr lang="tr-TR" dirty="0"/>
            </a:br>
            <a:br>
              <a:rPr lang="tr-TR" b="1" dirty="0"/>
            </a:br>
            <a:br>
              <a:rPr lang="tr-TR" dirty="0"/>
            </a:br>
            <a:endParaRPr lang="tr-TR" sz="4400" b="1" dirty="0"/>
          </a:p>
        </p:txBody>
      </p:sp>
    </p:spTree>
    <p:extLst>
      <p:ext uri="{BB962C8B-B14F-4D97-AF65-F5344CB8AC3E}">
        <p14:creationId xmlns:p14="http://schemas.microsoft.com/office/powerpoint/2010/main" val="7773376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B5FF6-C2F7-AA28-3153-9CF42AA7B70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95FFE2E-1931-688A-C7E1-15CEB81D573A}"/>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D0F53B78-804B-C37D-5DAA-4E4C29FA03D7}"/>
              </a:ext>
            </a:extLst>
          </p:cNvPr>
          <p:cNvSpPr>
            <a:spLocks noGrp="1"/>
          </p:cNvSpPr>
          <p:nvPr>
            <p:ph idx="1"/>
          </p:nvPr>
        </p:nvSpPr>
        <p:spPr>
          <a:xfrm>
            <a:off x="755577" y="2204864"/>
            <a:ext cx="7344816" cy="3672407"/>
          </a:xfrm>
        </p:spPr>
        <p:txBody>
          <a:bodyPr>
            <a:normAutofit/>
          </a:bodyPr>
          <a:lstStyle/>
          <a:p>
            <a:pPr marL="68580" indent="0">
              <a:buNone/>
            </a:pPr>
            <a:r>
              <a:rPr lang="tr-TR" sz="3600" dirty="0">
                <a:solidFill>
                  <a:srgbClr val="FF0000"/>
                </a:solidFill>
                <a:highlight>
                  <a:srgbClr val="00FF00"/>
                </a:highlight>
                <a:latin typeface="Bookman Old Style" panose="02050604050505020204" pitchFamily="18" charset="0"/>
              </a:rPr>
              <a:t>Sizin en hayırlınız, ailesine karşı en hayırlı olanınızdır. Ben de aileme karşı en hayırlı olanınızım</a:t>
            </a:r>
          </a:p>
        </p:txBody>
      </p:sp>
    </p:spTree>
    <p:extLst>
      <p:ext uri="{BB962C8B-B14F-4D97-AF65-F5344CB8AC3E}">
        <p14:creationId xmlns:p14="http://schemas.microsoft.com/office/powerpoint/2010/main" val="37857325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E3EA9-9493-43F3-D4F5-1FA1AE3C249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2ACBD40-E07F-DB9B-DF0D-BA158EC14A25}"/>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9DB4B849-5219-2DF7-8A52-A7E24CAC50D3}"/>
              </a:ext>
            </a:extLst>
          </p:cNvPr>
          <p:cNvSpPr>
            <a:spLocks noGrp="1"/>
          </p:cNvSpPr>
          <p:nvPr>
            <p:ph idx="1"/>
          </p:nvPr>
        </p:nvSpPr>
        <p:spPr>
          <a:xfrm>
            <a:off x="755577" y="2204864"/>
            <a:ext cx="7344816" cy="3672407"/>
          </a:xfrm>
        </p:spPr>
        <p:txBody>
          <a:bodyPr>
            <a:normAutofit/>
          </a:bodyPr>
          <a:lstStyle/>
          <a:p>
            <a:r>
              <a:rPr lang="tr-TR" dirty="0"/>
              <a:t>Hz. </a:t>
            </a:r>
            <a:r>
              <a:rPr lang="tr-TR" dirty="0" err="1"/>
              <a:t>Âişe</a:t>
            </a:r>
            <a:r>
              <a:rPr lang="tr-TR" dirty="0"/>
              <a:t> (</a:t>
            </a:r>
            <a:r>
              <a:rPr lang="tr-TR" dirty="0" err="1"/>
              <a:t>r.anhâ</a:t>
            </a:r>
            <a:r>
              <a:rPr lang="tr-TR" dirty="0"/>
              <a:t>) anlatıyor: “</a:t>
            </a:r>
            <a:r>
              <a:rPr lang="tr-TR" b="1" dirty="0" err="1"/>
              <a:t>Rasûlüllah</a:t>
            </a:r>
            <a:r>
              <a:rPr lang="tr-TR" b="1" dirty="0"/>
              <a:t> (</a:t>
            </a:r>
            <a:r>
              <a:rPr lang="tr-TR" b="1" i="1" dirty="0"/>
              <a:t>sav</a:t>
            </a:r>
            <a:r>
              <a:rPr lang="tr-TR" b="1" dirty="0"/>
              <a:t>), ne bir hizmetçisini ne de bir hanımını dövdü, ne de eliyle bir şeye vurdu.</a:t>
            </a:r>
            <a:r>
              <a:rPr lang="tr-TR" dirty="0"/>
              <a:t>”</a:t>
            </a:r>
          </a:p>
          <a:p>
            <a:r>
              <a:rPr lang="tr-TR" dirty="0"/>
              <a:t>“</a:t>
            </a:r>
            <a:r>
              <a:rPr lang="tr-TR" b="1" dirty="0"/>
              <a:t>Bu gece Muhammed’in ailesine (hanımlarına) yetmiş kadın geldi, her kadın da kocasından şikayette bulundu. Hanımlarını döven bu kocaları, hayırlılarınız olarak bulamazsınız</a:t>
            </a:r>
            <a:r>
              <a:rPr lang="tr-TR" dirty="0"/>
              <a:t>” Yani hayırlı olan bir insan hanımını dövmez, demektir.</a:t>
            </a:r>
          </a:p>
        </p:txBody>
      </p:sp>
    </p:spTree>
    <p:extLst>
      <p:ext uri="{BB962C8B-B14F-4D97-AF65-F5344CB8AC3E}">
        <p14:creationId xmlns:p14="http://schemas.microsoft.com/office/powerpoint/2010/main" val="4437131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3B872-C8A6-919A-3E42-2EB4CFA8374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A046ED4-C909-6A15-F627-517D25F0F0B2}"/>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E15790CD-68DF-BA9B-9D66-A01325FD7925}"/>
              </a:ext>
            </a:extLst>
          </p:cNvPr>
          <p:cNvSpPr>
            <a:spLocks noGrp="1"/>
          </p:cNvSpPr>
          <p:nvPr>
            <p:ph idx="1"/>
          </p:nvPr>
        </p:nvSpPr>
        <p:spPr>
          <a:xfrm>
            <a:off x="755577" y="2204864"/>
            <a:ext cx="7344816" cy="3672407"/>
          </a:xfrm>
        </p:spPr>
        <p:txBody>
          <a:bodyPr>
            <a:normAutofit/>
          </a:bodyPr>
          <a:lstStyle/>
          <a:p>
            <a:pPr marL="68580" indent="0">
              <a:buNone/>
            </a:pPr>
            <a:r>
              <a:rPr lang="tr-TR" dirty="0"/>
              <a:t>Dikkat edin! Kadınlarınıza iyi davranmanızı tavsiye ediyorum. Çünkü onlar sizin yanınızda esir mesabesindedirler, ondan başka kadınların hiçbir şeyine </a:t>
            </a:r>
            <a:r>
              <a:rPr lang="tr-TR" dirty="0" err="1"/>
              <a:t>mâlik</a:t>
            </a:r>
            <a:r>
              <a:rPr lang="tr-TR" dirty="0"/>
              <a:t> değilsiniz, ancak onlar (</a:t>
            </a:r>
            <a:r>
              <a:rPr lang="tr-TR" dirty="0" err="1"/>
              <a:t>nâşizelik</a:t>
            </a:r>
            <a:r>
              <a:rPr lang="tr-TR" dirty="0"/>
              <a:t>, itaatsizlik ve iffetsizlik gibi) kabahat işlerlerse yataklarında onları yalnız bırakın ve ağır olmayacak şekilde onlara vurun, şayet size itaat ederlerse artık onlara zulüm etmek üzere bahane aramayın. </a:t>
            </a:r>
          </a:p>
        </p:txBody>
      </p:sp>
    </p:spTree>
    <p:extLst>
      <p:ext uri="{BB962C8B-B14F-4D97-AF65-F5344CB8AC3E}">
        <p14:creationId xmlns:p14="http://schemas.microsoft.com/office/powerpoint/2010/main" val="29876780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6B54A-7635-8018-09BD-EB46301C202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E687D19-15C8-354C-4EE1-CBB070D0C0C6}"/>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1C1BADE6-CC2E-19FA-49EC-2A4ECEB4BF7B}"/>
              </a:ext>
            </a:extLst>
          </p:cNvPr>
          <p:cNvSpPr>
            <a:spLocks noGrp="1"/>
          </p:cNvSpPr>
          <p:nvPr>
            <p:ph idx="1"/>
          </p:nvPr>
        </p:nvSpPr>
        <p:spPr>
          <a:xfrm>
            <a:off x="755577" y="2204864"/>
            <a:ext cx="7344816" cy="3672407"/>
          </a:xfrm>
        </p:spPr>
        <p:txBody>
          <a:bodyPr>
            <a:normAutofit fontScale="92500"/>
          </a:bodyPr>
          <a:lstStyle/>
          <a:p>
            <a:pPr marL="68580" indent="0">
              <a:buNone/>
            </a:pPr>
            <a:r>
              <a:rPr lang="tr-TR" dirty="0"/>
              <a:t>Elmalılı: “Allah’tan korkunuz da kadınlara karşı size vermiş olduğu kuvveti sû-i istimal etmeyiniz. Allah’ın size karşı kudreti, sizin kadınlara karşı kuvvetinizden çok yüksektir. Ve sizin Allah’a karşı günahlarınız, kadınlarınızın size karşı kusurlarından daha çok ve daha küstahça olduğu halde Allah sizin tövbelerinizi kabul ve </a:t>
            </a:r>
            <a:r>
              <a:rPr lang="tr-TR" dirty="0" err="1"/>
              <a:t>seyyiâtınızı</a:t>
            </a:r>
            <a:r>
              <a:rPr lang="tr-TR" dirty="0"/>
              <a:t> affederken size itaat eden hanımlarınızın vaki olan kusurlarını nasıl affetmezsiniz ve nasıl olur da onlara taarruz için vesile arar durursunuz?”</a:t>
            </a:r>
          </a:p>
        </p:txBody>
      </p:sp>
    </p:spTree>
    <p:extLst>
      <p:ext uri="{BB962C8B-B14F-4D97-AF65-F5344CB8AC3E}">
        <p14:creationId xmlns:p14="http://schemas.microsoft.com/office/powerpoint/2010/main" val="37365646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9D3A1-D592-6A0B-58CC-FA49421764A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0442C94-4BFD-39E7-BFB7-F3D73E74A683}"/>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F9B0DEC1-9B56-8987-A45F-35E3BA0E9B85}"/>
              </a:ext>
            </a:extLst>
          </p:cNvPr>
          <p:cNvSpPr>
            <a:spLocks noGrp="1"/>
          </p:cNvSpPr>
          <p:nvPr>
            <p:ph idx="1"/>
          </p:nvPr>
        </p:nvSpPr>
        <p:spPr>
          <a:xfrm>
            <a:off x="755577" y="2204864"/>
            <a:ext cx="7344816" cy="3672407"/>
          </a:xfrm>
        </p:spPr>
        <p:txBody>
          <a:bodyPr>
            <a:normAutofit lnSpcReduction="10000"/>
          </a:bodyPr>
          <a:lstStyle/>
          <a:p>
            <a:pPr marL="68580" indent="0">
              <a:buNone/>
            </a:pPr>
            <a:r>
              <a:rPr lang="tr-TR" dirty="0"/>
              <a:t>Bir </a:t>
            </a:r>
            <a:r>
              <a:rPr lang="tr-TR" dirty="0" err="1"/>
              <a:t>âyette</a:t>
            </a:r>
            <a:r>
              <a:rPr lang="tr-TR" dirty="0"/>
              <a:t> de “</a:t>
            </a:r>
            <a:r>
              <a:rPr lang="tr-TR" b="1" i="1" dirty="0"/>
              <a:t>Hanımlarınızla güzel geçinin, şayet kendilerinde hoşlanmadığınız durumlar olursa ki, sizin hoşlanmadığınız bir şeyde Allah birçok hayırlar yaratır</a:t>
            </a:r>
            <a:r>
              <a:rPr lang="tr-TR" dirty="0"/>
              <a:t>.” (Nisâ, 4/19) buyurulmaktadır. Yani, siz eşinizde bulunan hoşlanmadığınız bir vasfından dolayı ona sabrederseniz Allah da, sizin için dünya ve </a:t>
            </a:r>
            <a:r>
              <a:rPr lang="tr-TR" dirty="0" err="1"/>
              <a:t>âhiret</a:t>
            </a:r>
            <a:r>
              <a:rPr lang="tr-TR" dirty="0"/>
              <a:t> hususunda birçok hayırlar yaratır; size hayırlı bir evlat verir, belki sizi fitnelere düşmekten kurtarır ve size bu sayede birçok bereket ihsan eder.   </a:t>
            </a:r>
          </a:p>
        </p:txBody>
      </p:sp>
    </p:spTree>
    <p:extLst>
      <p:ext uri="{BB962C8B-B14F-4D97-AF65-F5344CB8AC3E}">
        <p14:creationId xmlns:p14="http://schemas.microsoft.com/office/powerpoint/2010/main" val="3798224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BB124-B721-A071-7D83-880C4F6BC14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76347C0-6A71-3F3C-3A06-90C33AEC75D7}"/>
              </a:ext>
            </a:extLst>
          </p:cNvPr>
          <p:cNvSpPr>
            <a:spLocks noGrp="1"/>
          </p:cNvSpPr>
          <p:nvPr>
            <p:ph type="title"/>
          </p:nvPr>
        </p:nvSpPr>
        <p:spPr/>
        <p:txBody>
          <a:bodyPr/>
          <a:lstStyle/>
          <a:p>
            <a:pPr algn="ctr"/>
            <a:r>
              <a:rPr lang="tr-TR" dirty="0"/>
              <a:t>Ailenin Önemi</a:t>
            </a:r>
          </a:p>
        </p:txBody>
      </p:sp>
      <p:sp>
        <p:nvSpPr>
          <p:cNvPr id="3" name="İçerik Yer Tutucusu 2">
            <a:extLst>
              <a:ext uri="{FF2B5EF4-FFF2-40B4-BE49-F238E27FC236}">
                <a16:creationId xmlns:a16="http://schemas.microsoft.com/office/drawing/2014/main" id="{4B75DE59-4238-705F-E03D-E3DDA0560680}"/>
              </a:ext>
            </a:extLst>
          </p:cNvPr>
          <p:cNvSpPr>
            <a:spLocks noGrp="1"/>
          </p:cNvSpPr>
          <p:nvPr>
            <p:ph idx="1"/>
          </p:nvPr>
        </p:nvSpPr>
        <p:spPr/>
        <p:txBody>
          <a:bodyPr>
            <a:normAutofit/>
          </a:bodyPr>
          <a:lstStyle/>
          <a:p>
            <a:pPr marL="68580" indent="0">
              <a:buNone/>
            </a:pPr>
            <a:r>
              <a:rPr lang="tr-TR" b="1" dirty="0"/>
              <a:t>İçinizdeki bekârları … evlendirin. Eğer yoksul iseler Allah onları zenginleştirir. Allah, lütfu bol olan ve her şeyi en iyi bilendir. Evlenebilecek imkanı bulamayanlar ise Allah kendilerini zenginleştirinceye kadar iffetli davransınlar </a:t>
            </a:r>
            <a:r>
              <a:rPr lang="tr-TR" dirty="0"/>
              <a:t>Nur 32-33</a:t>
            </a:r>
          </a:p>
        </p:txBody>
      </p:sp>
    </p:spTree>
    <p:extLst>
      <p:ext uri="{BB962C8B-B14F-4D97-AF65-F5344CB8AC3E}">
        <p14:creationId xmlns:p14="http://schemas.microsoft.com/office/powerpoint/2010/main" val="33939354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4E5EF-D893-F8C9-AD22-97AD0BF066F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FD5DA99-F5C6-F8B0-6736-544D3C357ABE}"/>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EA6F70D8-BF28-03A0-B8EA-85A42E64E5D9}"/>
              </a:ext>
            </a:extLst>
          </p:cNvPr>
          <p:cNvSpPr>
            <a:spLocks noGrp="1"/>
          </p:cNvSpPr>
          <p:nvPr>
            <p:ph idx="1"/>
          </p:nvPr>
        </p:nvSpPr>
        <p:spPr>
          <a:xfrm>
            <a:off x="755577" y="2204864"/>
            <a:ext cx="7344816" cy="3672407"/>
          </a:xfrm>
        </p:spPr>
        <p:txBody>
          <a:bodyPr>
            <a:normAutofit/>
          </a:bodyPr>
          <a:lstStyle/>
          <a:p>
            <a:pPr marL="68580" indent="0">
              <a:buNone/>
            </a:pPr>
            <a:r>
              <a:rPr lang="tr-TR" sz="2800" dirty="0"/>
              <a:t>Mümin bir kimse mümine olan eşine nefret beslemesin; (çünkü) onun bir huyunu beğenmezse de hoşlanacağı başka bir huyu mutlaka vardır.</a:t>
            </a:r>
          </a:p>
        </p:txBody>
      </p:sp>
    </p:spTree>
    <p:extLst>
      <p:ext uri="{BB962C8B-B14F-4D97-AF65-F5344CB8AC3E}">
        <p14:creationId xmlns:p14="http://schemas.microsoft.com/office/powerpoint/2010/main" val="24764341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367CA-5A19-3E5D-9116-9AAB3D3EB4D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7C90C4C-778E-EBB8-CC51-409602C1D5FB}"/>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69727C6A-B3D6-6F0E-AF68-7FFE8092703C}"/>
              </a:ext>
            </a:extLst>
          </p:cNvPr>
          <p:cNvSpPr>
            <a:spLocks noGrp="1"/>
          </p:cNvSpPr>
          <p:nvPr>
            <p:ph idx="1"/>
          </p:nvPr>
        </p:nvSpPr>
        <p:spPr>
          <a:xfrm>
            <a:off x="755577" y="2204864"/>
            <a:ext cx="7344816" cy="3672407"/>
          </a:xfrm>
        </p:spPr>
        <p:txBody>
          <a:bodyPr>
            <a:normAutofit/>
          </a:bodyPr>
          <a:lstStyle/>
          <a:p>
            <a:pPr marL="68580" indent="0">
              <a:buNone/>
            </a:pPr>
            <a:r>
              <a:rPr lang="tr-TR" dirty="0"/>
              <a:t>Bu anlatılanlar dikkate alındığında esas problem olan fuhuş ve itaatsizlik olmadıkça diğer hususlardaki kusurları sabır ve temkinle karşılamalı ve bunda bir çok hayırların bulunduğunu düşünerek iyi geçinmeye çalışmalıdır. Bu durumda aile içinde şiddete gerek kalmayacaktır.</a:t>
            </a:r>
          </a:p>
        </p:txBody>
      </p:sp>
    </p:spTree>
    <p:extLst>
      <p:ext uri="{BB962C8B-B14F-4D97-AF65-F5344CB8AC3E}">
        <p14:creationId xmlns:p14="http://schemas.microsoft.com/office/powerpoint/2010/main" val="26138025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757F9-8BA2-52EC-C716-C476811ABAF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6C818A1-EE01-FD2D-2F11-4E039301179E}"/>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42E11E26-4186-9F36-0FD2-08191C07A813}"/>
              </a:ext>
            </a:extLst>
          </p:cNvPr>
          <p:cNvSpPr>
            <a:spLocks noGrp="1"/>
          </p:cNvSpPr>
          <p:nvPr>
            <p:ph idx="1"/>
          </p:nvPr>
        </p:nvSpPr>
        <p:spPr>
          <a:xfrm>
            <a:off x="755577" y="2204864"/>
            <a:ext cx="7344816" cy="3672407"/>
          </a:xfrm>
        </p:spPr>
        <p:txBody>
          <a:bodyPr>
            <a:normAutofit lnSpcReduction="10000"/>
          </a:bodyPr>
          <a:lstStyle/>
          <a:p>
            <a:pPr marL="68580" indent="0">
              <a:buNone/>
            </a:pPr>
            <a:r>
              <a:rPr lang="tr-TR" b="1" dirty="0"/>
              <a:t>Eğer bir kadın, kocasının geçimsizliğinden veya kendisinden yüz çevirmesinden korkarsa anlaşarak aralarını düzeltmelerinde ikisine de bir günah yoktur. Ve anlaşmak/ barış içinde olmak en hayırlısıdır. </a:t>
            </a:r>
            <a:r>
              <a:rPr lang="tr-TR" dirty="0"/>
              <a:t>Nisa 128</a:t>
            </a:r>
          </a:p>
          <a:p>
            <a:pPr marL="68580" indent="0">
              <a:buNone/>
            </a:pPr>
            <a:endParaRPr lang="tr-TR" dirty="0"/>
          </a:p>
          <a:p>
            <a:pPr marL="68580" indent="0">
              <a:buNone/>
            </a:pPr>
            <a:r>
              <a:rPr lang="tr-TR" b="1" dirty="0"/>
              <a:t>Eğer (hanımlarınızı) </a:t>
            </a:r>
            <a:r>
              <a:rPr lang="tr-TR" b="1" i="1" dirty="0"/>
              <a:t>affeder, hoşgörülü ve bağışlayıcı davranırsanız,</a:t>
            </a:r>
            <a:r>
              <a:rPr lang="tr-TR" b="1" dirty="0"/>
              <a:t> Şüphesiz Allah da bağışlayıcı ve merhametle muamele edicidir </a:t>
            </a:r>
            <a:r>
              <a:rPr lang="tr-TR" dirty="0" err="1"/>
              <a:t>Tegabün</a:t>
            </a:r>
            <a:r>
              <a:rPr lang="tr-TR" dirty="0"/>
              <a:t> 14</a:t>
            </a:r>
          </a:p>
          <a:p>
            <a:pPr marL="68580" indent="0">
              <a:buNone/>
            </a:pPr>
            <a:endParaRPr lang="tr-TR" dirty="0"/>
          </a:p>
        </p:txBody>
      </p:sp>
    </p:spTree>
    <p:extLst>
      <p:ext uri="{BB962C8B-B14F-4D97-AF65-F5344CB8AC3E}">
        <p14:creationId xmlns:p14="http://schemas.microsoft.com/office/powerpoint/2010/main" val="3570862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CB9D2-1EDD-324D-0205-37B7974C4A2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BB8EE04-3B78-3ED6-1D0D-72CB50A76C4A}"/>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4C4A99D0-B0B8-9EE8-CC77-9C62C48C56AB}"/>
              </a:ext>
            </a:extLst>
          </p:cNvPr>
          <p:cNvSpPr>
            <a:spLocks noGrp="1"/>
          </p:cNvSpPr>
          <p:nvPr>
            <p:ph idx="1"/>
          </p:nvPr>
        </p:nvSpPr>
        <p:spPr>
          <a:xfrm>
            <a:off x="755577" y="2204864"/>
            <a:ext cx="7344816" cy="3672407"/>
          </a:xfrm>
        </p:spPr>
        <p:txBody>
          <a:bodyPr>
            <a:normAutofit/>
          </a:bodyPr>
          <a:lstStyle/>
          <a:p>
            <a:pPr marL="68580" indent="0">
              <a:buNone/>
            </a:pPr>
            <a:r>
              <a:rPr lang="tr-TR" dirty="0"/>
              <a:t>Veda </a:t>
            </a:r>
            <a:r>
              <a:rPr lang="tr-TR" dirty="0" err="1"/>
              <a:t>Hutbesi’nde</a:t>
            </a:r>
            <a:r>
              <a:rPr lang="tr-TR" dirty="0"/>
              <a:t> müminlere bıraktığı vasiyet ve son nasihatlerinden birisi, “</a:t>
            </a:r>
            <a:r>
              <a:rPr lang="tr-TR" dirty="0">
                <a:highlight>
                  <a:srgbClr val="00FF00"/>
                </a:highlight>
              </a:rPr>
              <a:t>kadınlar hakkında Allah’tan sakınmaları gerektiği</a:t>
            </a:r>
            <a:r>
              <a:rPr lang="tr-TR" dirty="0"/>
              <a:t>” olmuştur. Çünkü kocaları, “</a:t>
            </a:r>
            <a:r>
              <a:rPr lang="tr-TR" dirty="0">
                <a:solidFill>
                  <a:srgbClr val="FF0000"/>
                </a:solidFill>
              </a:rPr>
              <a:t>Onları Allah’ın bir emaneti olarak almışlar ve Allah’ın adıyla (nikâh kıyarak) onları kendilerine helâl kılmışlardır</a:t>
            </a:r>
            <a:r>
              <a:rPr lang="tr-TR" dirty="0"/>
              <a:t>.”</a:t>
            </a:r>
          </a:p>
          <a:p>
            <a:pPr marL="68580" indent="0">
              <a:buNone/>
            </a:pPr>
            <a:endParaRPr lang="tr-TR" dirty="0"/>
          </a:p>
        </p:txBody>
      </p:sp>
    </p:spTree>
    <p:extLst>
      <p:ext uri="{BB962C8B-B14F-4D97-AF65-F5344CB8AC3E}">
        <p14:creationId xmlns:p14="http://schemas.microsoft.com/office/powerpoint/2010/main" val="31750557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E1F46-54D2-10D6-1C5D-33D83630F20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C74DB7E-DD26-FB90-6D2F-D75E3754E119}"/>
              </a:ext>
            </a:extLst>
          </p:cNvPr>
          <p:cNvSpPr>
            <a:spLocks noGrp="1"/>
          </p:cNvSpPr>
          <p:nvPr>
            <p:ph type="title"/>
          </p:nvPr>
        </p:nvSpPr>
        <p:spPr>
          <a:xfrm>
            <a:off x="781707" y="785867"/>
            <a:ext cx="7396638" cy="986949"/>
          </a:xfrm>
        </p:spPr>
        <p:txBody>
          <a:bodyPr>
            <a:normAutofit fontScale="90000"/>
          </a:bodyPr>
          <a:lstStyle/>
          <a:p>
            <a:pPr algn="ctr"/>
            <a:r>
              <a:rPr lang="tr-TR" b="1" dirty="0"/>
              <a:t>Kocaların Hanımlarına İyi Davranmaması</a:t>
            </a:r>
            <a:endParaRPr lang="tr-TR" dirty="0"/>
          </a:p>
        </p:txBody>
      </p:sp>
      <p:sp>
        <p:nvSpPr>
          <p:cNvPr id="3" name="İçerik Yer Tutucusu 2">
            <a:extLst>
              <a:ext uri="{FF2B5EF4-FFF2-40B4-BE49-F238E27FC236}">
                <a16:creationId xmlns:a16="http://schemas.microsoft.com/office/drawing/2014/main" id="{4087E010-DCD3-6E27-F924-3C7064AB38EC}"/>
              </a:ext>
            </a:extLst>
          </p:cNvPr>
          <p:cNvSpPr>
            <a:spLocks noGrp="1"/>
          </p:cNvSpPr>
          <p:nvPr>
            <p:ph idx="1"/>
          </p:nvPr>
        </p:nvSpPr>
        <p:spPr>
          <a:xfrm>
            <a:off x="1007604" y="2276872"/>
            <a:ext cx="7128791" cy="2520280"/>
          </a:xfrm>
        </p:spPr>
        <p:txBody>
          <a:bodyPr>
            <a:normAutofit/>
          </a:bodyPr>
          <a:lstStyle/>
          <a:p>
            <a:r>
              <a:rPr lang="tr-TR" b="1" dirty="0"/>
              <a:t>Yediğinizden yedirin, giydiğinizden giydirin, onlara vurmayın ve onlara lanet etmeyin </a:t>
            </a:r>
            <a:r>
              <a:rPr lang="tr-TR" dirty="0"/>
              <a:t>(yani onlara hoşlanmadıkları sözler söylemeyin, sövmeyin, Allah kahretsin, Allah seni kötü etsin gibi lanetler etmeyin).” , bir rivayette de “evi terk etmeyin” buyurulur.</a:t>
            </a:r>
          </a:p>
          <a:p>
            <a:pPr marL="68580" indent="0">
              <a:buNone/>
            </a:pPr>
            <a:endParaRPr lang="tr-TR" dirty="0"/>
          </a:p>
        </p:txBody>
      </p:sp>
    </p:spTree>
    <p:extLst>
      <p:ext uri="{BB962C8B-B14F-4D97-AF65-F5344CB8AC3E}">
        <p14:creationId xmlns:p14="http://schemas.microsoft.com/office/powerpoint/2010/main" val="17822332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C00B6-5B4E-CBF5-EA40-CBBBEA6C3E1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A52BE94-3517-1B98-2E4C-DCF7C97B4382}"/>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293EF83E-E599-F3FB-7EEE-8905D099EE8B}"/>
              </a:ext>
            </a:extLst>
          </p:cNvPr>
          <p:cNvSpPr>
            <a:spLocks noGrp="1"/>
          </p:cNvSpPr>
          <p:nvPr>
            <p:ph idx="1"/>
          </p:nvPr>
        </p:nvSpPr>
        <p:spPr>
          <a:xfrm>
            <a:off x="755577" y="2204864"/>
            <a:ext cx="7344816" cy="3672407"/>
          </a:xfrm>
        </p:spPr>
        <p:txBody>
          <a:bodyPr>
            <a:normAutofit lnSpcReduction="10000"/>
          </a:bodyPr>
          <a:lstStyle/>
          <a:p>
            <a:pPr marL="68580" indent="0">
              <a:buNone/>
            </a:pPr>
            <a:r>
              <a:rPr lang="tr-TR" dirty="0"/>
              <a:t>Aile içi huzursuzlukların ilk tezahürü, eşlerin birbirlerine karşı kırıcı davranmaları ve hakarete varan sözler sarf etmeleridir. Tekrar eden bu davranış zamanla kalıcı olabilmekte, sanki aile ilişkisinin doğal bir parçası gibi algılanabilmektedir. Hâlbuki Allah ve </a:t>
            </a:r>
            <a:r>
              <a:rPr lang="tr-TR" dirty="0" err="1"/>
              <a:t>Resûlü’nün</a:t>
            </a:r>
            <a:r>
              <a:rPr lang="tr-TR" dirty="0"/>
              <a:t> kesinlikle yasakladığı kötü söz, aile ortamında hem eşler hem de çocuklar için psikolojik bir şiddete dönüşmekte ve hayatı çekilmez bir hâle getirmektedir. (</a:t>
            </a:r>
            <a:r>
              <a:rPr lang="tr-TR" sz="2000" i="1" dirty="0"/>
              <a:t>Hadislerle İslam</a:t>
            </a:r>
            <a:r>
              <a:rPr lang="tr-TR" dirty="0"/>
              <a:t>)</a:t>
            </a:r>
          </a:p>
        </p:txBody>
      </p:sp>
    </p:spTree>
    <p:extLst>
      <p:ext uri="{BB962C8B-B14F-4D97-AF65-F5344CB8AC3E}">
        <p14:creationId xmlns:p14="http://schemas.microsoft.com/office/powerpoint/2010/main" val="25394702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1991F-99A6-2EBA-3CA2-E6559C80732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B6D05E2-77B5-5FDA-21F3-A8C06DBE42BF}"/>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634F551F-83C5-F483-ED7F-29A5D8F13D9C}"/>
              </a:ext>
            </a:extLst>
          </p:cNvPr>
          <p:cNvSpPr>
            <a:spLocks noGrp="1"/>
          </p:cNvSpPr>
          <p:nvPr>
            <p:ph idx="1"/>
          </p:nvPr>
        </p:nvSpPr>
        <p:spPr>
          <a:xfrm>
            <a:off x="755577" y="2204864"/>
            <a:ext cx="7344816" cy="3672407"/>
          </a:xfrm>
        </p:spPr>
        <p:txBody>
          <a:bodyPr>
            <a:normAutofit/>
          </a:bodyPr>
          <a:lstStyle/>
          <a:p>
            <a:pPr marL="68580" indent="0">
              <a:buNone/>
            </a:pPr>
            <a:r>
              <a:rPr lang="tr-TR" dirty="0"/>
              <a:t>Ailesine karşı kırıcı ve kötü sözlü olduğunu, oysa başkalarına karşı böyle davranmadığını söyleyen ve bu konuda ne yapması gerektiğini Hz. Peygamber’e soran Ebû Huzeyfe, bunun için günde defalarca Allah’tan af dilemesi gerektiği cevabını almıştır. (</a:t>
            </a:r>
            <a:r>
              <a:rPr lang="tr-TR" i="1" dirty="0"/>
              <a:t>Hadislerle İslam</a:t>
            </a:r>
            <a:r>
              <a:rPr lang="tr-TR" dirty="0"/>
              <a:t>)</a:t>
            </a:r>
          </a:p>
          <a:p>
            <a:pPr marL="68580" indent="0">
              <a:buNone/>
            </a:pPr>
            <a:endParaRPr lang="tr-TR" dirty="0"/>
          </a:p>
        </p:txBody>
      </p:sp>
    </p:spTree>
    <p:extLst>
      <p:ext uri="{BB962C8B-B14F-4D97-AF65-F5344CB8AC3E}">
        <p14:creationId xmlns:p14="http://schemas.microsoft.com/office/powerpoint/2010/main" val="36572338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07316-8C39-FC6C-7F20-20C68835AFB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6268E1D-0155-9679-A8FA-4FC50D4276FA}"/>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C6504200-F9DD-C19D-359A-931298BE54BD}"/>
              </a:ext>
            </a:extLst>
          </p:cNvPr>
          <p:cNvSpPr>
            <a:spLocks noGrp="1"/>
          </p:cNvSpPr>
          <p:nvPr>
            <p:ph idx="1"/>
          </p:nvPr>
        </p:nvSpPr>
        <p:spPr>
          <a:xfrm>
            <a:off x="755577" y="2204864"/>
            <a:ext cx="7344816" cy="3672407"/>
          </a:xfrm>
        </p:spPr>
        <p:txBody>
          <a:bodyPr>
            <a:normAutofit/>
          </a:bodyPr>
          <a:lstStyle/>
          <a:p>
            <a:pPr marL="68580" indent="0">
              <a:buNone/>
            </a:pPr>
            <a:r>
              <a:rPr lang="tr-TR" dirty="0"/>
              <a:t>Allah </a:t>
            </a:r>
            <a:r>
              <a:rPr lang="tr-TR" dirty="0" err="1"/>
              <a:t>Resûlü</a:t>
            </a:r>
            <a:r>
              <a:rPr lang="tr-TR" dirty="0"/>
              <a:t>, hanımının ağzının bozukluğundan şikâyet eden </a:t>
            </a:r>
            <a:r>
              <a:rPr lang="tr-TR" dirty="0" err="1"/>
              <a:t>Lakît</a:t>
            </a:r>
            <a:r>
              <a:rPr lang="tr-TR" dirty="0"/>
              <a:t> b. Sabra adındaki diğer bir </a:t>
            </a:r>
            <a:r>
              <a:rPr lang="tr-TR" dirty="0" err="1"/>
              <a:t>sahâbîye</a:t>
            </a:r>
            <a:r>
              <a:rPr lang="tr-TR" dirty="0"/>
              <a:t> de eşini boşamasını önermiştir. </a:t>
            </a:r>
            <a:r>
              <a:rPr lang="tr-TR" dirty="0" err="1"/>
              <a:t>Lakît’in</a:t>
            </a:r>
            <a:r>
              <a:rPr lang="tr-TR" dirty="0"/>
              <a:t>, “Onunla aramızda uzun zamana dayanan bir beraberlik ve bir de çocuk var.” sözü üzerine, “</a:t>
            </a:r>
            <a:r>
              <a:rPr lang="tr-TR" b="1" dirty="0"/>
              <a:t>Ona nasihat et. Eğer onda iyi bir gelişme görürsen buna devam et...” </a:t>
            </a:r>
            <a:r>
              <a:rPr lang="tr-TR" dirty="0"/>
              <a:t>buyurarak, erkeğin şiddete yönelmesine müsaade etmemiştir. (</a:t>
            </a:r>
            <a:r>
              <a:rPr lang="tr-TR" i="1" dirty="0"/>
              <a:t>Hadislerle İslam</a:t>
            </a:r>
            <a:r>
              <a:rPr lang="tr-TR" dirty="0"/>
              <a:t>)</a:t>
            </a:r>
          </a:p>
        </p:txBody>
      </p:sp>
    </p:spTree>
    <p:extLst>
      <p:ext uri="{BB962C8B-B14F-4D97-AF65-F5344CB8AC3E}">
        <p14:creationId xmlns:p14="http://schemas.microsoft.com/office/powerpoint/2010/main" val="5551618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AF743-12C6-ECBC-37FD-8EABCE0A1F6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ACFFCA8-776F-3603-54BD-C7E4189ABA8C}"/>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4AAF82AF-9003-8410-A504-6A8037A24841}"/>
              </a:ext>
            </a:extLst>
          </p:cNvPr>
          <p:cNvSpPr>
            <a:spLocks noGrp="1"/>
          </p:cNvSpPr>
          <p:nvPr>
            <p:ph idx="1"/>
          </p:nvPr>
        </p:nvSpPr>
        <p:spPr>
          <a:xfrm>
            <a:off x="755577" y="2204864"/>
            <a:ext cx="7344816" cy="3672407"/>
          </a:xfrm>
        </p:spPr>
        <p:txBody>
          <a:bodyPr>
            <a:normAutofit/>
          </a:bodyPr>
          <a:lstStyle/>
          <a:p>
            <a:r>
              <a:rPr lang="tr-TR" dirty="0"/>
              <a:t>Buradan hareketle, dövmenin çözüm olmayacağını bilen Allah </a:t>
            </a:r>
            <a:r>
              <a:rPr lang="tr-TR" dirty="0" err="1"/>
              <a:t>Resûlü’nün</a:t>
            </a:r>
            <a:r>
              <a:rPr lang="tr-TR" dirty="0"/>
              <a:t>, yürüyemeyecek dereceye gelen ciddi ailevî geçimsizliklerde ev içindeki şiddetin devam etmesi yerine, eşlerin medenî yolla ayrılmalarını düşünmelerini önerdiğini söylemek mümkündür.  (</a:t>
            </a:r>
            <a:r>
              <a:rPr lang="tr-TR" i="1" dirty="0"/>
              <a:t>Hadislerle İslam</a:t>
            </a:r>
            <a:r>
              <a:rPr lang="tr-TR" dirty="0"/>
              <a:t>)</a:t>
            </a:r>
          </a:p>
          <a:p>
            <a:pPr marL="68580" indent="0">
              <a:buNone/>
            </a:pPr>
            <a:endParaRPr lang="tr-TR" dirty="0"/>
          </a:p>
        </p:txBody>
      </p:sp>
    </p:spTree>
    <p:extLst>
      <p:ext uri="{BB962C8B-B14F-4D97-AF65-F5344CB8AC3E}">
        <p14:creationId xmlns:p14="http://schemas.microsoft.com/office/powerpoint/2010/main" val="2410571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362D0-F1E6-3C48-514B-515370128A9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9F3CBD3-F887-81BA-779A-EDE7D4563744}"/>
              </a:ext>
            </a:extLst>
          </p:cNvPr>
          <p:cNvSpPr>
            <a:spLocks noGrp="1"/>
          </p:cNvSpPr>
          <p:nvPr>
            <p:ph type="title"/>
          </p:nvPr>
        </p:nvSpPr>
        <p:spPr>
          <a:xfrm>
            <a:off x="575555" y="1088739"/>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C7F799D7-B696-52D3-8A67-4E747F8533F7}"/>
              </a:ext>
            </a:extLst>
          </p:cNvPr>
          <p:cNvSpPr>
            <a:spLocks noGrp="1"/>
          </p:cNvSpPr>
          <p:nvPr>
            <p:ph idx="1"/>
          </p:nvPr>
        </p:nvSpPr>
        <p:spPr>
          <a:xfrm>
            <a:off x="755577" y="2204864"/>
            <a:ext cx="7344816" cy="3672407"/>
          </a:xfrm>
        </p:spPr>
        <p:txBody>
          <a:bodyPr>
            <a:normAutofit lnSpcReduction="10000"/>
          </a:bodyPr>
          <a:lstStyle/>
          <a:p>
            <a:pPr marL="68580" indent="0">
              <a:buNone/>
            </a:pPr>
            <a:r>
              <a:rPr lang="tr-TR" dirty="0"/>
              <a:t>Hac ibadeti esnasında yaptığı hataların durumunu soran birisine, “</a:t>
            </a:r>
            <a:r>
              <a:rPr lang="tr-TR" b="1" dirty="0">
                <a:highlight>
                  <a:srgbClr val="00FF00"/>
                </a:highlight>
              </a:rPr>
              <a:t>Bunların bir önemi yok, yeter ki bir Müslüman’ın ırzına (haysiyetine ve şahsiyetine) saldıran kimse olmasın. İşte böyle biri günah işlemiş ve helâk olmuştur</a:t>
            </a:r>
            <a:r>
              <a:rPr lang="tr-TR" dirty="0"/>
              <a:t>.”  buyurarak, </a:t>
            </a:r>
            <a:r>
              <a:rPr lang="tr-TR" dirty="0">
                <a:solidFill>
                  <a:srgbClr val="FF0000"/>
                </a:solidFill>
              </a:rPr>
              <a:t>insanlara yapılan maddî </a:t>
            </a:r>
            <a:r>
              <a:rPr lang="tr-TR" dirty="0" err="1">
                <a:solidFill>
                  <a:srgbClr val="FF0000"/>
                </a:solidFill>
              </a:rPr>
              <a:t>mânevî</a:t>
            </a:r>
            <a:r>
              <a:rPr lang="tr-TR" dirty="0">
                <a:solidFill>
                  <a:srgbClr val="FF0000"/>
                </a:solidFill>
              </a:rPr>
              <a:t> saldırıların, Allah’a ibadet ederken düşülen hatalardan çok daha önemli olduğunu </a:t>
            </a:r>
            <a:r>
              <a:rPr lang="tr-TR" dirty="0"/>
              <a:t>vurgulamıştır. </a:t>
            </a:r>
          </a:p>
          <a:p>
            <a:pPr marL="68580" indent="0">
              <a:buNone/>
            </a:pPr>
            <a:r>
              <a:rPr lang="tr-TR" dirty="0"/>
              <a:t>(</a:t>
            </a:r>
            <a:r>
              <a:rPr lang="tr-TR" i="1" dirty="0"/>
              <a:t>Hadislerle İslam</a:t>
            </a:r>
            <a:r>
              <a:rPr lang="tr-TR" dirty="0"/>
              <a:t>)</a:t>
            </a:r>
          </a:p>
          <a:p>
            <a:pPr marL="68580" indent="0">
              <a:buNone/>
            </a:pPr>
            <a:endParaRPr lang="tr-TR" dirty="0"/>
          </a:p>
        </p:txBody>
      </p:sp>
    </p:spTree>
    <p:extLst>
      <p:ext uri="{BB962C8B-B14F-4D97-AF65-F5344CB8AC3E}">
        <p14:creationId xmlns:p14="http://schemas.microsoft.com/office/powerpoint/2010/main" val="3115728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F78E9-9F23-795C-5ACC-4B0B336135E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AE88E00-E4BA-0ED9-61E4-4AED88A96F0C}"/>
              </a:ext>
            </a:extLst>
          </p:cNvPr>
          <p:cNvSpPr>
            <a:spLocks noGrp="1"/>
          </p:cNvSpPr>
          <p:nvPr>
            <p:ph type="title"/>
          </p:nvPr>
        </p:nvSpPr>
        <p:spPr>
          <a:xfrm>
            <a:off x="919778" y="188640"/>
            <a:ext cx="7024744" cy="1143000"/>
          </a:xfrm>
        </p:spPr>
        <p:txBody>
          <a:bodyPr/>
          <a:lstStyle/>
          <a:p>
            <a:pPr algn="ctr"/>
            <a:r>
              <a:rPr lang="tr-TR" dirty="0"/>
              <a:t>Ailenin Kıymeti</a:t>
            </a:r>
          </a:p>
        </p:txBody>
      </p:sp>
      <p:sp>
        <p:nvSpPr>
          <p:cNvPr id="3" name="İçerik Yer Tutucusu 2">
            <a:extLst>
              <a:ext uri="{FF2B5EF4-FFF2-40B4-BE49-F238E27FC236}">
                <a16:creationId xmlns:a16="http://schemas.microsoft.com/office/drawing/2014/main" id="{F90BAFB1-79DD-B503-280D-569B7E762696}"/>
              </a:ext>
            </a:extLst>
          </p:cNvPr>
          <p:cNvSpPr>
            <a:spLocks noGrp="1"/>
          </p:cNvSpPr>
          <p:nvPr>
            <p:ph idx="1"/>
          </p:nvPr>
        </p:nvSpPr>
        <p:spPr>
          <a:xfrm>
            <a:off x="796066" y="1331640"/>
            <a:ext cx="7664366" cy="4905672"/>
          </a:xfrm>
        </p:spPr>
        <p:txBody>
          <a:bodyPr>
            <a:normAutofit lnSpcReduction="10000"/>
          </a:bodyPr>
          <a:lstStyle/>
          <a:p>
            <a:r>
              <a:rPr lang="tr-TR" dirty="0"/>
              <a:t>Arapça bir sözcük olan “</a:t>
            </a:r>
            <a:r>
              <a:rPr lang="tr-TR" dirty="0" err="1"/>
              <a:t>üsre</a:t>
            </a:r>
            <a:r>
              <a:rPr lang="tr-TR" dirty="0"/>
              <a:t>” kelimesi de aile demektir... </a:t>
            </a:r>
            <a:r>
              <a:rPr lang="tr-TR" dirty="0" err="1"/>
              <a:t>Üsre</a:t>
            </a:r>
            <a:r>
              <a:rPr lang="tr-TR" dirty="0"/>
              <a:t>, aslında köken olarak “zırh” demektir... Aile de tıpkı korunaklı bir zırh gibi insanı maddî ve </a:t>
            </a:r>
            <a:r>
              <a:rPr lang="tr-TR" dirty="0" err="1"/>
              <a:t>mânevî</a:t>
            </a:r>
            <a:r>
              <a:rPr lang="tr-TR" dirty="0"/>
              <a:t> bakımdan dış dünyadan gelecek olumsuzluklara karşı korumasından dolayı bu ismi almış olsa gerek</a:t>
            </a:r>
          </a:p>
          <a:p>
            <a:r>
              <a:rPr lang="tr-TR" dirty="0"/>
              <a:t>"Aile" sözcüğü de insana her an muhtaç olduğunu hatırlatan bir kelimedir... “</a:t>
            </a:r>
            <a:r>
              <a:rPr lang="tr-TR" i="1" dirty="0"/>
              <a:t>Rabbin seni ihtiyaç içinde bulup da zengin etmedi mi?</a:t>
            </a:r>
            <a:r>
              <a:rPr lang="tr-TR" dirty="0"/>
              <a:t>”  </a:t>
            </a:r>
            <a:r>
              <a:rPr lang="tr-TR" dirty="0" err="1"/>
              <a:t>âyetinin</a:t>
            </a:r>
            <a:r>
              <a:rPr lang="tr-TR" dirty="0"/>
              <a:t> anlamlarından biri de aile sıcaklığına, aile içindeki korunmuşluğa işaret eder. Zenginliğin aile içinde saklı olduğunu anlatır. (</a:t>
            </a:r>
            <a:r>
              <a:rPr lang="tr-TR" i="1" dirty="0"/>
              <a:t>Hadislerle İslam</a:t>
            </a:r>
            <a:r>
              <a:rPr lang="tr-TR" dirty="0"/>
              <a:t>)</a:t>
            </a:r>
          </a:p>
        </p:txBody>
      </p:sp>
    </p:spTree>
    <p:extLst>
      <p:ext uri="{BB962C8B-B14F-4D97-AF65-F5344CB8AC3E}">
        <p14:creationId xmlns:p14="http://schemas.microsoft.com/office/powerpoint/2010/main" val="37971035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26137-F33D-B8AE-B9D5-D6694415857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18B2F46-DAE8-82D0-9A7D-BA2C85261573}"/>
              </a:ext>
            </a:extLst>
          </p:cNvPr>
          <p:cNvSpPr>
            <a:spLocks noGrp="1"/>
          </p:cNvSpPr>
          <p:nvPr>
            <p:ph type="title"/>
          </p:nvPr>
        </p:nvSpPr>
        <p:spPr>
          <a:xfrm>
            <a:off x="575555" y="764704"/>
            <a:ext cx="7773178" cy="1080120"/>
          </a:xfrm>
        </p:spPr>
        <p:txBody>
          <a:bodyPr>
            <a:normAutofit fontScale="90000"/>
          </a:bodyPr>
          <a:lstStyle/>
          <a:p>
            <a:pPr algn="ctr"/>
            <a:r>
              <a:rPr lang="tr-TR" b="1" dirty="0"/>
              <a:t>Ailede Şiddet, Huzursuzluk ve Hoşgörüsüzlük</a:t>
            </a:r>
            <a:endParaRPr lang="tr-TR" dirty="0"/>
          </a:p>
        </p:txBody>
      </p:sp>
      <p:sp>
        <p:nvSpPr>
          <p:cNvPr id="3" name="İçerik Yer Tutucusu 2">
            <a:extLst>
              <a:ext uri="{FF2B5EF4-FFF2-40B4-BE49-F238E27FC236}">
                <a16:creationId xmlns:a16="http://schemas.microsoft.com/office/drawing/2014/main" id="{34C3743E-363F-ACE2-54F4-461E86CA6EED}"/>
              </a:ext>
            </a:extLst>
          </p:cNvPr>
          <p:cNvSpPr>
            <a:spLocks noGrp="1"/>
          </p:cNvSpPr>
          <p:nvPr>
            <p:ph idx="1"/>
          </p:nvPr>
        </p:nvSpPr>
        <p:spPr>
          <a:xfrm>
            <a:off x="683568" y="1844824"/>
            <a:ext cx="7773178" cy="4464496"/>
          </a:xfrm>
        </p:spPr>
        <p:txBody>
          <a:bodyPr>
            <a:normAutofit lnSpcReduction="10000"/>
          </a:bodyPr>
          <a:lstStyle/>
          <a:p>
            <a:pPr marL="68580" indent="0">
              <a:buNone/>
            </a:pPr>
            <a:r>
              <a:rPr lang="tr-TR" dirty="0"/>
              <a:t>Allah </a:t>
            </a:r>
            <a:r>
              <a:rPr lang="tr-TR" dirty="0" err="1"/>
              <a:t>Resûlü</a:t>
            </a:r>
            <a:r>
              <a:rPr lang="tr-TR" dirty="0"/>
              <a:t>, bir eş ve bir baba olarak eşlerine, çocuklarına sevgi ve şefkatle muamelede bulunmuştur. Onun eşlerine karşı takındığı en sert tutum, bazı olaylar sebebiyle dargın durduğu bir aylık dönemdir. Bunun dışında eşlerinin bazı kıskançlıklarını bile olgunlukla karşılamış, kendisine karşı zaman zaman seslerini yükseltmelerine aldırmamıştır. Hatta Hz. Ebû Bekir ve Hz. Ömer’in, Allah </a:t>
            </a:r>
            <a:r>
              <a:rPr lang="tr-TR" dirty="0" err="1"/>
              <a:t>Resûlü’nün</a:t>
            </a:r>
            <a:r>
              <a:rPr lang="tr-TR" dirty="0"/>
              <a:t> eşleri olan kızlarına karşı, onu üzdükleri düşüncesiyle zaman zaman takındıkları sert tutumdan haberdar olup kızlarına çıkışmalarına engel olmuştur.   (</a:t>
            </a:r>
            <a:r>
              <a:rPr lang="tr-TR" i="1" dirty="0"/>
              <a:t>Hadislerle İslam</a:t>
            </a:r>
            <a:r>
              <a:rPr lang="tr-TR" dirty="0"/>
              <a:t>)</a:t>
            </a:r>
          </a:p>
          <a:p>
            <a:pPr marL="68580" indent="0">
              <a:buNone/>
            </a:pPr>
            <a:endParaRPr lang="tr-TR" dirty="0"/>
          </a:p>
        </p:txBody>
      </p:sp>
    </p:spTree>
    <p:extLst>
      <p:ext uri="{BB962C8B-B14F-4D97-AF65-F5344CB8AC3E}">
        <p14:creationId xmlns:p14="http://schemas.microsoft.com/office/powerpoint/2010/main" val="13805024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496BD-098A-C219-EB97-85A03380A5A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A4070A3-515C-602F-90E3-6294CDD60806}"/>
              </a:ext>
            </a:extLst>
          </p:cNvPr>
          <p:cNvSpPr>
            <a:spLocks noGrp="1"/>
          </p:cNvSpPr>
          <p:nvPr>
            <p:ph type="title"/>
          </p:nvPr>
        </p:nvSpPr>
        <p:spPr>
          <a:xfrm>
            <a:off x="1475656" y="2636912"/>
            <a:ext cx="6637468" cy="1800200"/>
          </a:xfrm>
        </p:spPr>
        <p:txBody>
          <a:bodyPr>
            <a:noAutofit/>
          </a:bodyPr>
          <a:lstStyle/>
          <a:p>
            <a:r>
              <a:rPr lang="tr-TR" sz="4400" b="1" dirty="0"/>
              <a:t>3. </a:t>
            </a:r>
            <a:r>
              <a:rPr lang="tr-TR" b="1" dirty="0"/>
              <a:t>Eşlerin Birbirlerinin Özelliklerini (Kadın ve Erkek Fıtratını) Tam Anlamıyla Tanımamaları</a:t>
            </a:r>
            <a:endParaRPr lang="tr-TR" sz="4400" b="1" dirty="0"/>
          </a:p>
        </p:txBody>
      </p:sp>
    </p:spTree>
    <p:extLst>
      <p:ext uri="{BB962C8B-B14F-4D97-AF65-F5344CB8AC3E}">
        <p14:creationId xmlns:p14="http://schemas.microsoft.com/office/powerpoint/2010/main" val="227568027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1C2AF-BF71-C10E-CFD1-FE758B0410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A2B5F10-CA53-CB45-7E18-87CED1F6A108}"/>
              </a:ext>
            </a:extLst>
          </p:cNvPr>
          <p:cNvSpPr>
            <a:spLocks noGrp="1"/>
          </p:cNvSpPr>
          <p:nvPr>
            <p:ph type="title"/>
          </p:nvPr>
        </p:nvSpPr>
        <p:spPr>
          <a:xfrm>
            <a:off x="541396" y="836712"/>
            <a:ext cx="7773178" cy="1080120"/>
          </a:xfrm>
        </p:spPr>
        <p:txBody>
          <a:bodyPr>
            <a:normAutofit fontScale="90000"/>
          </a:bodyPr>
          <a:lstStyle/>
          <a:p>
            <a:pPr algn="ctr"/>
            <a:r>
              <a:rPr lang="tr-TR" b="1" dirty="0"/>
              <a:t>Eşlerin Birbirlerinin Özelliklerini Tanımamaları</a:t>
            </a:r>
            <a:endParaRPr lang="tr-TR" dirty="0"/>
          </a:p>
        </p:txBody>
      </p:sp>
      <p:sp>
        <p:nvSpPr>
          <p:cNvPr id="3" name="İçerik Yer Tutucusu 2">
            <a:extLst>
              <a:ext uri="{FF2B5EF4-FFF2-40B4-BE49-F238E27FC236}">
                <a16:creationId xmlns:a16="http://schemas.microsoft.com/office/drawing/2014/main" id="{8E3208F5-BEBE-71DB-BADD-4B84A82DE7D9}"/>
              </a:ext>
            </a:extLst>
          </p:cNvPr>
          <p:cNvSpPr>
            <a:spLocks noGrp="1"/>
          </p:cNvSpPr>
          <p:nvPr>
            <p:ph idx="1"/>
          </p:nvPr>
        </p:nvSpPr>
        <p:spPr>
          <a:xfrm>
            <a:off x="755577" y="2204864"/>
            <a:ext cx="7344816" cy="3672407"/>
          </a:xfrm>
        </p:spPr>
        <p:txBody>
          <a:bodyPr>
            <a:normAutofit fontScale="92500"/>
          </a:bodyPr>
          <a:lstStyle/>
          <a:p>
            <a:pPr marL="68580" indent="0">
              <a:buNone/>
            </a:pPr>
            <a:r>
              <a:rPr lang="tr-TR" dirty="0"/>
              <a:t>Farklı özelliklerde yaratılan ve farklı çevrelerde yetişen iki cinsin, hiçbir çaba göstermeden birbirleriyle tam bir uyum sağlamaları eşyanın tabiatına aykırıdır. Anlamlı bir uyum, ancak farklılıkların doğal karşılanması, karşılıklı tahammül ve fedakârlık sonucunda ortaya çıkacaktır. Bu sabrı göstermeden hemen çatışma ve şiddete başvurmak, sonunda da ayrılmayı göze almak, hem ilâhî iradenin hem de Allah </a:t>
            </a:r>
            <a:r>
              <a:rPr lang="tr-TR" dirty="0" err="1"/>
              <a:t>Resûlü’nün</a:t>
            </a:r>
            <a:r>
              <a:rPr lang="tr-TR" dirty="0"/>
              <a:t> tasvip etmediği bir tutumdur. (</a:t>
            </a:r>
            <a:r>
              <a:rPr lang="tr-TR" sz="2200" i="1" dirty="0"/>
              <a:t>Hadislerle İslam</a:t>
            </a:r>
            <a:r>
              <a:rPr lang="tr-TR" dirty="0"/>
              <a:t>)</a:t>
            </a:r>
          </a:p>
        </p:txBody>
      </p:sp>
    </p:spTree>
    <p:extLst>
      <p:ext uri="{BB962C8B-B14F-4D97-AF65-F5344CB8AC3E}">
        <p14:creationId xmlns:p14="http://schemas.microsoft.com/office/powerpoint/2010/main" val="118162764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CF612-3D4B-333F-60B7-08B96A43C70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8551962-33F5-AA9D-B483-FB809B95B4B9}"/>
              </a:ext>
            </a:extLst>
          </p:cNvPr>
          <p:cNvSpPr>
            <a:spLocks noGrp="1"/>
          </p:cNvSpPr>
          <p:nvPr>
            <p:ph type="title"/>
          </p:nvPr>
        </p:nvSpPr>
        <p:spPr>
          <a:xfrm>
            <a:off x="575555" y="1088739"/>
            <a:ext cx="7773178" cy="1080120"/>
          </a:xfrm>
        </p:spPr>
        <p:txBody>
          <a:bodyPr>
            <a:normAutofit fontScale="90000"/>
          </a:bodyPr>
          <a:lstStyle/>
          <a:p>
            <a:pPr algn="ctr"/>
            <a:r>
              <a:rPr lang="tr-TR" b="1" dirty="0"/>
              <a:t>Eşlerin Birbirlerinin Özelliklerini Tanımamaları</a:t>
            </a:r>
            <a:endParaRPr lang="tr-TR" dirty="0"/>
          </a:p>
        </p:txBody>
      </p:sp>
      <p:sp>
        <p:nvSpPr>
          <p:cNvPr id="3" name="İçerik Yer Tutucusu 2">
            <a:extLst>
              <a:ext uri="{FF2B5EF4-FFF2-40B4-BE49-F238E27FC236}">
                <a16:creationId xmlns:a16="http://schemas.microsoft.com/office/drawing/2014/main" id="{42D1FB9C-E53E-8502-6F79-C3D5DAB5B72E}"/>
              </a:ext>
            </a:extLst>
          </p:cNvPr>
          <p:cNvSpPr>
            <a:spLocks noGrp="1"/>
          </p:cNvSpPr>
          <p:nvPr>
            <p:ph idx="1"/>
          </p:nvPr>
        </p:nvSpPr>
        <p:spPr>
          <a:xfrm>
            <a:off x="755577" y="2204864"/>
            <a:ext cx="7344816" cy="3672407"/>
          </a:xfrm>
        </p:spPr>
        <p:txBody>
          <a:bodyPr>
            <a:normAutofit/>
          </a:bodyPr>
          <a:lstStyle/>
          <a:p>
            <a:r>
              <a:rPr lang="tr-TR" dirty="0"/>
              <a:t>Erkek ve kadının fıtratları ve </a:t>
            </a:r>
            <a:r>
              <a:rPr lang="tr-TR" dirty="0" err="1"/>
              <a:t>tabiatlari</a:t>
            </a:r>
            <a:r>
              <a:rPr lang="tr-TR" dirty="0"/>
              <a:t> farklıdır. Bunların çok iyi öğrenilmesi gerekir. </a:t>
            </a:r>
          </a:p>
          <a:p>
            <a:endParaRPr lang="tr-TR" dirty="0"/>
          </a:p>
          <a:p>
            <a:r>
              <a:rPr lang="tr-TR" b="1" dirty="0"/>
              <a:t>Muhakkak kadının durumu, eğe kemiğinin durumu gibidir. Eğer onu düzeltmeye zorlarsan kırarsın. Eğer ondan faydalanmak istersen, onda bulunan eğrilikle birlikte ondan </a:t>
            </a:r>
            <a:r>
              <a:rPr lang="tr-TR" b="1" dirty="0" err="1"/>
              <a:t>istifâde</a:t>
            </a:r>
            <a:r>
              <a:rPr lang="tr-TR" b="1" dirty="0"/>
              <a:t> edersin.</a:t>
            </a:r>
          </a:p>
        </p:txBody>
      </p:sp>
    </p:spTree>
    <p:extLst>
      <p:ext uri="{BB962C8B-B14F-4D97-AF65-F5344CB8AC3E}">
        <p14:creationId xmlns:p14="http://schemas.microsoft.com/office/powerpoint/2010/main" val="115539737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3CAD7-1F57-2396-FBD3-A06005187F9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0790912-8769-014D-1902-4538D04E74CB}"/>
              </a:ext>
            </a:extLst>
          </p:cNvPr>
          <p:cNvSpPr>
            <a:spLocks noGrp="1"/>
          </p:cNvSpPr>
          <p:nvPr>
            <p:ph type="title"/>
          </p:nvPr>
        </p:nvSpPr>
        <p:spPr>
          <a:xfrm>
            <a:off x="541396" y="764704"/>
            <a:ext cx="7773178" cy="1080120"/>
          </a:xfrm>
        </p:spPr>
        <p:txBody>
          <a:bodyPr>
            <a:normAutofit fontScale="90000"/>
          </a:bodyPr>
          <a:lstStyle/>
          <a:p>
            <a:pPr algn="ctr"/>
            <a:r>
              <a:rPr lang="tr-TR" b="1" dirty="0"/>
              <a:t>Eşlerin Birbirlerinin Özelliklerini Tanımamaları</a:t>
            </a:r>
            <a:endParaRPr lang="tr-TR" dirty="0"/>
          </a:p>
        </p:txBody>
      </p:sp>
      <p:sp>
        <p:nvSpPr>
          <p:cNvPr id="3" name="İçerik Yer Tutucusu 2">
            <a:extLst>
              <a:ext uri="{FF2B5EF4-FFF2-40B4-BE49-F238E27FC236}">
                <a16:creationId xmlns:a16="http://schemas.microsoft.com/office/drawing/2014/main" id="{60C15048-2A79-8490-3F2A-B1C97EC5716F}"/>
              </a:ext>
            </a:extLst>
          </p:cNvPr>
          <p:cNvSpPr>
            <a:spLocks noGrp="1"/>
          </p:cNvSpPr>
          <p:nvPr>
            <p:ph idx="1"/>
          </p:nvPr>
        </p:nvSpPr>
        <p:spPr>
          <a:xfrm>
            <a:off x="827583" y="2060848"/>
            <a:ext cx="7486991" cy="3888432"/>
          </a:xfrm>
        </p:spPr>
        <p:txBody>
          <a:bodyPr>
            <a:normAutofit fontScale="92500"/>
          </a:bodyPr>
          <a:lstStyle/>
          <a:p>
            <a:pPr marL="68580" indent="0">
              <a:buNone/>
            </a:pPr>
            <a:r>
              <a:rPr lang="tr-TR" b="1" i="1" dirty="0"/>
              <a:t>Muhakkak kadın eğe kemiğinden yaratılmıştır. Asla bir istikamet üzere doğrulmaz. Ondan </a:t>
            </a:r>
            <a:r>
              <a:rPr lang="tr-TR" b="1" i="1" dirty="0" err="1"/>
              <a:t>istifâde</a:t>
            </a:r>
            <a:r>
              <a:rPr lang="tr-TR" b="1" i="1" dirty="0"/>
              <a:t> etmek istersen eğri haliyle ondan </a:t>
            </a:r>
            <a:r>
              <a:rPr lang="tr-TR" b="1" i="1" dirty="0" err="1"/>
              <a:t>istifâde</a:t>
            </a:r>
            <a:r>
              <a:rPr lang="tr-TR" b="1" i="1" dirty="0"/>
              <a:t> et. Onu doğrultmaya kalkarsan kırarsın. Onun kırılması da boşanmasıdır.</a:t>
            </a:r>
            <a:r>
              <a:rPr lang="tr-TR" b="1" dirty="0"/>
              <a:t>” </a:t>
            </a:r>
            <a:r>
              <a:rPr lang="tr-TR" dirty="0" err="1"/>
              <a:t>hadîsinde</a:t>
            </a:r>
            <a:r>
              <a:rPr lang="tr-TR" dirty="0"/>
              <a:t>, kadına asla erkeğin kendi arzusuna uygun tam bir mükemmelliğin verilemeyeceğine dikkat çekilmektedir. Aksi takdirde onun kırılacağı, yani işin sonunun boşanmaya kadar varabileceği </a:t>
            </a:r>
            <a:r>
              <a:rPr lang="tr-TR" dirty="0" err="1"/>
              <a:t>ifâde</a:t>
            </a:r>
            <a:r>
              <a:rPr lang="tr-TR" dirty="0"/>
              <a:t> edilmiştir. Onun için kadından hatasız ve kusursuz </a:t>
            </a:r>
            <a:r>
              <a:rPr lang="tr-TR" dirty="0" err="1"/>
              <a:t>melekvârî</a:t>
            </a:r>
            <a:r>
              <a:rPr lang="tr-TR" dirty="0"/>
              <a:t> bir davranış sergilemesinin beklenilmesi de doğru değildir.</a:t>
            </a:r>
          </a:p>
        </p:txBody>
      </p:sp>
    </p:spTree>
    <p:extLst>
      <p:ext uri="{BB962C8B-B14F-4D97-AF65-F5344CB8AC3E}">
        <p14:creationId xmlns:p14="http://schemas.microsoft.com/office/powerpoint/2010/main" val="132206086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94707-8FE2-A2C9-D638-5096F8065F2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05B252F-922F-571B-3BD7-91FA3398AC6E}"/>
              </a:ext>
            </a:extLst>
          </p:cNvPr>
          <p:cNvSpPr>
            <a:spLocks noGrp="1"/>
          </p:cNvSpPr>
          <p:nvPr>
            <p:ph type="title"/>
          </p:nvPr>
        </p:nvSpPr>
        <p:spPr>
          <a:xfrm>
            <a:off x="575555" y="1088739"/>
            <a:ext cx="7773178" cy="1080120"/>
          </a:xfrm>
        </p:spPr>
        <p:txBody>
          <a:bodyPr>
            <a:normAutofit fontScale="90000"/>
          </a:bodyPr>
          <a:lstStyle/>
          <a:p>
            <a:pPr algn="ctr"/>
            <a:r>
              <a:rPr lang="tr-TR" b="1" dirty="0"/>
              <a:t>Eşlerin Birbirlerinin Özelliklerini Tanımamaları</a:t>
            </a:r>
            <a:endParaRPr lang="tr-TR" dirty="0"/>
          </a:p>
        </p:txBody>
      </p:sp>
      <p:sp>
        <p:nvSpPr>
          <p:cNvPr id="3" name="İçerik Yer Tutucusu 2">
            <a:extLst>
              <a:ext uri="{FF2B5EF4-FFF2-40B4-BE49-F238E27FC236}">
                <a16:creationId xmlns:a16="http://schemas.microsoft.com/office/drawing/2014/main" id="{BC758B39-81D1-2595-2C99-181A9055D49B}"/>
              </a:ext>
            </a:extLst>
          </p:cNvPr>
          <p:cNvSpPr>
            <a:spLocks noGrp="1"/>
          </p:cNvSpPr>
          <p:nvPr>
            <p:ph idx="1"/>
          </p:nvPr>
        </p:nvSpPr>
        <p:spPr>
          <a:xfrm>
            <a:off x="755576" y="2204864"/>
            <a:ext cx="7488831" cy="3672408"/>
          </a:xfrm>
        </p:spPr>
        <p:txBody>
          <a:bodyPr>
            <a:normAutofit fontScale="92500"/>
          </a:bodyPr>
          <a:lstStyle/>
          <a:p>
            <a:pPr marL="68580" indent="0">
              <a:buNone/>
            </a:pPr>
            <a:r>
              <a:rPr lang="tr-TR" dirty="0"/>
              <a:t>Peygamber (</a:t>
            </a:r>
            <a:r>
              <a:rPr lang="tr-TR" i="1" dirty="0"/>
              <a:t>sav</a:t>
            </a:r>
            <a:r>
              <a:rPr lang="tr-TR" dirty="0"/>
              <a:t>), (bir sefer esnasında) hanımlarından bazılarının yanına geldi. </a:t>
            </a:r>
            <a:r>
              <a:rPr lang="tr-TR" dirty="0" err="1"/>
              <a:t>Enceşe</a:t>
            </a:r>
            <a:r>
              <a:rPr lang="tr-TR" dirty="0"/>
              <a:t>  güzel sesi ile şiirler söyleyerek kadınların bindiği develeri sevk ediyordu. Peygamber (sav) ona: </a:t>
            </a:r>
            <a:r>
              <a:rPr lang="tr-TR" i="1" dirty="0"/>
              <a:t>-</a:t>
            </a:r>
            <a:r>
              <a:rPr lang="tr-TR" dirty="0"/>
              <a:t>“</a:t>
            </a:r>
            <a:r>
              <a:rPr lang="tr-TR" b="1" dirty="0"/>
              <a:t>Ey </a:t>
            </a:r>
            <a:r>
              <a:rPr lang="tr-TR" b="1" dirty="0" err="1"/>
              <a:t>Enceşe</a:t>
            </a:r>
            <a:r>
              <a:rPr lang="tr-TR" b="1" dirty="0"/>
              <a:t>! Cam şişelerini sevk edişini yavaş yap</a:t>
            </a:r>
            <a:r>
              <a:rPr lang="tr-TR" i="1" dirty="0"/>
              <a:t>.</a:t>
            </a:r>
            <a:r>
              <a:rPr lang="tr-TR" dirty="0"/>
              <a:t>”</a:t>
            </a:r>
            <a:r>
              <a:rPr lang="tr-TR" b="1" dirty="0"/>
              <a:t> </a:t>
            </a:r>
            <a:r>
              <a:rPr lang="tr-TR" dirty="0"/>
              <a:t>buyurmuştur.</a:t>
            </a:r>
          </a:p>
          <a:p>
            <a:pPr marL="68580" indent="0">
              <a:buNone/>
            </a:pPr>
            <a:endParaRPr lang="tr-TR" dirty="0"/>
          </a:p>
          <a:p>
            <a:pPr marL="68580" indent="0">
              <a:buNone/>
            </a:pPr>
            <a:r>
              <a:rPr lang="tr-TR" dirty="0" err="1"/>
              <a:t>Hadîste</a:t>
            </a:r>
            <a:r>
              <a:rPr lang="tr-TR" dirty="0"/>
              <a:t> kadınlar, rikkat (incelik), </a:t>
            </a:r>
            <a:r>
              <a:rPr lang="tr-TR" dirty="0" err="1"/>
              <a:t>letâfet</a:t>
            </a:r>
            <a:r>
              <a:rPr lang="tr-TR" dirty="0"/>
              <a:t> ve bünyelerinin zayıflığı, hemen incinmeleri ve rahatsız olmaları cihetiyle camdan yapılmış şişelere benzetilmiştir.</a:t>
            </a:r>
          </a:p>
        </p:txBody>
      </p:sp>
    </p:spTree>
    <p:extLst>
      <p:ext uri="{BB962C8B-B14F-4D97-AF65-F5344CB8AC3E}">
        <p14:creationId xmlns:p14="http://schemas.microsoft.com/office/powerpoint/2010/main" val="198795187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2503F-C3DC-0293-170F-6A4576C7111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AE033AC-91C8-5CE2-087E-E7A31C25D101}"/>
              </a:ext>
            </a:extLst>
          </p:cNvPr>
          <p:cNvSpPr>
            <a:spLocks noGrp="1"/>
          </p:cNvSpPr>
          <p:nvPr>
            <p:ph type="title"/>
          </p:nvPr>
        </p:nvSpPr>
        <p:spPr>
          <a:xfrm>
            <a:off x="1258645" y="1556793"/>
            <a:ext cx="6637468" cy="2706112"/>
          </a:xfrm>
        </p:spPr>
        <p:txBody>
          <a:bodyPr>
            <a:noAutofit/>
          </a:bodyPr>
          <a:lstStyle/>
          <a:p>
            <a:r>
              <a:rPr lang="tr-TR" sz="4400" b="1" dirty="0"/>
              <a:t>4. </a:t>
            </a:r>
            <a:r>
              <a:rPr lang="tr-TR" b="1" dirty="0"/>
              <a:t>Kocaların Hanımları için Süslenmemeleri</a:t>
            </a:r>
            <a:br>
              <a:rPr lang="tr-TR" dirty="0"/>
            </a:br>
            <a:endParaRPr lang="tr-TR" sz="4400" b="1" dirty="0"/>
          </a:p>
        </p:txBody>
      </p:sp>
    </p:spTree>
    <p:extLst>
      <p:ext uri="{BB962C8B-B14F-4D97-AF65-F5344CB8AC3E}">
        <p14:creationId xmlns:p14="http://schemas.microsoft.com/office/powerpoint/2010/main" val="12966265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98FE4-09DA-DFDB-F3A7-51A7746BC08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02E1D82-33D9-6386-129A-B9AFDA65FC0C}"/>
              </a:ext>
            </a:extLst>
          </p:cNvPr>
          <p:cNvSpPr>
            <a:spLocks noGrp="1"/>
          </p:cNvSpPr>
          <p:nvPr>
            <p:ph type="title"/>
          </p:nvPr>
        </p:nvSpPr>
        <p:spPr>
          <a:xfrm>
            <a:off x="832631" y="785867"/>
            <a:ext cx="7478738" cy="986949"/>
          </a:xfrm>
        </p:spPr>
        <p:txBody>
          <a:bodyPr>
            <a:normAutofit fontScale="90000"/>
          </a:bodyPr>
          <a:lstStyle/>
          <a:p>
            <a:pPr algn="ctr"/>
            <a:r>
              <a:rPr lang="tr-TR" b="1" dirty="0"/>
              <a:t>Kocaların Hanımları için Süslenmemeleri</a:t>
            </a:r>
            <a:endParaRPr lang="tr-TR" dirty="0"/>
          </a:p>
        </p:txBody>
      </p:sp>
      <p:sp>
        <p:nvSpPr>
          <p:cNvPr id="3" name="İçerik Yer Tutucusu 2">
            <a:extLst>
              <a:ext uri="{FF2B5EF4-FFF2-40B4-BE49-F238E27FC236}">
                <a16:creationId xmlns:a16="http://schemas.microsoft.com/office/drawing/2014/main" id="{41310D6D-58A6-C228-EC78-EAFDFFD09A70}"/>
              </a:ext>
            </a:extLst>
          </p:cNvPr>
          <p:cNvSpPr>
            <a:spLocks noGrp="1"/>
          </p:cNvSpPr>
          <p:nvPr>
            <p:ph idx="1"/>
          </p:nvPr>
        </p:nvSpPr>
        <p:spPr>
          <a:xfrm>
            <a:off x="1043608" y="1772816"/>
            <a:ext cx="7128791" cy="4563869"/>
          </a:xfrm>
        </p:spPr>
        <p:txBody>
          <a:bodyPr>
            <a:normAutofit lnSpcReduction="10000"/>
          </a:bodyPr>
          <a:lstStyle/>
          <a:p>
            <a:r>
              <a:rPr lang="tr-TR" dirty="0"/>
              <a:t>Kadınların kocaları için süslenmeleri ne kadar önemli ise erkeklerin de hanımları için ev içinde güzel görünmeleri, düzenli ve tertipli olmaları eşlerinin kendilerine bağlılığını arttıracaktır. Bu bakımdan koca da; hanımın hoşuna gidecek şekilde hanımına karşı süslenmeli, karısını yabancı erkeklere muhtaç etmeyecek şekilde temizliğine, güzel koku sürünmeye, ağız ve diş temizliğine, tırnak temizliğine, saç ve sakalının </a:t>
            </a:r>
            <a:r>
              <a:rPr lang="tr-TR" dirty="0" err="1"/>
              <a:t>traşına</a:t>
            </a:r>
            <a:r>
              <a:rPr lang="tr-TR" dirty="0"/>
              <a:t> dikkat etmelidir.</a:t>
            </a:r>
          </a:p>
          <a:p>
            <a:r>
              <a:rPr lang="tr-TR" b="1" dirty="0"/>
              <a:t>Eşler, aşırı derecede sadece birbirleri için süslenmelidirler.</a:t>
            </a:r>
            <a:endParaRPr lang="tr-TR" dirty="0"/>
          </a:p>
        </p:txBody>
      </p:sp>
    </p:spTree>
    <p:extLst>
      <p:ext uri="{BB962C8B-B14F-4D97-AF65-F5344CB8AC3E}">
        <p14:creationId xmlns:p14="http://schemas.microsoft.com/office/powerpoint/2010/main" val="62911525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71079-61AF-6E3F-6342-1C36C0EB032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52F1826-203F-AAD9-1AE5-5D13811DCA36}"/>
              </a:ext>
            </a:extLst>
          </p:cNvPr>
          <p:cNvSpPr>
            <a:spLocks noGrp="1"/>
          </p:cNvSpPr>
          <p:nvPr>
            <p:ph type="title"/>
          </p:nvPr>
        </p:nvSpPr>
        <p:spPr>
          <a:xfrm>
            <a:off x="832631" y="785867"/>
            <a:ext cx="7478738" cy="986949"/>
          </a:xfrm>
        </p:spPr>
        <p:txBody>
          <a:bodyPr>
            <a:normAutofit fontScale="90000"/>
          </a:bodyPr>
          <a:lstStyle/>
          <a:p>
            <a:pPr algn="ctr"/>
            <a:r>
              <a:rPr lang="tr-TR" b="1" dirty="0"/>
              <a:t>Kocaların Hanımları için Süslenmemeleri</a:t>
            </a:r>
            <a:endParaRPr lang="tr-TR" dirty="0"/>
          </a:p>
        </p:txBody>
      </p:sp>
      <p:sp>
        <p:nvSpPr>
          <p:cNvPr id="3" name="İçerik Yer Tutucusu 2">
            <a:extLst>
              <a:ext uri="{FF2B5EF4-FFF2-40B4-BE49-F238E27FC236}">
                <a16:creationId xmlns:a16="http://schemas.microsoft.com/office/drawing/2014/main" id="{F992C42E-B631-7E92-218B-8ECED9CBFF3E}"/>
              </a:ext>
            </a:extLst>
          </p:cNvPr>
          <p:cNvSpPr>
            <a:spLocks noGrp="1"/>
          </p:cNvSpPr>
          <p:nvPr>
            <p:ph idx="1"/>
          </p:nvPr>
        </p:nvSpPr>
        <p:spPr>
          <a:xfrm>
            <a:off x="1043608" y="1772816"/>
            <a:ext cx="7128791" cy="4563869"/>
          </a:xfrm>
        </p:spPr>
        <p:txBody>
          <a:bodyPr>
            <a:normAutofit/>
          </a:bodyPr>
          <a:lstStyle/>
          <a:p>
            <a:pPr marL="68580" indent="0">
              <a:buNone/>
            </a:pPr>
            <a:r>
              <a:rPr lang="tr-TR" dirty="0" err="1"/>
              <a:t>Resûl</a:t>
            </a:r>
            <a:r>
              <a:rPr lang="tr-TR" dirty="0"/>
              <a:t>-i Ekrem, imkân ve ortama göre, eşlerin kıyafet seçiminde dikkatli davranmalarını ve dışarıda olduğu gibi ev içinde de bakımlı ve temiz olmalarını istemiştir. Bu bağlamda eşlerin, güzel koku ve kına gibi kişisel bakım ürünleri kullanmalarını onaylamıştır. Ümmetinin pejmürde olmamasını, saç ve sakalına bakmasını, gözlerine sürme çekmesini, ağız sağlığı dâhil her türlü beden ve elbise temizliğine dikkat etmesini istemiştir. (</a:t>
            </a:r>
            <a:r>
              <a:rPr lang="tr-TR" sz="2000" i="1" dirty="0"/>
              <a:t>Hadislerle İslam</a:t>
            </a:r>
            <a:r>
              <a:rPr lang="tr-TR" dirty="0"/>
              <a:t>)</a:t>
            </a:r>
          </a:p>
        </p:txBody>
      </p:sp>
    </p:spTree>
    <p:extLst>
      <p:ext uri="{BB962C8B-B14F-4D97-AF65-F5344CB8AC3E}">
        <p14:creationId xmlns:p14="http://schemas.microsoft.com/office/powerpoint/2010/main" val="298054718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DFC90-844E-A431-ADD3-8E71565D03B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BA98534-3EBD-E811-ACD7-6CF833EC8D03}"/>
              </a:ext>
            </a:extLst>
          </p:cNvPr>
          <p:cNvSpPr>
            <a:spLocks noGrp="1"/>
          </p:cNvSpPr>
          <p:nvPr>
            <p:ph type="title"/>
          </p:nvPr>
        </p:nvSpPr>
        <p:spPr>
          <a:xfrm>
            <a:off x="832631" y="785867"/>
            <a:ext cx="7478738" cy="986949"/>
          </a:xfrm>
        </p:spPr>
        <p:txBody>
          <a:bodyPr>
            <a:normAutofit fontScale="90000"/>
          </a:bodyPr>
          <a:lstStyle/>
          <a:p>
            <a:pPr algn="ctr"/>
            <a:r>
              <a:rPr lang="tr-TR" b="1" dirty="0"/>
              <a:t>Kocaların Hanımları için Süslenmemeleri</a:t>
            </a:r>
            <a:endParaRPr lang="tr-TR" dirty="0"/>
          </a:p>
        </p:txBody>
      </p:sp>
      <p:sp>
        <p:nvSpPr>
          <p:cNvPr id="3" name="İçerik Yer Tutucusu 2">
            <a:extLst>
              <a:ext uri="{FF2B5EF4-FFF2-40B4-BE49-F238E27FC236}">
                <a16:creationId xmlns:a16="http://schemas.microsoft.com/office/drawing/2014/main" id="{29A59CF2-6165-CF8C-61B5-371D12826FFC}"/>
              </a:ext>
            </a:extLst>
          </p:cNvPr>
          <p:cNvSpPr>
            <a:spLocks noGrp="1"/>
          </p:cNvSpPr>
          <p:nvPr>
            <p:ph idx="1"/>
          </p:nvPr>
        </p:nvSpPr>
        <p:spPr>
          <a:xfrm>
            <a:off x="1043608" y="1772816"/>
            <a:ext cx="7128791" cy="4563869"/>
          </a:xfrm>
        </p:spPr>
        <p:txBody>
          <a:bodyPr>
            <a:normAutofit/>
          </a:bodyPr>
          <a:lstStyle/>
          <a:p>
            <a:pPr marL="68580" indent="0">
              <a:buNone/>
            </a:pPr>
            <a:r>
              <a:rPr lang="tr-TR" dirty="0"/>
              <a:t>Hanımı için süslenmekten hoşlandığını, hanımının da kendisi için süslenmesini sevdiğini belirten İbn Abbâs (</a:t>
            </a:r>
            <a:r>
              <a:rPr lang="tr-TR" dirty="0" err="1"/>
              <a:t>ra</a:t>
            </a:r>
            <a:r>
              <a:rPr lang="tr-TR" dirty="0"/>
              <a:t>) konu ile ilgili olarak, erkeklerin ve kadınların birbirlerine karşı hak ve yükümlülükleri olduğunu bildiren </a:t>
            </a:r>
            <a:r>
              <a:rPr lang="tr-TR" dirty="0" err="1"/>
              <a:t>âyeti</a:t>
            </a:r>
            <a:r>
              <a:rPr lang="tr-TR" dirty="0"/>
              <a:t> okurdu. Ancak söz konusu süslenmenin eşlerin birbirlerine karşı sorumluluğu olduğunu düşünen Efendimiz, eşi dışında yabancı erkekler için süslenip dışarı çıkan kadını, kıyamet günü karanlıkları içinde ışıksız kalmış (kimseye) benzetmiştir. (</a:t>
            </a:r>
            <a:r>
              <a:rPr lang="tr-TR" i="1" dirty="0"/>
              <a:t>Hadislerle İslam</a:t>
            </a:r>
            <a:r>
              <a:rPr lang="tr-TR" dirty="0"/>
              <a:t>)</a:t>
            </a:r>
          </a:p>
        </p:txBody>
      </p:sp>
    </p:spTree>
    <p:extLst>
      <p:ext uri="{BB962C8B-B14F-4D97-AF65-F5344CB8AC3E}">
        <p14:creationId xmlns:p14="http://schemas.microsoft.com/office/powerpoint/2010/main" val="1393864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BBF93-4EE3-6502-23B1-9F9B9F5F213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4CF1186-703D-7DF4-5544-D2743A209173}"/>
              </a:ext>
            </a:extLst>
          </p:cNvPr>
          <p:cNvSpPr>
            <a:spLocks noGrp="1"/>
          </p:cNvSpPr>
          <p:nvPr>
            <p:ph type="title"/>
          </p:nvPr>
        </p:nvSpPr>
        <p:spPr>
          <a:xfrm>
            <a:off x="919778" y="453871"/>
            <a:ext cx="7024744" cy="1143000"/>
          </a:xfrm>
        </p:spPr>
        <p:txBody>
          <a:bodyPr/>
          <a:lstStyle/>
          <a:p>
            <a:pPr algn="ctr"/>
            <a:r>
              <a:rPr lang="tr-TR" dirty="0"/>
              <a:t>Ailenin Önemi</a:t>
            </a:r>
          </a:p>
        </p:txBody>
      </p:sp>
      <p:sp>
        <p:nvSpPr>
          <p:cNvPr id="3" name="İçerik Yer Tutucusu 2">
            <a:extLst>
              <a:ext uri="{FF2B5EF4-FFF2-40B4-BE49-F238E27FC236}">
                <a16:creationId xmlns:a16="http://schemas.microsoft.com/office/drawing/2014/main" id="{35F26A4B-1A1A-0415-A076-BD925A5B09A4}"/>
              </a:ext>
            </a:extLst>
          </p:cNvPr>
          <p:cNvSpPr>
            <a:spLocks noGrp="1"/>
          </p:cNvSpPr>
          <p:nvPr>
            <p:ph idx="1"/>
          </p:nvPr>
        </p:nvSpPr>
        <p:spPr>
          <a:xfrm>
            <a:off x="919778" y="1596872"/>
            <a:ext cx="7396638" cy="4568432"/>
          </a:xfrm>
        </p:spPr>
        <p:txBody>
          <a:bodyPr>
            <a:normAutofit/>
          </a:bodyPr>
          <a:lstStyle/>
          <a:p>
            <a:r>
              <a:rPr lang="tr-TR" dirty="0"/>
              <a:t>“</a:t>
            </a:r>
            <a:r>
              <a:rPr lang="tr-TR" b="1" i="1" dirty="0"/>
              <a:t>Onlar </a:t>
            </a:r>
            <a:r>
              <a:rPr lang="tr-TR" dirty="0"/>
              <a:t>(kadınlar)</a:t>
            </a:r>
            <a:r>
              <a:rPr lang="tr-TR" b="1" i="1" dirty="0"/>
              <a:t> sizin için elbisedir, siz </a:t>
            </a:r>
            <a:r>
              <a:rPr lang="tr-TR" dirty="0"/>
              <a:t>(erkekler)</a:t>
            </a:r>
            <a:r>
              <a:rPr lang="tr-TR" b="1" i="1" dirty="0"/>
              <a:t> de onlar için elbisesiniz …</a:t>
            </a:r>
            <a:r>
              <a:rPr lang="tr-TR" dirty="0"/>
              <a:t>” Bakara, 2/187</a:t>
            </a:r>
          </a:p>
          <a:p>
            <a:r>
              <a:rPr lang="tr-TR" dirty="0"/>
              <a:t>Bu </a:t>
            </a:r>
            <a:r>
              <a:rPr lang="tr-TR" dirty="0" err="1"/>
              <a:t>âyette</a:t>
            </a:r>
            <a:r>
              <a:rPr lang="tr-TR" dirty="0"/>
              <a:t> bir kaç noktaya işaret edilmektedir:</a:t>
            </a:r>
          </a:p>
          <a:p>
            <a:r>
              <a:rPr lang="tr-TR" dirty="0"/>
              <a:t>Birincisi; eşler birbirlerinin elbisesi olunca, eşlerin birbirlerinin iffet ve namuslarını koruyacaklar, tıpkı elbisenin vücudu soğuktan ve sıcaktan koruduğu gibi.</a:t>
            </a:r>
          </a:p>
          <a:p>
            <a:r>
              <a:rPr lang="tr-TR" dirty="0"/>
              <a:t>İkincisi, eşler birbirlerini günaha girmekten koruyacaklar, tıpkı elbisenin bedene zararlı şeylerin girmesinden koruduğu gibi.</a:t>
            </a:r>
          </a:p>
          <a:p>
            <a:endParaRPr lang="tr-TR" dirty="0"/>
          </a:p>
        </p:txBody>
      </p:sp>
    </p:spTree>
    <p:extLst>
      <p:ext uri="{BB962C8B-B14F-4D97-AF65-F5344CB8AC3E}">
        <p14:creationId xmlns:p14="http://schemas.microsoft.com/office/powerpoint/2010/main" val="297764034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8F3D2-06E1-2BE2-5DD7-676D73CB29D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70D4E99-5F49-8654-3A57-9E48E63D5499}"/>
              </a:ext>
            </a:extLst>
          </p:cNvPr>
          <p:cNvSpPr>
            <a:spLocks noGrp="1"/>
          </p:cNvSpPr>
          <p:nvPr>
            <p:ph type="title"/>
          </p:nvPr>
        </p:nvSpPr>
        <p:spPr>
          <a:xfrm>
            <a:off x="1258645" y="1556793"/>
            <a:ext cx="6637468" cy="2706112"/>
          </a:xfrm>
        </p:spPr>
        <p:txBody>
          <a:bodyPr>
            <a:noAutofit/>
          </a:bodyPr>
          <a:lstStyle/>
          <a:p>
            <a:r>
              <a:rPr lang="tr-TR" sz="4400" b="1" dirty="0"/>
              <a:t>5. </a:t>
            </a:r>
            <a:r>
              <a:rPr lang="tr-TR" b="1" dirty="0"/>
              <a:t>Hanımların Beylerine Saygı, İtaat ve Vefada Kusurlu Olabilmeleri</a:t>
            </a:r>
            <a:endParaRPr lang="tr-TR" sz="4400" b="1" dirty="0"/>
          </a:p>
        </p:txBody>
      </p:sp>
    </p:spTree>
    <p:extLst>
      <p:ext uri="{BB962C8B-B14F-4D97-AF65-F5344CB8AC3E}">
        <p14:creationId xmlns:p14="http://schemas.microsoft.com/office/powerpoint/2010/main" val="135222943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B8703-CC86-3427-2965-F384684F08E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61703BB-438E-1398-BE61-295796CBAE4A}"/>
              </a:ext>
            </a:extLst>
          </p:cNvPr>
          <p:cNvSpPr>
            <a:spLocks noGrp="1"/>
          </p:cNvSpPr>
          <p:nvPr>
            <p:ph type="title"/>
          </p:nvPr>
        </p:nvSpPr>
        <p:spPr>
          <a:xfrm>
            <a:off x="919778" y="773832"/>
            <a:ext cx="7024744" cy="1143000"/>
          </a:xfrm>
        </p:spPr>
        <p:txBody>
          <a:bodyPr>
            <a:normAutofit fontScale="90000"/>
          </a:bodyPr>
          <a:lstStyle/>
          <a:p>
            <a:pPr algn="ctr"/>
            <a:r>
              <a:rPr lang="tr-TR" dirty="0"/>
              <a:t>Saliha Hanım: İtaatkar ve İffetli</a:t>
            </a:r>
          </a:p>
        </p:txBody>
      </p:sp>
      <p:sp>
        <p:nvSpPr>
          <p:cNvPr id="3" name="İçerik Yer Tutucusu 2">
            <a:extLst>
              <a:ext uri="{FF2B5EF4-FFF2-40B4-BE49-F238E27FC236}">
                <a16:creationId xmlns:a16="http://schemas.microsoft.com/office/drawing/2014/main" id="{F7D33CA5-11EB-5117-FE3D-DA3020143C61}"/>
              </a:ext>
            </a:extLst>
          </p:cNvPr>
          <p:cNvSpPr>
            <a:spLocks noGrp="1"/>
          </p:cNvSpPr>
          <p:nvPr>
            <p:ph idx="1"/>
          </p:nvPr>
        </p:nvSpPr>
        <p:spPr>
          <a:xfrm>
            <a:off x="1007545" y="2564904"/>
            <a:ext cx="6849209" cy="2376264"/>
          </a:xfrm>
        </p:spPr>
        <p:txBody>
          <a:bodyPr>
            <a:normAutofit/>
          </a:bodyPr>
          <a:lstStyle/>
          <a:p>
            <a:pPr marL="68580" indent="0">
              <a:buNone/>
            </a:pPr>
            <a:r>
              <a:rPr lang="tr-TR" sz="2800" b="1" dirty="0" err="1">
                <a:highlight>
                  <a:srgbClr val="00FF00"/>
                </a:highlight>
              </a:rPr>
              <a:t>Sâliha</a:t>
            </a:r>
            <a:r>
              <a:rPr lang="tr-TR" sz="2800" b="1" dirty="0">
                <a:highlight>
                  <a:srgbClr val="00FF00"/>
                </a:highlight>
              </a:rPr>
              <a:t> kadınlar (kocalarına) itaatkârdır; Allah’ın korumasına uygun olarak, kimsenin görmediği durumlarda da kendilerini korurlar.</a:t>
            </a:r>
            <a:r>
              <a:rPr lang="tr-TR" sz="2800" dirty="0">
                <a:highlight>
                  <a:srgbClr val="00FF00"/>
                </a:highlight>
              </a:rPr>
              <a:t> </a:t>
            </a:r>
            <a:r>
              <a:rPr lang="tr-TR" dirty="0"/>
              <a:t>Nisa 34</a:t>
            </a:r>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32203202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83606-5B93-CB3E-E405-E3FB499CC3A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D55A57F-DC35-9EE6-E971-F44E478548F5}"/>
              </a:ext>
            </a:extLst>
          </p:cNvPr>
          <p:cNvSpPr>
            <a:spLocks noGrp="1"/>
          </p:cNvSpPr>
          <p:nvPr>
            <p:ph type="title"/>
          </p:nvPr>
        </p:nvSpPr>
        <p:spPr>
          <a:xfrm>
            <a:off x="873681" y="908720"/>
            <a:ext cx="7396638" cy="792088"/>
          </a:xfrm>
        </p:spPr>
        <p:txBody>
          <a:bodyPr>
            <a:normAutofit/>
          </a:bodyPr>
          <a:lstStyle/>
          <a:p>
            <a:pPr algn="ctr"/>
            <a:r>
              <a:rPr lang="tr-TR" b="1" dirty="0"/>
              <a:t>Kocayla İyi Geçinme</a:t>
            </a:r>
            <a:endParaRPr lang="tr-TR" dirty="0"/>
          </a:p>
        </p:txBody>
      </p:sp>
      <p:sp>
        <p:nvSpPr>
          <p:cNvPr id="3" name="İçerik Yer Tutucusu 2">
            <a:extLst>
              <a:ext uri="{FF2B5EF4-FFF2-40B4-BE49-F238E27FC236}">
                <a16:creationId xmlns:a16="http://schemas.microsoft.com/office/drawing/2014/main" id="{D833E6D3-7C9B-6446-C175-9FCE01C840DA}"/>
              </a:ext>
            </a:extLst>
          </p:cNvPr>
          <p:cNvSpPr>
            <a:spLocks noGrp="1"/>
          </p:cNvSpPr>
          <p:nvPr>
            <p:ph idx="1"/>
          </p:nvPr>
        </p:nvSpPr>
        <p:spPr>
          <a:xfrm>
            <a:off x="762865" y="1772816"/>
            <a:ext cx="7618270" cy="4176464"/>
          </a:xfrm>
        </p:spPr>
        <p:txBody>
          <a:bodyPr>
            <a:noAutofit/>
          </a:bodyPr>
          <a:lstStyle/>
          <a:p>
            <a:pPr marL="68580" indent="0">
              <a:buNone/>
            </a:pPr>
            <a:r>
              <a:rPr lang="tr-TR" sz="2200" dirty="0" err="1"/>
              <a:t>Husayn’ın</a:t>
            </a:r>
            <a:r>
              <a:rPr lang="tr-TR" sz="2200" dirty="0"/>
              <a:t> halası, Hz. Peygamber (</a:t>
            </a:r>
            <a:r>
              <a:rPr lang="tr-TR" sz="2200" i="1" dirty="0"/>
              <a:t>sav</a:t>
            </a:r>
            <a:r>
              <a:rPr lang="tr-TR" sz="2200" dirty="0"/>
              <a:t>)’e bir ihtiyacı için gelir ve Hz. Peygamber (</a:t>
            </a:r>
            <a:r>
              <a:rPr lang="tr-TR" sz="2200" i="1" dirty="0"/>
              <a:t>sav</a:t>
            </a:r>
            <a:r>
              <a:rPr lang="tr-TR" sz="2200" dirty="0"/>
              <a:t>), ona “</a:t>
            </a:r>
            <a:r>
              <a:rPr lang="tr-TR" sz="2200" b="1" dirty="0"/>
              <a:t>Kocan var mı</a:t>
            </a:r>
            <a:r>
              <a:rPr lang="tr-TR" sz="2200" dirty="0"/>
              <a:t>?” diye sorar. </a:t>
            </a:r>
          </a:p>
          <a:p>
            <a:pPr marL="68580" indent="0">
              <a:buNone/>
            </a:pPr>
            <a:r>
              <a:rPr lang="tr-TR" sz="2200" dirty="0"/>
              <a:t>O da: “Evet” diye cevap verir. Peygamberimiz -“</a:t>
            </a:r>
            <a:r>
              <a:rPr lang="tr-TR" sz="2200" b="1" dirty="0"/>
              <a:t>Ona karşı durumun nasıl</a:t>
            </a:r>
            <a:r>
              <a:rPr lang="tr-TR" sz="2200" dirty="0"/>
              <a:t>?” diye sorar. </a:t>
            </a:r>
          </a:p>
          <a:p>
            <a:pPr marL="68580" indent="0">
              <a:buNone/>
            </a:pPr>
            <a:r>
              <a:rPr lang="tr-TR" sz="2200" dirty="0"/>
              <a:t>O da: “Gücümün yetmediği hariç, ona hizmette kusur etmemeye çalışıyorum” der. </a:t>
            </a:r>
          </a:p>
          <a:p>
            <a:pPr marL="68580" indent="0">
              <a:buNone/>
            </a:pPr>
            <a:r>
              <a:rPr lang="tr-TR" sz="2200" dirty="0"/>
              <a:t>Bunun üzerine Peygamberimiz -“</a:t>
            </a:r>
            <a:r>
              <a:rPr lang="tr-TR" sz="2200" b="1" dirty="0">
                <a:solidFill>
                  <a:srgbClr val="FF0000"/>
                </a:solidFill>
                <a:highlight>
                  <a:srgbClr val="00FFFF"/>
                </a:highlight>
              </a:rPr>
              <a:t>Onunla aranın iyi olmasına dikkat et, o senin Cennetin ve Cehennemindir</a:t>
            </a:r>
            <a:r>
              <a:rPr lang="tr-TR" sz="2200" dirty="0"/>
              <a:t>” buyurur. </a:t>
            </a:r>
            <a:r>
              <a:rPr lang="tr-TR" sz="2200" i="1" dirty="0"/>
              <a:t>Yani onu razı ve memnun edersen Cennete girersin, memnun etmezsen Cehenneme girersin, demektir</a:t>
            </a:r>
            <a:r>
              <a:rPr lang="tr-TR" sz="2200" dirty="0"/>
              <a:t>.</a:t>
            </a:r>
          </a:p>
        </p:txBody>
      </p:sp>
    </p:spTree>
    <p:extLst>
      <p:ext uri="{BB962C8B-B14F-4D97-AF65-F5344CB8AC3E}">
        <p14:creationId xmlns:p14="http://schemas.microsoft.com/office/powerpoint/2010/main" val="46696960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621A0-ECCD-2A3A-68EA-15FF46F8F99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E00692D-3E7D-DBE3-0D7F-30F1D2B3FCAA}"/>
              </a:ext>
            </a:extLst>
          </p:cNvPr>
          <p:cNvSpPr>
            <a:spLocks noGrp="1"/>
          </p:cNvSpPr>
          <p:nvPr>
            <p:ph type="title"/>
          </p:nvPr>
        </p:nvSpPr>
        <p:spPr>
          <a:xfrm>
            <a:off x="873681" y="497835"/>
            <a:ext cx="7396638" cy="1584176"/>
          </a:xfrm>
        </p:spPr>
        <p:txBody>
          <a:bodyPr>
            <a:normAutofit/>
          </a:bodyPr>
          <a:lstStyle/>
          <a:p>
            <a:pPr algn="ctr"/>
            <a:r>
              <a:rPr lang="tr-TR" b="1" dirty="0"/>
              <a:t>Kocaya İtaat</a:t>
            </a:r>
            <a:endParaRPr lang="tr-TR" dirty="0"/>
          </a:p>
        </p:txBody>
      </p:sp>
      <p:sp>
        <p:nvSpPr>
          <p:cNvPr id="3" name="İçerik Yer Tutucusu 2">
            <a:extLst>
              <a:ext uri="{FF2B5EF4-FFF2-40B4-BE49-F238E27FC236}">
                <a16:creationId xmlns:a16="http://schemas.microsoft.com/office/drawing/2014/main" id="{66C5D98B-5BAB-2FD8-2F95-08AADD6DEAAC}"/>
              </a:ext>
            </a:extLst>
          </p:cNvPr>
          <p:cNvSpPr>
            <a:spLocks noGrp="1"/>
          </p:cNvSpPr>
          <p:nvPr>
            <p:ph idx="1"/>
          </p:nvPr>
        </p:nvSpPr>
        <p:spPr>
          <a:xfrm>
            <a:off x="873681" y="2132857"/>
            <a:ext cx="7618270" cy="4176464"/>
          </a:xfrm>
        </p:spPr>
        <p:txBody>
          <a:bodyPr>
            <a:normAutofit/>
          </a:bodyPr>
          <a:lstStyle/>
          <a:p>
            <a:pPr marL="68580" indent="0">
              <a:buNone/>
            </a:pPr>
            <a:r>
              <a:rPr lang="tr-TR" b="1" dirty="0"/>
              <a:t>Kadın, beş vakit namazını kılar, Ramazan orucunu tutar, namusunu ve iffetini muhafaza eder, </a:t>
            </a:r>
            <a:r>
              <a:rPr lang="tr-TR" b="1" dirty="0">
                <a:solidFill>
                  <a:srgbClr val="FF0000"/>
                </a:solidFill>
              </a:rPr>
              <a:t>kocasına da itaat ederse </a:t>
            </a:r>
            <a:r>
              <a:rPr lang="tr-TR" b="1" dirty="0"/>
              <a:t>Cennete girer.</a:t>
            </a:r>
          </a:p>
          <a:p>
            <a:pPr marL="68580" indent="0">
              <a:buNone/>
            </a:pPr>
            <a:endParaRPr lang="tr-TR" b="1" dirty="0"/>
          </a:p>
          <a:p>
            <a:pPr marL="68580" indent="0">
              <a:buNone/>
            </a:pPr>
            <a:r>
              <a:rPr lang="tr-TR" b="1" dirty="0">
                <a:solidFill>
                  <a:srgbClr val="FF0000"/>
                </a:solidFill>
              </a:rPr>
              <a:t>Kocası, kendisinden razı </a:t>
            </a:r>
            <a:r>
              <a:rPr lang="tr-TR" b="1" dirty="0"/>
              <a:t>olarak ölen bir kadın Cennet’e girer.</a:t>
            </a:r>
          </a:p>
          <a:p>
            <a:pPr marL="68580" indent="0">
              <a:buNone/>
            </a:pPr>
            <a:endParaRPr lang="tr-TR" dirty="0"/>
          </a:p>
        </p:txBody>
      </p:sp>
    </p:spTree>
    <p:extLst>
      <p:ext uri="{BB962C8B-B14F-4D97-AF65-F5344CB8AC3E}">
        <p14:creationId xmlns:p14="http://schemas.microsoft.com/office/powerpoint/2010/main" val="21555726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3CFE3-B568-3607-4221-9B762538FE3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B0363DD-5C91-A230-80E0-EA00F215DACA}"/>
              </a:ext>
            </a:extLst>
          </p:cNvPr>
          <p:cNvSpPr>
            <a:spLocks noGrp="1"/>
          </p:cNvSpPr>
          <p:nvPr>
            <p:ph type="title"/>
          </p:nvPr>
        </p:nvSpPr>
        <p:spPr>
          <a:xfrm>
            <a:off x="944795" y="908720"/>
            <a:ext cx="7024744" cy="1143000"/>
          </a:xfrm>
        </p:spPr>
        <p:txBody>
          <a:bodyPr>
            <a:normAutofit fontScale="90000"/>
          </a:bodyPr>
          <a:lstStyle/>
          <a:p>
            <a:pPr algn="ctr"/>
            <a:r>
              <a:rPr lang="tr-TR" dirty="0"/>
              <a:t>Saliha Hanımın Özellikleri: Güler yüzlü, Uysal ve İffetli</a:t>
            </a:r>
          </a:p>
        </p:txBody>
      </p:sp>
      <p:sp>
        <p:nvSpPr>
          <p:cNvPr id="3" name="İçerik Yer Tutucusu 2">
            <a:extLst>
              <a:ext uri="{FF2B5EF4-FFF2-40B4-BE49-F238E27FC236}">
                <a16:creationId xmlns:a16="http://schemas.microsoft.com/office/drawing/2014/main" id="{C10BC898-6F52-EEBF-5D41-A511BE8D0C50}"/>
              </a:ext>
            </a:extLst>
          </p:cNvPr>
          <p:cNvSpPr>
            <a:spLocks noGrp="1"/>
          </p:cNvSpPr>
          <p:nvPr>
            <p:ph idx="1"/>
          </p:nvPr>
        </p:nvSpPr>
        <p:spPr>
          <a:xfrm>
            <a:off x="971600" y="2204864"/>
            <a:ext cx="7200800" cy="3888432"/>
          </a:xfrm>
        </p:spPr>
        <p:txBody>
          <a:bodyPr>
            <a:normAutofit/>
          </a:bodyPr>
          <a:lstStyle/>
          <a:p>
            <a:pPr marL="68580" indent="0">
              <a:buNone/>
            </a:pPr>
            <a:r>
              <a:rPr lang="tr-TR" sz="3000" dirty="0"/>
              <a:t>Bir kişi için olabilecek en kıymetli hazinenin ne olduğunu söyleyeyim mi? O, </a:t>
            </a:r>
            <a:r>
              <a:rPr lang="tr-TR" sz="3000" dirty="0" err="1"/>
              <a:t>saliha</a:t>
            </a:r>
            <a:r>
              <a:rPr lang="tr-TR" sz="3000" dirty="0"/>
              <a:t>/iyi kadındır. </a:t>
            </a:r>
            <a:r>
              <a:rPr lang="tr-TR" sz="3000" b="1" dirty="0">
                <a:solidFill>
                  <a:srgbClr val="FF0000"/>
                </a:solidFill>
              </a:rPr>
              <a:t>Kocası ona baktığı zaman içini sevinç kaplar, kocası ondan bir şey yapmasını istediğinde yapar, kocası yanında olmadığı zaman (onun haklarını ve saygınlığını) korur.</a:t>
            </a:r>
          </a:p>
          <a:p>
            <a:endParaRPr lang="tr-TR" sz="3000" dirty="0"/>
          </a:p>
          <a:p>
            <a:endParaRPr lang="tr-TR" sz="3000" dirty="0"/>
          </a:p>
        </p:txBody>
      </p:sp>
    </p:spTree>
    <p:extLst>
      <p:ext uri="{BB962C8B-B14F-4D97-AF65-F5344CB8AC3E}">
        <p14:creationId xmlns:p14="http://schemas.microsoft.com/office/powerpoint/2010/main" val="34466108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4C565-75DF-F962-EFDD-38A6801D7E9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4CA324C-DC13-0F76-87D7-3AADDB1D293C}"/>
              </a:ext>
            </a:extLst>
          </p:cNvPr>
          <p:cNvSpPr>
            <a:spLocks noGrp="1"/>
          </p:cNvSpPr>
          <p:nvPr>
            <p:ph type="title"/>
          </p:nvPr>
        </p:nvSpPr>
        <p:spPr>
          <a:xfrm>
            <a:off x="873681" y="497835"/>
            <a:ext cx="7396638" cy="986949"/>
          </a:xfrm>
        </p:spPr>
        <p:txBody>
          <a:bodyPr>
            <a:normAutofit/>
          </a:bodyPr>
          <a:lstStyle/>
          <a:p>
            <a:pPr algn="ctr"/>
            <a:r>
              <a:rPr lang="tr-TR" b="1" dirty="0"/>
              <a:t>Eşlerin Sorumlulukları</a:t>
            </a:r>
            <a:endParaRPr lang="tr-TR" dirty="0"/>
          </a:p>
        </p:txBody>
      </p:sp>
      <p:sp>
        <p:nvSpPr>
          <p:cNvPr id="3" name="İçerik Yer Tutucusu 2">
            <a:extLst>
              <a:ext uri="{FF2B5EF4-FFF2-40B4-BE49-F238E27FC236}">
                <a16:creationId xmlns:a16="http://schemas.microsoft.com/office/drawing/2014/main" id="{8B2F146E-A667-AAFB-5632-B89C2E22675C}"/>
              </a:ext>
            </a:extLst>
          </p:cNvPr>
          <p:cNvSpPr>
            <a:spLocks noGrp="1"/>
          </p:cNvSpPr>
          <p:nvPr>
            <p:ph idx="1"/>
          </p:nvPr>
        </p:nvSpPr>
        <p:spPr>
          <a:xfrm>
            <a:off x="873682" y="1700808"/>
            <a:ext cx="7298718" cy="4635877"/>
          </a:xfrm>
        </p:spPr>
        <p:txBody>
          <a:bodyPr>
            <a:normAutofit/>
          </a:bodyPr>
          <a:lstStyle/>
          <a:p>
            <a:r>
              <a:rPr lang="tr-TR" b="1" dirty="0"/>
              <a:t>Haberiniz olsun, hepiniz çobansınız. Ve hepiniz güttüğünüzden </a:t>
            </a:r>
            <a:r>
              <a:rPr lang="tr-TR" b="1" dirty="0" err="1"/>
              <a:t>mes’ulsünüz</a:t>
            </a:r>
            <a:r>
              <a:rPr lang="tr-TR" b="1" dirty="0"/>
              <a:t> Erkek ailesine çobandır ve güttüğünden </a:t>
            </a:r>
            <a:r>
              <a:rPr lang="tr-TR" b="1" dirty="0" err="1"/>
              <a:t>mes’uldür</a:t>
            </a:r>
            <a:r>
              <a:rPr lang="tr-TR" b="1" dirty="0"/>
              <a:t>. Kadın, kocasının evinin ve çocuğunun çobanıdır ve güttüğünden </a:t>
            </a:r>
            <a:r>
              <a:rPr lang="tr-TR" b="1" dirty="0" err="1"/>
              <a:t>mes’uldür</a:t>
            </a:r>
            <a:endParaRPr lang="tr-TR" b="1" dirty="0"/>
          </a:p>
          <a:p>
            <a:endParaRPr lang="tr-TR" b="1" dirty="0"/>
          </a:p>
          <a:p>
            <a:r>
              <a:rPr lang="tr-TR" b="1" dirty="0"/>
              <a:t>Bir kadın, kocasının izni olmadan (</a:t>
            </a:r>
            <a:r>
              <a:rPr lang="tr-TR" b="1" dirty="0" err="1"/>
              <a:t>nâfile</a:t>
            </a:r>
            <a:r>
              <a:rPr lang="tr-TR" b="1" dirty="0"/>
              <a:t>) oruç tutamaz</a:t>
            </a:r>
            <a:endParaRPr lang="tr-TR" dirty="0"/>
          </a:p>
          <a:p>
            <a:endParaRPr lang="tr-TR" dirty="0"/>
          </a:p>
        </p:txBody>
      </p:sp>
    </p:spTree>
    <p:extLst>
      <p:ext uri="{BB962C8B-B14F-4D97-AF65-F5344CB8AC3E}">
        <p14:creationId xmlns:p14="http://schemas.microsoft.com/office/powerpoint/2010/main" val="216336612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BE4DC-584C-C18F-0FA5-E8CFFFEC53F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6EB86B3-0D2E-DFA8-14A7-6BEA6162DC2F}"/>
              </a:ext>
            </a:extLst>
          </p:cNvPr>
          <p:cNvSpPr>
            <a:spLocks noGrp="1"/>
          </p:cNvSpPr>
          <p:nvPr>
            <p:ph type="title"/>
          </p:nvPr>
        </p:nvSpPr>
        <p:spPr>
          <a:xfrm>
            <a:off x="943845" y="692696"/>
            <a:ext cx="7024744" cy="1143000"/>
          </a:xfrm>
        </p:spPr>
        <p:txBody>
          <a:bodyPr/>
          <a:lstStyle/>
          <a:p>
            <a:pPr algn="ctr"/>
            <a:r>
              <a:rPr lang="tr-TR" dirty="0"/>
              <a:t>Beyine İyi Davranma</a:t>
            </a:r>
          </a:p>
        </p:txBody>
      </p:sp>
      <p:sp>
        <p:nvSpPr>
          <p:cNvPr id="3" name="İçerik Yer Tutucusu 2">
            <a:extLst>
              <a:ext uri="{FF2B5EF4-FFF2-40B4-BE49-F238E27FC236}">
                <a16:creationId xmlns:a16="http://schemas.microsoft.com/office/drawing/2014/main" id="{FD812784-FA42-77F2-9C3B-46D83E88A4A5}"/>
              </a:ext>
            </a:extLst>
          </p:cNvPr>
          <p:cNvSpPr>
            <a:spLocks noGrp="1"/>
          </p:cNvSpPr>
          <p:nvPr>
            <p:ph idx="1"/>
          </p:nvPr>
        </p:nvSpPr>
        <p:spPr>
          <a:xfrm>
            <a:off x="971600" y="2420888"/>
            <a:ext cx="6849209" cy="2808312"/>
          </a:xfrm>
        </p:spPr>
        <p:txBody>
          <a:bodyPr>
            <a:normAutofit/>
          </a:bodyPr>
          <a:lstStyle/>
          <a:p>
            <a:pPr marL="68580" indent="0">
              <a:buNone/>
            </a:pPr>
            <a:r>
              <a:rPr lang="tr-TR" dirty="0"/>
              <a:t>Kadın kocasına dünyada eziyet etmesin, (şayet ederse) o kimsenin </a:t>
            </a:r>
            <a:r>
              <a:rPr lang="tr-TR" dirty="0" err="1"/>
              <a:t>hûr</a:t>
            </a:r>
            <a:r>
              <a:rPr lang="tr-TR" dirty="0"/>
              <a:t>-i </a:t>
            </a:r>
            <a:r>
              <a:rPr lang="tr-TR" dirty="0" err="1"/>
              <a:t>înden</a:t>
            </a:r>
            <a:r>
              <a:rPr lang="tr-TR" dirty="0"/>
              <a:t> olan hanımı o kadına: ‘Ona eziyet etme, Allah canını alsın, zira o senin yanında misafirdir. O yakında senden ayrılıp bize kavuşacaktır’ der.</a:t>
            </a:r>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275356019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48C18-E6D6-28E6-861C-BABA9FE6634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C595BD6-BAC1-27D4-50E1-2BEDB12844CE}"/>
              </a:ext>
            </a:extLst>
          </p:cNvPr>
          <p:cNvSpPr>
            <a:spLocks noGrp="1"/>
          </p:cNvSpPr>
          <p:nvPr>
            <p:ph type="title"/>
          </p:nvPr>
        </p:nvSpPr>
        <p:spPr>
          <a:xfrm>
            <a:off x="873681" y="497835"/>
            <a:ext cx="7396638" cy="842933"/>
          </a:xfrm>
        </p:spPr>
        <p:txBody>
          <a:bodyPr>
            <a:normAutofit/>
          </a:bodyPr>
          <a:lstStyle/>
          <a:p>
            <a:pPr algn="ctr"/>
            <a:r>
              <a:rPr lang="tr-TR" b="1" dirty="0"/>
              <a:t>Eşlerin Vefalı Olması</a:t>
            </a:r>
            <a:endParaRPr lang="tr-TR" dirty="0"/>
          </a:p>
        </p:txBody>
      </p:sp>
      <p:sp>
        <p:nvSpPr>
          <p:cNvPr id="3" name="İçerik Yer Tutucusu 2">
            <a:extLst>
              <a:ext uri="{FF2B5EF4-FFF2-40B4-BE49-F238E27FC236}">
                <a16:creationId xmlns:a16="http://schemas.microsoft.com/office/drawing/2014/main" id="{694878FB-B07E-69C1-51A8-BC3F208DB3F0}"/>
              </a:ext>
            </a:extLst>
          </p:cNvPr>
          <p:cNvSpPr>
            <a:spLocks noGrp="1"/>
          </p:cNvSpPr>
          <p:nvPr>
            <p:ph idx="1"/>
          </p:nvPr>
        </p:nvSpPr>
        <p:spPr>
          <a:xfrm>
            <a:off x="873681" y="1628801"/>
            <a:ext cx="7396638" cy="4392488"/>
          </a:xfrm>
        </p:spPr>
        <p:txBody>
          <a:bodyPr>
            <a:normAutofit/>
          </a:bodyPr>
          <a:lstStyle/>
          <a:p>
            <a:pPr marL="68580" indent="0">
              <a:buNone/>
            </a:pPr>
            <a:r>
              <a:rPr lang="tr-TR" dirty="0"/>
              <a:t>“</a:t>
            </a:r>
            <a:r>
              <a:rPr lang="tr-TR" i="1" dirty="0"/>
              <a:t>Bana cehennem gösterildi. Cehennem halkının çoğunun </a:t>
            </a:r>
            <a:r>
              <a:rPr lang="tr-TR" i="1" dirty="0" err="1"/>
              <a:t>küfr</a:t>
            </a:r>
            <a:r>
              <a:rPr lang="tr-TR" i="1" dirty="0"/>
              <a:t> eden (nankör) kadınlar olduğunu gördüm</a:t>
            </a:r>
            <a:r>
              <a:rPr lang="tr-TR" dirty="0"/>
              <a:t>.” Bunun üzerine: Onlar Allah'a mı </a:t>
            </a:r>
            <a:r>
              <a:rPr lang="tr-TR" dirty="0" err="1"/>
              <a:t>küfr</a:t>
            </a:r>
            <a:r>
              <a:rPr lang="tr-TR" dirty="0"/>
              <a:t> (inkâr) ederler? diye soruldu. Peygamberimiz (sav): “</a:t>
            </a:r>
            <a:r>
              <a:rPr lang="tr-TR" b="1" i="1" dirty="0">
                <a:solidFill>
                  <a:srgbClr val="FF0000"/>
                </a:solidFill>
              </a:rPr>
              <a:t>Onlar kocalarına nankör davranırlar, yapılan iyiliğe karşı nankörlük ederler. Birisine uzun bir zaman ihsan etsen de (iyi davransan da) sonra senden (hoşuna gitmeyen) bir şey görse (duygusal davranarak), “Ben senden hiç bir hayır görmedim” deyiverir</a:t>
            </a:r>
            <a:r>
              <a:rPr lang="tr-TR" dirty="0"/>
              <a:t>.</a:t>
            </a:r>
          </a:p>
        </p:txBody>
      </p:sp>
    </p:spTree>
    <p:extLst>
      <p:ext uri="{BB962C8B-B14F-4D97-AF65-F5344CB8AC3E}">
        <p14:creationId xmlns:p14="http://schemas.microsoft.com/office/powerpoint/2010/main" val="125219425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E357A-5436-804F-3DC3-AD659C54A62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CFF2F0F-D5FA-0587-2853-6A9988DD83FF}"/>
              </a:ext>
            </a:extLst>
          </p:cNvPr>
          <p:cNvSpPr>
            <a:spLocks noGrp="1"/>
          </p:cNvSpPr>
          <p:nvPr>
            <p:ph type="title"/>
          </p:nvPr>
        </p:nvSpPr>
        <p:spPr>
          <a:xfrm>
            <a:off x="1258645" y="1556793"/>
            <a:ext cx="6637468" cy="2706112"/>
          </a:xfrm>
        </p:spPr>
        <p:txBody>
          <a:bodyPr>
            <a:noAutofit/>
          </a:bodyPr>
          <a:lstStyle/>
          <a:p>
            <a:r>
              <a:rPr lang="tr-TR" sz="4400" b="1" dirty="0"/>
              <a:t>6. </a:t>
            </a:r>
            <a:r>
              <a:rPr lang="tr-TR" b="1" dirty="0"/>
              <a:t>Bazı Kadınların Dışarıdaki İşleri Evdeki İşlere Tercih Etmeleri</a:t>
            </a:r>
            <a:endParaRPr lang="tr-TR" sz="4400" b="1" dirty="0"/>
          </a:p>
        </p:txBody>
      </p:sp>
    </p:spTree>
    <p:extLst>
      <p:ext uri="{BB962C8B-B14F-4D97-AF65-F5344CB8AC3E}">
        <p14:creationId xmlns:p14="http://schemas.microsoft.com/office/powerpoint/2010/main" val="257397556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5DFC8-6F01-A965-2555-2D9166B722D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F1905F6-145E-CA63-04AF-EBC3D07B46F1}"/>
              </a:ext>
            </a:extLst>
          </p:cNvPr>
          <p:cNvSpPr>
            <a:spLocks noGrp="1"/>
          </p:cNvSpPr>
          <p:nvPr>
            <p:ph type="title"/>
          </p:nvPr>
        </p:nvSpPr>
        <p:spPr>
          <a:xfrm>
            <a:off x="873681" y="497835"/>
            <a:ext cx="7396638" cy="1584176"/>
          </a:xfrm>
        </p:spPr>
        <p:txBody>
          <a:bodyPr>
            <a:normAutofit/>
          </a:bodyPr>
          <a:lstStyle/>
          <a:p>
            <a:pPr algn="ctr"/>
            <a:r>
              <a:rPr lang="tr-TR" b="1" dirty="0"/>
              <a:t>Dışarıdaki İşleri Evdeki İşlere Tercih</a:t>
            </a:r>
            <a:endParaRPr lang="tr-TR" dirty="0"/>
          </a:p>
        </p:txBody>
      </p:sp>
      <p:sp>
        <p:nvSpPr>
          <p:cNvPr id="3" name="İçerik Yer Tutucusu 2">
            <a:extLst>
              <a:ext uri="{FF2B5EF4-FFF2-40B4-BE49-F238E27FC236}">
                <a16:creationId xmlns:a16="http://schemas.microsoft.com/office/drawing/2014/main" id="{08228715-AFF6-B150-0D8B-38B0FFBDD2CB}"/>
              </a:ext>
            </a:extLst>
          </p:cNvPr>
          <p:cNvSpPr>
            <a:spLocks noGrp="1"/>
          </p:cNvSpPr>
          <p:nvPr>
            <p:ph idx="1"/>
          </p:nvPr>
        </p:nvSpPr>
        <p:spPr>
          <a:xfrm>
            <a:off x="1095313" y="2132856"/>
            <a:ext cx="6849209" cy="4203829"/>
          </a:xfrm>
        </p:spPr>
        <p:txBody>
          <a:bodyPr>
            <a:normAutofit lnSpcReduction="10000"/>
          </a:bodyPr>
          <a:lstStyle/>
          <a:p>
            <a:pPr marL="68580" indent="0">
              <a:buNone/>
            </a:pPr>
            <a:r>
              <a:rPr lang="tr-TR" dirty="0"/>
              <a:t>Bu tercihin bir çok sebebi olabilir. Mesela:</a:t>
            </a:r>
          </a:p>
          <a:p>
            <a:r>
              <a:rPr lang="tr-TR" dirty="0"/>
              <a:t>-Ev işlerinin kocaya ve çocuklara kölelik olduğu, </a:t>
            </a:r>
          </a:p>
          <a:p>
            <a:r>
              <a:rPr lang="tr-TR" dirty="0"/>
              <a:t>-Kadının dört duvar arasına kapatılması ve hanımın ev içinde hapsedildiği düşüncesi, </a:t>
            </a:r>
          </a:p>
          <a:p>
            <a:r>
              <a:rPr lang="tr-TR" dirty="0"/>
              <a:t>-Hârici işlerin daha çok sevap kazandırdığı, </a:t>
            </a:r>
          </a:p>
          <a:p>
            <a:r>
              <a:rPr lang="tr-TR" dirty="0"/>
              <a:t>-Kadınların ekonomik bağımsızlığını kazanması gerektiği,</a:t>
            </a:r>
          </a:p>
          <a:p>
            <a:r>
              <a:rPr lang="tr-TR" dirty="0"/>
              <a:t>-Erkeğin emri altına girmek mecburiyetinden kurtulma gibi düşüncelerdir.</a:t>
            </a:r>
          </a:p>
        </p:txBody>
      </p:sp>
    </p:spTree>
    <p:extLst>
      <p:ext uri="{BB962C8B-B14F-4D97-AF65-F5344CB8AC3E}">
        <p14:creationId xmlns:p14="http://schemas.microsoft.com/office/powerpoint/2010/main" val="3757483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1E17F-82A4-0665-C090-0038C7E0A5C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C9960E1-4514-5CFE-1CA6-A91FFE83EBD8}"/>
              </a:ext>
            </a:extLst>
          </p:cNvPr>
          <p:cNvSpPr>
            <a:spLocks noGrp="1"/>
          </p:cNvSpPr>
          <p:nvPr>
            <p:ph type="title"/>
          </p:nvPr>
        </p:nvSpPr>
        <p:spPr>
          <a:xfrm>
            <a:off x="919778" y="453871"/>
            <a:ext cx="7024744" cy="1143000"/>
          </a:xfrm>
        </p:spPr>
        <p:txBody>
          <a:bodyPr/>
          <a:lstStyle/>
          <a:p>
            <a:pPr algn="ctr"/>
            <a:r>
              <a:rPr lang="tr-TR" dirty="0"/>
              <a:t>Ailenin Önemi</a:t>
            </a:r>
          </a:p>
        </p:txBody>
      </p:sp>
      <p:sp>
        <p:nvSpPr>
          <p:cNvPr id="3" name="İçerik Yer Tutucusu 2">
            <a:extLst>
              <a:ext uri="{FF2B5EF4-FFF2-40B4-BE49-F238E27FC236}">
                <a16:creationId xmlns:a16="http://schemas.microsoft.com/office/drawing/2014/main" id="{E70B34E5-BF70-8C8D-F259-3B9D26D3BA76}"/>
              </a:ext>
            </a:extLst>
          </p:cNvPr>
          <p:cNvSpPr>
            <a:spLocks noGrp="1"/>
          </p:cNvSpPr>
          <p:nvPr>
            <p:ph idx="1"/>
          </p:nvPr>
        </p:nvSpPr>
        <p:spPr>
          <a:xfrm>
            <a:off x="919778" y="1596872"/>
            <a:ext cx="7396638" cy="4568432"/>
          </a:xfrm>
        </p:spPr>
        <p:txBody>
          <a:bodyPr>
            <a:normAutofit/>
          </a:bodyPr>
          <a:lstStyle/>
          <a:p>
            <a:r>
              <a:rPr lang="tr-TR" dirty="0"/>
              <a:t>“</a:t>
            </a:r>
            <a:r>
              <a:rPr lang="tr-TR" b="1" i="1" dirty="0"/>
              <a:t>Onlar </a:t>
            </a:r>
            <a:r>
              <a:rPr lang="tr-TR" dirty="0"/>
              <a:t>(kadınlar)</a:t>
            </a:r>
            <a:r>
              <a:rPr lang="tr-TR" b="1" i="1" dirty="0"/>
              <a:t> sizin için elbisedir, siz </a:t>
            </a:r>
            <a:r>
              <a:rPr lang="tr-TR" dirty="0"/>
              <a:t>(erkekler)</a:t>
            </a:r>
            <a:r>
              <a:rPr lang="tr-TR" b="1" i="1" dirty="0"/>
              <a:t> de onlar için elbisesiniz …</a:t>
            </a:r>
            <a:r>
              <a:rPr lang="tr-TR" dirty="0"/>
              <a:t>” Bakara, 2/187</a:t>
            </a:r>
          </a:p>
          <a:p>
            <a:r>
              <a:rPr lang="tr-TR" dirty="0"/>
              <a:t>Üçüncüsü; eşler, mahremiyetlerini başkalarının kem gözle bakmalarından koruyacaklardır, tıpkı elbisenin vücudu ve mahrem yerleri koruduğu ve başkalarının görmesine karşı örttüğü gibi.</a:t>
            </a:r>
          </a:p>
          <a:p>
            <a:r>
              <a:rPr lang="tr-TR" dirty="0"/>
              <a:t>Dördüncüsü, eşlerin birbirlerine karşı sevgide, muhabbette çok yakın olmaları gerekir, tıpkı elbisenin bedene olan yakınlığı gibi.</a:t>
            </a:r>
          </a:p>
          <a:p>
            <a:endParaRPr lang="tr-TR" dirty="0"/>
          </a:p>
        </p:txBody>
      </p:sp>
    </p:spTree>
    <p:extLst>
      <p:ext uri="{BB962C8B-B14F-4D97-AF65-F5344CB8AC3E}">
        <p14:creationId xmlns:p14="http://schemas.microsoft.com/office/powerpoint/2010/main" val="190238720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48B84-A13F-A619-7187-875A10C4965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451AC32-C96D-2D43-7170-E8E7AB85CD05}"/>
              </a:ext>
            </a:extLst>
          </p:cNvPr>
          <p:cNvSpPr>
            <a:spLocks noGrp="1"/>
          </p:cNvSpPr>
          <p:nvPr>
            <p:ph type="title"/>
          </p:nvPr>
        </p:nvSpPr>
        <p:spPr>
          <a:xfrm>
            <a:off x="873681" y="497835"/>
            <a:ext cx="7396638" cy="1584176"/>
          </a:xfrm>
        </p:spPr>
        <p:txBody>
          <a:bodyPr>
            <a:normAutofit/>
          </a:bodyPr>
          <a:lstStyle/>
          <a:p>
            <a:pPr algn="ctr"/>
            <a:r>
              <a:rPr lang="tr-TR" b="1" dirty="0"/>
              <a:t>Bir Hanımın Evindeki Hizmetinin Değeri</a:t>
            </a:r>
            <a:endParaRPr lang="tr-TR" dirty="0"/>
          </a:p>
        </p:txBody>
      </p:sp>
      <p:sp>
        <p:nvSpPr>
          <p:cNvPr id="3" name="İçerik Yer Tutucusu 2">
            <a:extLst>
              <a:ext uri="{FF2B5EF4-FFF2-40B4-BE49-F238E27FC236}">
                <a16:creationId xmlns:a16="http://schemas.microsoft.com/office/drawing/2014/main" id="{C0D0C4E7-2046-FD1F-8DBE-345C167F7EA0}"/>
              </a:ext>
            </a:extLst>
          </p:cNvPr>
          <p:cNvSpPr>
            <a:spLocks noGrp="1"/>
          </p:cNvSpPr>
          <p:nvPr>
            <p:ph idx="1"/>
          </p:nvPr>
        </p:nvSpPr>
        <p:spPr>
          <a:xfrm>
            <a:off x="1095313" y="2132856"/>
            <a:ext cx="6849209" cy="4203829"/>
          </a:xfrm>
        </p:spPr>
        <p:txBody>
          <a:bodyPr>
            <a:normAutofit/>
          </a:bodyPr>
          <a:lstStyle/>
          <a:p>
            <a:r>
              <a:rPr lang="tr-TR" dirty="0"/>
              <a:t>Hz. Fâtıma validemiz, Hz. Ali ile evlendiği zaman Hz. Peygamber (</a:t>
            </a:r>
            <a:r>
              <a:rPr lang="tr-TR" i="1" dirty="0" err="1"/>
              <a:t>sallallâhu</a:t>
            </a:r>
            <a:r>
              <a:rPr lang="tr-TR" i="1" dirty="0"/>
              <a:t> aleyhi ve </a:t>
            </a:r>
            <a:r>
              <a:rPr lang="tr-TR" i="1" dirty="0" err="1"/>
              <a:t>sellem</a:t>
            </a:r>
            <a:r>
              <a:rPr lang="tr-TR" dirty="0"/>
              <a:t>) biricik kızı Hz. Fâtıma’ya evin iç işlerini, kıymetli damadı Hz. Ali’ye de evin dış işlerini yapmalarını emir buyurmuşlardır</a:t>
            </a:r>
          </a:p>
          <a:p>
            <a:r>
              <a:rPr lang="tr-TR" dirty="0"/>
              <a:t>Kadınlar, ‘Ey Allah’ın </a:t>
            </a:r>
            <a:r>
              <a:rPr lang="tr-TR" dirty="0" err="1"/>
              <a:t>Rasûlü</a:t>
            </a:r>
            <a:r>
              <a:rPr lang="tr-TR" dirty="0"/>
              <a:t>! Cihadın faziletine ulaştıracak bizim için bir amel yok mu?’ dediler. </a:t>
            </a:r>
            <a:r>
              <a:rPr lang="tr-TR" dirty="0" err="1"/>
              <a:t>Rasûlüllah</a:t>
            </a:r>
            <a:r>
              <a:rPr lang="tr-TR" dirty="0"/>
              <a:t> (</a:t>
            </a:r>
            <a:r>
              <a:rPr lang="tr-TR" i="1" dirty="0" err="1"/>
              <a:t>sallallâhu</a:t>
            </a:r>
            <a:r>
              <a:rPr lang="tr-TR" i="1" dirty="0"/>
              <a:t> aleyhi ve </a:t>
            </a:r>
            <a:r>
              <a:rPr lang="tr-TR" i="1" dirty="0" err="1"/>
              <a:t>sellem</a:t>
            </a:r>
            <a:r>
              <a:rPr lang="tr-TR" dirty="0"/>
              <a:t>): ‘Evet; sizden birinin, evinde yaptığı işler, onu cihadın faziletine ulaştırır.’ buyurdu.</a:t>
            </a:r>
          </a:p>
        </p:txBody>
      </p:sp>
    </p:spTree>
    <p:extLst>
      <p:ext uri="{BB962C8B-B14F-4D97-AF65-F5344CB8AC3E}">
        <p14:creationId xmlns:p14="http://schemas.microsoft.com/office/powerpoint/2010/main" val="29974855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BA6B5-188E-835E-BF62-356F4138E3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C5F4A75-88D6-7862-34CD-7307EC8C61A4}"/>
              </a:ext>
            </a:extLst>
          </p:cNvPr>
          <p:cNvSpPr>
            <a:spLocks noGrp="1"/>
          </p:cNvSpPr>
          <p:nvPr>
            <p:ph type="title"/>
          </p:nvPr>
        </p:nvSpPr>
        <p:spPr>
          <a:xfrm>
            <a:off x="873681" y="497835"/>
            <a:ext cx="7396638" cy="1584176"/>
          </a:xfrm>
        </p:spPr>
        <p:txBody>
          <a:bodyPr>
            <a:normAutofit/>
          </a:bodyPr>
          <a:lstStyle/>
          <a:p>
            <a:pPr algn="ctr"/>
            <a:r>
              <a:rPr lang="tr-TR" b="1" dirty="0"/>
              <a:t>Bir Hanımın Evindeki Hizmetinin Değeri</a:t>
            </a:r>
            <a:endParaRPr lang="tr-TR" dirty="0"/>
          </a:p>
        </p:txBody>
      </p:sp>
      <p:sp>
        <p:nvSpPr>
          <p:cNvPr id="3" name="İçerik Yer Tutucusu 2">
            <a:extLst>
              <a:ext uri="{FF2B5EF4-FFF2-40B4-BE49-F238E27FC236}">
                <a16:creationId xmlns:a16="http://schemas.microsoft.com/office/drawing/2014/main" id="{F0553609-AD66-5AB3-682A-76B2C32DB8EF}"/>
              </a:ext>
            </a:extLst>
          </p:cNvPr>
          <p:cNvSpPr>
            <a:spLocks noGrp="1"/>
          </p:cNvSpPr>
          <p:nvPr>
            <p:ph idx="1"/>
          </p:nvPr>
        </p:nvSpPr>
        <p:spPr>
          <a:xfrm>
            <a:off x="873681" y="2132857"/>
            <a:ext cx="7618270" cy="4176464"/>
          </a:xfrm>
        </p:spPr>
        <p:txBody>
          <a:bodyPr>
            <a:normAutofit fontScale="92500" lnSpcReduction="10000"/>
          </a:bodyPr>
          <a:lstStyle/>
          <a:p>
            <a:r>
              <a:rPr lang="tr-TR" dirty="0"/>
              <a:t>Nebî (</a:t>
            </a:r>
            <a:r>
              <a:rPr lang="tr-TR" i="1" dirty="0"/>
              <a:t>sav</a:t>
            </a:r>
            <a:r>
              <a:rPr lang="tr-TR" dirty="0"/>
              <a:t>)’e bir kadın geldi ve: “</a:t>
            </a:r>
            <a:r>
              <a:rPr lang="tr-TR" dirty="0" err="1"/>
              <a:t>Yâ</a:t>
            </a:r>
            <a:r>
              <a:rPr lang="tr-TR" dirty="0"/>
              <a:t> </a:t>
            </a:r>
            <a:r>
              <a:rPr lang="tr-TR" dirty="0" err="1"/>
              <a:t>Rasûlullâh</a:t>
            </a:r>
            <a:r>
              <a:rPr lang="tr-TR" dirty="0"/>
              <a:t>! Ben kadınlar adına gelen bir elçiyim. Allah, </a:t>
            </a:r>
            <a:r>
              <a:rPr lang="tr-TR" dirty="0" err="1"/>
              <a:t>cihâdı</a:t>
            </a:r>
            <a:r>
              <a:rPr lang="tr-TR" dirty="0"/>
              <a:t> erkeklere farz kıldı. Eğer </a:t>
            </a:r>
            <a:r>
              <a:rPr lang="tr-TR" dirty="0" err="1"/>
              <a:t>cihâda</a:t>
            </a:r>
            <a:r>
              <a:rPr lang="tr-TR" dirty="0"/>
              <a:t> katılırlarsa </a:t>
            </a:r>
            <a:r>
              <a:rPr lang="tr-TR" dirty="0" err="1"/>
              <a:t>sevâb</a:t>
            </a:r>
            <a:r>
              <a:rPr lang="tr-TR" dirty="0"/>
              <a:t> kazanırlar. Öldürülürlerse Rableri katında diri olarak rızıklandırılırlar. Biz kadınlar topluluğu ise, onların yanında durup </a:t>
            </a:r>
            <a:r>
              <a:rPr lang="tr-TR" dirty="0" err="1"/>
              <a:t>sebât</a:t>
            </a:r>
            <a:r>
              <a:rPr lang="tr-TR" dirty="0"/>
              <a:t> ediyoruz. Bu mükâfattan bize ne var?” diye sordu. Bunun üzerine </a:t>
            </a:r>
            <a:r>
              <a:rPr lang="tr-TR" dirty="0" err="1"/>
              <a:t>Rasûlullâh</a:t>
            </a:r>
            <a:r>
              <a:rPr lang="tr-TR" dirty="0"/>
              <a:t> (</a:t>
            </a:r>
            <a:r>
              <a:rPr lang="tr-TR" i="1" dirty="0"/>
              <a:t>sav</a:t>
            </a:r>
            <a:r>
              <a:rPr lang="tr-TR" dirty="0"/>
              <a:t>) şöyle buyurdu:</a:t>
            </a:r>
          </a:p>
          <a:p>
            <a:r>
              <a:rPr lang="tr-TR" dirty="0"/>
              <a:t>-Gördüğün kadınlara haber ver ki, kocasının hakkına </a:t>
            </a:r>
            <a:r>
              <a:rPr lang="tr-TR" dirty="0" err="1"/>
              <a:t>riâyetle</a:t>
            </a:r>
            <a:r>
              <a:rPr lang="tr-TR" dirty="0"/>
              <a:t> </a:t>
            </a:r>
            <a:r>
              <a:rPr lang="tr-TR" dirty="0" err="1"/>
              <a:t>itâat</a:t>
            </a:r>
            <a:r>
              <a:rPr lang="tr-TR" dirty="0"/>
              <a:t> etmek, Allah yolunda </a:t>
            </a:r>
            <a:r>
              <a:rPr lang="tr-TR" dirty="0" err="1"/>
              <a:t>cihâd</a:t>
            </a:r>
            <a:r>
              <a:rPr lang="tr-TR" dirty="0"/>
              <a:t> etmek gibidir. Ama, sizden kocasının hakkına </a:t>
            </a:r>
            <a:r>
              <a:rPr lang="tr-TR" dirty="0" err="1"/>
              <a:t>riâyet</a:t>
            </a:r>
            <a:r>
              <a:rPr lang="tr-TR" dirty="0"/>
              <a:t> eden de pek azdır.</a:t>
            </a:r>
          </a:p>
        </p:txBody>
      </p:sp>
    </p:spTree>
    <p:extLst>
      <p:ext uri="{BB962C8B-B14F-4D97-AF65-F5344CB8AC3E}">
        <p14:creationId xmlns:p14="http://schemas.microsoft.com/office/powerpoint/2010/main" val="291794150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57DF4-05F1-B937-DBFB-FFCDBD935A2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7BCC9D6-3AC3-3AE1-1B83-8CE747E0BB85}"/>
              </a:ext>
            </a:extLst>
          </p:cNvPr>
          <p:cNvSpPr>
            <a:spLocks noGrp="1"/>
          </p:cNvSpPr>
          <p:nvPr>
            <p:ph type="title"/>
          </p:nvPr>
        </p:nvSpPr>
        <p:spPr>
          <a:xfrm>
            <a:off x="873681" y="497835"/>
            <a:ext cx="7396638" cy="1584176"/>
          </a:xfrm>
        </p:spPr>
        <p:txBody>
          <a:bodyPr>
            <a:normAutofit/>
          </a:bodyPr>
          <a:lstStyle/>
          <a:p>
            <a:pPr algn="ctr"/>
            <a:r>
              <a:rPr lang="tr-TR" b="1" dirty="0"/>
              <a:t>Bir Hanımın Evindeki Hizmetinin Değeri</a:t>
            </a:r>
            <a:endParaRPr lang="tr-TR" dirty="0"/>
          </a:p>
        </p:txBody>
      </p:sp>
      <p:sp>
        <p:nvSpPr>
          <p:cNvPr id="3" name="İçerik Yer Tutucusu 2">
            <a:extLst>
              <a:ext uri="{FF2B5EF4-FFF2-40B4-BE49-F238E27FC236}">
                <a16:creationId xmlns:a16="http://schemas.microsoft.com/office/drawing/2014/main" id="{4BD71B4F-A613-ABE6-19EF-95CFEE57250C}"/>
              </a:ext>
            </a:extLst>
          </p:cNvPr>
          <p:cNvSpPr>
            <a:spLocks noGrp="1"/>
          </p:cNvSpPr>
          <p:nvPr>
            <p:ph idx="1"/>
          </p:nvPr>
        </p:nvSpPr>
        <p:spPr>
          <a:xfrm>
            <a:off x="873681" y="2132857"/>
            <a:ext cx="7618270" cy="4176464"/>
          </a:xfrm>
        </p:spPr>
        <p:txBody>
          <a:bodyPr>
            <a:normAutofit/>
          </a:bodyPr>
          <a:lstStyle/>
          <a:p>
            <a:pPr marL="68580" indent="0">
              <a:buNone/>
            </a:pPr>
            <a:r>
              <a:rPr lang="tr-TR" dirty="0"/>
              <a:t>Psikiyatr Nevzat Tarhan: “Aslında ideal üretim, iyi çocuk yetiştirmektir. Bu toplumun iyi fabrika kurmasından veya iyi sanatçı yetiştirmesinden önce gelen görevidir. Kadının evdeki görevi küçümsendiğinde, iyi nesiller yetiştirme de küçümsenmiş olur. Kadını kadın yapan rollerin güçlenmesi, kadını daha güçlü kılacaktır. Önemli olan, kadının erkek gibi davranması değil, aradaki farkların korunmasıdır. Bu sebeple evdeki işlerin yöneticisi kadın, dışarıdaki işlerin yöneticisi erkek olmalı, kararlar beraber alınmalıdır.”</a:t>
            </a:r>
          </a:p>
        </p:txBody>
      </p:sp>
    </p:spTree>
    <p:extLst>
      <p:ext uri="{BB962C8B-B14F-4D97-AF65-F5344CB8AC3E}">
        <p14:creationId xmlns:p14="http://schemas.microsoft.com/office/powerpoint/2010/main" val="211662879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103A9-68F4-FC7F-820D-D51DFDBA06B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350FE6-D1E1-B66E-5521-4A517C726316}"/>
              </a:ext>
            </a:extLst>
          </p:cNvPr>
          <p:cNvSpPr>
            <a:spLocks noGrp="1"/>
          </p:cNvSpPr>
          <p:nvPr>
            <p:ph type="title"/>
          </p:nvPr>
        </p:nvSpPr>
        <p:spPr>
          <a:xfrm>
            <a:off x="873681" y="497835"/>
            <a:ext cx="7396638" cy="1584176"/>
          </a:xfrm>
        </p:spPr>
        <p:txBody>
          <a:bodyPr>
            <a:normAutofit/>
          </a:bodyPr>
          <a:lstStyle/>
          <a:p>
            <a:pPr algn="ctr"/>
            <a:r>
              <a:rPr lang="tr-TR" b="1" dirty="0"/>
              <a:t>Bir Hanımın Evindeki Hizmetinin Değeri</a:t>
            </a:r>
            <a:endParaRPr lang="tr-TR" dirty="0"/>
          </a:p>
        </p:txBody>
      </p:sp>
      <p:sp>
        <p:nvSpPr>
          <p:cNvPr id="3" name="İçerik Yer Tutucusu 2">
            <a:extLst>
              <a:ext uri="{FF2B5EF4-FFF2-40B4-BE49-F238E27FC236}">
                <a16:creationId xmlns:a16="http://schemas.microsoft.com/office/drawing/2014/main" id="{99E910B5-B986-CDA6-844A-4AD8733AC648}"/>
              </a:ext>
            </a:extLst>
          </p:cNvPr>
          <p:cNvSpPr>
            <a:spLocks noGrp="1"/>
          </p:cNvSpPr>
          <p:nvPr>
            <p:ph idx="1"/>
          </p:nvPr>
        </p:nvSpPr>
        <p:spPr>
          <a:xfrm>
            <a:off x="873681" y="2132857"/>
            <a:ext cx="7618270" cy="4176464"/>
          </a:xfrm>
        </p:spPr>
        <p:txBody>
          <a:bodyPr>
            <a:normAutofit fontScale="92500" lnSpcReduction="10000"/>
          </a:bodyPr>
          <a:lstStyle/>
          <a:p>
            <a:pPr marL="68580" indent="0">
              <a:buNone/>
            </a:pPr>
            <a:r>
              <a:rPr lang="tr-TR" dirty="0"/>
              <a:t>-“Anam babam sana </a:t>
            </a:r>
            <a:r>
              <a:rPr lang="tr-TR" dirty="0" err="1"/>
              <a:t>fedâ</a:t>
            </a:r>
            <a:r>
              <a:rPr lang="tr-TR" dirty="0"/>
              <a:t> olsun ey </a:t>
            </a:r>
            <a:r>
              <a:rPr lang="tr-TR" dirty="0" err="1"/>
              <a:t>Allâh'ın</a:t>
            </a:r>
            <a:r>
              <a:rPr lang="tr-TR" dirty="0"/>
              <a:t> </a:t>
            </a:r>
            <a:r>
              <a:rPr lang="tr-TR" dirty="0" err="1"/>
              <a:t>Rasûlü</a:t>
            </a:r>
            <a:r>
              <a:rPr lang="tr-TR" dirty="0"/>
              <a:t>! Ben kadınlar tarafından elçi olarak gönderildim. Biz kadınlar sana ve senin Rabbine </a:t>
            </a:r>
            <a:r>
              <a:rPr lang="tr-TR" dirty="0" err="1"/>
              <a:t>îmân</a:t>
            </a:r>
            <a:r>
              <a:rPr lang="tr-TR" dirty="0"/>
              <a:t> ettik. Lâkin biz evlere kapanıp kalıyoruz. Siz ise </a:t>
            </a:r>
            <a:r>
              <a:rPr lang="tr-TR" dirty="0" err="1"/>
              <a:t>cumâ</a:t>
            </a:r>
            <a:r>
              <a:rPr lang="tr-TR" dirty="0"/>
              <a:t> namazları kılmak, câmilere ve </a:t>
            </a:r>
            <a:r>
              <a:rPr lang="tr-TR" dirty="0" err="1"/>
              <a:t>cemâate</a:t>
            </a:r>
            <a:r>
              <a:rPr lang="tr-TR" dirty="0"/>
              <a:t> gitmek, hastaları </a:t>
            </a:r>
            <a:r>
              <a:rPr lang="tr-TR" dirty="0" err="1"/>
              <a:t>ziyâret</a:t>
            </a:r>
            <a:r>
              <a:rPr lang="tr-TR" dirty="0"/>
              <a:t> etmek, </a:t>
            </a:r>
            <a:r>
              <a:rPr lang="tr-TR" dirty="0" err="1"/>
              <a:t>cenâze</a:t>
            </a:r>
            <a:r>
              <a:rPr lang="tr-TR" dirty="0"/>
              <a:t> namazı kılmak, hac üstüne hac yapmak, daha da önemlisi </a:t>
            </a:r>
            <a:r>
              <a:rPr lang="tr-TR" dirty="0" err="1"/>
              <a:t>Allâh</a:t>
            </a:r>
            <a:r>
              <a:rPr lang="tr-TR" dirty="0"/>
              <a:t> yolunda </a:t>
            </a:r>
            <a:r>
              <a:rPr lang="tr-TR" dirty="0" err="1"/>
              <a:t>cihâd</a:t>
            </a:r>
            <a:r>
              <a:rPr lang="tr-TR" dirty="0"/>
              <a:t> gibi </a:t>
            </a:r>
            <a:r>
              <a:rPr lang="tr-TR" dirty="0" err="1"/>
              <a:t>fazîletlerle</a:t>
            </a:r>
            <a:r>
              <a:rPr lang="tr-TR" dirty="0"/>
              <a:t> bizden üstün oluyorsunuz. Ancak siz hac, umre yapmak ve kâfirlerle </a:t>
            </a:r>
            <a:r>
              <a:rPr lang="tr-TR" dirty="0" err="1"/>
              <a:t>mücâhede</a:t>
            </a:r>
            <a:r>
              <a:rPr lang="tr-TR" dirty="0"/>
              <a:t> etmek üzere evinizden çıktığınız vakitlerde biz sizin mallarınızı koruyor, elbiselerinizi dokuyor ve çocuklarınızı yetiştiriyoruz. O hâlde bizler de o sevaplı işlerin ecirlerinde sizlere ortak olur muyuz?”</a:t>
            </a:r>
          </a:p>
        </p:txBody>
      </p:sp>
    </p:spTree>
    <p:extLst>
      <p:ext uri="{BB962C8B-B14F-4D97-AF65-F5344CB8AC3E}">
        <p14:creationId xmlns:p14="http://schemas.microsoft.com/office/powerpoint/2010/main" val="410912645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60765-44D8-FA6E-36B0-254D9132408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2E20F01-EA76-F326-39A7-837118910238}"/>
              </a:ext>
            </a:extLst>
          </p:cNvPr>
          <p:cNvSpPr>
            <a:spLocks noGrp="1"/>
          </p:cNvSpPr>
          <p:nvPr>
            <p:ph type="title"/>
          </p:nvPr>
        </p:nvSpPr>
        <p:spPr>
          <a:xfrm>
            <a:off x="873681" y="497835"/>
            <a:ext cx="7396638" cy="1584176"/>
          </a:xfrm>
        </p:spPr>
        <p:txBody>
          <a:bodyPr>
            <a:normAutofit/>
          </a:bodyPr>
          <a:lstStyle/>
          <a:p>
            <a:pPr algn="ctr"/>
            <a:r>
              <a:rPr lang="tr-TR" b="1" dirty="0"/>
              <a:t>Bir Hanımın Evindeki Hizmetinin Değeri</a:t>
            </a:r>
            <a:endParaRPr lang="tr-TR" dirty="0"/>
          </a:p>
        </p:txBody>
      </p:sp>
      <p:sp>
        <p:nvSpPr>
          <p:cNvPr id="3" name="İçerik Yer Tutucusu 2">
            <a:extLst>
              <a:ext uri="{FF2B5EF4-FFF2-40B4-BE49-F238E27FC236}">
                <a16:creationId xmlns:a16="http://schemas.microsoft.com/office/drawing/2014/main" id="{FBC4D9F4-5343-570C-6185-7FC1AC5B8C1F}"/>
              </a:ext>
            </a:extLst>
          </p:cNvPr>
          <p:cNvSpPr>
            <a:spLocks noGrp="1"/>
          </p:cNvSpPr>
          <p:nvPr>
            <p:ph idx="1"/>
          </p:nvPr>
        </p:nvSpPr>
        <p:spPr>
          <a:xfrm>
            <a:off x="873681" y="2132857"/>
            <a:ext cx="7618270" cy="4176464"/>
          </a:xfrm>
        </p:spPr>
        <p:txBody>
          <a:bodyPr>
            <a:normAutofit/>
          </a:bodyPr>
          <a:lstStyle/>
          <a:p>
            <a:pPr marL="68580" indent="0">
              <a:buNone/>
            </a:pPr>
            <a:r>
              <a:rPr lang="tr-TR" dirty="0"/>
              <a:t>-“Ey kadın! Şunu iyice anla ve seni gönderen kadınlara da bildir ki: Birinizin kocası ile iyi geçinip, kocasının hoşnutluğunu kazanması ve onun uygun gördüklerine uyması, </a:t>
            </a:r>
            <a:r>
              <a:rPr lang="tr-TR" dirty="0" err="1"/>
              <a:t>fazîletlerin</a:t>
            </a:r>
            <a:r>
              <a:rPr lang="tr-TR" dirty="0"/>
              <a:t> hepsine </a:t>
            </a:r>
            <a:r>
              <a:rPr lang="tr-TR" dirty="0" err="1"/>
              <a:t>muâdil</a:t>
            </a:r>
            <a:r>
              <a:rPr lang="tr-TR" dirty="0"/>
              <a:t> (eşit) olur.” </a:t>
            </a:r>
          </a:p>
        </p:txBody>
      </p:sp>
    </p:spTree>
    <p:extLst>
      <p:ext uri="{BB962C8B-B14F-4D97-AF65-F5344CB8AC3E}">
        <p14:creationId xmlns:p14="http://schemas.microsoft.com/office/powerpoint/2010/main" val="307341336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1ADD6-1224-AAAC-8B78-034ABD9BE03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0F06FD7-DF3A-BCCA-37D6-0F6EE0890492}"/>
              </a:ext>
            </a:extLst>
          </p:cNvPr>
          <p:cNvSpPr>
            <a:spLocks noGrp="1"/>
          </p:cNvSpPr>
          <p:nvPr>
            <p:ph type="title"/>
          </p:nvPr>
        </p:nvSpPr>
        <p:spPr>
          <a:xfrm>
            <a:off x="1475656" y="2636912"/>
            <a:ext cx="6637468" cy="2706112"/>
          </a:xfrm>
        </p:spPr>
        <p:txBody>
          <a:bodyPr>
            <a:noAutofit/>
          </a:bodyPr>
          <a:lstStyle/>
          <a:p>
            <a:r>
              <a:rPr lang="tr-TR" sz="4400" b="1" dirty="0"/>
              <a:t>7. </a:t>
            </a:r>
            <a:r>
              <a:rPr lang="tr-TR" b="1" dirty="0"/>
              <a:t>Çalışan Bazı Kadınların Ev İşlerindeki Başarısızlıkları</a:t>
            </a:r>
            <a:br>
              <a:rPr lang="tr-TR" b="1" dirty="0"/>
            </a:br>
            <a:br>
              <a:rPr lang="tr-TR" dirty="0"/>
            </a:br>
            <a:endParaRPr lang="tr-TR" sz="4400" b="1" dirty="0"/>
          </a:p>
        </p:txBody>
      </p:sp>
    </p:spTree>
    <p:extLst>
      <p:ext uri="{BB962C8B-B14F-4D97-AF65-F5344CB8AC3E}">
        <p14:creationId xmlns:p14="http://schemas.microsoft.com/office/powerpoint/2010/main" val="31547699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58C2C-ED7B-7B57-52F0-731446ED867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50941FB-EBDB-2B42-03CE-19E6F27AFF23}"/>
              </a:ext>
            </a:extLst>
          </p:cNvPr>
          <p:cNvSpPr>
            <a:spLocks noGrp="1"/>
          </p:cNvSpPr>
          <p:nvPr>
            <p:ph type="title"/>
          </p:nvPr>
        </p:nvSpPr>
        <p:spPr>
          <a:xfrm>
            <a:off x="578952" y="692696"/>
            <a:ext cx="7773178" cy="1080120"/>
          </a:xfrm>
        </p:spPr>
        <p:txBody>
          <a:bodyPr>
            <a:normAutofit fontScale="90000"/>
          </a:bodyPr>
          <a:lstStyle/>
          <a:p>
            <a:pPr algn="ctr"/>
            <a:r>
              <a:rPr lang="tr-TR" b="1" dirty="0"/>
              <a:t>Çalışan Bazı Kadınların Ev İşlerindeki Başarısızlıkları</a:t>
            </a:r>
            <a:endParaRPr lang="tr-TR" dirty="0"/>
          </a:p>
        </p:txBody>
      </p:sp>
      <p:sp>
        <p:nvSpPr>
          <p:cNvPr id="3" name="İçerik Yer Tutucusu 2">
            <a:extLst>
              <a:ext uri="{FF2B5EF4-FFF2-40B4-BE49-F238E27FC236}">
                <a16:creationId xmlns:a16="http://schemas.microsoft.com/office/drawing/2014/main" id="{649041FD-F162-3E42-2C83-C7AF93732E9B}"/>
              </a:ext>
            </a:extLst>
          </p:cNvPr>
          <p:cNvSpPr>
            <a:spLocks noGrp="1"/>
          </p:cNvSpPr>
          <p:nvPr>
            <p:ph idx="1"/>
          </p:nvPr>
        </p:nvSpPr>
        <p:spPr>
          <a:xfrm>
            <a:off x="759262" y="1772816"/>
            <a:ext cx="7413137" cy="4563869"/>
          </a:xfrm>
        </p:spPr>
        <p:txBody>
          <a:bodyPr>
            <a:normAutofit/>
          </a:bodyPr>
          <a:lstStyle/>
          <a:p>
            <a:r>
              <a:rPr lang="tr-TR" dirty="0"/>
              <a:t>Çalışan hanımların, </a:t>
            </a:r>
            <a:r>
              <a:rPr lang="tr-TR" dirty="0" err="1"/>
              <a:t>mesâî</a:t>
            </a:r>
            <a:r>
              <a:rPr lang="tr-TR" dirty="0"/>
              <a:t> bitiminden sonra eve yorgun olarak gelmeleri ve ev işlerinin kendilerini beklemesi, çocukların bakımları, kendileri için ikinci ve daha zor, daha büyük bir iş olarak karşılarına çıkmaktadır.</a:t>
            </a:r>
          </a:p>
          <a:p>
            <a:r>
              <a:rPr lang="tr-TR" dirty="0"/>
              <a:t>Nevzat Tarhan: “kadının eşiyle beraber sabah telaş içerisinde kalktığı, koşturmaca içinde çocuklara, “Yumurta dolapta, börek fırında” gibi notlar bıraktığı, onların tek başına okula gittikleri, akşam eve geldiklerinde annelerini bulamadıkları bir hayat (ideal bir hayat) değildir.”</a:t>
            </a:r>
          </a:p>
        </p:txBody>
      </p:sp>
    </p:spTree>
    <p:extLst>
      <p:ext uri="{BB962C8B-B14F-4D97-AF65-F5344CB8AC3E}">
        <p14:creationId xmlns:p14="http://schemas.microsoft.com/office/powerpoint/2010/main" val="22687753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6A7125-BFF6-E061-A21F-8472AD8942E1}"/>
              </a:ext>
            </a:extLst>
          </p:cNvPr>
          <p:cNvSpPr>
            <a:spLocks noGrp="1"/>
          </p:cNvSpPr>
          <p:nvPr>
            <p:ph type="title"/>
          </p:nvPr>
        </p:nvSpPr>
        <p:spPr/>
        <p:txBody>
          <a:bodyPr>
            <a:normAutofit fontScale="90000"/>
          </a:bodyPr>
          <a:lstStyle/>
          <a:p>
            <a:r>
              <a:rPr lang="tr-TR" b="1" dirty="0"/>
              <a:t>Çalışan Bazı Kadınların Ev İşlerindeki Başarısızlıkları</a:t>
            </a:r>
            <a:endParaRPr lang="tr-TR" dirty="0"/>
          </a:p>
        </p:txBody>
      </p:sp>
      <p:sp>
        <p:nvSpPr>
          <p:cNvPr id="3" name="İçerik Yer Tutucusu 2">
            <a:extLst>
              <a:ext uri="{FF2B5EF4-FFF2-40B4-BE49-F238E27FC236}">
                <a16:creationId xmlns:a16="http://schemas.microsoft.com/office/drawing/2014/main" id="{39A866EA-5686-93AE-852C-BB1D326CF9E2}"/>
              </a:ext>
            </a:extLst>
          </p:cNvPr>
          <p:cNvSpPr>
            <a:spLocks noGrp="1"/>
          </p:cNvSpPr>
          <p:nvPr>
            <p:ph idx="1"/>
          </p:nvPr>
        </p:nvSpPr>
        <p:spPr/>
        <p:txBody>
          <a:bodyPr/>
          <a:lstStyle/>
          <a:p>
            <a:pPr marL="68580" indent="0">
              <a:buNone/>
            </a:pPr>
            <a:r>
              <a:rPr lang="tr-TR" dirty="0"/>
              <a:t>Bu sorunun altında yatan sebeplerin incelenmesi ve çözülmesi gerekir. Mesela erkekler yeterli ücret alabilmeli ki bazı kadınlar ailenin geçimi için çalışmak zorunda kalmasın.</a:t>
            </a:r>
          </a:p>
        </p:txBody>
      </p:sp>
    </p:spTree>
    <p:extLst>
      <p:ext uri="{BB962C8B-B14F-4D97-AF65-F5344CB8AC3E}">
        <p14:creationId xmlns:p14="http://schemas.microsoft.com/office/powerpoint/2010/main" val="191304983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687B2-9BA8-1D02-9810-8460A738B24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C8CE84D-E009-76FF-2242-DADA631218A9}"/>
              </a:ext>
            </a:extLst>
          </p:cNvPr>
          <p:cNvSpPr>
            <a:spLocks noGrp="1"/>
          </p:cNvSpPr>
          <p:nvPr>
            <p:ph type="title"/>
          </p:nvPr>
        </p:nvSpPr>
        <p:spPr>
          <a:xfrm>
            <a:off x="1258645" y="1556793"/>
            <a:ext cx="6637468" cy="2706112"/>
          </a:xfrm>
        </p:spPr>
        <p:txBody>
          <a:bodyPr>
            <a:noAutofit/>
          </a:bodyPr>
          <a:lstStyle/>
          <a:p>
            <a:r>
              <a:rPr lang="tr-TR" sz="4400" b="1" dirty="0"/>
              <a:t>8. </a:t>
            </a:r>
            <a:r>
              <a:rPr lang="tr-TR" b="1" dirty="0"/>
              <a:t>Hanımların Aşırı Derecede Süslenerek Dışarı Çıkmaları</a:t>
            </a:r>
            <a:endParaRPr lang="tr-TR" sz="4400" b="1" dirty="0"/>
          </a:p>
        </p:txBody>
      </p:sp>
    </p:spTree>
    <p:extLst>
      <p:ext uri="{BB962C8B-B14F-4D97-AF65-F5344CB8AC3E}">
        <p14:creationId xmlns:p14="http://schemas.microsoft.com/office/powerpoint/2010/main" val="382945990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65454-95D3-0941-6268-6CA5CD90295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29F3BEF-D6A4-38E6-551D-C12F2C41E25B}"/>
              </a:ext>
            </a:extLst>
          </p:cNvPr>
          <p:cNvSpPr>
            <a:spLocks noGrp="1"/>
          </p:cNvSpPr>
          <p:nvPr>
            <p:ph type="title"/>
          </p:nvPr>
        </p:nvSpPr>
        <p:spPr>
          <a:xfrm>
            <a:off x="873681" y="497835"/>
            <a:ext cx="7396638" cy="986949"/>
          </a:xfrm>
        </p:spPr>
        <p:txBody>
          <a:bodyPr>
            <a:normAutofit fontScale="90000"/>
          </a:bodyPr>
          <a:lstStyle/>
          <a:p>
            <a:pPr algn="ctr"/>
            <a:r>
              <a:rPr lang="tr-TR" b="1" dirty="0"/>
              <a:t>Hanımların İffetli Davranmaları</a:t>
            </a:r>
            <a:endParaRPr lang="tr-TR" dirty="0"/>
          </a:p>
        </p:txBody>
      </p:sp>
      <p:sp>
        <p:nvSpPr>
          <p:cNvPr id="3" name="İçerik Yer Tutucusu 2">
            <a:extLst>
              <a:ext uri="{FF2B5EF4-FFF2-40B4-BE49-F238E27FC236}">
                <a16:creationId xmlns:a16="http://schemas.microsoft.com/office/drawing/2014/main" id="{5DD0D716-2424-4FAD-667F-13936CEE1ABE}"/>
              </a:ext>
            </a:extLst>
          </p:cNvPr>
          <p:cNvSpPr>
            <a:spLocks noGrp="1"/>
          </p:cNvSpPr>
          <p:nvPr>
            <p:ph idx="1"/>
          </p:nvPr>
        </p:nvSpPr>
        <p:spPr>
          <a:xfrm>
            <a:off x="1043608" y="1772816"/>
            <a:ext cx="7128791" cy="4563869"/>
          </a:xfrm>
        </p:spPr>
        <p:txBody>
          <a:bodyPr>
            <a:normAutofit/>
          </a:bodyPr>
          <a:lstStyle/>
          <a:p>
            <a:r>
              <a:rPr lang="tr-TR" dirty="0"/>
              <a:t>Kadınlar, süse ve süslenmeye meyyal yaratılmışlardır. Bu bakımdan kadınlar, erkeklere nazaran daha çok süslenmeye düşkündürler. Ancak bu süslenme yerinde olduğunda güzeldir. Aksi takdirde güzel zannedilen ancak iyi olmayan bir davranış olur.</a:t>
            </a:r>
          </a:p>
          <a:p>
            <a:r>
              <a:rPr lang="tr-TR" b="1" dirty="0"/>
              <a:t>Her göz zina edicidir. Kadın, kokulanıp bir meclise uğrarsa o kadın şöyle şöyledir</a:t>
            </a:r>
            <a:r>
              <a:rPr lang="tr-TR" dirty="0"/>
              <a:t>. (yani </a:t>
            </a:r>
            <a:r>
              <a:rPr lang="tr-TR" dirty="0" err="1"/>
              <a:t>nâmahremlerinin</a:t>
            </a:r>
            <a:r>
              <a:rPr lang="tr-TR" dirty="0"/>
              <a:t> göz zinasına sebep olur.)</a:t>
            </a:r>
          </a:p>
        </p:txBody>
      </p:sp>
    </p:spTree>
    <p:extLst>
      <p:ext uri="{BB962C8B-B14F-4D97-AF65-F5344CB8AC3E}">
        <p14:creationId xmlns:p14="http://schemas.microsoft.com/office/powerpoint/2010/main" val="30949882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1649</TotalTime>
  <Words>7167</Words>
  <Application>Microsoft Office PowerPoint</Application>
  <PresentationFormat>Ekran Gösterisi (4:3)</PresentationFormat>
  <Paragraphs>334</Paragraphs>
  <Slides>140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140</vt:i4>
      </vt:variant>
    </vt:vector>
  </HeadingPairs>
  <TitlesOfParts>
    <vt:vector size="145" baseType="lpstr">
      <vt:lpstr>Bookman Old Style</vt:lpstr>
      <vt:lpstr>Calibri</vt:lpstr>
      <vt:lpstr>Century Gothic</vt:lpstr>
      <vt:lpstr>Wingdings 2</vt:lpstr>
      <vt:lpstr>Austin</vt:lpstr>
      <vt:lpstr>AİLE PROBLEMLERİNE HZ. PEYGAMBERDEN ÇÖZÜMLER</vt:lpstr>
      <vt:lpstr>Sunum Planı</vt:lpstr>
      <vt:lpstr>AİLENİN ÖNEMİ</vt:lpstr>
      <vt:lpstr>Ailenin Önemi</vt:lpstr>
      <vt:lpstr>Ailenin Önemi</vt:lpstr>
      <vt:lpstr>Ailenin Önemi</vt:lpstr>
      <vt:lpstr>Ailenin Kıymeti</vt:lpstr>
      <vt:lpstr>Ailenin Önemi</vt:lpstr>
      <vt:lpstr>Ailenin Önemi</vt:lpstr>
      <vt:lpstr>Ailenin Kıymeti</vt:lpstr>
      <vt:lpstr>Ailenin Kıymeti</vt:lpstr>
      <vt:lpstr>Aile Kurmaya Teşvik</vt:lpstr>
      <vt:lpstr>Aile Kurmaya Teşvik</vt:lpstr>
      <vt:lpstr>Aile Kurmaya Teşvik</vt:lpstr>
      <vt:lpstr>EVLİLİK ÖNCESİNDE EŞLER ARASINDA MEYDANA GELEN BAZI SORUNLAR ve ÇÖZÜMLERİ </vt:lpstr>
      <vt:lpstr>1. Tercih Sebebinin İsabetli Olmaması </vt:lpstr>
      <vt:lpstr>Dindarlığı Tercih</vt:lpstr>
      <vt:lpstr>Dindarlığı Tercih</vt:lpstr>
      <vt:lpstr>Dindarlığı Tercih</vt:lpstr>
      <vt:lpstr>Dindarlığı Tercih</vt:lpstr>
      <vt:lpstr>Saliha Hanımın Kıymeti</vt:lpstr>
      <vt:lpstr>Eşlerde Salahat</vt:lpstr>
      <vt:lpstr>Salih Bir Eşin Kıymeti</vt:lpstr>
      <vt:lpstr>Salih Bir Eşi Kaçırmamak</vt:lpstr>
      <vt:lpstr>Salih Bir Eşi Kaçırmamak</vt:lpstr>
      <vt:lpstr>2. Haddinden Fazla Yükün Altına Girilmesi</vt:lpstr>
      <vt:lpstr>Fazla Yükün Altına Girilmesi</vt:lpstr>
      <vt:lpstr>Fazla Yükün Altına Girilmesi</vt:lpstr>
      <vt:lpstr>Fazla Yükün Altına Girilmesi</vt:lpstr>
      <vt:lpstr>Fazla Yükün Altına Girilmesi</vt:lpstr>
      <vt:lpstr>Fazla Yükün Altına Girilmesi</vt:lpstr>
      <vt:lpstr>Fazla Yükün Altına Girilmesi</vt:lpstr>
      <vt:lpstr>Fazla Yükün Altına Girilmesi</vt:lpstr>
      <vt:lpstr>3. Ekonomik Bağımsızlık Düşüncesi</vt:lpstr>
      <vt:lpstr>Ekonomik Bağımsızlık Düşüncesi</vt:lpstr>
      <vt:lpstr>Hz. Hatice Annemizin Örnekliği</vt:lpstr>
      <vt:lpstr>BAYANLARIN ÇALIŞMASI</vt:lpstr>
      <vt:lpstr>4. Evlilik Öncesi Dürüst Davranmamak</vt:lpstr>
      <vt:lpstr>Adayların Kendilerini Dürüstçe Tanıtmamaları</vt:lpstr>
      <vt:lpstr>5. Evlilik Öncesi Uygun Olmayan Yakınlaşmalar</vt:lpstr>
      <vt:lpstr>Evlilik Öncesi Uygun Olmayan Yakınlaşmalar</vt:lpstr>
      <vt:lpstr>Evlilik Öncesi Uygun Olmayan Yakınlaşmalar</vt:lpstr>
      <vt:lpstr>EVLİLİK SONRASINDA EŞLER ARASINDA MEYDANA GELEN BAZI SORUNLAR ve ÇÖZÜMLERİ </vt:lpstr>
      <vt:lpstr>PowerPoint Sunusu</vt:lpstr>
      <vt:lpstr>1. Beylerin Hanımlarına İyi Davranmama ve Aileyi İhmal Etmeleri </vt:lpstr>
      <vt:lpstr>Kocaların Hanımlarına İyi Davranmaması</vt:lpstr>
      <vt:lpstr>Kadın Hakları</vt:lpstr>
      <vt:lpstr>Kadın Hakları</vt:lpstr>
      <vt:lpstr>Kocanın Ailesini İhmal Etmesi</vt:lpstr>
      <vt:lpstr>Kocanın Ailesini İhmal Etmesi</vt:lpstr>
      <vt:lpstr>Kocanın Ailesini İhmal Etmesi</vt:lpstr>
      <vt:lpstr>Kocanın Ailesini İhmal Etmesi</vt:lpstr>
      <vt:lpstr>Kocaların Hanımlarına İyi Davranmaması</vt:lpstr>
      <vt:lpstr>2. Ailede Şiddet, Huzursuzluk ve Hoşgörüsüzlük   </vt:lpstr>
      <vt:lpstr>Ailede Şiddet, Huzursuzluk ve Hoşgörüsüzlük</vt:lpstr>
      <vt:lpstr>Ailede Şiddet, Huzursuzluk ve Hoşgörüsüzlük</vt:lpstr>
      <vt:lpstr>Ailede Şiddet, Huzursuzluk ve Hoşgörüsüzlük</vt:lpstr>
      <vt:lpstr>Ailede Şiddet, Huzursuzluk ve Hoşgörüsüzlük</vt:lpstr>
      <vt:lpstr>Ailede Şiddet, Huzursuzluk ve Hoşgörüsüzlük</vt:lpstr>
      <vt:lpstr>Ailede Şiddet, Huzursuzluk ve Hoşgörüsüzlük</vt:lpstr>
      <vt:lpstr>Ailede Şiddet, Huzursuzluk ve Hoşgörüsüzlük</vt:lpstr>
      <vt:lpstr>Ailede Şiddet, Huzursuzluk ve Hoşgörüsüzlük</vt:lpstr>
      <vt:lpstr>Ailede Şiddet, Huzursuzluk ve Hoşgörüsüzlük</vt:lpstr>
      <vt:lpstr>Kocaların Hanımlarına İyi Davranmaması</vt:lpstr>
      <vt:lpstr>Ailede Şiddet, Huzursuzluk ve Hoşgörüsüzlük</vt:lpstr>
      <vt:lpstr>Ailede Şiddet, Huzursuzluk ve Hoşgörüsüzlük</vt:lpstr>
      <vt:lpstr>Ailede Şiddet, Huzursuzluk ve Hoşgörüsüzlük</vt:lpstr>
      <vt:lpstr>Ailede Şiddet, Huzursuzluk ve Hoşgörüsüzlük</vt:lpstr>
      <vt:lpstr>Ailede Şiddet, Huzursuzluk ve Hoşgörüsüzlük</vt:lpstr>
      <vt:lpstr>Ailede Şiddet, Huzursuzluk ve Hoşgörüsüzlük</vt:lpstr>
      <vt:lpstr>3. Eşlerin Birbirlerinin Özelliklerini (Kadın ve Erkek Fıtratını) Tam Anlamıyla Tanımamaları</vt:lpstr>
      <vt:lpstr>Eşlerin Birbirlerinin Özelliklerini Tanımamaları</vt:lpstr>
      <vt:lpstr>Eşlerin Birbirlerinin Özelliklerini Tanımamaları</vt:lpstr>
      <vt:lpstr>Eşlerin Birbirlerinin Özelliklerini Tanımamaları</vt:lpstr>
      <vt:lpstr>Eşlerin Birbirlerinin Özelliklerini Tanımamaları</vt:lpstr>
      <vt:lpstr>4. Kocaların Hanımları için Süslenmemeleri </vt:lpstr>
      <vt:lpstr>Kocaların Hanımları için Süslenmemeleri</vt:lpstr>
      <vt:lpstr>Kocaların Hanımları için Süslenmemeleri</vt:lpstr>
      <vt:lpstr>Kocaların Hanımları için Süslenmemeleri</vt:lpstr>
      <vt:lpstr>5. Hanımların Beylerine Saygı, İtaat ve Vefada Kusurlu Olabilmeleri</vt:lpstr>
      <vt:lpstr>Saliha Hanım: İtaatkar ve İffetli</vt:lpstr>
      <vt:lpstr>Kocayla İyi Geçinme</vt:lpstr>
      <vt:lpstr>Kocaya İtaat</vt:lpstr>
      <vt:lpstr>Saliha Hanımın Özellikleri: Güler yüzlü, Uysal ve İffetli</vt:lpstr>
      <vt:lpstr>Eşlerin Sorumlulukları</vt:lpstr>
      <vt:lpstr>Beyine İyi Davranma</vt:lpstr>
      <vt:lpstr>Eşlerin Vefalı Olması</vt:lpstr>
      <vt:lpstr>6. Bazı Kadınların Dışarıdaki İşleri Evdeki İşlere Tercih Etmeleri</vt:lpstr>
      <vt:lpstr>Dışarıdaki İşleri Evdeki İşlere Tercih</vt:lpstr>
      <vt:lpstr>Bir Hanımın Evindeki Hizmetinin Değeri</vt:lpstr>
      <vt:lpstr>Bir Hanımın Evindeki Hizmetinin Değeri</vt:lpstr>
      <vt:lpstr>Bir Hanımın Evindeki Hizmetinin Değeri</vt:lpstr>
      <vt:lpstr>Bir Hanımın Evindeki Hizmetinin Değeri</vt:lpstr>
      <vt:lpstr>Bir Hanımın Evindeki Hizmetinin Değeri</vt:lpstr>
      <vt:lpstr>7. Çalışan Bazı Kadınların Ev İşlerindeki Başarısızlıkları  </vt:lpstr>
      <vt:lpstr>Çalışan Bazı Kadınların Ev İşlerindeki Başarısızlıkları</vt:lpstr>
      <vt:lpstr>Çalışan Bazı Kadınların Ev İşlerindeki Başarısızlıkları</vt:lpstr>
      <vt:lpstr>8. Hanımların Aşırı Derecede Süslenerek Dışarı Çıkmaları</vt:lpstr>
      <vt:lpstr>Hanımların İffetli Davranmaları</vt:lpstr>
      <vt:lpstr>Hanımların İffetli Davranmaları</vt:lpstr>
      <vt:lpstr>Hanımların İffetli Davranmaları</vt:lpstr>
      <vt:lpstr>9. Görenek Belâsı ve İsraf  </vt:lpstr>
      <vt:lpstr>İsraf</vt:lpstr>
      <vt:lpstr>İsraf</vt:lpstr>
      <vt:lpstr>İsraf</vt:lpstr>
      <vt:lpstr>Dünyalık Sevgisi</vt:lpstr>
      <vt:lpstr>Dünyalık Sevgisi</vt:lpstr>
      <vt:lpstr>10. Evde Dünyalık Şeylerin Hâkim Olması  </vt:lpstr>
      <vt:lpstr>Evde Dünyalık Şeylerin Hâkim Olması</vt:lpstr>
      <vt:lpstr>Evde Dünyalık Şeylerin Hâkim Olması</vt:lpstr>
      <vt:lpstr>Evde Dünyalık Şeylerin Hâkim Olması</vt:lpstr>
      <vt:lpstr>Evde Dünyalık Şeylerin Hâkim Olması</vt:lpstr>
      <vt:lpstr>11. Haddinden Fazla İdealist Olma  </vt:lpstr>
      <vt:lpstr>Haddinden Fazla İdealist Olma</vt:lpstr>
      <vt:lpstr>Haddinden Fazla İdealist Olma</vt:lpstr>
      <vt:lpstr>12. Kocanın Ekonomik Sıkıntıya Düşmesi </vt:lpstr>
      <vt:lpstr>Kocanın Ekonomik Sıkıntıya Düşmesi</vt:lpstr>
      <vt:lpstr>13. Eşlerin “Boşama” İfadelerini Fütursuz Kullanmaları </vt:lpstr>
      <vt:lpstr>Boşanma Konusu</vt:lpstr>
      <vt:lpstr>14. Gayr-ı Ahlâkî Zaaflar  </vt:lpstr>
      <vt:lpstr>Gayr-ı Ahlâkî Zaaflar</vt:lpstr>
      <vt:lpstr>Gayr-ı Ahlâkî Zaaflar</vt:lpstr>
      <vt:lpstr>15. Aile Sırrını Yaymak  </vt:lpstr>
      <vt:lpstr>Aile Sırrını Yaymak</vt:lpstr>
      <vt:lpstr>16. Sıla-i Rahmi Kesmek ya da Engel Olmak  </vt:lpstr>
      <vt:lpstr>Sıla-i Rahmi Kesmek ya da Engel Olmak</vt:lpstr>
      <vt:lpstr>17. Çevrenin İfsadı </vt:lpstr>
      <vt:lpstr>Çevrenin İfsadı</vt:lpstr>
      <vt:lpstr>Çevrenin İfsadı</vt:lpstr>
      <vt:lpstr>18. Problemlerin İmtihan Vesilesi Olduğunun Bilinmemesi</vt:lpstr>
      <vt:lpstr>Problemlerin İmtihan Vesilesi Olduğunun Bilinmemesi</vt:lpstr>
      <vt:lpstr>Problemlerin İmtihan Vesilesi Olduğunun Bilinmemesi</vt:lpstr>
      <vt:lpstr>19. Eşlerin Sevgilerini Birbirlerine Açıkça Söylememeleri </vt:lpstr>
      <vt:lpstr>Eşlerin Sevgilerini Birbirlerine Açıkça Söylememeleri</vt:lpstr>
      <vt:lpstr>20. Nazar/Göz Değmesi </vt:lpstr>
      <vt:lpstr>Nazar/Göz Değmesi</vt:lpstr>
      <vt:lpstr>Nazar/Göz Değmesi</vt:lpstr>
      <vt:lpstr>21. Kavlî Duânın Yapılmaması </vt:lpstr>
      <vt:lpstr>Kavlî Duânın Yapılmaması</vt:lpstr>
      <vt:lpstr>Bu sunum Prof. Dr. Adem Dölek’in Aile Problemlerine Hz. Peygamberden Çözümler kitabı esas alınarak ve bazı tasarruflarda bulunularak hazırlanmıştır. Hadislerle İslam (DİB) eserinden de bazı ilaveler yapılmıştır.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AKILLI İNSAN KİMDİR?</dc:title>
  <dc:creator>sony</dc:creator>
  <cp:lastModifiedBy>MEHMET</cp:lastModifiedBy>
  <cp:revision>420</cp:revision>
  <cp:lastPrinted>2024-11-26T13:48:07Z</cp:lastPrinted>
  <dcterms:created xsi:type="dcterms:W3CDTF">2019-04-29T06:33:55Z</dcterms:created>
  <dcterms:modified xsi:type="dcterms:W3CDTF">2026-05-13T09:03:10Z</dcterms:modified>
</cp:coreProperties>
</file>