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70" r:id="rId6"/>
    <p:sldId id="261" r:id="rId7"/>
    <p:sldId id="262" r:id="rId8"/>
    <p:sldId id="263" r:id="rId9"/>
    <p:sldId id="264" r:id="rId10"/>
    <p:sldId id="265" r:id="rId11"/>
    <p:sldId id="266" r:id="rId12"/>
    <p:sldId id="267" r:id="rId13"/>
    <p:sldId id="268" r:id="rId14"/>
    <p:sldId id="273" r:id="rId15"/>
    <p:sldId id="271" r:id="rId16"/>
    <p:sldId id="306" r:id="rId17"/>
    <p:sldId id="307" r:id="rId18"/>
    <p:sldId id="274" r:id="rId19"/>
    <p:sldId id="272" r:id="rId20"/>
    <p:sldId id="308" r:id="rId21"/>
    <p:sldId id="304" r:id="rId22"/>
    <p:sldId id="305" r:id="rId23"/>
    <p:sldId id="275" r:id="rId24"/>
    <p:sldId id="276" r:id="rId25"/>
    <p:sldId id="277" r:id="rId26"/>
    <p:sldId id="278" r:id="rId27"/>
    <p:sldId id="279" r:id="rId28"/>
    <p:sldId id="280" r:id="rId29"/>
    <p:sldId id="281" r:id="rId30"/>
    <p:sldId id="283" r:id="rId31"/>
    <p:sldId id="284" r:id="rId32"/>
    <p:sldId id="285" r:id="rId33"/>
    <p:sldId id="303" r:id="rId34"/>
    <p:sldId id="286" r:id="rId35"/>
    <p:sldId id="269" r:id="rId36"/>
    <p:sldId id="282"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x="9144000" cy="6858000" type="screen4x3"/>
  <p:notesSz cx="6784975" cy="9906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0F199-0F18-4672-A8D5-3B2E3EAAD1D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95E4AB2C-14B2-4317-B12E-AB2B37A98280}">
      <dgm:prSet phldrT="[Metin]"/>
      <dgm:spPr/>
      <dgm:t>
        <a:bodyPr/>
        <a:lstStyle/>
        <a:p>
          <a:r>
            <a:rPr lang="tr-TR" smtClean="0"/>
            <a:t>TÜKETİMDE DENGE</a:t>
          </a:r>
          <a:endParaRPr lang="tr-TR"/>
        </a:p>
      </dgm:t>
    </dgm:pt>
    <dgm:pt modelId="{E33F72CC-F572-40A4-9AB9-1E820C184737}" type="parTrans" cxnId="{A7813124-543B-4D91-8DC8-24B03ED6CC73}">
      <dgm:prSet/>
      <dgm:spPr/>
      <dgm:t>
        <a:bodyPr/>
        <a:lstStyle/>
        <a:p>
          <a:endParaRPr lang="tr-TR"/>
        </a:p>
      </dgm:t>
    </dgm:pt>
    <dgm:pt modelId="{7499D3AC-6AA2-49EE-8F6C-34D2828C2909}" type="sibTrans" cxnId="{A7813124-543B-4D91-8DC8-24B03ED6CC73}">
      <dgm:prSet/>
      <dgm:spPr/>
      <dgm:t>
        <a:bodyPr/>
        <a:lstStyle/>
        <a:p>
          <a:endParaRPr lang="tr-TR"/>
        </a:p>
      </dgm:t>
    </dgm:pt>
    <dgm:pt modelId="{1756810E-F10F-4506-BD56-B2666565C3A8}">
      <dgm:prSet phldrT="[Metin]"/>
      <dgm:spPr/>
      <dgm:t>
        <a:bodyPr/>
        <a:lstStyle/>
        <a:p>
          <a:r>
            <a:rPr lang="tr-TR" dirty="0" smtClean="0"/>
            <a:t>KANAAT</a:t>
          </a:r>
          <a:endParaRPr lang="tr-TR" dirty="0"/>
        </a:p>
      </dgm:t>
    </dgm:pt>
    <dgm:pt modelId="{4F65E836-307B-4215-926F-6FC30EA9BD43}" type="parTrans" cxnId="{12702C0D-F917-4B80-8263-429909808DA1}">
      <dgm:prSet/>
      <dgm:spPr/>
      <dgm:t>
        <a:bodyPr/>
        <a:lstStyle/>
        <a:p>
          <a:endParaRPr lang="tr-TR"/>
        </a:p>
      </dgm:t>
    </dgm:pt>
    <dgm:pt modelId="{A703CF92-BC52-4466-AF07-2A805CCDA155}" type="sibTrans" cxnId="{12702C0D-F917-4B80-8263-429909808DA1}">
      <dgm:prSet/>
      <dgm:spPr/>
      <dgm:t>
        <a:bodyPr/>
        <a:lstStyle/>
        <a:p>
          <a:endParaRPr lang="tr-TR"/>
        </a:p>
      </dgm:t>
    </dgm:pt>
    <dgm:pt modelId="{00436009-A6B7-46EB-81E2-106D28C0CD71}">
      <dgm:prSet phldrT="[Metin]"/>
      <dgm:spPr/>
      <dgm:t>
        <a:bodyPr/>
        <a:lstStyle/>
        <a:p>
          <a:r>
            <a:rPr lang="tr-TR" dirty="0" smtClean="0"/>
            <a:t>TEVAZU</a:t>
          </a:r>
          <a:endParaRPr lang="tr-TR" dirty="0"/>
        </a:p>
      </dgm:t>
    </dgm:pt>
    <dgm:pt modelId="{5085974E-F449-49F4-B0DE-8875BC314A29}" type="parTrans" cxnId="{FFAC54D7-DD5F-42D0-909B-5966D0E6B89E}">
      <dgm:prSet/>
      <dgm:spPr/>
      <dgm:t>
        <a:bodyPr/>
        <a:lstStyle/>
        <a:p>
          <a:endParaRPr lang="tr-TR"/>
        </a:p>
      </dgm:t>
    </dgm:pt>
    <dgm:pt modelId="{65681173-AE4F-4B7A-B424-1DD977F9A3AD}" type="sibTrans" cxnId="{FFAC54D7-DD5F-42D0-909B-5966D0E6B89E}">
      <dgm:prSet/>
      <dgm:spPr/>
      <dgm:t>
        <a:bodyPr/>
        <a:lstStyle/>
        <a:p>
          <a:endParaRPr lang="tr-TR"/>
        </a:p>
      </dgm:t>
    </dgm:pt>
    <dgm:pt modelId="{17EF743D-F8E1-472A-81E8-2095F6F1FA36}">
      <dgm:prSet phldrT="[Metin]"/>
      <dgm:spPr/>
      <dgm:t>
        <a:bodyPr/>
        <a:lstStyle/>
        <a:p>
          <a:r>
            <a:rPr lang="tr-TR" dirty="0" smtClean="0"/>
            <a:t>SOSYAL SORUMLULUK</a:t>
          </a:r>
          <a:endParaRPr lang="tr-TR" dirty="0"/>
        </a:p>
      </dgm:t>
    </dgm:pt>
    <dgm:pt modelId="{E317C10C-21DF-4CF7-9A2E-51E457626279}" type="parTrans" cxnId="{E3FEE195-0020-4D50-AF3E-08A537C08F1B}">
      <dgm:prSet/>
      <dgm:spPr/>
      <dgm:t>
        <a:bodyPr/>
        <a:lstStyle/>
        <a:p>
          <a:endParaRPr lang="tr-TR"/>
        </a:p>
      </dgm:t>
    </dgm:pt>
    <dgm:pt modelId="{63B9A4FE-3783-49AB-9653-C122AC99D556}" type="sibTrans" cxnId="{E3FEE195-0020-4D50-AF3E-08A537C08F1B}">
      <dgm:prSet/>
      <dgm:spPr/>
      <dgm:t>
        <a:bodyPr/>
        <a:lstStyle/>
        <a:p>
          <a:endParaRPr lang="tr-TR"/>
        </a:p>
      </dgm:t>
    </dgm:pt>
    <dgm:pt modelId="{AF38FB05-5C3B-46F8-83A2-33E6836294D6}" type="pres">
      <dgm:prSet presAssocID="{A1C0F199-0F18-4672-A8D5-3B2E3EAAD1D4}" presName="cycle" presStyleCnt="0">
        <dgm:presLayoutVars>
          <dgm:chMax val="1"/>
          <dgm:dir/>
          <dgm:animLvl val="ctr"/>
          <dgm:resizeHandles val="exact"/>
        </dgm:presLayoutVars>
      </dgm:prSet>
      <dgm:spPr/>
      <dgm:t>
        <a:bodyPr/>
        <a:lstStyle/>
        <a:p>
          <a:endParaRPr lang="tr-TR"/>
        </a:p>
      </dgm:t>
    </dgm:pt>
    <dgm:pt modelId="{703F97A4-4F14-4632-B685-29151A80136C}" type="pres">
      <dgm:prSet presAssocID="{95E4AB2C-14B2-4317-B12E-AB2B37A98280}" presName="centerShape" presStyleLbl="node0" presStyleIdx="0" presStyleCnt="1"/>
      <dgm:spPr/>
      <dgm:t>
        <a:bodyPr/>
        <a:lstStyle/>
        <a:p>
          <a:endParaRPr lang="tr-TR"/>
        </a:p>
      </dgm:t>
    </dgm:pt>
    <dgm:pt modelId="{4CEF608E-24BD-493A-9A5A-E8C78DF8D4CB}" type="pres">
      <dgm:prSet presAssocID="{4F65E836-307B-4215-926F-6FC30EA9BD43}" presName="parTrans" presStyleLbl="bgSibTrans2D1" presStyleIdx="0" presStyleCnt="3"/>
      <dgm:spPr/>
      <dgm:t>
        <a:bodyPr/>
        <a:lstStyle/>
        <a:p>
          <a:endParaRPr lang="tr-TR"/>
        </a:p>
      </dgm:t>
    </dgm:pt>
    <dgm:pt modelId="{5AAD7C57-86AA-429E-93D6-E69133FDC4BD}" type="pres">
      <dgm:prSet presAssocID="{1756810E-F10F-4506-BD56-B2666565C3A8}" presName="node" presStyleLbl="node1" presStyleIdx="0" presStyleCnt="3">
        <dgm:presLayoutVars>
          <dgm:bulletEnabled val="1"/>
        </dgm:presLayoutVars>
      </dgm:prSet>
      <dgm:spPr/>
      <dgm:t>
        <a:bodyPr/>
        <a:lstStyle/>
        <a:p>
          <a:endParaRPr lang="tr-TR"/>
        </a:p>
      </dgm:t>
    </dgm:pt>
    <dgm:pt modelId="{8844D2F0-458D-4F7D-88FE-1247E5DEAABC}" type="pres">
      <dgm:prSet presAssocID="{5085974E-F449-49F4-B0DE-8875BC314A29}" presName="parTrans" presStyleLbl="bgSibTrans2D1" presStyleIdx="1" presStyleCnt="3"/>
      <dgm:spPr/>
      <dgm:t>
        <a:bodyPr/>
        <a:lstStyle/>
        <a:p>
          <a:endParaRPr lang="tr-TR"/>
        </a:p>
      </dgm:t>
    </dgm:pt>
    <dgm:pt modelId="{17D3A4E8-3D58-4772-8820-6476102C0CF6}" type="pres">
      <dgm:prSet presAssocID="{00436009-A6B7-46EB-81E2-106D28C0CD71}" presName="node" presStyleLbl="node1" presStyleIdx="1" presStyleCnt="3">
        <dgm:presLayoutVars>
          <dgm:bulletEnabled val="1"/>
        </dgm:presLayoutVars>
      </dgm:prSet>
      <dgm:spPr/>
      <dgm:t>
        <a:bodyPr/>
        <a:lstStyle/>
        <a:p>
          <a:endParaRPr lang="tr-TR"/>
        </a:p>
      </dgm:t>
    </dgm:pt>
    <dgm:pt modelId="{58A35344-7C8B-47A2-BECF-8E4A625DF4B8}" type="pres">
      <dgm:prSet presAssocID="{E317C10C-21DF-4CF7-9A2E-51E457626279}" presName="parTrans" presStyleLbl="bgSibTrans2D1" presStyleIdx="2" presStyleCnt="3"/>
      <dgm:spPr/>
      <dgm:t>
        <a:bodyPr/>
        <a:lstStyle/>
        <a:p>
          <a:endParaRPr lang="tr-TR"/>
        </a:p>
      </dgm:t>
    </dgm:pt>
    <dgm:pt modelId="{C210DA7D-9D85-488C-AD8F-26924654F34C}" type="pres">
      <dgm:prSet presAssocID="{17EF743D-F8E1-472A-81E8-2095F6F1FA36}" presName="node" presStyleLbl="node1" presStyleIdx="2" presStyleCnt="3">
        <dgm:presLayoutVars>
          <dgm:bulletEnabled val="1"/>
        </dgm:presLayoutVars>
      </dgm:prSet>
      <dgm:spPr/>
      <dgm:t>
        <a:bodyPr/>
        <a:lstStyle/>
        <a:p>
          <a:endParaRPr lang="tr-TR"/>
        </a:p>
      </dgm:t>
    </dgm:pt>
  </dgm:ptLst>
  <dgm:cxnLst>
    <dgm:cxn modelId="{745314CE-C7A1-41AA-B2FC-E93EAE788100}" type="presOf" srcId="{00436009-A6B7-46EB-81E2-106D28C0CD71}" destId="{17D3A4E8-3D58-4772-8820-6476102C0CF6}" srcOrd="0" destOrd="0" presId="urn:microsoft.com/office/officeart/2005/8/layout/radial4"/>
    <dgm:cxn modelId="{644312E6-ECE3-4F1C-AEC9-BB73E0451BEA}" type="presOf" srcId="{95E4AB2C-14B2-4317-B12E-AB2B37A98280}" destId="{703F97A4-4F14-4632-B685-29151A80136C}" srcOrd="0" destOrd="0" presId="urn:microsoft.com/office/officeart/2005/8/layout/radial4"/>
    <dgm:cxn modelId="{CD220590-A1A8-47E8-8F93-23B7DFA55392}" type="presOf" srcId="{5085974E-F449-49F4-B0DE-8875BC314A29}" destId="{8844D2F0-458D-4F7D-88FE-1247E5DEAABC}" srcOrd="0" destOrd="0" presId="urn:microsoft.com/office/officeart/2005/8/layout/radial4"/>
    <dgm:cxn modelId="{2618078E-CF69-455C-9191-4EFDCC3AEC80}" type="presOf" srcId="{E317C10C-21DF-4CF7-9A2E-51E457626279}" destId="{58A35344-7C8B-47A2-BECF-8E4A625DF4B8}" srcOrd="0" destOrd="0" presId="urn:microsoft.com/office/officeart/2005/8/layout/radial4"/>
    <dgm:cxn modelId="{DDDF5D54-A23B-485B-87AF-D6381BD4CFE8}" type="presOf" srcId="{A1C0F199-0F18-4672-A8D5-3B2E3EAAD1D4}" destId="{AF38FB05-5C3B-46F8-83A2-33E6836294D6}" srcOrd="0" destOrd="0" presId="urn:microsoft.com/office/officeart/2005/8/layout/radial4"/>
    <dgm:cxn modelId="{3554FF5E-EBDD-4E02-9E04-047BAA30DE88}" type="presOf" srcId="{4F65E836-307B-4215-926F-6FC30EA9BD43}" destId="{4CEF608E-24BD-493A-9A5A-E8C78DF8D4CB}" srcOrd="0" destOrd="0" presId="urn:microsoft.com/office/officeart/2005/8/layout/radial4"/>
    <dgm:cxn modelId="{12702C0D-F917-4B80-8263-429909808DA1}" srcId="{95E4AB2C-14B2-4317-B12E-AB2B37A98280}" destId="{1756810E-F10F-4506-BD56-B2666565C3A8}" srcOrd="0" destOrd="0" parTransId="{4F65E836-307B-4215-926F-6FC30EA9BD43}" sibTransId="{A703CF92-BC52-4466-AF07-2A805CCDA155}"/>
    <dgm:cxn modelId="{E3FEE195-0020-4D50-AF3E-08A537C08F1B}" srcId="{95E4AB2C-14B2-4317-B12E-AB2B37A98280}" destId="{17EF743D-F8E1-472A-81E8-2095F6F1FA36}" srcOrd="2" destOrd="0" parTransId="{E317C10C-21DF-4CF7-9A2E-51E457626279}" sibTransId="{63B9A4FE-3783-49AB-9653-C122AC99D556}"/>
    <dgm:cxn modelId="{A7813124-543B-4D91-8DC8-24B03ED6CC73}" srcId="{A1C0F199-0F18-4672-A8D5-3B2E3EAAD1D4}" destId="{95E4AB2C-14B2-4317-B12E-AB2B37A98280}" srcOrd="0" destOrd="0" parTransId="{E33F72CC-F572-40A4-9AB9-1E820C184737}" sibTransId="{7499D3AC-6AA2-49EE-8F6C-34D2828C2909}"/>
    <dgm:cxn modelId="{63010583-F95C-4285-85FE-B7DBDB752674}" type="presOf" srcId="{1756810E-F10F-4506-BD56-B2666565C3A8}" destId="{5AAD7C57-86AA-429E-93D6-E69133FDC4BD}" srcOrd="0" destOrd="0" presId="urn:microsoft.com/office/officeart/2005/8/layout/radial4"/>
    <dgm:cxn modelId="{370D8B2F-9697-4BBD-9B51-17E9B2B6C515}" type="presOf" srcId="{17EF743D-F8E1-472A-81E8-2095F6F1FA36}" destId="{C210DA7D-9D85-488C-AD8F-26924654F34C}" srcOrd="0" destOrd="0" presId="urn:microsoft.com/office/officeart/2005/8/layout/radial4"/>
    <dgm:cxn modelId="{FFAC54D7-DD5F-42D0-909B-5966D0E6B89E}" srcId="{95E4AB2C-14B2-4317-B12E-AB2B37A98280}" destId="{00436009-A6B7-46EB-81E2-106D28C0CD71}" srcOrd="1" destOrd="0" parTransId="{5085974E-F449-49F4-B0DE-8875BC314A29}" sibTransId="{65681173-AE4F-4B7A-B424-1DD977F9A3AD}"/>
    <dgm:cxn modelId="{8833EE6A-3607-478E-B3F0-A9AC1721FF9F}" type="presParOf" srcId="{AF38FB05-5C3B-46F8-83A2-33E6836294D6}" destId="{703F97A4-4F14-4632-B685-29151A80136C}" srcOrd="0" destOrd="0" presId="urn:microsoft.com/office/officeart/2005/8/layout/radial4"/>
    <dgm:cxn modelId="{A73B6C27-183A-4395-8F06-31CC42A0AF63}" type="presParOf" srcId="{AF38FB05-5C3B-46F8-83A2-33E6836294D6}" destId="{4CEF608E-24BD-493A-9A5A-E8C78DF8D4CB}" srcOrd="1" destOrd="0" presId="urn:microsoft.com/office/officeart/2005/8/layout/radial4"/>
    <dgm:cxn modelId="{ADFD8747-B158-4191-8C8F-C659FD693D0B}" type="presParOf" srcId="{AF38FB05-5C3B-46F8-83A2-33E6836294D6}" destId="{5AAD7C57-86AA-429E-93D6-E69133FDC4BD}" srcOrd="2" destOrd="0" presId="urn:microsoft.com/office/officeart/2005/8/layout/radial4"/>
    <dgm:cxn modelId="{BB86AA55-FFCF-4F02-A827-B548C1B69531}" type="presParOf" srcId="{AF38FB05-5C3B-46F8-83A2-33E6836294D6}" destId="{8844D2F0-458D-4F7D-88FE-1247E5DEAABC}" srcOrd="3" destOrd="0" presId="urn:microsoft.com/office/officeart/2005/8/layout/radial4"/>
    <dgm:cxn modelId="{82B18D6F-67ED-4EBD-9341-5BDBE39F869A}" type="presParOf" srcId="{AF38FB05-5C3B-46F8-83A2-33E6836294D6}" destId="{17D3A4E8-3D58-4772-8820-6476102C0CF6}" srcOrd="4" destOrd="0" presId="urn:microsoft.com/office/officeart/2005/8/layout/radial4"/>
    <dgm:cxn modelId="{9C1B0D66-5034-444C-A66A-08ED8C885711}" type="presParOf" srcId="{AF38FB05-5C3B-46F8-83A2-33E6836294D6}" destId="{58A35344-7C8B-47A2-BECF-8E4A625DF4B8}" srcOrd="5" destOrd="0" presId="urn:microsoft.com/office/officeart/2005/8/layout/radial4"/>
    <dgm:cxn modelId="{8F0544E8-C55D-4693-B36E-D9C807A6D849}" type="presParOf" srcId="{AF38FB05-5C3B-46F8-83A2-33E6836294D6}" destId="{C210DA7D-9D85-488C-AD8F-26924654F34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F97A4-4F14-4632-B685-29151A80136C}">
      <dsp:nvSpPr>
        <dsp:cNvPr id="0" name=""/>
        <dsp:cNvSpPr/>
      </dsp:nvSpPr>
      <dsp:spPr>
        <a:xfrm>
          <a:off x="3198383" y="2395121"/>
          <a:ext cx="2010632" cy="201063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smtClean="0"/>
            <a:t>TÜKETİMDE DENGE</a:t>
          </a:r>
          <a:endParaRPr lang="tr-TR" sz="2200" kern="1200"/>
        </a:p>
      </dsp:txBody>
      <dsp:txXfrm>
        <a:off x="3492833" y="2689571"/>
        <a:ext cx="1421732" cy="1421732"/>
      </dsp:txXfrm>
    </dsp:sp>
    <dsp:sp modelId="{4CEF608E-24BD-493A-9A5A-E8C78DF8D4CB}">
      <dsp:nvSpPr>
        <dsp:cNvPr id="0" name=""/>
        <dsp:cNvSpPr/>
      </dsp:nvSpPr>
      <dsp:spPr>
        <a:xfrm rot="12900000">
          <a:off x="1905748" y="2044141"/>
          <a:ext cx="1540289" cy="5730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AD7C57-86AA-429E-93D6-E69133FDC4BD}">
      <dsp:nvSpPr>
        <dsp:cNvPr id="0" name=""/>
        <dsp:cNvSpPr/>
      </dsp:nvSpPr>
      <dsp:spPr>
        <a:xfrm>
          <a:off x="1089976" y="1124878"/>
          <a:ext cx="1910101" cy="15280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KANAAT</a:t>
          </a:r>
          <a:endParaRPr lang="tr-TR" sz="2200" kern="1200" dirty="0"/>
        </a:p>
      </dsp:txBody>
      <dsp:txXfrm>
        <a:off x="1134732" y="1169634"/>
        <a:ext cx="1820589" cy="1438569"/>
      </dsp:txXfrm>
    </dsp:sp>
    <dsp:sp modelId="{8844D2F0-458D-4F7D-88FE-1247E5DEAABC}">
      <dsp:nvSpPr>
        <dsp:cNvPr id="0" name=""/>
        <dsp:cNvSpPr/>
      </dsp:nvSpPr>
      <dsp:spPr>
        <a:xfrm rot="16200000">
          <a:off x="3433555" y="1248815"/>
          <a:ext cx="1540289" cy="5730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D3A4E8-3D58-4772-8820-6476102C0CF6}">
      <dsp:nvSpPr>
        <dsp:cNvPr id="0" name=""/>
        <dsp:cNvSpPr/>
      </dsp:nvSpPr>
      <dsp:spPr>
        <a:xfrm>
          <a:off x="3248649" y="1145"/>
          <a:ext cx="1910101" cy="15280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TEVAZU</a:t>
          </a:r>
          <a:endParaRPr lang="tr-TR" sz="2200" kern="1200" dirty="0"/>
        </a:p>
      </dsp:txBody>
      <dsp:txXfrm>
        <a:off x="3293405" y="45901"/>
        <a:ext cx="1820589" cy="1438569"/>
      </dsp:txXfrm>
    </dsp:sp>
    <dsp:sp modelId="{58A35344-7C8B-47A2-BECF-8E4A625DF4B8}">
      <dsp:nvSpPr>
        <dsp:cNvPr id="0" name=""/>
        <dsp:cNvSpPr/>
      </dsp:nvSpPr>
      <dsp:spPr>
        <a:xfrm rot="19500000">
          <a:off x="4961362" y="2044141"/>
          <a:ext cx="1540289" cy="5730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10DA7D-9D85-488C-AD8F-26924654F34C}">
      <dsp:nvSpPr>
        <dsp:cNvPr id="0" name=""/>
        <dsp:cNvSpPr/>
      </dsp:nvSpPr>
      <dsp:spPr>
        <a:xfrm>
          <a:off x="5407321" y="1124878"/>
          <a:ext cx="1910101" cy="15280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SOSYAL SORUMLULUK</a:t>
          </a:r>
          <a:endParaRPr lang="tr-TR" sz="2200" kern="1200" dirty="0"/>
        </a:p>
      </dsp:txBody>
      <dsp:txXfrm>
        <a:off x="5452077" y="1169634"/>
        <a:ext cx="1820589" cy="143856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7ADA5FF-3BAB-4650-8F8C-6E1A5B5202DE}" type="datetimeFigureOut">
              <a:rPr lang="tr-TR" smtClean="0"/>
              <a:t>22.03.2019</a:t>
            </a:fld>
            <a:endParaRPr lang="tr-T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832C479-A5B2-4E15-86BA-BB5D629C733C}" type="slidenum">
              <a:rPr lang="tr-TR" smtClean="0"/>
              <a:t>‹#›</a:t>
            </a:fld>
            <a:endParaRPr lang="tr-T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tr-T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tr-TR" smtClean="0"/>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7ADA5FF-3BAB-4650-8F8C-6E1A5B5202DE}" type="datetimeFigureOut">
              <a:rPr lang="tr-TR" smtClean="0"/>
              <a:t>22.03.2019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32C479-A5B2-4E15-86BA-BB5D629C733C}"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ADA5FF-3BAB-4650-8F8C-6E1A5B5202DE}" type="datetimeFigureOut">
              <a:rPr lang="tr-TR" smtClean="0"/>
              <a:t>22.03.2019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832C479-A5B2-4E15-86BA-BB5D629C733C}"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ADA5FF-3BAB-4650-8F8C-6E1A5B5202DE}" type="datetimeFigureOut">
              <a:rPr lang="tr-TR" smtClean="0"/>
              <a:t>22.03.2019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32C479-A5B2-4E15-86BA-BB5D629C733C}"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 name="Date Placeholder 8"/>
          <p:cNvSpPr>
            <a:spLocks noGrp="1"/>
          </p:cNvSpPr>
          <p:nvPr>
            <p:ph type="dt" sz="half" idx="10"/>
          </p:nvPr>
        </p:nvSpPr>
        <p:spPr/>
        <p:txBody>
          <a:bodyPr/>
          <a:lstStyle>
            <a:lvl1pPr>
              <a:defRPr>
                <a:solidFill>
                  <a:srgbClr val="FFFFFF"/>
                </a:solidFill>
              </a:defRPr>
            </a:lvl1pPr>
          </a:lstStyle>
          <a:p>
            <a:fld id="{57ADA5FF-3BAB-4650-8F8C-6E1A5B5202DE}" type="datetimeFigureOut">
              <a:rPr lang="tr-TR" smtClean="0"/>
              <a:t>22.03.2019</a:t>
            </a:fld>
            <a:endParaRPr lang="tr-T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832C479-A5B2-4E15-86BA-BB5D629C733C}" type="slidenum">
              <a:rPr lang="tr-TR" smtClean="0"/>
              <a:t>‹#›</a:t>
            </a:fld>
            <a:endParaRPr lang="tr-T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tr-T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tr-TR" smtClean="0"/>
              <a:t>Asıl başlık stili için tıklatın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7ADA5FF-3BAB-4650-8F8C-6E1A5B5202DE}" type="datetimeFigureOut">
              <a:rPr lang="tr-TR" smtClean="0"/>
              <a:t>22.03.2019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32C479-A5B2-4E15-86BA-BB5D629C733C}"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7ADA5FF-3BAB-4650-8F8C-6E1A5B5202DE}" type="datetimeFigureOut">
              <a:rPr lang="tr-TR" smtClean="0"/>
              <a:t>22.03.2019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832C479-A5B2-4E15-86BA-BB5D629C733C}"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ADA5FF-3BAB-4650-8F8C-6E1A5B5202DE}" type="datetimeFigureOut">
              <a:rPr lang="tr-TR" smtClean="0"/>
              <a:t>22.03.2019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32C479-A5B2-4E15-86BA-BB5D629C733C}" type="slidenum">
              <a:rPr lang="tr-TR" smtClean="0"/>
              <a:t>‹#›</a:t>
            </a:fld>
            <a:endParaRPr lang="tr-TR"/>
          </a:p>
        </p:txBody>
      </p:sp>
      <p:sp>
        <p:nvSpPr>
          <p:cNvPr id="6" name="Title 5"/>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7ADA5FF-3BAB-4650-8F8C-6E1A5B5202DE}" type="datetimeFigureOut">
              <a:rPr lang="tr-TR" smtClean="0"/>
              <a:t>22.03.2019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832C479-A5B2-4E15-86BA-BB5D629C733C}"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ADA5FF-3BAB-4650-8F8C-6E1A5B5202DE}" type="datetimeFigureOut">
              <a:rPr lang="tr-TR" smtClean="0"/>
              <a:t>22.03.2019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832C479-A5B2-4E15-86BA-BB5D629C733C}" type="slidenum">
              <a:rPr lang="tr-TR" smtClean="0"/>
              <a:t>‹#›</a:t>
            </a:fld>
            <a:endParaRPr lang="tr-T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tr-TR" smtClean="0"/>
              <a:t>Asıl başlık stili için tıklatın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ADA5FF-3BAB-4650-8F8C-6E1A5B5202DE}" type="datetimeFigureOut">
              <a:rPr lang="tr-TR" smtClean="0"/>
              <a:t>22.03.2019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32C479-A5B2-4E15-86BA-BB5D629C733C}" type="slidenum">
              <a:rPr lang="tr-TR" smtClean="0"/>
              <a:t>‹#›</a:t>
            </a:fld>
            <a:endParaRPr lang="tr-T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tr-TR" smtClean="0"/>
              <a:t>Asıl başlık stili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7ADA5FF-3BAB-4650-8F8C-6E1A5B5202DE}" type="datetimeFigureOut">
              <a:rPr lang="tr-TR" smtClean="0"/>
              <a:t>22.03.2019</a:t>
            </a:fld>
            <a:endParaRPr lang="tr-T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tr-T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832C479-A5B2-4E15-86BA-BB5D629C733C}"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m.milliyet.com.tr/yazarlar/meral-tamer/hane-halki-borcu-12-yilda-55-kat-artti-202625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r>
              <a:rPr lang="tr-TR" dirty="0" smtClean="0"/>
              <a:t>ADYÜ İİBF</a:t>
            </a:r>
          </a:p>
          <a:p>
            <a:r>
              <a:rPr lang="tr-TR" dirty="0" smtClean="0"/>
              <a:t>2019 BAHAR</a:t>
            </a:r>
            <a:endParaRPr lang="tr-TR" dirty="0"/>
          </a:p>
        </p:txBody>
      </p:sp>
      <p:sp>
        <p:nvSpPr>
          <p:cNvPr id="2" name="Başlık 1"/>
          <p:cNvSpPr>
            <a:spLocks noGrp="1"/>
          </p:cNvSpPr>
          <p:nvPr>
            <p:ph type="title"/>
          </p:nvPr>
        </p:nvSpPr>
        <p:spPr/>
        <p:txBody>
          <a:bodyPr/>
          <a:lstStyle/>
          <a:p>
            <a:r>
              <a:rPr lang="tr-TR" b="1" dirty="0" smtClean="0"/>
              <a:t>İSLAMDA SERMAYE BİRİKİMİ</a:t>
            </a:r>
            <a:endParaRPr lang="tr-TR" b="1" dirty="0"/>
          </a:p>
        </p:txBody>
      </p:sp>
    </p:spTree>
    <p:extLst>
      <p:ext uri="{BB962C8B-B14F-4D97-AF65-F5344CB8AC3E}">
        <p14:creationId xmlns:p14="http://schemas.microsoft.com/office/powerpoint/2010/main" val="116784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2400" dirty="0"/>
              <a:t>Allah </a:t>
            </a:r>
            <a:r>
              <a:rPr lang="tr-TR" sz="2400" dirty="0" err="1"/>
              <a:t>Resûlü</a:t>
            </a:r>
            <a:r>
              <a:rPr lang="tr-TR" sz="2400" dirty="0"/>
              <a:t> (s) tüketimde </a:t>
            </a:r>
            <a:r>
              <a:rPr lang="tr-TR" sz="2400" dirty="0" err="1"/>
              <a:t>itidâl</a:t>
            </a:r>
            <a:r>
              <a:rPr lang="tr-TR" sz="2400" dirty="0"/>
              <a:t> ile </a:t>
            </a:r>
            <a:r>
              <a:rPr lang="tr-TR" sz="2400" b="1" dirty="0"/>
              <a:t>kanaat</a:t>
            </a:r>
            <a:r>
              <a:rPr lang="tr-TR" sz="2400" dirty="0"/>
              <a:t> arasındaki </a:t>
            </a:r>
            <a:r>
              <a:rPr lang="tr-TR" sz="2400" dirty="0" err="1"/>
              <a:t>münâsebeti</a:t>
            </a:r>
            <a:r>
              <a:rPr lang="tr-TR" sz="2400" dirty="0"/>
              <a:t> ise “</a:t>
            </a:r>
            <a:r>
              <a:rPr lang="tr-TR" sz="2400" i="1" dirty="0"/>
              <a:t>Müslüman olan, rızkı kendisine yetecek kadar olan ve Allah’ın (cc) kendisini kanaat ettirdiği kimse gerçekten kurtulmuştur</a:t>
            </a:r>
            <a:r>
              <a:rPr lang="tr-TR" sz="2400" dirty="0"/>
              <a:t>.” </a:t>
            </a:r>
            <a:r>
              <a:rPr lang="tr-TR" sz="2400" dirty="0" err="1"/>
              <a:t>Muslim</a:t>
            </a:r>
            <a:r>
              <a:rPr lang="tr-TR" sz="2400" dirty="0"/>
              <a:t>, Zekat 125; </a:t>
            </a:r>
            <a:r>
              <a:rPr lang="tr-TR" sz="2400" dirty="0" err="1"/>
              <a:t>Tirmizî</a:t>
            </a:r>
            <a:r>
              <a:rPr lang="tr-TR" sz="2400" dirty="0"/>
              <a:t>, </a:t>
            </a:r>
            <a:r>
              <a:rPr lang="tr-TR" sz="2400" dirty="0" err="1"/>
              <a:t>Zuhd</a:t>
            </a:r>
            <a:r>
              <a:rPr lang="tr-TR" sz="2400" dirty="0"/>
              <a:t> 35. </a:t>
            </a:r>
            <a:r>
              <a:rPr lang="tr-TR" sz="2400" dirty="0" smtClean="0"/>
              <a:t>ifadeleriyle </a:t>
            </a:r>
            <a:r>
              <a:rPr lang="tr-TR" sz="2400" dirty="0"/>
              <a:t>açıklamıştır. Bu hadis-i şerifi düşündüğümüzde tüketimde dengenin hayata geçirilmesinin, ancak kanaat gibi mümin ahlakının önemli bir hasletini özümsemekle başarılabileceği anlaşılmaktadır. </a:t>
            </a:r>
            <a:r>
              <a:rPr lang="tr-TR" sz="2400" dirty="0" smtClean="0"/>
              <a:t>“</a:t>
            </a:r>
            <a:r>
              <a:rPr lang="tr-TR" sz="2400" i="1" dirty="0" smtClean="0"/>
              <a:t>Hanginiz </a:t>
            </a:r>
            <a:r>
              <a:rPr lang="tr-TR" sz="2400" i="1" dirty="0"/>
              <a:t>canı ve malı emniyet içinde, vücudu sıhhat ve afiyette, günlük azığı da yanında olduğu halde sabahlarsa, sanki bütün dünya kendisine verilmiş gibidir</a:t>
            </a:r>
            <a:r>
              <a:rPr lang="tr-TR" sz="2400" dirty="0"/>
              <a:t>.” </a:t>
            </a:r>
            <a:r>
              <a:rPr lang="tr-TR" sz="2400" dirty="0" err="1" smtClean="0"/>
              <a:t>Tirmizi</a:t>
            </a:r>
            <a:r>
              <a:rPr lang="tr-TR" sz="2400" dirty="0" smtClean="0"/>
              <a:t> </a:t>
            </a:r>
            <a:r>
              <a:rPr lang="tr-TR" sz="2400" dirty="0" err="1" smtClean="0"/>
              <a:t>Zühd</a:t>
            </a:r>
            <a:r>
              <a:rPr lang="tr-TR" sz="2400" dirty="0" smtClean="0"/>
              <a:t> 34</a:t>
            </a:r>
            <a:endParaRPr lang="tr-TR" dirty="0"/>
          </a:p>
        </p:txBody>
      </p:sp>
      <p:sp>
        <p:nvSpPr>
          <p:cNvPr id="3" name="Başlık 2"/>
          <p:cNvSpPr>
            <a:spLocks noGrp="1"/>
          </p:cNvSpPr>
          <p:nvPr>
            <p:ph type="title"/>
          </p:nvPr>
        </p:nvSpPr>
        <p:spPr/>
        <p:txBody>
          <a:bodyPr/>
          <a:lstStyle/>
          <a:p>
            <a:r>
              <a:rPr lang="tr-TR" dirty="0"/>
              <a:t>tüketimde </a:t>
            </a:r>
            <a:r>
              <a:rPr lang="tr-TR" dirty="0" smtClean="0"/>
              <a:t>denge-</a:t>
            </a:r>
            <a:r>
              <a:rPr lang="tr-TR" b="1" dirty="0" smtClean="0"/>
              <a:t>kanaat</a:t>
            </a:r>
            <a:r>
              <a:rPr lang="tr-TR" dirty="0" smtClean="0"/>
              <a:t> </a:t>
            </a:r>
            <a:endParaRPr lang="tr-TR" dirty="0"/>
          </a:p>
        </p:txBody>
      </p:sp>
    </p:spTree>
    <p:extLst>
      <p:ext uri="{BB962C8B-B14F-4D97-AF65-F5344CB8AC3E}">
        <p14:creationId xmlns:p14="http://schemas.microsoft.com/office/powerpoint/2010/main" val="139221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Ülkemizde ve dünyada pek çok insanın fakirlik içerisinde olduğunu gören bir Müslümanın iç huzuruyla lüks bir hayatı sindirebilmesi ve tüketimde aşırılıklara gidebilmesi, Müslümanların sıkıntısını hissedememenin ve nebevî mesajlarda ifadesini bulan İ</a:t>
            </a:r>
            <a:r>
              <a:rPr lang="tr-TR" sz="2400" dirty="0" smtClean="0"/>
              <a:t>slâmî </a:t>
            </a:r>
            <a:r>
              <a:rPr lang="tr-TR" sz="2400" dirty="0"/>
              <a:t>kardeşlik ve dayanışma ruhunu tam kavrayamamış olmasının sonucudur. Dinimizin büyük bir hassasiyetle üzerinde durduğu sosyal sorumluluk duygusu bir Müslümanın tüketim karar ve tercihlerini yönlendirmede etkili olacaktır. </a:t>
            </a:r>
          </a:p>
        </p:txBody>
      </p:sp>
      <p:sp>
        <p:nvSpPr>
          <p:cNvPr id="3" name="Başlık 2"/>
          <p:cNvSpPr>
            <a:spLocks noGrp="1"/>
          </p:cNvSpPr>
          <p:nvPr>
            <p:ph type="title"/>
          </p:nvPr>
        </p:nvSpPr>
        <p:spPr/>
        <p:txBody>
          <a:bodyPr/>
          <a:lstStyle/>
          <a:p>
            <a:r>
              <a:rPr lang="tr-TR" dirty="0"/>
              <a:t>tüketimde </a:t>
            </a:r>
            <a:r>
              <a:rPr lang="tr-TR" dirty="0" smtClean="0"/>
              <a:t>denge-</a:t>
            </a:r>
            <a:r>
              <a:rPr lang="tr-TR" b="1" dirty="0" smtClean="0"/>
              <a:t>sosyal sorumluluk</a:t>
            </a:r>
            <a:endParaRPr lang="tr-TR" dirty="0"/>
          </a:p>
        </p:txBody>
      </p:sp>
    </p:spTree>
    <p:extLst>
      <p:ext uri="{BB962C8B-B14F-4D97-AF65-F5344CB8AC3E}">
        <p14:creationId xmlns:p14="http://schemas.microsoft.com/office/powerpoint/2010/main" val="3342651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2400" dirty="0"/>
              <a:t>Nitekim Hz. Peygamber (s) bu hususta “</a:t>
            </a:r>
            <a:r>
              <a:rPr lang="tr-TR" sz="2400" i="1" dirty="0"/>
              <a:t>Herhangi bir bölge halkı arasında, aç bir kimse sabahlarsa, Allah'ın (cc) zimmeti (himayesi) onlardan alınır</a:t>
            </a:r>
            <a:r>
              <a:rPr lang="tr-TR" sz="2400" dirty="0"/>
              <a:t>.” </a:t>
            </a:r>
            <a:r>
              <a:rPr lang="tr-TR" sz="2400" dirty="0" err="1"/>
              <a:t>Ahmed</a:t>
            </a:r>
            <a:r>
              <a:rPr lang="tr-TR" sz="2400" dirty="0"/>
              <a:t>  b. </a:t>
            </a:r>
            <a:r>
              <a:rPr lang="tr-TR" sz="2400" dirty="0" err="1"/>
              <a:t>Hanbel</a:t>
            </a:r>
            <a:r>
              <a:rPr lang="tr-TR" sz="2400" dirty="0"/>
              <a:t>, </a:t>
            </a:r>
            <a:r>
              <a:rPr lang="tr-TR" sz="2400" dirty="0" err="1"/>
              <a:t>Müsned</a:t>
            </a:r>
            <a:r>
              <a:rPr lang="tr-TR" sz="2400" dirty="0"/>
              <a:t>, VIII, </a:t>
            </a:r>
            <a:r>
              <a:rPr lang="tr-TR" sz="2400" dirty="0" smtClean="0"/>
              <a:t>481 buyurmuştur</a:t>
            </a:r>
            <a:r>
              <a:rPr lang="tr-TR" sz="2400" dirty="0"/>
              <a:t>. Yine “</a:t>
            </a:r>
            <a:r>
              <a:rPr lang="tr-TR" sz="2400" i="1" dirty="0"/>
              <a:t>Komşusu aç iken, kendisi tok olan (gerçek) mümin değildir.”</a:t>
            </a:r>
            <a:r>
              <a:rPr lang="tr-TR" sz="2400" dirty="0"/>
              <a:t> </a:t>
            </a:r>
            <a:r>
              <a:rPr lang="tr-TR" sz="2400" dirty="0" err="1"/>
              <a:t>Buhârî</a:t>
            </a:r>
            <a:r>
              <a:rPr lang="tr-TR" sz="2400" dirty="0"/>
              <a:t>, </a:t>
            </a:r>
            <a:r>
              <a:rPr lang="tr-TR" sz="2400" i="1" dirty="0"/>
              <a:t>el-</a:t>
            </a:r>
            <a:r>
              <a:rPr lang="tr-TR" sz="2400" i="1" dirty="0" err="1"/>
              <a:t>Edebu’l</a:t>
            </a:r>
            <a:r>
              <a:rPr lang="tr-TR" sz="2400" i="1" dirty="0"/>
              <a:t>-</a:t>
            </a:r>
            <a:r>
              <a:rPr lang="tr-TR" sz="2400" i="1" dirty="0" err="1"/>
              <a:t>Mufred</a:t>
            </a:r>
            <a:r>
              <a:rPr lang="tr-TR" sz="2400" dirty="0"/>
              <a:t>, Hadis </a:t>
            </a:r>
            <a:r>
              <a:rPr lang="tr-TR" sz="2400" dirty="0" smtClean="0"/>
              <a:t>no:112 nebevî </a:t>
            </a:r>
            <a:r>
              <a:rPr lang="tr-TR" sz="2400" dirty="0"/>
              <a:t>irşadı tüketimde denge ile </a:t>
            </a:r>
            <a:r>
              <a:rPr lang="tr-TR" sz="2400" b="1" dirty="0" err="1"/>
              <a:t>diğergamlık</a:t>
            </a:r>
            <a:r>
              <a:rPr lang="tr-TR" sz="2400" b="1" dirty="0"/>
              <a:t> ruhu</a:t>
            </a:r>
            <a:r>
              <a:rPr lang="tr-TR" sz="2400" dirty="0"/>
              <a:t> ve </a:t>
            </a:r>
            <a:r>
              <a:rPr lang="tr-TR" sz="2400" b="1" dirty="0" smtClean="0"/>
              <a:t>sosyal sorumluluk duygusu</a:t>
            </a:r>
            <a:r>
              <a:rPr lang="tr-TR" sz="2400" dirty="0" smtClean="0"/>
              <a:t> </a:t>
            </a:r>
            <a:r>
              <a:rPr lang="tr-TR" sz="2400" dirty="0"/>
              <a:t>arasındaki yakın bağlantıya dikkat çekmektedir. Dolayısıyla Müslümanların durumlarıyla yakından ilgilenen bir Müslüman tüketimde aşırılıklara karşı kendini frenlemiş ve din kardeşlerine empati yapmış olacaktır.</a:t>
            </a:r>
          </a:p>
          <a:p>
            <a:endParaRPr lang="tr-TR" dirty="0"/>
          </a:p>
        </p:txBody>
      </p:sp>
      <p:sp>
        <p:nvSpPr>
          <p:cNvPr id="3" name="Başlık 2"/>
          <p:cNvSpPr>
            <a:spLocks noGrp="1"/>
          </p:cNvSpPr>
          <p:nvPr>
            <p:ph type="title"/>
          </p:nvPr>
        </p:nvSpPr>
        <p:spPr/>
        <p:txBody>
          <a:bodyPr/>
          <a:lstStyle/>
          <a:p>
            <a:r>
              <a:rPr lang="tr-TR" dirty="0"/>
              <a:t>tüketimde denge-</a:t>
            </a:r>
            <a:r>
              <a:rPr lang="tr-TR" b="1" dirty="0"/>
              <a:t>sosyal sorumluluk</a:t>
            </a:r>
            <a:endParaRPr lang="tr-TR" dirty="0"/>
          </a:p>
        </p:txBody>
      </p:sp>
    </p:spTree>
    <p:extLst>
      <p:ext uri="{BB962C8B-B14F-4D97-AF65-F5344CB8AC3E}">
        <p14:creationId xmlns:p14="http://schemas.microsoft.com/office/powerpoint/2010/main" val="3127444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lnSpcReduction="10000"/>
          </a:bodyPr>
          <a:lstStyle/>
          <a:p>
            <a:r>
              <a:rPr lang="tr-TR" sz="2400" b="1" dirty="0"/>
              <a:t>Dünyaya hırs göstermeme</a:t>
            </a:r>
            <a:r>
              <a:rPr lang="tr-TR" sz="2400" dirty="0"/>
              <a:t> ve </a:t>
            </a:r>
            <a:r>
              <a:rPr lang="tr-TR" sz="2400" b="1" dirty="0"/>
              <a:t>nefsine hâkim olma</a:t>
            </a:r>
            <a:r>
              <a:rPr lang="tr-TR" sz="2400" dirty="0"/>
              <a:t> ile tüketimde </a:t>
            </a:r>
            <a:r>
              <a:rPr lang="tr-TR" sz="2400" dirty="0" err="1"/>
              <a:t>itidâl</a:t>
            </a:r>
            <a:r>
              <a:rPr lang="tr-TR" sz="2400" dirty="0"/>
              <a:t> arasındaki ilişkiyi şu </a:t>
            </a:r>
            <a:r>
              <a:rPr lang="tr-TR" sz="2400" dirty="0" err="1"/>
              <a:t>hadîs</a:t>
            </a:r>
            <a:r>
              <a:rPr lang="tr-TR" sz="2400" dirty="0"/>
              <a:t>-i nebevî gösterir: “</a:t>
            </a:r>
            <a:r>
              <a:rPr lang="tr-TR" sz="2400" i="1" dirty="0" err="1"/>
              <a:t>Şübhesiz</a:t>
            </a:r>
            <a:r>
              <a:rPr lang="tr-TR" sz="2400" i="1" dirty="0"/>
              <a:t> bu </a:t>
            </a:r>
            <a:r>
              <a:rPr lang="tr-TR" sz="2400" i="1" dirty="0" err="1"/>
              <a:t>dünyâ</a:t>
            </a:r>
            <a:r>
              <a:rPr lang="tr-TR" sz="2400" i="1" dirty="0"/>
              <a:t> malı, (sanki) yeşil renkli, yemesi tatlı bir meyvedir. Her kim bu malı hırs duymadan alırsa, o mal kendisi için bereketli kılınır. Her kim de bunu hırs ile alırsa bu mal, alan kimse için bereketli olmaz. O kimse, yiyen fakat doymayan kimse gibidir</a:t>
            </a:r>
            <a:r>
              <a:rPr lang="tr-TR" sz="2400" dirty="0"/>
              <a:t>.” </a:t>
            </a:r>
            <a:r>
              <a:rPr lang="tr-TR" sz="2400" dirty="0" err="1"/>
              <a:t>Buhârî</a:t>
            </a:r>
            <a:r>
              <a:rPr lang="tr-TR" sz="2400" dirty="0"/>
              <a:t>, Zekat 51; </a:t>
            </a:r>
            <a:r>
              <a:rPr lang="tr-TR" sz="2400" dirty="0" err="1"/>
              <a:t>Muslim</a:t>
            </a:r>
            <a:r>
              <a:rPr lang="tr-TR" sz="2400" dirty="0"/>
              <a:t>, Zekat 96.</a:t>
            </a:r>
          </a:p>
          <a:p>
            <a:r>
              <a:rPr lang="tr-TR" sz="2400" dirty="0" smtClean="0"/>
              <a:t>Mala </a:t>
            </a:r>
            <a:r>
              <a:rPr lang="tr-TR" sz="2400" dirty="0"/>
              <a:t>hırs duyulması sonucu insan, yiyen ancak doymayan bir kimse örneğinde olduğu üzere sürekli daha çok tüketme eğilimi gösterecek fakat tüketimindeki artış kendisini bir doyum seviyesine ulaştırmayacaktır. </a:t>
            </a:r>
          </a:p>
          <a:p>
            <a:endParaRPr lang="tr-TR" dirty="0"/>
          </a:p>
        </p:txBody>
      </p:sp>
      <p:sp>
        <p:nvSpPr>
          <p:cNvPr id="3" name="Başlık 2"/>
          <p:cNvSpPr>
            <a:spLocks noGrp="1"/>
          </p:cNvSpPr>
          <p:nvPr>
            <p:ph type="title"/>
          </p:nvPr>
        </p:nvSpPr>
        <p:spPr/>
        <p:txBody>
          <a:bodyPr/>
          <a:lstStyle/>
          <a:p>
            <a:r>
              <a:rPr lang="tr-TR" dirty="0" err="1" smtClean="0"/>
              <a:t>tüketİmde</a:t>
            </a:r>
            <a:r>
              <a:rPr lang="tr-TR" dirty="0" smtClean="0"/>
              <a:t> denge-dünyaya </a:t>
            </a:r>
            <a:r>
              <a:rPr lang="tr-TR" dirty="0" err="1" smtClean="0"/>
              <a:t>hIrs</a:t>
            </a:r>
            <a:r>
              <a:rPr lang="tr-TR" dirty="0" smtClean="0"/>
              <a:t> göstermeme</a:t>
            </a:r>
            <a:endParaRPr lang="tr-TR" dirty="0"/>
          </a:p>
        </p:txBody>
      </p:sp>
    </p:spTree>
    <p:extLst>
      <p:ext uri="{BB962C8B-B14F-4D97-AF65-F5344CB8AC3E}">
        <p14:creationId xmlns:p14="http://schemas.microsoft.com/office/powerpoint/2010/main" val="1132705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27384"/>
            <a:ext cx="10036422" cy="669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2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Tüketimde denge, yemede, içmede, giyimde, kullanılan suda, elektrikte, ev eşyalarında, kısaca her türlü tüketilen maddede söz konusudur. Çağımız bir israf çağına dönüşmüş olduğundan dolayı günümüzde israfın bu sayılan boyutlarının her birini rahatlıkla </a:t>
            </a:r>
            <a:r>
              <a:rPr lang="tr-TR" sz="2400" dirty="0" err="1"/>
              <a:t>müşâhede</a:t>
            </a:r>
            <a:r>
              <a:rPr lang="tr-TR" sz="2400" dirty="0"/>
              <a:t> etmek mümkündür. Bu dönüşümde kültürün son derece önemli bir tesiri söz konusu olup eskiden lüks sayılan tüketimler zamanla tabiî ihtiyaç olarak görülmeye başlanmıştır. </a:t>
            </a:r>
          </a:p>
        </p:txBody>
      </p:sp>
      <p:sp>
        <p:nvSpPr>
          <p:cNvPr id="3" name="Başlık 2"/>
          <p:cNvSpPr>
            <a:spLocks noGrp="1"/>
          </p:cNvSpPr>
          <p:nvPr>
            <p:ph type="title"/>
          </p:nvPr>
        </p:nvSpPr>
        <p:spPr/>
        <p:txBody>
          <a:bodyPr/>
          <a:lstStyle/>
          <a:p>
            <a:r>
              <a:rPr lang="tr-TR" dirty="0" smtClean="0"/>
              <a:t>Günümüzde İsraf: TÜKETİM TOPLUMU </a:t>
            </a:r>
            <a:br>
              <a:rPr lang="tr-TR" dirty="0" smtClean="0"/>
            </a:br>
            <a:r>
              <a:rPr lang="tr-TR" dirty="0" smtClean="0"/>
              <a:t>TÜKETİRKEN TÜKENMEK</a:t>
            </a:r>
            <a:endParaRPr lang="tr-TR" dirty="0"/>
          </a:p>
        </p:txBody>
      </p:sp>
    </p:spTree>
    <p:extLst>
      <p:ext uri="{BB962C8B-B14F-4D97-AF65-F5344CB8AC3E}">
        <p14:creationId xmlns:p14="http://schemas.microsoft.com/office/powerpoint/2010/main" val="3451061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dirty="0"/>
              <a:t>‘Sınırsız ihtiyaç’ üzerine temellendirilen modern toplumlar, aynı zamanda ‘tüketim toplumu’ olarak da nitelendirilir. Tüketim toplumu, tüketimin reklam ve moda gibi araçlarla sürekli teşvik edildiği; üretimin ihtiyaçlara göre değil de </a:t>
            </a:r>
            <a:r>
              <a:rPr lang="tr-TR" dirty="0" err="1"/>
              <a:t>pazarlanabilirlik</a:t>
            </a:r>
            <a:r>
              <a:rPr lang="tr-TR" dirty="0"/>
              <a:t> durumuna göre gerçekleştirildiği toplumlardır. Bu tür toplumlarda, mal/hizmetler, bizzat sahip oldukları özellik veya niteliklerden ziyade, başka </a:t>
            </a:r>
            <a:r>
              <a:rPr lang="tr-TR" dirty="0" err="1"/>
              <a:t>sâiklerle</a:t>
            </a:r>
            <a:r>
              <a:rPr lang="tr-TR" dirty="0"/>
              <a:t> (gerekçelerle) tüketilirler. Tüketim kültürünün en önemli unsurları, </a:t>
            </a:r>
            <a:r>
              <a:rPr lang="tr-TR" dirty="0" err="1"/>
              <a:t>AVM’ler</a:t>
            </a:r>
            <a:r>
              <a:rPr lang="tr-TR" dirty="0"/>
              <a:t>, markalar, tüketici kredileri ve kitle iletişim araçlarıdır. Tüketim toplumlarının, gelişmiş ülkelerde refah düzeyi yüksek mutlu bireyler ve toplumlar oluşturacağı iddia edilse de; aslında tüketim toplumlarında ekonomik eşitsizliğin artması, bireylerin bencilleşmesi ve alt gelir gruplarının üst gruplara benzemeye çalışması neticesinde manevi değerlerden uzaklaşmış ve hırçınlaşmış bireyler oluşmaktadır.</a:t>
            </a:r>
            <a:endParaRPr lang="tr-TR" dirty="0"/>
          </a:p>
        </p:txBody>
      </p:sp>
      <p:sp>
        <p:nvSpPr>
          <p:cNvPr id="3" name="Başlık 2"/>
          <p:cNvSpPr>
            <a:spLocks noGrp="1"/>
          </p:cNvSpPr>
          <p:nvPr>
            <p:ph type="title"/>
          </p:nvPr>
        </p:nvSpPr>
        <p:spPr/>
        <p:txBody>
          <a:bodyPr/>
          <a:lstStyle/>
          <a:p>
            <a:r>
              <a:rPr lang="tr-TR" dirty="0" smtClean="0"/>
              <a:t>TÜKETİM TOPLUMU</a:t>
            </a:r>
            <a:endParaRPr lang="tr-TR" dirty="0"/>
          </a:p>
        </p:txBody>
      </p:sp>
    </p:spTree>
    <p:extLst>
      <p:ext uri="{BB962C8B-B14F-4D97-AF65-F5344CB8AC3E}">
        <p14:creationId xmlns:p14="http://schemas.microsoft.com/office/powerpoint/2010/main" val="998593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moda temelli tüketimde amaç, başkalarına benzeme ve kitleye uymak ve bu şekilde benimsenmek ve takdir görmektir. Kişinin alım gücünü ve sosyal prestijini göstermesi sebebiyle</a:t>
            </a:r>
            <a:r>
              <a:rPr lang="tr-TR" dirty="0" smtClean="0"/>
              <a:t>,</a:t>
            </a:r>
            <a:r>
              <a:rPr lang="tr-TR" dirty="0"/>
              <a:t> astronomik (çok yüksek) fiyatına rağmen yapılan harcamalar ise ‘gösteriş tüketimi’ olarak ifade edilir. Yine çok az sayıda kişi sahip olduğu için farklılaştırıcı ve seçkinlik duygusu vermesi özelliğinden dolayı az sayıda üretilen yüksek fiyatlı bazı ürünlerin talep edilmesi de bu kapsamdadır. Bütün bu yaklaşımlar, daha hesaplı maddelerle ihtiyaçlarını giderebilecekleri halde, daha pahalı maddeleri tercih etmeleriyle sonuçlanmaktadır.</a:t>
            </a:r>
            <a:endParaRPr lang="tr-TR" dirty="0"/>
          </a:p>
        </p:txBody>
      </p:sp>
      <p:sp>
        <p:nvSpPr>
          <p:cNvPr id="3" name="Başlık 2"/>
          <p:cNvSpPr>
            <a:spLocks noGrp="1"/>
          </p:cNvSpPr>
          <p:nvPr>
            <p:ph type="title"/>
          </p:nvPr>
        </p:nvSpPr>
        <p:spPr/>
        <p:txBody>
          <a:bodyPr/>
          <a:lstStyle/>
          <a:p>
            <a:r>
              <a:rPr lang="tr-TR" dirty="0" smtClean="0"/>
              <a:t>TÜKETİM TOPLUMU</a:t>
            </a:r>
            <a:endParaRPr lang="tr-TR" dirty="0"/>
          </a:p>
        </p:txBody>
      </p:sp>
    </p:spTree>
    <p:extLst>
      <p:ext uri="{BB962C8B-B14F-4D97-AF65-F5344CB8AC3E}">
        <p14:creationId xmlns:p14="http://schemas.microsoft.com/office/powerpoint/2010/main" val="361907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8523"/>
            <a:ext cx="6768752" cy="676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536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lnSpcReduction="10000"/>
          </a:bodyPr>
          <a:lstStyle/>
          <a:p>
            <a:r>
              <a:rPr lang="tr-TR" sz="2400" dirty="0"/>
              <a:t>Hz. Peygamber (s) “</a:t>
            </a:r>
            <a:r>
              <a:rPr lang="tr-TR" sz="2400" i="1" dirty="0"/>
              <a:t>İki kişinin yemeği üç kişiye, üç kişinin yemeği de dört kişiye yeterlidir</a:t>
            </a:r>
            <a:r>
              <a:rPr lang="tr-TR" sz="2400" dirty="0"/>
              <a:t>.” </a:t>
            </a:r>
            <a:r>
              <a:rPr lang="tr-TR" sz="2400" dirty="0" err="1"/>
              <a:t>Muslim</a:t>
            </a:r>
            <a:r>
              <a:rPr lang="tr-TR" sz="2400" dirty="0"/>
              <a:t>, </a:t>
            </a:r>
            <a:r>
              <a:rPr lang="tr-TR" sz="2400" dirty="0" err="1"/>
              <a:t>Eşribe</a:t>
            </a:r>
            <a:r>
              <a:rPr lang="tr-TR" sz="2400" dirty="0"/>
              <a:t>, 179; </a:t>
            </a:r>
            <a:r>
              <a:rPr lang="tr-TR" sz="2400" dirty="0" err="1"/>
              <a:t>İbn</a:t>
            </a:r>
            <a:r>
              <a:rPr lang="tr-TR" sz="2400" dirty="0"/>
              <a:t> </a:t>
            </a:r>
            <a:r>
              <a:rPr lang="tr-TR" sz="2400" dirty="0" err="1"/>
              <a:t>Mâce</a:t>
            </a:r>
            <a:r>
              <a:rPr lang="tr-TR" sz="2400" dirty="0"/>
              <a:t>, </a:t>
            </a:r>
            <a:r>
              <a:rPr lang="tr-TR" sz="2400" dirty="0" err="1"/>
              <a:t>Et’ime</a:t>
            </a:r>
            <a:r>
              <a:rPr lang="tr-TR" sz="2400" dirty="0"/>
              <a:t> 2.</a:t>
            </a:r>
            <a:r>
              <a:rPr lang="tr-TR" sz="2400" dirty="0" smtClean="0"/>
              <a:t>beyânıyla</a:t>
            </a:r>
            <a:r>
              <a:rPr lang="tr-TR" sz="2400" dirty="0"/>
              <a:t>, dikkat edildiği takdirde, yemek hususunda ölçülü davranmanın mümkün olduğuna işaret etmektedir. </a:t>
            </a:r>
          </a:p>
          <a:p>
            <a:r>
              <a:rPr lang="tr-TR" sz="2400" dirty="0"/>
              <a:t>Konuyla ilgili diğer bir hadiste </a:t>
            </a:r>
            <a:r>
              <a:rPr lang="tr-TR" sz="2400" dirty="0" err="1"/>
              <a:t>Resûlullah</a:t>
            </a:r>
            <a:r>
              <a:rPr lang="tr-TR" sz="2400" dirty="0"/>
              <a:t> (s) “</a:t>
            </a:r>
            <a:r>
              <a:rPr lang="tr-TR" sz="2400" i="1" dirty="0"/>
              <a:t>Âdemoğlu midesinden daha kötü bir kap doldurmamıştır. Âdem oğluna, belini doğrultan bir kaç lokma yeterlidir. Eğer Âdem oğlu illa da yemek isterse, (midenin) üçte biri yiyecek, üçte biri içecek ve üçte biri de nefes içindir</a:t>
            </a:r>
            <a:r>
              <a:rPr lang="tr-TR" sz="2400" dirty="0"/>
              <a:t>.” </a:t>
            </a:r>
            <a:r>
              <a:rPr lang="tr-TR" sz="2400" dirty="0" err="1"/>
              <a:t>İbn</a:t>
            </a:r>
            <a:r>
              <a:rPr lang="tr-TR" sz="2400" dirty="0"/>
              <a:t> </a:t>
            </a:r>
            <a:r>
              <a:rPr lang="tr-TR" sz="2400" dirty="0" err="1"/>
              <a:t>Mâce</a:t>
            </a:r>
            <a:r>
              <a:rPr lang="tr-TR" sz="2400" dirty="0"/>
              <a:t>, </a:t>
            </a:r>
            <a:r>
              <a:rPr lang="tr-TR" sz="2400" dirty="0" err="1"/>
              <a:t>Et’ime</a:t>
            </a:r>
            <a:r>
              <a:rPr lang="tr-TR" sz="2400" dirty="0"/>
              <a:t> 50; </a:t>
            </a:r>
            <a:r>
              <a:rPr lang="tr-TR" sz="2400" dirty="0" err="1"/>
              <a:t>Tirmizî</a:t>
            </a:r>
            <a:r>
              <a:rPr lang="tr-TR" sz="2400" dirty="0"/>
              <a:t>, </a:t>
            </a:r>
            <a:r>
              <a:rPr lang="tr-TR" sz="2400" dirty="0" err="1"/>
              <a:t>Zühd</a:t>
            </a:r>
            <a:r>
              <a:rPr lang="tr-TR" sz="2400" dirty="0"/>
              <a:t> 47. </a:t>
            </a:r>
            <a:r>
              <a:rPr lang="tr-TR" sz="2400" dirty="0" smtClean="0"/>
              <a:t>buyurarak </a:t>
            </a:r>
            <a:r>
              <a:rPr lang="tr-TR" sz="2400" dirty="0"/>
              <a:t>yemekte ölçünün nasıl olması gerektiğini </a:t>
            </a:r>
            <a:r>
              <a:rPr lang="tr-TR" sz="2400" dirty="0" err="1"/>
              <a:t>izâh</a:t>
            </a:r>
            <a:r>
              <a:rPr lang="tr-TR" sz="2400" dirty="0"/>
              <a:t> </a:t>
            </a:r>
            <a:r>
              <a:rPr lang="tr-TR" sz="2400" dirty="0" smtClean="0"/>
              <a:t>etmiştir</a:t>
            </a:r>
            <a:endParaRPr lang="tr-TR" sz="2400" dirty="0"/>
          </a:p>
          <a:p>
            <a:endParaRPr lang="tr-TR" dirty="0"/>
          </a:p>
        </p:txBody>
      </p:sp>
      <p:sp>
        <p:nvSpPr>
          <p:cNvPr id="3" name="Başlık 2"/>
          <p:cNvSpPr>
            <a:spLocks noGrp="1"/>
          </p:cNvSpPr>
          <p:nvPr>
            <p:ph type="title"/>
          </p:nvPr>
        </p:nvSpPr>
        <p:spPr/>
        <p:txBody>
          <a:bodyPr/>
          <a:lstStyle/>
          <a:p>
            <a:r>
              <a:rPr lang="tr-TR" dirty="0" smtClean="0"/>
              <a:t>Yemede denge</a:t>
            </a:r>
            <a:endParaRPr lang="tr-TR" dirty="0"/>
          </a:p>
        </p:txBody>
      </p:sp>
    </p:spTree>
    <p:extLst>
      <p:ext uri="{BB962C8B-B14F-4D97-AF65-F5344CB8AC3E}">
        <p14:creationId xmlns:p14="http://schemas.microsoft.com/office/powerpoint/2010/main" val="2913624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600" dirty="0"/>
              <a:t>T</a:t>
            </a:r>
            <a:r>
              <a:rPr lang="tr-TR" sz="2600" dirty="0" smtClean="0"/>
              <a:t>oplumun </a:t>
            </a:r>
            <a:r>
              <a:rPr lang="tr-TR" sz="2600" dirty="0"/>
              <a:t>ihtiyaç duyduğu yatırımların finansmanı ancak başarılı bir sermaye birikimi süreci ile </a:t>
            </a:r>
            <a:r>
              <a:rPr lang="tr-TR" sz="2600" dirty="0" smtClean="0"/>
              <a:t>mümkündür. Sermaye birikimi için gerekli adımlar:</a:t>
            </a:r>
          </a:p>
          <a:p>
            <a:r>
              <a:rPr lang="tr-TR" sz="2600" dirty="0" smtClean="0"/>
              <a:t>Tüketimde denge</a:t>
            </a:r>
          </a:p>
          <a:p>
            <a:r>
              <a:rPr lang="tr-TR" sz="2600" dirty="0" smtClean="0"/>
              <a:t>İnfakta (sosyal yardımlaşma) denge</a:t>
            </a:r>
          </a:p>
          <a:p>
            <a:r>
              <a:rPr lang="tr-TR" sz="2600" dirty="0" smtClean="0"/>
              <a:t>Tasarruf </a:t>
            </a:r>
          </a:p>
          <a:p>
            <a:r>
              <a:rPr lang="tr-TR" sz="2600" dirty="0" smtClean="0"/>
              <a:t>Yatırım</a:t>
            </a:r>
          </a:p>
          <a:p>
            <a:endParaRPr lang="tr-TR" dirty="0"/>
          </a:p>
        </p:txBody>
      </p:sp>
      <p:sp>
        <p:nvSpPr>
          <p:cNvPr id="3" name="Başlık 2"/>
          <p:cNvSpPr>
            <a:spLocks noGrp="1"/>
          </p:cNvSpPr>
          <p:nvPr>
            <p:ph type="title"/>
          </p:nvPr>
        </p:nvSpPr>
        <p:spPr/>
        <p:txBody>
          <a:bodyPr/>
          <a:lstStyle/>
          <a:p>
            <a:r>
              <a:rPr lang="tr-TR" dirty="0" smtClean="0"/>
              <a:t>SERMAYE BİRİKİMİ</a:t>
            </a:r>
            <a:endParaRPr lang="tr-TR" dirty="0"/>
          </a:p>
        </p:txBody>
      </p:sp>
    </p:spTree>
    <p:extLst>
      <p:ext uri="{BB962C8B-B14F-4D97-AF65-F5344CB8AC3E}">
        <p14:creationId xmlns:p14="http://schemas.microsoft.com/office/powerpoint/2010/main" val="4068490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Batı kökenli iktisat anlayışında, tüketim gelirin fonksiyonudur (sonucudur). Geliri olanın tüketim yapmasını sınırlandıracak bir anlayış yoktur. Halbuki </a:t>
            </a:r>
            <a:r>
              <a:rPr lang="tr-TR" dirty="0" err="1"/>
              <a:t>islami</a:t>
            </a:r>
            <a:r>
              <a:rPr lang="tr-TR" dirty="0"/>
              <a:t> anlayışta tüketim ahlaki bir çok ilkeyle çerçeve altına alınmıştır. Dinen helal kılınmış ürünler, meşru yoldan elde edilmiş parayla, israfa düşmeden tüketilmeli, temel ihtiyaçlara öncelik verilmelidir. Kültürümüzden artık unutulmaya yüz tutmuş bir örnek verecek olursak: Eskiden insanlar yerde gördükleri bir parça ekmeği ayakaltından alıp bir de öpüp duvar gibi yüksek bir yere koyarlardı. Bu gelenek bile nimete gösterilen saygının ve israftan kaçınmanın kültürümüzdeki açık bir göstergesiydi. Günümüzde ise birçok İslam ülkesinde ekmek ve gıda israfına karşı reklam kampanyaları düzenlenme ihtiyacı hissedilmektedir</a:t>
            </a:r>
            <a:r>
              <a:rPr lang="tr-TR" dirty="0" smtClean="0"/>
              <a:t>. Ahmet Tabakoğlu</a:t>
            </a: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40477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9575094" cy="69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099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3887" y="0"/>
            <a:ext cx="11886607"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000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smtClean="0"/>
              <a:t>İhtiyaç fazlası </a:t>
            </a:r>
            <a:r>
              <a:rPr lang="tr-TR" sz="2400" dirty="0"/>
              <a:t>(doymanın ötesinde) </a:t>
            </a:r>
            <a:r>
              <a:rPr lang="tr-TR" sz="2400" dirty="0" smtClean="0"/>
              <a:t>yemenin sakıncaları:</a:t>
            </a:r>
          </a:p>
          <a:p>
            <a:r>
              <a:rPr lang="tr-TR" sz="2400" dirty="0" smtClean="0"/>
              <a:t>Para kaybı</a:t>
            </a:r>
          </a:p>
          <a:p>
            <a:r>
              <a:rPr lang="tr-TR" sz="2400" dirty="0" smtClean="0"/>
              <a:t>Zaman kaybı</a:t>
            </a:r>
          </a:p>
          <a:p>
            <a:r>
              <a:rPr lang="tr-TR" sz="2400" dirty="0" smtClean="0"/>
              <a:t>Sağlık problemleri</a:t>
            </a:r>
          </a:p>
          <a:p>
            <a:r>
              <a:rPr lang="tr-TR" sz="2400" dirty="0" smtClean="0"/>
              <a:t>Üretkenlik kaybı</a:t>
            </a:r>
          </a:p>
          <a:p>
            <a:r>
              <a:rPr lang="tr-TR" sz="2400" dirty="0" smtClean="0"/>
              <a:t>Bazı değerlerin kaybı </a:t>
            </a:r>
          </a:p>
          <a:p>
            <a:endParaRPr lang="tr-TR" sz="2400" dirty="0"/>
          </a:p>
          <a:p>
            <a:endParaRPr lang="tr-TR" sz="2400" dirty="0"/>
          </a:p>
        </p:txBody>
      </p:sp>
      <p:sp>
        <p:nvSpPr>
          <p:cNvPr id="3" name="Başlık 2"/>
          <p:cNvSpPr>
            <a:spLocks noGrp="1"/>
          </p:cNvSpPr>
          <p:nvPr>
            <p:ph type="title"/>
          </p:nvPr>
        </p:nvSpPr>
        <p:spPr/>
        <p:txBody>
          <a:bodyPr/>
          <a:lstStyle/>
          <a:p>
            <a:r>
              <a:rPr lang="tr-TR" dirty="0" smtClean="0"/>
              <a:t>TÜKETİMDE DENGE</a:t>
            </a:r>
            <a:endParaRPr lang="tr-TR" dirty="0"/>
          </a:p>
        </p:txBody>
      </p:sp>
    </p:spTree>
    <p:extLst>
      <p:ext uri="{BB962C8B-B14F-4D97-AF65-F5344CB8AC3E}">
        <p14:creationId xmlns:p14="http://schemas.microsoft.com/office/powerpoint/2010/main" val="250186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a:t>
            </a:r>
            <a:r>
              <a:rPr lang="tr-TR" sz="2400" dirty="0"/>
              <a:t>Dikkat edin, dikkat edin, sade ve </a:t>
            </a:r>
            <a:r>
              <a:rPr lang="tr-TR" sz="2400" dirty="0" err="1"/>
              <a:t>mütevâzi</a:t>
            </a:r>
            <a:r>
              <a:rPr lang="tr-TR" sz="2400" dirty="0"/>
              <a:t> giyim imandandır. Sade ve </a:t>
            </a:r>
            <a:r>
              <a:rPr lang="tr-TR" sz="2400" dirty="0" err="1"/>
              <a:t>mütevâzi</a:t>
            </a:r>
            <a:r>
              <a:rPr lang="tr-TR" sz="2400" dirty="0"/>
              <a:t> giyim imandandır” </a:t>
            </a:r>
            <a:r>
              <a:rPr lang="tr-TR" sz="2400" dirty="0" err="1"/>
              <a:t>İbn</a:t>
            </a:r>
            <a:r>
              <a:rPr lang="tr-TR" sz="2400" dirty="0"/>
              <a:t> </a:t>
            </a:r>
            <a:r>
              <a:rPr lang="tr-TR" sz="2400" dirty="0" err="1"/>
              <a:t>Mâce</a:t>
            </a:r>
            <a:r>
              <a:rPr lang="tr-TR" sz="2400" dirty="0"/>
              <a:t> </a:t>
            </a:r>
            <a:r>
              <a:rPr lang="tr-TR" sz="2400" dirty="0" err="1"/>
              <a:t>Zuhd</a:t>
            </a:r>
            <a:r>
              <a:rPr lang="tr-TR" sz="2400" dirty="0"/>
              <a:t> 4; </a:t>
            </a:r>
            <a:r>
              <a:rPr lang="tr-TR" sz="2400" dirty="0" err="1"/>
              <a:t>Ebû</a:t>
            </a:r>
            <a:r>
              <a:rPr lang="tr-TR" sz="2400" dirty="0"/>
              <a:t> </a:t>
            </a:r>
            <a:r>
              <a:rPr lang="tr-TR" sz="2400" dirty="0" err="1"/>
              <a:t>Dâvûd</a:t>
            </a:r>
            <a:r>
              <a:rPr lang="tr-TR" sz="2400" dirty="0"/>
              <a:t> </a:t>
            </a:r>
            <a:r>
              <a:rPr lang="tr-TR" sz="2400" dirty="0" err="1"/>
              <a:t>Tereccul</a:t>
            </a:r>
            <a:r>
              <a:rPr lang="tr-TR" sz="2400" dirty="0"/>
              <a:t> 1 </a:t>
            </a:r>
          </a:p>
          <a:p>
            <a:endParaRPr lang="tr-TR" sz="2400" dirty="0" smtClean="0"/>
          </a:p>
          <a:p>
            <a:endParaRPr lang="tr-TR" sz="2400" dirty="0"/>
          </a:p>
          <a:p>
            <a:r>
              <a:rPr lang="tr-TR" sz="2400" dirty="0" smtClean="0"/>
              <a:t>Tabiî </a:t>
            </a:r>
            <a:r>
              <a:rPr lang="tr-TR" sz="2400" dirty="0"/>
              <a:t>ihtiyaçlar ile modanın, kültürün, çevrenin tesiriyle aşılanan sun’î ihtiyaçların dikkatli biçimde ayırt edilmeye çalışılmasının özellikle giyim, ev eşyası gibi konularda son derece önem arz ettiği açıktır. </a:t>
            </a:r>
          </a:p>
          <a:p>
            <a:endParaRPr lang="tr-TR" dirty="0"/>
          </a:p>
        </p:txBody>
      </p:sp>
      <p:sp>
        <p:nvSpPr>
          <p:cNvPr id="3" name="Başlık 2"/>
          <p:cNvSpPr>
            <a:spLocks noGrp="1"/>
          </p:cNvSpPr>
          <p:nvPr>
            <p:ph type="title"/>
          </p:nvPr>
        </p:nvSpPr>
        <p:spPr/>
        <p:txBody>
          <a:bodyPr/>
          <a:lstStyle/>
          <a:p>
            <a:r>
              <a:rPr lang="tr-TR" dirty="0"/>
              <a:t>TÜKETİMDE DENGE</a:t>
            </a:r>
          </a:p>
        </p:txBody>
      </p:sp>
    </p:spTree>
    <p:extLst>
      <p:ext uri="{BB962C8B-B14F-4D97-AF65-F5344CB8AC3E}">
        <p14:creationId xmlns:p14="http://schemas.microsoft.com/office/powerpoint/2010/main" val="1417860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r>
              <a:rPr lang="tr-TR" sz="2400" dirty="0" smtClean="0"/>
              <a:t>“</a:t>
            </a:r>
            <a:r>
              <a:rPr lang="tr-TR" sz="2400" i="1" dirty="0"/>
              <a:t>Benim dünya rahatı ile işim yok. Dünyada ben bir ağacın altında gölgelenip sonra oradan ayrılıp giden bir yolcu gibiyim</a:t>
            </a:r>
            <a:r>
              <a:rPr lang="tr-TR" sz="2400" dirty="0"/>
              <a:t>.” </a:t>
            </a:r>
            <a:r>
              <a:rPr lang="tr-TR" sz="2400" dirty="0" err="1" smtClean="0"/>
              <a:t>Ahmed</a:t>
            </a:r>
            <a:r>
              <a:rPr lang="tr-TR" sz="2400" dirty="0" smtClean="0"/>
              <a:t> </a:t>
            </a:r>
            <a:r>
              <a:rPr lang="tr-TR" sz="2400" dirty="0"/>
              <a:t>b. </a:t>
            </a:r>
            <a:r>
              <a:rPr lang="tr-TR" sz="2400" dirty="0" err="1"/>
              <a:t>Hanbel</a:t>
            </a:r>
            <a:r>
              <a:rPr lang="tr-TR" sz="2400" dirty="0"/>
              <a:t>, </a:t>
            </a:r>
            <a:r>
              <a:rPr lang="tr-TR" sz="2400" dirty="0" err="1"/>
              <a:t>Müsned</a:t>
            </a:r>
            <a:r>
              <a:rPr lang="tr-TR" sz="2400" dirty="0"/>
              <a:t>, VI, 241; </a:t>
            </a:r>
            <a:r>
              <a:rPr lang="tr-TR" sz="2400" dirty="0" err="1"/>
              <a:t>İbn</a:t>
            </a:r>
            <a:r>
              <a:rPr lang="tr-TR" sz="2400" dirty="0"/>
              <a:t> </a:t>
            </a:r>
            <a:r>
              <a:rPr lang="tr-TR" sz="2400" dirty="0" err="1"/>
              <a:t>Mâce</a:t>
            </a:r>
            <a:r>
              <a:rPr lang="tr-TR" sz="2400" dirty="0"/>
              <a:t>, </a:t>
            </a:r>
            <a:r>
              <a:rPr lang="tr-TR" sz="2400" dirty="0" err="1"/>
              <a:t>Zühd</a:t>
            </a:r>
            <a:r>
              <a:rPr lang="tr-TR" sz="2400" dirty="0"/>
              <a:t> 3; </a:t>
            </a:r>
            <a:r>
              <a:rPr lang="tr-TR" sz="2400" dirty="0" err="1"/>
              <a:t>Tirmizî</a:t>
            </a:r>
            <a:r>
              <a:rPr lang="tr-TR" sz="2400" dirty="0"/>
              <a:t>, </a:t>
            </a:r>
            <a:r>
              <a:rPr lang="tr-TR" sz="2400" dirty="0" err="1"/>
              <a:t>Zühd</a:t>
            </a:r>
            <a:r>
              <a:rPr lang="tr-TR" sz="2400" dirty="0"/>
              <a:t> </a:t>
            </a:r>
            <a:r>
              <a:rPr lang="tr-TR" sz="2400" dirty="0" smtClean="0"/>
              <a:t>44</a:t>
            </a:r>
          </a:p>
          <a:p>
            <a:endParaRPr lang="tr-TR" sz="2400" dirty="0"/>
          </a:p>
          <a:p>
            <a:r>
              <a:rPr lang="tr-TR" sz="2400" dirty="0"/>
              <a:t>M</a:t>
            </a:r>
            <a:r>
              <a:rPr lang="tr-TR" sz="2400" dirty="0" smtClean="0"/>
              <a:t>eşru </a:t>
            </a:r>
            <a:r>
              <a:rPr lang="tr-TR" sz="2400" dirty="0" err="1"/>
              <a:t>dâire</a:t>
            </a:r>
            <a:r>
              <a:rPr lang="tr-TR" sz="2400" dirty="0"/>
              <a:t> içerisinde dünya nimetlerinden faydalanmakta bir mahzur yoktur; ancak nefsin dünyevî isteklere meyline bir sınır ve ölçü getirilmezse bir diğer hadiste geçtiği üzere kişi </a:t>
            </a:r>
            <a:r>
              <a:rPr lang="tr-TR" sz="2400" dirty="0" err="1"/>
              <a:t>yeyip</a:t>
            </a:r>
            <a:r>
              <a:rPr lang="tr-TR" sz="2400" dirty="0"/>
              <a:t> de doymayan insan gibi tüketimde doyumsuzluk hissine kapılacak ve zamanla israfa kaymayı önlemek güçleşecektir.</a:t>
            </a:r>
          </a:p>
        </p:txBody>
      </p:sp>
      <p:sp>
        <p:nvSpPr>
          <p:cNvPr id="3" name="Başlık 2"/>
          <p:cNvSpPr>
            <a:spLocks noGrp="1"/>
          </p:cNvSpPr>
          <p:nvPr>
            <p:ph type="title"/>
          </p:nvPr>
        </p:nvSpPr>
        <p:spPr/>
        <p:txBody>
          <a:bodyPr/>
          <a:lstStyle/>
          <a:p>
            <a:r>
              <a:rPr lang="tr-TR" dirty="0"/>
              <a:t>TÜKETİMDE </a:t>
            </a:r>
            <a:r>
              <a:rPr lang="tr-TR" dirty="0" smtClean="0"/>
              <a:t>DENGE- DÜNYAYA BAĞLANMAMA</a:t>
            </a:r>
            <a:endParaRPr lang="tr-TR" dirty="0"/>
          </a:p>
        </p:txBody>
      </p:sp>
    </p:spTree>
    <p:extLst>
      <p:ext uri="{BB962C8B-B14F-4D97-AF65-F5344CB8AC3E}">
        <p14:creationId xmlns:p14="http://schemas.microsoft.com/office/powerpoint/2010/main" val="1940442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İsrafın toplum çapında yaygınlaşması ve insanlarda ihtiyaç fazlası lüks tüketime rağbetin artması, çeşitli </a:t>
            </a:r>
            <a:r>
              <a:rPr lang="tr-TR" sz="2400" b="1" u="sng" dirty="0"/>
              <a:t>yolsuzluklara eğilimi </a:t>
            </a:r>
            <a:r>
              <a:rPr lang="tr-TR" sz="2400" dirty="0"/>
              <a:t>artıracağı gibi, fakirlikle mücadele ve toplumsal huzurun sağlanması da güçleşecektir. Nitekim toplumun bir kesimi lüks içinde yaşarken diğer bir kesimi temel ihtiyaç maddelerini bulmada sıkıntı çekerse, sosyal dayanışmadan bahsetmek mümkün olmayacağı gibi gerçek anlamda toplumsal bir huzur da yakalanamayacaktır.</a:t>
            </a:r>
          </a:p>
          <a:p>
            <a:endParaRPr lang="tr-TR" dirty="0"/>
          </a:p>
        </p:txBody>
      </p:sp>
      <p:sp>
        <p:nvSpPr>
          <p:cNvPr id="3" name="Başlık 2"/>
          <p:cNvSpPr>
            <a:spLocks noGrp="1"/>
          </p:cNvSpPr>
          <p:nvPr>
            <p:ph type="title"/>
          </p:nvPr>
        </p:nvSpPr>
        <p:spPr/>
        <p:txBody>
          <a:bodyPr/>
          <a:lstStyle/>
          <a:p>
            <a:r>
              <a:rPr lang="tr-TR" dirty="0" smtClean="0"/>
              <a:t>İsraf-yolsuzluk İLİŞKİSİ</a:t>
            </a:r>
            <a:endParaRPr lang="tr-TR" dirty="0"/>
          </a:p>
        </p:txBody>
      </p:sp>
    </p:spTree>
    <p:extLst>
      <p:ext uri="{BB962C8B-B14F-4D97-AF65-F5344CB8AC3E}">
        <p14:creationId xmlns:p14="http://schemas.microsoft.com/office/powerpoint/2010/main" val="4156439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655497" cy="4878281"/>
          </a:xfrm>
        </p:spPr>
        <p:txBody>
          <a:bodyPr>
            <a:normAutofit/>
          </a:bodyPr>
          <a:lstStyle/>
          <a:p>
            <a:r>
              <a:rPr lang="tr-TR" dirty="0"/>
              <a:t>Maddî imkân olmadığında şartları zorlayarak </a:t>
            </a:r>
            <a:r>
              <a:rPr lang="tr-TR" dirty="0" err="1"/>
              <a:t>zarûri</a:t>
            </a:r>
            <a:r>
              <a:rPr lang="tr-TR" dirty="0"/>
              <a:t> olmayan tüketime yönelmemenin gereğine işaret olmak üzere, bir rivayette </a:t>
            </a:r>
            <a:r>
              <a:rPr lang="tr-TR" dirty="0" err="1"/>
              <a:t>Resûlullah’ın</a:t>
            </a:r>
            <a:r>
              <a:rPr lang="tr-TR" dirty="0"/>
              <a:t> (s) bir kafileden, yanında parası olmadığı halde bir dana satın aldığı, daha sonra sattığı ve “</a:t>
            </a:r>
            <a:r>
              <a:rPr lang="tr-TR" i="1" dirty="0"/>
              <a:t>Bundan sonra yanımda parası olmadan hiçbir şey satın almayacağım</a:t>
            </a:r>
            <a:r>
              <a:rPr lang="tr-TR" dirty="0"/>
              <a:t>” buyurduğu nakledilmektedir. </a:t>
            </a:r>
            <a:r>
              <a:rPr lang="tr-TR" dirty="0" err="1" smtClean="0"/>
              <a:t>Ahmed</a:t>
            </a:r>
            <a:r>
              <a:rPr lang="tr-TR" dirty="0" smtClean="0"/>
              <a:t> </a:t>
            </a:r>
            <a:r>
              <a:rPr lang="tr-TR" dirty="0"/>
              <a:t>b. </a:t>
            </a:r>
            <a:r>
              <a:rPr lang="tr-TR" dirty="0" err="1"/>
              <a:t>Hanbel</a:t>
            </a:r>
            <a:r>
              <a:rPr lang="tr-TR" dirty="0"/>
              <a:t>, </a:t>
            </a:r>
            <a:r>
              <a:rPr lang="tr-TR" i="1" dirty="0" err="1"/>
              <a:t>Müsned</a:t>
            </a:r>
            <a:r>
              <a:rPr lang="tr-TR" dirty="0"/>
              <a:t>, IV, 6-7; V, 121; </a:t>
            </a:r>
            <a:r>
              <a:rPr lang="tr-TR" dirty="0" err="1"/>
              <a:t>Ebû</a:t>
            </a:r>
            <a:r>
              <a:rPr lang="tr-TR" dirty="0"/>
              <a:t> </a:t>
            </a:r>
            <a:r>
              <a:rPr lang="tr-TR" dirty="0" err="1"/>
              <a:t>Dâvûd</a:t>
            </a:r>
            <a:r>
              <a:rPr lang="tr-TR" dirty="0"/>
              <a:t>, </a:t>
            </a:r>
            <a:r>
              <a:rPr lang="tr-TR" dirty="0" err="1"/>
              <a:t>Buyû</a:t>
            </a:r>
            <a:r>
              <a:rPr lang="tr-TR" dirty="0"/>
              <a:t>’ </a:t>
            </a:r>
            <a:r>
              <a:rPr lang="tr-TR" dirty="0" smtClean="0"/>
              <a:t>9</a:t>
            </a:r>
            <a:endParaRPr lang="tr-TR" dirty="0"/>
          </a:p>
          <a:p>
            <a:endParaRPr lang="tr-TR" dirty="0" smtClean="0"/>
          </a:p>
          <a:p>
            <a:r>
              <a:rPr lang="tr-TR" dirty="0"/>
              <a:t>Günümüzde bir yandan bankacılık sektörünün tüketim kredilerine yönelik yoğun kampanyaları ve diğer yandan medya kanalıyla tüketim kültürünün aşılanması karşısında ihtiyaç ötesi ya da lüks bir takım harcamalar için imkânların zorlanarak borçlanmalara gidilmesi tam da bu hadiste üzerinde durulan </a:t>
            </a:r>
            <a:r>
              <a:rPr lang="tr-TR" dirty="0" smtClean="0"/>
              <a:t>husustur.</a:t>
            </a:r>
            <a:endParaRPr lang="tr-TR" dirty="0"/>
          </a:p>
        </p:txBody>
      </p:sp>
      <p:sp>
        <p:nvSpPr>
          <p:cNvPr id="3" name="Başlık 2"/>
          <p:cNvSpPr>
            <a:spLocks noGrp="1"/>
          </p:cNvSpPr>
          <p:nvPr>
            <p:ph type="title"/>
          </p:nvPr>
        </p:nvSpPr>
        <p:spPr/>
        <p:txBody>
          <a:bodyPr/>
          <a:lstStyle/>
          <a:p>
            <a:r>
              <a:rPr lang="tr-TR" dirty="0"/>
              <a:t>“</a:t>
            </a:r>
            <a:r>
              <a:rPr lang="tr-TR" b="1" dirty="0"/>
              <a:t>tüketimin borçla finansmanı</a:t>
            </a:r>
            <a:r>
              <a:rPr lang="tr-TR" dirty="0"/>
              <a:t>”</a:t>
            </a:r>
          </a:p>
        </p:txBody>
      </p:sp>
    </p:spTree>
    <p:extLst>
      <p:ext uri="{BB962C8B-B14F-4D97-AF65-F5344CB8AC3E}">
        <p14:creationId xmlns:p14="http://schemas.microsoft.com/office/powerpoint/2010/main" val="2391179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3" y="1719070"/>
            <a:ext cx="8609380" cy="4950289"/>
          </a:xfrm>
        </p:spPr>
        <p:txBody>
          <a:bodyPr>
            <a:normAutofit/>
          </a:bodyPr>
          <a:lstStyle/>
          <a:p>
            <a:r>
              <a:rPr lang="tr-TR" dirty="0"/>
              <a:t>Uluslararası Para Fonu’nun </a:t>
            </a:r>
            <a:r>
              <a:rPr lang="tr-TR" dirty="0" smtClean="0"/>
              <a:t>(IMF</a:t>
            </a:r>
            <a:r>
              <a:rPr lang="tr-TR" dirty="0"/>
              <a:t>) Nisan 2012 tarihinde yayınladığı World </a:t>
            </a:r>
            <a:r>
              <a:rPr lang="tr-TR" dirty="0" err="1"/>
              <a:t>Economic</a:t>
            </a:r>
            <a:r>
              <a:rPr lang="tr-TR" dirty="0"/>
              <a:t> Outlook isimli araştırması içinde 3. bölüm olarak geçen “</a:t>
            </a:r>
            <a:r>
              <a:rPr lang="tr-TR" dirty="0" err="1"/>
              <a:t>Dealing</a:t>
            </a:r>
            <a:r>
              <a:rPr lang="tr-TR" dirty="0"/>
              <a:t> </a:t>
            </a:r>
            <a:r>
              <a:rPr lang="tr-TR" dirty="0" err="1"/>
              <a:t>with</a:t>
            </a:r>
            <a:r>
              <a:rPr lang="tr-TR" dirty="0"/>
              <a:t> </a:t>
            </a:r>
            <a:r>
              <a:rPr lang="tr-TR" dirty="0" err="1"/>
              <a:t>Household</a:t>
            </a:r>
            <a:r>
              <a:rPr lang="tr-TR" dirty="0"/>
              <a:t> </a:t>
            </a:r>
            <a:r>
              <a:rPr lang="tr-TR" dirty="0" err="1"/>
              <a:t>Debt</a:t>
            </a:r>
            <a:r>
              <a:rPr lang="tr-TR" dirty="0"/>
              <a:t>” (</a:t>
            </a:r>
            <a:r>
              <a:rPr lang="tr-TR" dirty="0" err="1"/>
              <a:t>Hanehalkı</a:t>
            </a:r>
            <a:r>
              <a:rPr lang="tr-TR" dirty="0"/>
              <a:t> Borcuyla Mücadele) isimli çalışmada bazı gelişmiş ülkelerde 2007-2012 ABD ve Avrupa ekonomik krizleri öncesinde tüketici borç seviyeleriyle ilgili bazı istatistiklerin analizine yer verilmektedir. Bu kapsamda, 2007 yılında gelişmiş ülkelerde </a:t>
            </a:r>
            <a:r>
              <a:rPr lang="tr-TR" dirty="0" err="1"/>
              <a:t>hanehalkı</a:t>
            </a:r>
            <a:r>
              <a:rPr lang="tr-TR" dirty="0"/>
              <a:t> borcunun gelire oranı ortalama olarak yüzde 138 seviyesinde iken, Danimarka, İzlanda, İrlanda, Hollanda gibi bazı ülkelerde bu oran yüzde 200 seviyesine ulaşmıştır. Bu yükselişin ana sebebi olarak banka kredilerinin veriliş şartlarının gevşemesi gösterilmektedir.  Rapora göre borç/gelir oranındaki bu artış, ekonomilerin olası krizlere karşı direncini zayıflatmakta ve durgunluk dönemlerinin daha uzun sürmesine sebep olmaktadır. </a:t>
            </a:r>
          </a:p>
        </p:txBody>
      </p:sp>
      <p:sp>
        <p:nvSpPr>
          <p:cNvPr id="3" name="Başlık 2"/>
          <p:cNvSpPr>
            <a:spLocks noGrp="1"/>
          </p:cNvSpPr>
          <p:nvPr>
            <p:ph type="title"/>
          </p:nvPr>
        </p:nvSpPr>
        <p:spPr/>
        <p:txBody>
          <a:bodyPr/>
          <a:lstStyle/>
          <a:p>
            <a:r>
              <a:rPr lang="tr-TR" dirty="0"/>
              <a:t>“</a:t>
            </a:r>
            <a:r>
              <a:rPr lang="tr-TR" b="1" dirty="0"/>
              <a:t>tüketimin borçla finansmanı</a:t>
            </a:r>
            <a:r>
              <a:rPr lang="tr-TR" dirty="0"/>
              <a:t>”</a:t>
            </a:r>
          </a:p>
        </p:txBody>
      </p:sp>
    </p:spTree>
    <p:extLst>
      <p:ext uri="{BB962C8B-B14F-4D97-AF65-F5344CB8AC3E}">
        <p14:creationId xmlns:p14="http://schemas.microsoft.com/office/powerpoint/2010/main" val="61068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950289"/>
          </a:xfrm>
        </p:spPr>
        <p:txBody>
          <a:bodyPr/>
          <a:lstStyle/>
          <a:p>
            <a:r>
              <a:rPr lang="tr-TR" sz="2200" dirty="0"/>
              <a:t>Yine 2007-2012 ekonomik krizini inceleyen akademik çalışmalar krizin ortaya çıkmasında ana faktör olarak ekonomi genelinde artan borç seviyelerine işaret etmektedir. Örneğin </a:t>
            </a:r>
            <a:r>
              <a:rPr lang="tr-TR" sz="2200" dirty="0" smtClean="0"/>
              <a:t>böyle bir </a:t>
            </a:r>
            <a:r>
              <a:rPr lang="tr-TR" sz="2200" dirty="0"/>
              <a:t>makalede sonuç kısmında geçen şu ifadeler konumuz için önemlidir: “Tarihî açıdan önemli bir benzerlik sunan husus, son iki asırda ortaya çıkan krizlerin en güçlü erken göstergesinin, krizlerin tam öncesinde ekonomi genelinde borç seviyelerinin hızlı artışı olmasıdır.” </a:t>
            </a:r>
            <a:r>
              <a:rPr lang="tr-TR" sz="2200" dirty="0" err="1"/>
              <a:t>Gorton</a:t>
            </a:r>
            <a:r>
              <a:rPr lang="tr-TR" sz="2200" dirty="0"/>
              <a:t>, </a:t>
            </a:r>
            <a:r>
              <a:rPr lang="tr-TR" sz="2200" dirty="0" err="1"/>
              <a:t>Gary</a:t>
            </a:r>
            <a:r>
              <a:rPr lang="tr-TR" sz="2200" dirty="0"/>
              <a:t> </a:t>
            </a:r>
            <a:r>
              <a:rPr lang="tr-TR" sz="2200" dirty="0" err="1"/>
              <a:t>and</a:t>
            </a:r>
            <a:r>
              <a:rPr lang="tr-TR" sz="2200" dirty="0"/>
              <a:t> Andrew </a:t>
            </a:r>
            <a:r>
              <a:rPr lang="tr-TR" sz="2200" dirty="0" err="1"/>
              <a:t>Metrick</a:t>
            </a:r>
            <a:r>
              <a:rPr lang="tr-TR" sz="2200" dirty="0"/>
              <a:t>, “</a:t>
            </a:r>
            <a:r>
              <a:rPr lang="tr-TR" sz="2200" i="1" dirty="0" err="1"/>
              <a:t>Getting</a:t>
            </a:r>
            <a:r>
              <a:rPr lang="tr-TR" sz="2200" i="1" dirty="0"/>
              <a:t> </a:t>
            </a:r>
            <a:r>
              <a:rPr lang="tr-TR" sz="2200" i="1" dirty="0" err="1"/>
              <a:t>Up</a:t>
            </a:r>
            <a:r>
              <a:rPr lang="tr-TR" sz="2200" i="1" dirty="0"/>
              <a:t> </a:t>
            </a:r>
            <a:r>
              <a:rPr lang="tr-TR" sz="2200" i="1" dirty="0" err="1"/>
              <a:t>to</a:t>
            </a:r>
            <a:r>
              <a:rPr lang="tr-TR" sz="2200" i="1" dirty="0"/>
              <a:t> </a:t>
            </a:r>
            <a:r>
              <a:rPr lang="tr-TR" sz="2200" i="1" dirty="0" err="1"/>
              <a:t>Speed</a:t>
            </a:r>
            <a:r>
              <a:rPr lang="tr-TR" sz="2200" i="1" dirty="0"/>
              <a:t> on </a:t>
            </a:r>
            <a:r>
              <a:rPr lang="tr-TR" sz="2200" i="1" dirty="0" err="1"/>
              <a:t>the</a:t>
            </a:r>
            <a:r>
              <a:rPr lang="tr-TR" sz="2200" i="1" dirty="0"/>
              <a:t> Financial </a:t>
            </a:r>
            <a:r>
              <a:rPr lang="tr-TR" sz="2200" i="1" dirty="0" err="1"/>
              <a:t>Crisis</a:t>
            </a:r>
            <a:r>
              <a:rPr lang="tr-TR" sz="2200" i="1" dirty="0"/>
              <a:t>: A </a:t>
            </a:r>
            <a:r>
              <a:rPr lang="tr-TR" sz="2200" i="1" dirty="0" err="1"/>
              <a:t>One</a:t>
            </a:r>
            <a:r>
              <a:rPr lang="tr-TR" sz="2200" i="1" dirty="0"/>
              <a:t>-</a:t>
            </a:r>
            <a:r>
              <a:rPr lang="tr-TR" sz="2200" i="1" dirty="0" err="1"/>
              <a:t>Weekend</a:t>
            </a:r>
            <a:r>
              <a:rPr lang="tr-TR" sz="2200" i="1" dirty="0"/>
              <a:t>-Reader's Guide</a:t>
            </a:r>
            <a:r>
              <a:rPr lang="tr-TR" sz="2200" dirty="0"/>
              <a:t>”, </a:t>
            </a:r>
            <a:r>
              <a:rPr lang="tr-TR" sz="2200" dirty="0" err="1"/>
              <a:t>Journal</a:t>
            </a:r>
            <a:r>
              <a:rPr lang="tr-TR" sz="2200" dirty="0"/>
              <a:t> of </a:t>
            </a:r>
            <a:r>
              <a:rPr lang="tr-TR" sz="2200" dirty="0" err="1"/>
              <a:t>Economic</a:t>
            </a:r>
            <a:r>
              <a:rPr lang="tr-TR" sz="2200" dirty="0"/>
              <a:t> </a:t>
            </a:r>
            <a:r>
              <a:rPr lang="tr-TR" sz="2200" dirty="0" err="1"/>
              <a:t>Literature</a:t>
            </a:r>
            <a:r>
              <a:rPr lang="tr-TR" sz="2200" dirty="0"/>
              <a:t>, </a:t>
            </a:r>
            <a:r>
              <a:rPr lang="tr-TR" sz="2200" dirty="0" err="1"/>
              <a:t>Vol</a:t>
            </a:r>
            <a:r>
              <a:rPr lang="tr-TR" sz="2200" dirty="0"/>
              <a:t>. 50, No. 1 (</a:t>
            </a:r>
            <a:r>
              <a:rPr lang="tr-TR" sz="2200" dirty="0" err="1"/>
              <a:t>March</a:t>
            </a:r>
            <a:r>
              <a:rPr lang="tr-TR" sz="2200" dirty="0"/>
              <a:t> 2012), s. 128-150, s. 150. </a:t>
            </a:r>
          </a:p>
          <a:p>
            <a:endParaRPr lang="tr-TR" dirty="0"/>
          </a:p>
        </p:txBody>
      </p:sp>
      <p:sp>
        <p:nvSpPr>
          <p:cNvPr id="3" name="Başlık 2"/>
          <p:cNvSpPr>
            <a:spLocks noGrp="1"/>
          </p:cNvSpPr>
          <p:nvPr>
            <p:ph type="title"/>
          </p:nvPr>
        </p:nvSpPr>
        <p:spPr/>
        <p:txBody>
          <a:bodyPr/>
          <a:lstStyle/>
          <a:p>
            <a:r>
              <a:rPr lang="tr-TR" dirty="0" smtClean="0"/>
              <a:t>BORÇ KRİZLERİ</a:t>
            </a:r>
            <a:endParaRPr lang="tr-TR" dirty="0"/>
          </a:p>
        </p:txBody>
      </p:sp>
    </p:spTree>
    <p:extLst>
      <p:ext uri="{BB962C8B-B14F-4D97-AF65-F5344CB8AC3E}">
        <p14:creationId xmlns:p14="http://schemas.microsoft.com/office/powerpoint/2010/main" val="14402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600" dirty="0"/>
              <a:t>S</a:t>
            </a:r>
            <a:r>
              <a:rPr lang="tr-TR" sz="2600" dirty="0" smtClean="0"/>
              <a:t>ermaye </a:t>
            </a:r>
            <a:r>
              <a:rPr lang="tr-TR" sz="2600" dirty="0"/>
              <a:t>birikimi süreci için en önemlisi ve ilk etapta gerçekleştirilmesi gereken tüketimde denge olup tasarruflar ancak </a:t>
            </a:r>
            <a:r>
              <a:rPr lang="tr-TR" sz="2600" dirty="0" smtClean="0"/>
              <a:t>bu </a:t>
            </a:r>
            <a:r>
              <a:rPr lang="tr-TR" sz="2600" dirty="0"/>
              <a:t>şekilde mümkün olabilmektedir. </a:t>
            </a:r>
            <a:endParaRPr lang="tr-TR" sz="2600" dirty="0" smtClean="0"/>
          </a:p>
          <a:p>
            <a:r>
              <a:rPr lang="tr-TR" sz="2600" dirty="0"/>
              <a:t>Dinimizin üzerinde hassasiyetle durduğu, aynı zamanda günümüz insanını en çok alakadar eden konulardan bir tanesi, öte yandan sermaye birikimi sürecinin de en önemli bileşeni, tüketimde denge meselesidir. </a:t>
            </a:r>
          </a:p>
        </p:txBody>
      </p:sp>
      <p:sp>
        <p:nvSpPr>
          <p:cNvPr id="3" name="Başlık 2"/>
          <p:cNvSpPr>
            <a:spLocks noGrp="1"/>
          </p:cNvSpPr>
          <p:nvPr>
            <p:ph type="title"/>
          </p:nvPr>
        </p:nvSpPr>
        <p:spPr/>
        <p:txBody>
          <a:bodyPr/>
          <a:lstStyle/>
          <a:p>
            <a:r>
              <a:rPr lang="tr-TR" dirty="0" smtClean="0"/>
              <a:t>TÜKETİMDE DENGE</a:t>
            </a:r>
            <a:endParaRPr lang="tr-TR" dirty="0"/>
          </a:p>
        </p:txBody>
      </p:sp>
    </p:spTree>
    <p:extLst>
      <p:ext uri="{BB962C8B-B14F-4D97-AF65-F5344CB8AC3E}">
        <p14:creationId xmlns:p14="http://schemas.microsoft.com/office/powerpoint/2010/main" val="2700564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5" y="1719070"/>
            <a:ext cx="8681388" cy="4950289"/>
          </a:xfrm>
        </p:spPr>
        <p:txBody>
          <a:bodyPr>
            <a:normAutofit lnSpcReduction="10000"/>
          </a:bodyPr>
          <a:lstStyle/>
          <a:p>
            <a:r>
              <a:rPr lang="tr-TR" dirty="0"/>
              <a:t>Türkiye’de ise </a:t>
            </a:r>
            <a:r>
              <a:rPr lang="tr-TR" dirty="0" err="1"/>
              <a:t>hanehalkı</a:t>
            </a:r>
            <a:r>
              <a:rPr lang="tr-TR" dirty="0"/>
              <a:t> borcunun gerek miktar gerekse gelire oranı bakımlarından son senelerde çok büyük şekilde artış gösterdiği görülmektedir. Resmi istatistiklere dayanarak yapılmış ve bir kitaba konu olmuş bir araştırma sonuçlarını nakleden bir habere göre, “2002’de 6.7 milyar lira olan hane halkı borcu, 2013 sonunda 372.4 milyar liraya tırmanmış; yani 12 yılda 55 kat artmış. 2002’de hane halkı 100 liralık kazancının 3.4 lirası kadar borçluyken, bugün 100 liralık kazancının 55.2 lirasını borçlu.”</a:t>
            </a:r>
            <a:r>
              <a:rPr lang="tr-TR" baseline="30000" dirty="0"/>
              <a:t> </a:t>
            </a:r>
            <a:r>
              <a:rPr lang="tr-TR" dirty="0" err="1" smtClean="0"/>
              <a:t>Hanehalkı</a:t>
            </a:r>
            <a:r>
              <a:rPr lang="tr-TR" dirty="0" smtClean="0"/>
              <a:t> </a:t>
            </a:r>
            <a:r>
              <a:rPr lang="tr-TR" dirty="0"/>
              <a:t>borcunun önemli bileşenleri arasında kredi kartı borçları ile konut ve taşıt kredileri yanında büyük artış gösteren ihtiyaç kredisi gibi kalemler yer almaktadır. Bu şaşırtıcı artışın altında yatan en önemli iki sebep ise toplumda medya kanalıyla beslenen tüketim kültürü ile bankacılık sektörünün kredi kartı ve ihtiyaç kredilerini teşviki olmaktadır.</a:t>
            </a:r>
          </a:p>
          <a:p>
            <a:r>
              <a:rPr lang="tr-TR" u="sng" dirty="0">
                <a:hlinkClick r:id="rId2"/>
              </a:rPr>
              <a:t>http://m.milliyet.com.tr/yazarlar/meral-tamer/hane-halki-borcu-12-yilda-55-kat-artti-2026251/</a:t>
            </a:r>
            <a:r>
              <a:rPr lang="tr-TR" dirty="0"/>
              <a:t> Erişim tarihi: 25.05.2017</a:t>
            </a:r>
            <a:r>
              <a:rPr lang="tr-TR" dirty="0" smtClean="0"/>
              <a:t>.</a:t>
            </a:r>
            <a:endParaRPr lang="tr-TR" dirty="0"/>
          </a:p>
        </p:txBody>
      </p:sp>
      <p:sp>
        <p:nvSpPr>
          <p:cNvPr id="3" name="Başlık 2"/>
          <p:cNvSpPr>
            <a:spLocks noGrp="1"/>
          </p:cNvSpPr>
          <p:nvPr>
            <p:ph type="title"/>
          </p:nvPr>
        </p:nvSpPr>
        <p:spPr/>
        <p:txBody>
          <a:bodyPr/>
          <a:lstStyle/>
          <a:p>
            <a:r>
              <a:rPr lang="tr-TR" dirty="0" smtClean="0"/>
              <a:t>ÜLKEMİZDE DURUM</a:t>
            </a:r>
            <a:endParaRPr lang="tr-TR" dirty="0"/>
          </a:p>
        </p:txBody>
      </p:sp>
    </p:spTree>
    <p:extLst>
      <p:ext uri="{BB962C8B-B14F-4D97-AF65-F5344CB8AC3E}">
        <p14:creationId xmlns:p14="http://schemas.microsoft.com/office/powerpoint/2010/main" val="3698464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600" dirty="0"/>
              <a:t>B</a:t>
            </a:r>
            <a:r>
              <a:rPr lang="tr-TR" sz="2600" dirty="0" smtClean="0"/>
              <a:t>azı </a:t>
            </a:r>
            <a:r>
              <a:rPr lang="tr-TR" sz="2600" dirty="0"/>
              <a:t>haber </a:t>
            </a:r>
            <a:r>
              <a:rPr lang="tr-TR" sz="2600" dirty="0" smtClean="0"/>
              <a:t>başlıkları: </a:t>
            </a:r>
            <a:r>
              <a:rPr lang="tr-TR" sz="2600" dirty="0"/>
              <a:t>Vatandaş borç batağında, Kişi başı borç yükü artıyor, Türkiye'de 18 milyon kişi borç batağında!, Bireysel borçlar 15 yılda 67 kat arttı, İnsanlar borçla geçinmeye başladı, 27 milyon kişide 471 milyar borç, Borç Tüketimden Daha Hızlı Artıyor, Vatandaşın borçla büyük imtihanı, Kredi ve kart borcundan dolayı 4 ayda yarım milyon kişi mahkemelik oldu, Kredi kartı borcunu ödeyemeyenler 2 milyon kişiye yaklaştı, vb.</a:t>
            </a:r>
          </a:p>
          <a:p>
            <a:endParaRPr lang="tr-TR" dirty="0"/>
          </a:p>
        </p:txBody>
      </p:sp>
      <p:sp>
        <p:nvSpPr>
          <p:cNvPr id="3" name="Başlık 2"/>
          <p:cNvSpPr>
            <a:spLocks noGrp="1"/>
          </p:cNvSpPr>
          <p:nvPr>
            <p:ph type="title"/>
          </p:nvPr>
        </p:nvSpPr>
        <p:spPr/>
        <p:txBody>
          <a:bodyPr/>
          <a:lstStyle/>
          <a:p>
            <a:r>
              <a:rPr lang="tr-TR" dirty="0" smtClean="0"/>
              <a:t>«VATANDAŞIN BORÇLA BÜYÜK İMTİHANI»</a:t>
            </a:r>
            <a:endParaRPr lang="tr-TR" dirty="0"/>
          </a:p>
        </p:txBody>
      </p:sp>
    </p:spTree>
    <p:extLst>
      <p:ext uri="{BB962C8B-B14F-4D97-AF65-F5344CB8AC3E}">
        <p14:creationId xmlns:p14="http://schemas.microsoft.com/office/powerpoint/2010/main" val="852585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568952" cy="568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240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318" y="1152128"/>
            <a:ext cx="9374838"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21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Bu konu üzerinde araştırmalarda bulunan Çetin’e göre sorun, “</a:t>
            </a:r>
            <a:r>
              <a:rPr lang="tr-TR" sz="2400" b="1" dirty="0"/>
              <a:t>kazanılmamış gelirin harcanması</a:t>
            </a:r>
            <a:r>
              <a:rPr lang="tr-TR" sz="2400" dirty="0"/>
              <a:t>” sorunudur ve bu konuda bankaların olumsuz rolü oldukça etkili olmaktadır. Çetin’e göre, geçmişte </a:t>
            </a:r>
            <a:r>
              <a:rPr lang="tr-TR" sz="2400" dirty="0" err="1"/>
              <a:t>ticârî</a:t>
            </a:r>
            <a:r>
              <a:rPr lang="tr-TR" sz="2400" dirty="0"/>
              <a:t> işletmeler banka kredilerinin başlıca müşterileri iken günümüzde tüketici kredileri, işletmelere verilen kredilerle yarışır seviyeye gelmiştir. Çetin, Başak Işıl</a:t>
            </a:r>
            <a:r>
              <a:rPr lang="tr-TR" sz="2400" i="1" dirty="0"/>
              <a:t>, İktisadi Sistemler Bağlamında Gelir Dağılımı-Kredi Ekonomisi İlişkisi Ve Türkiye</a:t>
            </a:r>
            <a:r>
              <a:rPr lang="tr-TR" sz="2400" dirty="0"/>
              <a:t>, Doktora Tezi, İstanbul Üniversitesi Sosyal Bilimler Enstitüsü, 2011, s. 350.</a:t>
            </a:r>
          </a:p>
          <a:p>
            <a:endParaRPr lang="tr-TR" dirty="0"/>
          </a:p>
        </p:txBody>
      </p:sp>
      <p:sp>
        <p:nvSpPr>
          <p:cNvPr id="3" name="Başlık 2"/>
          <p:cNvSpPr>
            <a:spLocks noGrp="1"/>
          </p:cNvSpPr>
          <p:nvPr>
            <p:ph type="title"/>
          </p:nvPr>
        </p:nvSpPr>
        <p:spPr/>
        <p:txBody>
          <a:bodyPr/>
          <a:lstStyle/>
          <a:p>
            <a:r>
              <a:rPr lang="tr-TR" dirty="0"/>
              <a:t>“</a:t>
            </a:r>
            <a:r>
              <a:rPr lang="tr-TR" b="1" dirty="0"/>
              <a:t>kazanılmamış gelirin harcanması</a:t>
            </a:r>
            <a:r>
              <a:rPr lang="tr-TR" dirty="0"/>
              <a:t>”</a:t>
            </a:r>
          </a:p>
        </p:txBody>
      </p:sp>
    </p:spTree>
    <p:extLst>
      <p:ext uri="{BB962C8B-B14F-4D97-AF65-F5344CB8AC3E}">
        <p14:creationId xmlns:p14="http://schemas.microsoft.com/office/powerpoint/2010/main" val="1819765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600" dirty="0"/>
              <a:t>İ</a:t>
            </a:r>
            <a:r>
              <a:rPr lang="tr-TR" sz="2600" dirty="0" smtClean="0"/>
              <a:t>ncelenen </a:t>
            </a:r>
            <a:r>
              <a:rPr lang="tr-TR" sz="2600" dirty="0"/>
              <a:t>hadislerden tespit edilen tüketimde itidal ile </a:t>
            </a:r>
            <a:r>
              <a:rPr lang="tr-TR" sz="2600" dirty="0" err="1"/>
              <a:t>tevâzu</a:t>
            </a:r>
            <a:r>
              <a:rPr lang="tr-TR" sz="2600" dirty="0"/>
              <a:t>, kanaat, </a:t>
            </a:r>
            <a:r>
              <a:rPr lang="tr-TR" sz="2600" dirty="0" err="1"/>
              <a:t>içtimâî</a:t>
            </a:r>
            <a:r>
              <a:rPr lang="tr-TR" sz="2600" dirty="0"/>
              <a:t> mesuliyet şuuru, dünyaya hırs göstermeme ve kalben bağlanmama, nefse hâkim olabilme ve nihayet iman arasındaki yakın ilişki, ahlâkî değerlerin </a:t>
            </a:r>
            <a:r>
              <a:rPr lang="tr-TR" sz="2600" dirty="0" err="1"/>
              <a:t>iktisâdî</a:t>
            </a:r>
            <a:r>
              <a:rPr lang="tr-TR" sz="2600" dirty="0"/>
              <a:t> kararlarda ne denli önemli rol oynadığını göstermesi bakımından ayrı bir önem arz etmektedir.</a:t>
            </a:r>
          </a:p>
        </p:txBody>
      </p:sp>
      <p:sp>
        <p:nvSpPr>
          <p:cNvPr id="3" name="Başlık 2"/>
          <p:cNvSpPr>
            <a:spLocks noGrp="1"/>
          </p:cNvSpPr>
          <p:nvPr>
            <p:ph type="title"/>
          </p:nvPr>
        </p:nvSpPr>
        <p:spPr/>
        <p:txBody>
          <a:bodyPr/>
          <a:lstStyle/>
          <a:p>
            <a:r>
              <a:rPr lang="tr-TR" dirty="0"/>
              <a:t>İKTİSADİ </a:t>
            </a:r>
            <a:r>
              <a:rPr lang="tr-TR" dirty="0" smtClean="0"/>
              <a:t>DAVRANIŞ-AHLAK İLİŞKİSİ</a:t>
            </a:r>
            <a:endParaRPr lang="tr-TR" dirty="0"/>
          </a:p>
        </p:txBody>
      </p:sp>
    </p:spTree>
    <p:extLst>
      <p:ext uri="{BB962C8B-B14F-4D97-AF65-F5344CB8AC3E}">
        <p14:creationId xmlns:p14="http://schemas.microsoft.com/office/powerpoint/2010/main" val="3532681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r>
              <a:rPr lang="tr-TR" dirty="0" smtClean="0"/>
              <a:t>İNFAK (SOSYAL YARDIMLAŞMA)</a:t>
            </a:r>
            <a:endParaRPr lang="tr-T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37" y="1650306"/>
            <a:ext cx="8440427" cy="48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192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4015"/>
            <a:ext cx="9281472" cy="710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438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lnSpcReduction="10000"/>
          </a:bodyPr>
          <a:lstStyle/>
          <a:p>
            <a:r>
              <a:rPr lang="tr-TR" sz="2400" dirty="0"/>
              <a:t>“</a:t>
            </a:r>
            <a:r>
              <a:rPr lang="tr-TR" sz="2400" i="1" dirty="0"/>
              <a:t>Asıl iyilik, … mala olan isteklerine rağmen, onu yakınlara, yetimlere, yoksullara, yolda kalmışa, isteyene ve kölelere vermek, namaz kılmak, zekat vermektir</a:t>
            </a:r>
            <a:r>
              <a:rPr lang="tr-TR" sz="2400" dirty="0"/>
              <a:t>..” Bakara </a:t>
            </a:r>
            <a:r>
              <a:rPr lang="tr-TR" sz="2400" dirty="0" err="1"/>
              <a:t>sûresi</a:t>
            </a:r>
            <a:r>
              <a:rPr lang="tr-TR" sz="2400" dirty="0"/>
              <a:t>, 177.</a:t>
            </a:r>
          </a:p>
          <a:p>
            <a:r>
              <a:rPr lang="tr-TR" sz="2400" dirty="0" err="1"/>
              <a:t>Kur’ân</a:t>
            </a:r>
            <a:r>
              <a:rPr lang="tr-TR" sz="2400" dirty="0"/>
              <a:t>-ı Kerim </a:t>
            </a:r>
            <a:r>
              <a:rPr lang="tr-TR" sz="2400" dirty="0" err="1"/>
              <a:t>infâkın</a:t>
            </a:r>
            <a:r>
              <a:rPr lang="tr-TR" sz="2400" dirty="0"/>
              <a:t> Müslümanların karakteristik bir özelliği olduğunu sıklıkla ifade eder. “</a:t>
            </a:r>
            <a:r>
              <a:rPr lang="tr-TR" sz="2400" i="1" dirty="0"/>
              <a:t>Sevdiğiniz şeylerden harcamadıkça iyiliğe erişemezsiniz. Her ne harcarsanız, şüphesiz Allah (cc) onu bilir.</a:t>
            </a:r>
            <a:r>
              <a:rPr lang="tr-TR" sz="2400" dirty="0"/>
              <a:t>” Âli </a:t>
            </a:r>
            <a:r>
              <a:rPr lang="tr-TR" sz="2400" dirty="0" err="1"/>
              <a:t>İmrân</a:t>
            </a:r>
            <a:r>
              <a:rPr lang="tr-TR" sz="2400" dirty="0"/>
              <a:t> </a:t>
            </a:r>
            <a:r>
              <a:rPr lang="tr-TR" sz="2400" dirty="0" smtClean="0"/>
              <a:t>sûresi,92. ayetiyle </a:t>
            </a:r>
            <a:r>
              <a:rPr lang="tr-TR" sz="2400" dirty="0"/>
              <a:t>sadakaların sevilen mallardan gönüllü olarak verilmesi gereği, “</a:t>
            </a:r>
            <a:r>
              <a:rPr lang="tr-TR" sz="2400" i="1" dirty="0"/>
              <a:t>Siz hayır yolunda her ne harcarsanız Allah (cc) onun yerini doldurur. O rızık verenlerin en hayırlısıdır</a:t>
            </a:r>
            <a:r>
              <a:rPr lang="tr-TR" sz="2400" dirty="0"/>
              <a:t>.” </a:t>
            </a:r>
            <a:r>
              <a:rPr lang="tr-TR" sz="2400" dirty="0" err="1"/>
              <a:t>Sebe</a:t>
            </a:r>
            <a:r>
              <a:rPr lang="tr-TR" sz="2400" dirty="0"/>
              <a:t> </a:t>
            </a:r>
            <a:r>
              <a:rPr lang="tr-TR" sz="2400" dirty="0" err="1"/>
              <a:t>sûresi</a:t>
            </a:r>
            <a:r>
              <a:rPr lang="tr-TR" sz="2400" dirty="0"/>
              <a:t>, </a:t>
            </a:r>
            <a:r>
              <a:rPr lang="tr-TR" sz="2400" dirty="0" smtClean="0"/>
              <a:t>39. ayetiyle </a:t>
            </a:r>
            <a:r>
              <a:rPr lang="tr-TR" sz="2400" dirty="0"/>
              <a:t>de sadaka vermenin malı azaltmayacağı, bilakis malın bereketleneceği haber verilmektedir</a:t>
            </a:r>
            <a:r>
              <a:rPr lang="tr-TR" dirty="0"/>
              <a:t>. </a:t>
            </a:r>
          </a:p>
        </p:txBody>
      </p:sp>
      <p:sp>
        <p:nvSpPr>
          <p:cNvPr id="3" name="Başlık 2"/>
          <p:cNvSpPr>
            <a:spLocks noGrp="1"/>
          </p:cNvSpPr>
          <p:nvPr>
            <p:ph type="title"/>
          </p:nvPr>
        </p:nvSpPr>
        <p:spPr/>
        <p:txBody>
          <a:bodyPr/>
          <a:lstStyle/>
          <a:p>
            <a:r>
              <a:rPr lang="tr-TR" dirty="0" smtClean="0"/>
              <a:t>KURAN KERİMDE İNFAK</a:t>
            </a:r>
            <a:endParaRPr lang="tr-TR" dirty="0"/>
          </a:p>
        </p:txBody>
      </p:sp>
    </p:spTree>
    <p:extLst>
      <p:ext uri="{BB962C8B-B14F-4D97-AF65-F5344CB8AC3E}">
        <p14:creationId xmlns:p14="http://schemas.microsoft.com/office/powerpoint/2010/main" val="3337348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a:t>
            </a:r>
            <a:r>
              <a:rPr lang="tr-TR" sz="2400" i="1" dirty="0"/>
              <a:t>Mallarını Allah (cc) yolunda harcayanların durumu, yedi başak bitiren ve her başakta yüz tane bulunan bir tohum gibidir. Allah (cc), dilediğine kat kat verir</a:t>
            </a:r>
            <a:r>
              <a:rPr lang="tr-TR" sz="2400" dirty="0"/>
              <a:t>.” Bakara </a:t>
            </a:r>
            <a:r>
              <a:rPr lang="tr-TR" sz="2400" dirty="0" err="1"/>
              <a:t>sûresi</a:t>
            </a:r>
            <a:r>
              <a:rPr lang="tr-TR" sz="2400" dirty="0"/>
              <a:t>, </a:t>
            </a:r>
            <a:r>
              <a:rPr lang="tr-TR" sz="2400" dirty="0" smtClean="0"/>
              <a:t>261 ayetiyle </a:t>
            </a:r>
            <a:r>
              <a:rPr lang="tr-TR" sz="2400" dirty="0" err="1"/>
              <a:t>infâkın</a:t>
            </a:r>
            <a:r>
              <a:rPr lang="tr-TR" sz="2400" dirty="0"/>
              <a:t> uhrevî sevabının büyüklüğüne işaret edilmektedir. Öte yandan, dünyada da infak yoluyla gelir dağılımının iyileşmesi, fakirlerin ellerine geçen parayla temel ihtiyaç maddelerini almaları, toplumsal dayanışmaya katkıda bulunma gibi kanallarla sosyal ve </a:t>
            </a:r>
            <a:r>
              <a:rPr lang="tr-TR" sz="2400" dirty="0" err="1"/>
              <a:t>iktisâdî</a:t>
            </a:r>
            <a:r>
              <a:rPr lang="tr-TR" sz="2400" dirty="0"/>
              <a:t> sahada olumlu tesirler söz konusudur. </a:t>
            </a:r>
          </a:p>
          <a:p>
            <a:endParaRPr lang="tr-TR" dirty="0"/>
          </a:p>
        </p:txBody>
      </p:sp>
      <p:sp>
        <p:nvSpPr>
          <p:cNvPr id="3" name="Başlık 2"/>
          <p:cNvSpPr>
            <a:spLocks noGrp="1"/>
          </p:cNvSpPr>
          <p:nvPr>
            <p:ph type="title"/>
          </p:nvPr>
        </p:nvSpPr>
        <p:spPr/>
        <p:txBody>
          <a:bodyPr/>
          <a:lstStyle/>
          <a:p>
            <a:r>
              <a:rPr lang="tr-TR" dirty="0"/>
              <a:t>KURAN KERİMDE İNFAK</a:t>
            </a:r>
          </a:p>
        </p:txBody>
      </p:sp>
    </p:spTree>
    <p:extLst>
      <p:ext uri="{BB962C8B-B14F-4D97-AF65-F5344CB8AC3E}">
        <p14:creationId xmlns:p14="http://schemas.microsoft.com/office/powerpoint/2010/main" val="261773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950289"/>
          </a:xfrm>
        </p:spPr>
        <p:txBody>
          <a:bodyPr>
            <a:noAutofit/>
          </a:bodyPr>
          <a:lstStyle/>
          <a:p>
            <a:r>
              <a:rPr lang="tr-TR" sz="2600" dirty="0"/>
              <a:t>Tüketimde denge, </a:t>
            </a:r>
            <a:endParaRPr lang="tr-TR" sz="2600" dirty="0" smtClean="0"/>
          </a:p>
          <a:p>
            <a:r>
              <a:rPr lang="tr-TR" sz="2600" dirty="0" smtClean="0"/>
              <a:t>en </a:t>
            </a:r>
            <a:r>
              <a:rPr lang="tr-TR" sz="2600" dirty="0"/>
              <a:t>başta bu yöndeki ilâhî mesaja </a:t>
            </a:r>
            <a:r>
              <a:rPr lang="tr-TR" sz="2600" dirty="0" err="1"/>
              <a:t>itaatın</a:t>
            </a:r>
            <a:r>
              <a:rPr lang="tr-TR" sz="2600" dirty="0"/>
              <a:t> gereği olduğu </a:t>
            </a:r>
            <a:r>
              <a:rPr lang="tr-TR" sz="2600" dirty="0" smtClean="0"/>
              <a:t>gibi, </a:t>
            </a:r>
          </a:p>
          <a:p>
            <a:r>
              <a:rPr lang="tr-TR" sz="2600" dirty="0" smtClean="0"/>
              <a:t>aynı </a:t>
            </a:r>
            <a:r>
              <a:rPr lang="tr-TR" sz="2600" dirty="0"/>
              <a:t>zamanda insanın, nefsinin bitmez arzularına bir </a:t>
            </a:r>
            <a:r>
              <a:rPr lang="tr-TR" sz="2600" dirty="0" err="1"/>
              <a:t>sed</a:t>
            </a:r>
            <a:r>
              <a:rPr lang="tr-TR" sz="2600" dirty="0"/>
              <a:t> koyma çabasını aksettirir, </a:t>
            </a:r>
            <a:endParaRPr lang="tr-TR" sz="2600" dirty="0" smtClean="0"/>
          </a:p>
          <a:p>
            <a:r>
              <a:rPr lang="tr-TR" sz="2600" dirty="0" smtClean="0"/>
              <a:t>bu </a:t>
            </a:r>
            <a:r>
              <a:rPr lang="tr-TR" sz="2600" dirty="0"/>
              <a:t>dünyanın insanın tüm isteklerini karşılama yeri olmadığı bilincini ortaya </a:t>
            </a:r>
            <a:r>
              <a:rPr lang="tr-TR" sz="2600" dirty="0" smtClean="0"/>
              <a:t>koyar</a:t>
            </a:r>
          </a:p>
          <a:p>
            <a:r>
              <a:rPr lang="tr-TR" sz="2600" dirty="0" smtClean="0"/>
              <a:t>ve </a:t>
            </a:r>
            <a:r>
              <a:rPr lang="tr-TR" sz="2600" dirty="0"/>
              <a:t>aynı maddî seviyede olmayan din kardeşlerinin sıkıntılarını bir nebze paylaşmasını sağlar. </a:t>
            </a:r>
            <a:endParaRPr lang="tr-TR" sz="2600" dirty="0" smtClean="0"/>
          </a:p>
          <a:p>
            <a:r>
              <a:rPr lang="tr-TR" sz="2600" dirty="0" smtClean="0"/>
              <a:t>DUYGU-DAVRANIŞ İLİŞKİSİ? İsrafa hangi duygular yol açar?</a:t>
            </a:r>
          </a:p>
        </p:txBody>
      </p:sp>
      <p:sp>
        <p:nvSpPr>
          <p:cNvPr id="3" name="Başlık 2"/>
          <p:cNvSpPr>
            <a:spLocks noGrp="1"/>
          </p:cNvSpPr>
          <p:nvPr>
            <p:ph type="title"/>
          </p:nvPr>
        </p:nvSpPr>
        <p:spPr/>
        <p:txBody>
          <a:bodyPr/>
          <a:lstStyle/>
          <a:p>
            <a:r>
              <a:rPr lang="tr-TR" dirty="0"/>
              <a:t>TÜKETİMDE DENGE</a:t>
            </a:r>
          </a:p>
        </p:txBody>
      </p:sp>
    </p:spTree>
    <p:extLst>
      <p:ext uri="{BB962C8B-B14F-4D97-AF65-F5344CB8AC3E}">
        <p14:creationId xmlns:p14="http://schemas.microsoft.com/office/powerpoint/2010/main" val="1917013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950289"/>
          </a:xfrm>
        </p:spPr>
        <p:txBody>
          <a:bodyPr>
            <a:normAutofit/>
          </a:bodyPr>
          <a:lstStyle/>
          <a:p>
            <a:r>
              <a:rPr lang="tr-TR" dirty="0"/>
              <a:t>Allah </a:t>
            </a:r>
            <a:r>
              <a:rPr lang="tr-TR" dirty="0" err="1"/>
              <a:t>Resûlü</a:t>
            </a:r>
            <a:r>
              <a:rPr lang="tr-TR" dirty="0"/>
              <a:t> (s) bir hadiste gıpta edilebilecek iki kişiden birisinin Allah’ın (cc) mal verip de bu malı hak yolunda infak eden kimse olduğunu belirterek infaka teşvik etmektedir. Yine </a:t>
            </a:r>
            <a:r>
              <a:rPr lang="tr-TR" dirty="0" err="1"/>
              <a:t>kıyâmet</a:t>
            </a:r>
            <a:r>
              <a:rPr lang="tr-TR" dirty="0"/>
              <a:t> gününde arşın gölgesinde gölgelenecek yedi sınıftan bir tanesi olarak sağ elinin verdiğini sol eli bilmeyecek şekilde gizli sadaka veren kişiye işaret buyurmuştur. </a:t>
            </a:r>
          </a:p>
          <a:p>
            <a:r>
              <a:rPr lang="tr-TR" dirty="0" err="1" smtClean="0"/>
              <a:t>Buhârî</a:t>
            </a:r>
            <a:r>
              <a:rPr lang="tr-TR" dirty="0"/>
              <a:t>, Zekât </a:t>
            </a:r>
            <a:r>
              <a:rPr lang="tr-TR" dirty="0" smtClean="0"/>
              <a:t>5; </a:t>
            </a:r>
            <a:r>
              <a:rPr lang="tr-TR" dirty="0" err="1"/>
              <a:t>Muslim</a:t>
            </a:r>
            <a:r>
              <a:rPr lang="tr-TR" dirty="0"/>
              <a:t>, </a:t>
            </a:r>
            <a:r>
              <a:rPr lang="tr-TR" dirty="0" err="1"/>
              <a:t>Salâtu’l-Musafirîn</a:t>
            </a:r>
            <a:r>
              <a:rPr lang="tr-TR" dirty="0"/>
              <a:t> </a:t>
            </a:r>
            <a:r>
              <a:rPr lang="tr-TR" dirty="0" smtClean="0"/>
              <a:t>268</a:t>
            </a:r>
            <a:endParaRPr lang="tr-TR" dirty="0"/>
          </a:p>
          <a:p>
            <a:r>
              <a:rPr lang="tr-TR" dirty="0" err="1" smtClean="0"/>
              <a:t>Buhârî</a:t>
            </a:r>
            <a:r>
              <a:rPr lang="tr-TR" dirty="0"/>
              <a:t>, Zekat 16; </a:t>
            </a:r>
            <a:r>
              <a:rPr lang="tr-TR" dirty="0" err="1"/>
              <a:t>Muslim</a:t>
            </a:r>
            <a:r>
              <a:rPr lang="tr-TR" dirty="0"/>
              <a:t>, Zekat </a:t>
            </a:r>
            <a:r>
              <a:rPr lang="tr-TR" dirty="0" smtClean="0"/>
              <a:t>91</a:t>
            </a:r>
          </a:p>
          <a:p>
            <a:r>
              <a:rPr lang="tr-TR" dirty="0" smtClean="0"/>
              <a:t>İnfakla ilgili çok sayıda ayet ve hadisten çıkan önemli ve güncel bir mesaj Müslümanların bu önemli </a:t>
            </a:r>
            <a:r>
              <a:rPr lang="tr-TR" dirty="0" err="1" smtClean="0"/>
              <a:t>mâlî</a:t>
            </a:r>
            <a:r>
              <a:rPr lang="tr-TR" dirty="0" smtClean="0"/>
              <a:t> ibadeti yerine getirerek topluma faydalı olabilmeleri için çalışarak kendi ihtiyaçlarını karşılamanın ötesinde bir maddî sermayeye ulaşmalarıdır. Ancak bu şekilde bahis konusu olan </a:t>
            </a:r>
            <a:r>
              <a:rPr lang="tr-TR" dirty="0" err="1" smtClean="0"/>
              <a:t>mâlî</a:t>
            </a:r>
            <a:r>
              <a:rPr lang="tr-TR" dirty="0" smtClean="0"/>
              <a:t> ibadetler mümkündür. </a:t>
            </a:r>
            <a:endParaRPr lang="tr-TR" dirty="0"/>
          </a:p>
        </p:txBody>
      </p:sp>
      <p:sp>
        <p:nvSpPr>
          <p:cNvPr id="3" name="Başlık 2"/>
          <p:cNvSpPr>
            <a:spLocks noGrp="1"/>
          </p:cNvSpPr>
          <p:nvPr>
            <p:ph type="title"/>
          </p:nvPr>
        </p:nvSpPr>
        <p:spPr/>
        <p:txBody>
          <a:bodyPr/>
          <a:lstStyle/>
          <a:p>
            <a:r>
              <a:rPr lang="tr-TR" dirty="0" smtClean="0"/>
              <a:t>HADİSLERDE İNFAK</a:t>
            </a:r>
            <a:endParaRPr lang="tr-TR" dirty="0"/>
          </a:p>
        </p:txBody>
      </p:sp>
    </p:spTree>
    <p:extLst>
      <p:ext uri="{BB962C8B-B14F-4D97-AF65-F5344CB8AC3E}">
        <p14:creationId xmlns:p14="http://schemas.microsoft.com/office/powerpoint/2010/main" val="2931881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r>
              <a:rPr lang="tr-TR" sz="2400" dirty="0"/>
              <a:t>İnfakın tasarrufu düşüreceği ilk planda akla gelmektedir. Nitekim infakta bulunan kişi, tasarruf edeceği miktarın bir kısmını infak olarak ayırmaktadır. İnfakı alan şahıssa bu yardımı genellikle acil ihtiyaçları için tüketmektedir. O halde infakın tasarruf </a:t>
            </a:r>
            <a:r>
              <a:rPr lang="tr-TR" sz="2400" dirty="0" smtClean="0"/>
              <a:t>sürecine nasıl </a:t>
            </a:r>
            <a:r>
              <a:rPr lang="tr-TR" sz="2400" dirty="0"/>
              <a:t>bir olumlu katkısı söz konusu olabilir? </a:t>
            </a:r>
            <a:endParaRPr lang="tr-TR" sz="2400" dirty="0" smtClean="0"/>
          </a:p>
          <a:p>
            <a:r>
              <a:rPr lang="tr-TR" sz="2400" dirty="0" err="1"/>
              <a:t>Khan</a:t>
            </a:r>
            <a:r>
              <a:rPr lang="tr-TR" sz="2400" dirty="0"/>
              <a:t>, M. Fahim, “</a:t>
            </a:r>
            <a:r>
              <a:rPr lang="tr-TR" sz="2400" i="1" dirty="0"/>
              <a:t>Macro </a:t>
            </a:r>
            <a:r>
              <a:rPr lang="tr-TR" sz="2400" i="1" dirty="0" err="1"/>
              <a:t>Consumption</a:t>
            </a:r>
            <a:r>
              <a:rPr lang="tr-TR" sz="2400" i="1" dirty="0"/>
              <a:t> </a:t>
            </a:r>
            <a:r>
              <a:rPr lang="tr-TR" sz="2400" i="1" dirty="0" err="1"/>
              <a:t>Function</a:t>
            </a:r>
            <a:r>
              <a:rPr lang="tr-TR" sz="2400" i="1" dirty="0"/>
              <a:t> in an </a:t>
            </a:r>
            <a:r>
              <a:rPr lang="tr-TR" sz="2400" i="1" dirty="0" err="1"/>
              <a:t>Islamic</a:t>
            </a:r>
            <a:r>
              <a:rPr lang="tr-TR" sz="2400" i="1" dirty="0"/>
              <a:t> Framework”</a:t>
            </a:r>
            <a:r>
              <a:rPr lang="tr-TR" sz="2400" dirty="0"/>
              <a:t>, </a:t>
            </a:r>
            <a:r>
              <a:rPr lang="tr-TR" sz="2400" dirty="0" err="1"/>
              <a:t>Journal</a:t>
            </a:r>
            <a:r>
              <a:rPr lang="tr-TR" sz="2400" dirty="0"/>
              <a:t> of </a:t>
            </a:r>
            <a:r>
              <a:rPr lang="tr-TR" sz="2400" dirty="0" err="1"/>
              <a:t>Research</a:t>
            </a:r>
            <a:r>
              <a:rPr lang="tr-TR" sz="2400" dirty="0"/>
              <a:t> in </a:t>
            </a:r>
            <a:r>
              <a:rPr lang="tr-TR" sz="2400" dirty="0" err="1"/>
              <a:t>Islamic</a:t>
            </a:r>
            <a:r>
              <a:rPr lang="tr-TR" sz="2400" dirty="0"/>
              <a:t> </a:t>
            </a:r>
            <a:r>
              <a:rPr lang="tr-TR" sz="2400" dirty="0" err="1"/>
              <a:t>Economics</a:t>
            </a:r>
            <a:r>
              <a:rPr lang="tr-TR" sz="2400" dirty="0"/>
              <a:t>, Kral </a:t>
            </a:r>
            <a:r>
              <a:rPr lang="tr-TR" sz="2400" dirty="0" err="1"/>
              <a:t>Abdulaziz</a:t>
            </a:r>
            <a:r>
              <a:rPr lang="tr-TR" sz="2400" dirty="0"/>
              <a:t> Üniversitesi, Cidde, Cilt 1, Sayı 2, 1404/1984 s. 3-25. </a:t>
            </a:r>
            <a:r>
              <a:rPr lang="tr-TR" sz="2400" dirty="0" smtClean="0"/>
              <a:t>Bu makalede bu soru incelenmiştir.</a:t>
            </a:r>
            <a:endParaRPr lang="tr-TR" sz="2400" dirty="0"/>
          </a:p>
        </p:txBody>
      </p:sp>
      <p:sp>
        <p:nvSpPr>
          <p:cNvPr id="3" name="Başlık 2"/>
          <p:cNvSpPr>
            <a:spLocks noGrp="1"/>
          </p:cNvSpPr>
          <p:nvPr>
            <p:ph type="title"/>
          </p:nvPr>
        </p:nvSpPr>
        <p:spPr/>
        <p:txBody>
          <a:bodyPr/>
          <a:lstStyle/>
          <a:p>
            <a:r>
              <a:rPr lang="tr-TR" dirty="0" smtClean="0"/>
              <a:t>İNFAKIN TASARRUFA ETKİSİ</a:t>
            </a:r>
            <a:endParaRPr lang="tr-TR" dirty="0"/>
          </a:p>
        </p:txBody>
      </p:sp>
    </p:spTree>
    <p:extLst>
      <p:ext uri="{BB962C8B-B14F-4D97-AF65-F5344CB8AC3E}">
        <p14:creationId xmlns:p14="http://schemas.microsoft.com/office/powerpoint/2010/main" val="1667362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Prof. M. Fahim </a:t>
            </a:r>
            <a:r>
              <a:rPr lang="tr-TR" sz="2400" dirty="0" err="1"/>
              <a:t>Khan’ın</a:t>
            </a:r>
            <a:r>
              <a:rPr lang="tr-TR" sz="2400" dirty="0"/>
              <a:t> bu makalesinde tüketicinin tüketim/tasarruf kararlarının incelendiği </a:t>
            </a:r>
            <a:r>
              <a:rPr lang="tr-TR" sz="2400" dirty="0" smtClean="0"/>
              <a:t>zamanlar arası </a:t>
            </a:r>
            <a:r>
              <a:rPr lang="tr-TR" sz="2400" dirty="0"/>
              <a:t>dinamik modeldeki tüketici tercihlerine bir de infak davranışı eklenmekte ve infakın kısa ve uzun vadede sermaye birikimine tesiri incelenmektedir. </a:t>
            </a:r>
            <a:endParaRPr lang="tr-TR" sz="2400" dirty="0" smtClean="0"/>
          </a:p>
          <a:p>
            <a:endParaRPr lang="tr-TR" sz="2400" dirty="0"/>
          </a:p>
          <a:p>
            <a:r>
              <a:rPr lang="tr-TR" sz="2400" dirty="0" smtClean="0"/>
              <a:t>100 </a:t>
            </a:r>
            <a:r>
              <a:rPr lang="tr-TR" sz="2400" dirty="0"/>
              <a:t>lira gelirinin 70 lirasını tüketen, 30 lirasını biriktiren bir şahsa göre, aynı gelirin 50 lirasını tüketip 20 lirasını infak eden mutedil tüketici aynı şekilde 30 lira tasarruf </a:t>
            </a:r>
            <a:r>
              <a:rPr lang="tr-TR" sz="2400" dirty="0" smtClean="0"/>
              <a:t>edebilir.</a:t>
            </a:r>
            <a:endParaRPr lang="tr-TR" sz="2400" dirty="0"/>
          </a:p>
        </p:txBody>
      </p:sp>
      <p:sp>
        <p:nvSpPr>
          <p:cNvPr id="3" name="Başlık 2"/>
          <p:cNvSpPr>
            <a:spLocks noGrp="1"/>
          </p:cNvSpPr>
          <p:nvPr>
            <p:ph type="title"/>
          </p:nvPr>
        </p:nvSpPr>
        <p:spPr/>
        <p:txBody>
          <a:bodyPr/>
          <a:lstStyle/>
          <a:p>
            <a:r>
              <a:rPr lang="tr-TR" dirty="0"/>
              <a:t>İNFAKIN TASARRUFA ETKİSİ</a:t>
            </a:r>
          </a:p>
        </p:txBody>
      </p:sp>
    </p:spTree>
    <p:extLst>
      <p:ext uri="{BB962C8B-B14F-4D97-AF65-F5344CB8AC3E}">
        <p14:creationId xmlns:p14="http://schemas.microsoft.com/office/powerpoint/2010/main" val="981188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a:bodyPr>
          <a:lstStyle/>
          <a:p>
            <a:r>
              <a:rPr lang="tr-TR" sz="2400" dirty="0"/>
              <a:t>U</a:t>
            </a:r>
            <a:r>
              <a:rPr lang="tr-TR" sz="2400" dirty="0" smtClean="0"/>
              <a:t>zun vadede ise, </a:t>
            </a:r>
            <a:r>
              <a:rPr lang="tr-TR" sz="2400" dirty="0"/>
              <a:t>infak toplumun gelir dağılımını zaman içinde iyileştirmekte, infak alanlar zamanla maddî durumları iyileşerek infak verenlere katılmaktadır. Diğer bir ifadeyle, alt gelir tabakasındaki fertler zamanla üst gelir tabakasına geçerek nüfusun daha büyük bir kısmı tasarruf </a:t>
            </a:r>
            <a:r>
              <a:rPr lang="tr-TR" sz="2400" dirty="0" smtClean="0"/>
              <a:t>sürecine dâhil olabilmektedir.</a:t>
            </a:r>
          </a:p>
          <a:p>
            <a:r>
              <a:rPr lang="tr-TR" sz="2400" dirty="0"/>
              <a:t>infakın gelir dağılımını düzelten dinamik tesirinden dolayı </a:t>
            </a:r>
            <a:r>
              <a:rPr lang="tr-TR" sz="2400" dirty="0" smtClean="0"/>
              <a:t>uzun </a:t>
            </a:r>
            <a:r>
              <a:rPr lang="tr-TR" sz="2400" dirty="0"/>
              <a:t>vadede tasarruflar daha yüksek olmaktadır. Neticede, İslâmî olmayan bir ekonomiye nispetle </a:t>
            </a:r>
            <a:r>
              <a:rPr lang="tr-TR" sz="2400" dirty="0" smtClean="0"/>
              <a:t>hem </a:t>
            </a:r>
            <a:r>
              <a:rPr lang="tr-TR" sz="2400" b="1" dirty="0" smtClean="0"/>
              <a:t>daha </a:t>
            </a:r>
            <a:r>
              <a:rPr lang="tr-TR" sz="2400" b="1" dirty="0"/>
              <a:t>yüksek bir sermaye birikimi </a:t>
            </a:r>
            <a:r>
              <a:rPr lang="tr-TR" sz="2400" dirty="0" smtClean="0"/>
              <a:t>hem </a:t>
            </a:r>
            <a:r>
              <a:rPr lang="tr-TR" sz="2400" b="1" dirty="0" smtClean="0"/>
              <a:t>daha </a:t>
            </a:r>
            <a:r>
              <a:rPr lang="tr-TR" sz="2400" b="1" dirty="0"/>
              <a:t>dengeli bir gelir dağılımı </a:t>
            </a:r>
            <a:r>
              <a:rPr lang="tr-TR" sz="2400" dirty="0"/>
              <a:t>mümkün olmaktadır.</a:t>
            </a:r>
          </a:p>
        </p:txBody>
      </p:sp>
      <p:sp>
        <p:nvSpPr>
          <p:cNvPr id="3" name="Başlık 2"/>
          <p:cNvSpPr>
            <a:spLocks noGrp="1"/>
          </p:cNvSpPr>
          <p:nvPr>
            <p:ph type="title"/>
          </p:nvPr>
        </p:nvSpPr>
        <p:spPr/>
        <p:txBody>
          <a:bodyPr/>
          <a:lstStyle/>
          <a:p>
            <a:r>
              <a:rPr lang="tr-TR" dirty="0"/>
              <a:t>İNFAKIN TASARRUFA ETKİSİ</a:t>
            </a:r>
          </a:p>
        </p:txBody>
      </p:sp>
    </p:spTree>
    <p:extLst>
      <p:ext uri="{BB962C8B-B14F-4D97-AF65-F5344CB8AC3E}">
        <p14:creationId xmlns:p14="http://schemas.microsoft.com/office/powerpoint/2010/main" val="4266430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600" dirty="0" err="1"/>
              <a:t>Khan</a:t>
            </a:r>
            <a:r>
              <a:rPr lang="tr-TR" sz="2600" dirty="0"/>
              <a:t> araştırmasının sonunda politika tavsiyesi olarak tüketimde israfın önlenmesine yönelik eğitim ve medya kampanyalarına ağırlık verilmesi ve toplumda İslâmî değerlerin yerleşmesi gereğine işaret </a:t>
            </a:r>
            <a:r>
              <a:rPr lang="tr-TR" sz="2600" dirty="0" smtClean="0"/>
              <a:t>etmiştir.</a:t>
            </a:r>
            <a:endParaRPr lang="tr-TR" sz="2600" dirty="0"/>
          </a:p>
        </p:txBody>
      </p:sp>
      <p:sp>
        <p:nvSpPr>
          <p:cNvPr id="3" name="Başlık 2"/>
          <p:cNvSpPr>
            <a:spLocks noGrp="1"/>
          </p:cNvSpPr>
          <p:nvPr>
            <p:ph type="title"/>
          </p:nvPr>
        </p:nvSpPr>
        <p:spPr/>
        <p:txBody>
          <a:bodyPr/>
          <a:lstStyle/>
          <a:p>
            <a:r>
              <a:rPr lang="tr-TR" dirty="0"/>
              <a:t>İNFAKIN TASARRUFA ETKİSİ</a:t>
            </a:r>
          </a:p>
        </p:txBody>
      </p:sp>
    </p:spTree>
    <p:extLst>
      <p:ext uri="{BB962C8B-B14F-4D97-AF65-F5344CB8AC3E}">
        <p14:creationId xmlns:p14="http://schemas.microsoft.com/office/powerpoint/2010/main" val="93914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06273"/>
          </a:xfrm>
        </p:spPr>
        <p:txBody>
          <a:bodyPr>
            <a:normAutofit/>
          </a:bodyPr>
          <a:lstStyle/>
          <a:p>
            <a:r>
              <a:rPr lang="tr-TR" sz="2400" dirty="0"/>
              <a:t>“</a:t>
            </a:r>
            <a:r>
              <a:rPr lang="tr-TR" sz="2400" i="1" dirty="0"/>
              <a:t>Eli sıkı olma; büsbütün eli açık da olma. Sonra kınanır, (kaybettiklerinin) hasretini çeker durursun</a:t>
            </a:r>
            <a:r>
              <a:rPr lang="tr-TR" sz="2400" dirty="0"/>
              <a:t>.” buyurularak infakta dengenin önemine vurgu </a:t>
            </a:r>
            <a:r>
              <a:rPr lang="tr-TR" sz="2400" dirty="0" smtClean="0"/>
              <a:t>yapılmaktadır. </a:t>
            </a:r>
            <a:r>
              <a:rPr lang="tr-TR" sz="2400" dirty="0" err="1" smtClean="0"/>
              <a:t>İsra</a:t>
            </a:r>
            <a:r>
              <a:rPr lang="tr-TR" sz="2400" dirty="0" smtClean="0"/>
              <a:t> </a:t>
            </a:r>
            <a:r>
              <a:rPr lang="tr-TR" sz="2400" dirty="0" err="1"/>
              <a:t>sûresi</a:t>
            </a:r>
            <a:r>
              <a:rPr lang="tr-TR" sz="2400" dirty="0"/>
              <a:t>, 29</a:t>
            </a:r>
            <a:r>
              <a:rPr lang="tr-TR" sz="2400" dirty="0" smtClean="0"/>
              <a:t>.</a:t>
            </a:r>
          </a:p>
          <a:p>
            <a:r>
              <a:rPr lang="tr-TR" sz="2400" dirty="0" smtClean="0"/>
              <a:t>“</a:t>
            </a:r>
            <a:r>
              <a:rPr lang="tr-TR" sz="2400" i="1" dirty="0"/>
              <a:t>Sana neyi infak edeceklerini soruyorlar. De ki: İhtiyaçtan fazlasını infak edin</a:t>
            </a:r>
            <a:r>
              <a:rPr lang="tr-TR" sz="2400" dirty="0"/>
              <a:t>.” Bakara </a:t>
            </a:r>
            <a:r>
              <a:rPr lang="tr-TR" sz="2400" dirty="0" err="1"/>
              <a:t>sûresi</a:t>
            </a:r>
            <a:r>
              <a:rPr lang="tr-TR" sz="2400" dirty="0"/>
              <a:t>, 219</a:t>
            </a:r>
            <a:r>
              <a:rPr lang="tr-TR" sz="2400" dirty="0" smtClean="0"/>
              <a:t>.</a:t>
            </a:r>
          </a:p>
          <a:p>
            <a:endParaRPr lang="tr-TR" sz="2400" dirty="0"/>
          </a:p>
          <a:p>
            <a:r>
              <a:rPr lang="tr-TR" sz="2400" dirty="0"/>
              <a:t>Allah </a:t>
            </a:r>
            <a:r>
              <a:rPr lang="tr-TR" sz="2400" dirty="0" err="1"/>
              <a:t>Resûlü</a:t>
            </a:r>
            <a:r>
              <a:rPr lang="tr-TR" sz="2400" dirty="0"/>
              <a:t> (s) “</a:t>
            </a:r>
            <a:r>
              <a:rPr lang="tr-TR" sz="2400" i="1" dirty="0"/>
              <a:t>Veren el, alan elden hayırlıdır. Sadakanın en faziletlisi, sadakanın sahibini zengin bırakan (ve fakirliğe düşürmeyen) sadakadır</a:t>
            </a:r>
            <a:r>
              <a:rPr lang="tr-TR" sz="2400" dirty="0" smtClean="0"/>
              <a:t>.” </a:t>
            </a:r>
            <a:r>
              <a:rPr lang="tr-TR" sz="2400" dirty="0" err="1"/>
              <a:t>Buhârî</a:t>
            </a:r>
            <a:r>
              <a:rPr lang="tr-TR" sz="2400" dirty="0"/>
              <a:t>, Zekat </a:t>
            </a:r>
            <a:r>
              <a:rPr lang="tr-TR" sz="2400" dirty="0" smtClean="0"/>
              <a:t>18. Peygamberimiz (s) malın üçte birinden fazla vasiyete de izin vermemiştir.</a:t>
            </a:r>
            <a:endParaRPr lang="tr-TR" sz="2400" dirty="0"/>
          </a:p>
          <a:p>
            <a:endParaRPr lang="tr-TR" dirty="0"/>
          </a:p>
        </p:txBody>
      </p:sp>
      <p:sp>
        <p:nvSpPr>
          <p:cNvPr id="3" name="Başlık 2"/>
          <p:cNvSpPr>
            <a:spLocks noGrp="1"/>
          </p:cNvSpPr>
          <p:nvPr>
            <p:ph type="title"/>
          </p:nvPr>
        </p:nvSpPr>
        <p:spPr/>
        <p:txBody>
          <a:bodyPr/>
          <a:lstStyle/>
          <a:p>
            <a:r>
              <a:rPr lang="tr-TR" dirty="0" smtClean="0"/>
              <a:t>İnfakta denge</a:t>
            </a:r>
            <a:endParaRPr lang="tr-TR" dirty="0"/>
          </a:p>
        </p:txBody>
      </p:sp>
    </p:spTree>
    <p:extLst>
      <p:ext uri="{BB962C8B-B14F-4D97-AF65-F5344CB8AC3E}">
        <p14:creationId xmlns:p14="http://schemas.microsoft.com/office/powerpoint/2010/main" val="1384869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662257"/>
          </a:xfrm>
        </p:spPr>
        <p:txBody>
          <a:bodyPr>
            <a:normAutofit lnSpcReduction="10000"/>
          </a:bodyPr>
          <a:lstStyle/>
          <a:p>
            <a:r>
              <a:rPr lang="tr-TR" sz="2400" dirty="0"/>
              <a:t>Tasarrufun amacı faydalı yatırımlara fon sağlamak </a:t>
            </a:r>
            <a:r>
              <a:rPr lang="tr-TR" sz="2400" dirty="0" smtClean="0"/>
              <a:t>olmalıdır. </a:t>
            </a:r>
            <a:r>
              <a:rPr lang="tr-TR" sz="2400" dirty="0"/>
              <a:t>Tasarruflar servetin </a:t>
            </a:r>
            <a:r>
              <a:rPr lang="tr-TR" sz="2400" dirty="0" err="1"/>
              <a:t>âtıl</a:t>
            </a:r>
            <a:r>
              <a:rPr lang="tr-TR" sz="2400" dirty="0"/>
              <a:t> biçimde biriktirilmesi anlamına gelen </a:t>
            </a:r>
            <a:r>
              <a:rPr lang="tr-TR" sz="2400" dirty="0" err="1"/>
              <a:t>iktinâz</a:t>
            </a:r>
            <a:r>
              <a:rPr lang="tr-TR" sz="2400" dirty="0"/>
              <a:t> (toplum yararına sunulmayan para biriktirmek) için kullanılmamalıdır. Çünkü </a:t>
            </a:r>
            <a:r>
              <a:rPr lang="tr-TR" sz="2400" dirty="0" err="1"/>
              <a:t>iktinâz</a:t>
            </a:r>
            <a:r>
              <a:rPr lang="tr-TR" sz="2400" dirty="0"/>
              <a:t> sermayenin ekonomik hayattan çekilip </a:t>
            </a:r>
            <a:r>
              <a:rPr lang="tr-TR" sz="2400" dirty="0" err="1"/>
              <a:t>âtıl</a:t>
            </a:r>
            <a:r>
              <a:rPr lang="tr-TR" sz="2400" dirty="0"/>
              <a:t> kalmasına, topluma bir yarar sağlamamasına yol açar. Halbuki tasarruflar yatırımlara yönelince toplumun ihtiyaç duyduğu projeler hayata geçirilebilir, istihdam sağlanır ve ekonomi güçlenir. Aksine, sermaye lüks binaların inşası, kasalarda altın biriktirme gibi yollarla </a:t>
            </a:r>
            <a:r>
              <a:rPr lang="tr-TR" sz="2400" dirty="0" err="1"/>
              <a:t>iktinâz</a:t>
            </a:r>
            <a:r>
              <a:rPr lang="tr-TR" sz="2400" dirty="0"/>
              <a:t> yapıldığında ekonomik hayata dönüşü olmaz, </a:t>
            </a:r>
            <a:r>
              <a:rPr lang="tr-TR" sz="2400" dirty="0" err="1"/>
              <a:t>âtıl</a:t>
            </a:r>
            <a:r>
              <a:rPr lang="tr-TR" sz="2400" dirty="0"/>
              <a:t> kalmış olur. </a:t>
            </a:r>
          </a:p>
          <a:p>
            <a:endParaRPr lang="tr-TR" dirty="0"/>
          </a:p>
        </p:txBody>
      </p:sp>
      <p:sp>
        <p:nvSpPr>
          <p:cNvPr id="3" name="Başlık 2"/>
          <p:cNvSpPr>
            <a:spLocks noGrp="1"/>
          </p:cNvSpPr>
          <p:nvPr>
            <p:ph type="title"/>
          </p:nvPr>
        </p:nvSpPr>
        <p:spPr/>
        <p:txBody>
          <a:bodyPr/>
          <a:lstStyle/>
          <a:p>
            <a:r>
              <a:rPr lang="tr-TR" dirty="0" smtClean="0"/>
              <a:t>TASARRUF</a:t>
            </a:r>
            <a:endParaRPr lang="tr-TR" dirty="0"/>
          </a:p>
        </p:txBody>
      </p:sp>
    </p:spTree>
    <p:extLst>
      <p:ext uri="{BB962C8B-B14F-4D97-AF65-F5344CB8AC3E}">
        <p14:creationId xmlns:p14="http://schemas.microsoft.com/office/powerpoint/2010/main" val="3374707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r>
              <a:rPr lang="tr-TR" sz="2400" dirty="0"/>
              <a:t>H</a:t>
            </a:r>
            <a:r>
              <a:rPr lang="tr-TR" sz="2400" dirty="0" smtClean="0"/>
              <a:t>erkesin </a:t>
            </a:r>
            <a:r>
              <a:rPr lang="tr-TR" sz="2400" dirty="0"/>
              <a:t>finanse edilmesi gereken hâli hazırda bir yatırım projesi olmayabilir. Bu gibi tasarruf sahipleri, </a:t>
            </a:r>
            <a:r>
              <a:rPr lang="tr-TR" sz="2400" dirty="0" err="1"/>
              <a:t>mâlî</a:t>
            </a:r>
            <a:r>
              <a:rPr lang="tr-TR" sz="2400" dirty="0"/>
              <a:t> desteğe ihtiyaç duyan proje sahiplerine tasarruflarını aktarabilirler.  Toplumda genellikle bir yanda tasarruf sahipleri, diğer yanda ise fona ihtiyaç duyan yatırımcı ve girişimciler bulunur. İşte bu durumlarda, fon fazlası olanlarla fon eksiği olanlar arasında ya borca dayalı ya da kâr-zarar ortaklığına dayalı anlaşmalar yapılarak toplum genelinde biriken sermayenin yine topluma katkıda bulunacak projelere </a:t>
            </a:r>
            <a:r>
              <a:rPr lang="tr-TR" sz="2400" dirty="0" err="1"/>
              <a:t>kanalize</a:t>
            </a:r>
            <a:r>
              <a:rPr lang="tr-TR" sz="2400" dirty="0"/>
              <a:t> olması temin edilir ve sermayeye katkıda bulunanlar yapılan anlaşmanın çeşidine göre ortaya koydukları sermayenin getirisini paylaşırlar. </a:t>
            </a:r>
          </a:p>
        </p:txBody>
      </p:sp>
      <p:sp>
        <p:nvSpPr>
          <p:cNvPr id="3" name="Başlık 2"/>
          <p:cNvSpPr>
            <a:spLocks noGrp="1"/>
          </p:cNvSpPr>
          <p:nvPr>
            <p:ph type="title"/>
          </p:nvPr>
        </p:nvSpPr>
        <p:spPr/>
        <p:txBody>
          <a:bodyPr/>
          <a:lstStyle/>
          <a:p>
            <a:r>
              <a:rPr lang="tr-TR" dirty="0" smtClean="0"/>
              <a:t>TASARRUF - YATIRIM</a:t>
            </a:r>
            <a:endParaRPr lang="tr-TR" dirty="0"/>
          </a:p>
        </p:txBody>
      </p:sp>
    </p:spTree>
    <p:extLst>
      <p:ext uri="{BB962C8B-B14F-4D97-AF65-F5344CB8AC3E}">
        <p14:creationId xmlns:p14="http://schemas.microsoft.com/office/powerpoint/2010/main" val="3876263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484784"/>
            <a:ext cx="8928991" cy="4878281"/>
          </a:xfrm>
        </p:spPr>
        <p:txBody>
          <a:bodyPr>
            <a:noAutofit/>
          </a:bodyPr>
          <a:lstStyle/>
          <a:p>
            <a:r>
              <a:rPr lang="tr-TR" sz="2400" dirty="0"/>
              <a:t>Yatırım yapmak Müslüman toplumun hayatın çeşitli alanlarında duyduğu ihtiyaçları karşılama işlevinden dolayı farz-ı </a:t>
            </a:r>
            <a:r>
              <a:rPr lang="tr-TR" sz="2400" dirty="0" err="1"/>
              <a:t>kifâye</a:t>
            </a:r>
            <a:r>
              <a:rPr lang="tr-TR" sz="2400" dirty="0"/>
              <a:t> olarak </a:t>
            </a:r>
            <a:r>
              <a:rPr lang="tr-TR" sz="2400" dirty="0" smtClean="0"/>
              <a:t>görülmüştür.</a:t>
            </a:r>
          </a:p>
          <a:p>
            <a:endParaRPr lang="tr-TR" sz="2400" dirty="0" smtClean="0"/>
          </a:p>
          <a:p>
            <a:r>
              <a:rPr lang="tr-TR" sz="2400" dirty="0"/>
              <a:t>“</a:t>
            </a:r>
            <a:r>
              <a:rPr lang="tr-TR" sz="2400" i="1" dirty="0"/>
              <a:t>Eğer Müslüman bir kişi bir fidan diker, ondan bir insan, hayvan veya kuş yerse, şüphesiz bu onun için kıyamet gününe kadar bir sadaka olur</a:t>
            </a:r>
            <a:r>
              <a:rPr lang="tr-TR" sz="2400" dirty="0"/>
              <a:t>.” hadisi topluma faydalı faaliyetlerin faziletine dikkat çeker. Fidan dikmek gibi basit görünen bir işin kalıcı bir sevabı söz konusu ise toplumun ihtiyaç duyduğu sahalarda yatırımlar yaparak topluma fayda sağlamanın </a:t>
            </a:r>
            <a:r>
              <a:rPr lang="tr-TR" sz="2400" dirty="0" err="1"/>
              <a:t>mükâfâtının</a:t>
            </a:r>
            <a:r>
              <a:rPr lang="tr-TR" sz="2400" dirty="0"/>
              <a:t> </a:t>
            </a:r>
            <a:r>
              <a:rPr lang="tr-TR" sz="2400" dirty="0" smtClean="0"/>
              <a:t>öncelikle ve </a:t>
            </a:r>
            <a:r>
              <a:rPr lang="tr-TR" sz="2400" dirty="0"/>
              <a:t>çok daha büyük miktarda söz konusu olduğu hadisten </a:t>
            </a:r>
            <a:r>
              <a:rPr lang="tr-TR" sz="2400" dirty="0" smtClean="0"/>
              <a:t>anlaşılmaktadır. </a:t>
            </a:r>
            <a:r>
              <a:rPr lang="tr-TR" sz="2400" dirty="0" err="1" smtClean="0"/>
              <a:t>Muslim</a:t>
            </a:r>
            <a:r>
              <a:rPr lang="tr-TR" sz="2400" dirty="0"/>
              <a:t>, </a:t>
            </a:r>
            <a:r>
              <a:rPr lang="tr-TR" sz="2400" dirty="0" err="1"/>
              <a:t>Musâkât</a:t>
            </a:r>
            <a:r>
              <a:rPr lang="tr-TR" sz="2400" dirty="0"/>
              <a:t> </a:t>
            </a:r>
            <a:r>
              <a:rPr lang="tr-TR" sz="2400" dirty="0" smtClean="0"/>
              <a:t>10</a:t>
            </a:r>
            <a:endParaRPr lang="tr-TR" sz="2400" dirty="0"/>
          </a:p>
        </p:txBody>
      </p:sp>
      <p:sp>
        <p:nvSpPr>
          <p:cNvPr id="3" name="Başlık 2"/>
          <p:cNvSpPr>
            <a:spLocks noGrp="1"/>
          </p:cNvSpPr>
          <p:nvPr>
            <p:ph type="title"/>
          </p:nvPr>
        </p:nvSpPr>
        <p:spPr/>
        <p:txBody>
          <a:bodyPr/>
          <a:lstStyle/>
          <a:p>
            <a:r>
              <a:rPr lang="tr-TR" dirty="0" err="1" smtClean="0"/>
              <a:t>yatIRIMIN</a:t>
            </a:r>
            <a:r>
              <a:rPr lang="tr-TR" dirty="0" smtClean="0"/>
              <a:t> ÖNEMİ</a:t>
            </a:r>
            <a:endParaRPr lang="tr-TR" dirty="0"/>
          </a:p>
        </p:txBody>
      </p:sp>
    </p:spTree>
    <p:extLst>
      <p:ext uri="{BB962C8B-B14F-4D97-AF65-F5344CB8AC3E}">
        <p14:creationId xmlns:p14="http://schemas.microsoft.com/office/powerpoint/2010/main" val="699370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İslam, sermayenin birikimine ve muhafazasına büyük önem vermiştir. Ayet ve hadislerin bu konudaki yönlendirme, emir ve yasakları göz önünde bulundurularak malın </a:t>
            </a:r>
            <a:r>
              <a:rPr lang="tr-TR" sz="2400" dirty="0" smtClean="0"/>
              <a:t>korunmasının </a:t>
            </a:r>
            <a:r>
              <a:rPr lang="tr-TR" sz="2400" dirty="0"/>
              <a:t>dinin bir bütün olarak </a:t>
            </a:r>
            <a:r>
              <a:rPr lang="tr-TR" sz="2400" dirty="0" smtClean="0"/>
              <a:t>düşünüldüğünde korunmasını hedeflediği beş </a:t>
            </a:r>
            <a:r>
              <a:rPr lang="tr-TR" sz="2400" dirty="0"/>
              <a:t>asıldan </a:t>
            </a:r>
            <a:r>
              <a:rPr lang="tr-TR" sz="2400" dirty="0" smtClean="0"/>
              <a:t>(can, din, mal, akıl, nesil) </a:t>
            </a:r>
            <a:r>
              <a:rPr lang="tr-TR" sz="2400" dirty="0"/>
              <a:t>birinin korunması olduğu ifade edilmiştir</a:t>
            </a:r>
            <a:r>
              <a:rPr lang="tr-TR" sz="2400" dirty="0" smtClean="0"/>
              <a:t>.</a:t>
            </a:r>
          </a:p>
          <a:p>
            <a:r>
              <a:rPr lang="tr-TR" sz="2400" dirty="0"/>
              <a:t>“</a:t>
            </a:r>
            <a:r>
              <a:rPr lang="tr-TR" sz="2400" i="1" dirty="0"/>
              <a:t>Allah'ın (cc) geçiminize dayanak kıldığı mallarınızı, aklı </a:t>
            </a:r>
            <a:r>
              <a:rPr lang="tr-TR" sz="2400" i="1" dirty="0" err="1"/>
              <a:t>ermezlere</a:t>
            </a:r>
            <a:r>
              <a:rPr lang="tr-TR" sz="2400" i="1" dirty="0"/>
              <a:t> vermeyin. Kendilerine bunlardan yedirin, giydirin, onlara güzel söz söyleyin</a:t>
            </a:r>
            <a:r>
              <a:rPr lang="tr-TR" sz="2400" dirty="0"/>
              <a:t>” Nisâ </a:t>
            </a:r>
            <a:r>
              <a:rPr lang="tr-TR" sz="2400" dirty="0" err="1"/>
              <a:t>sûresi</a:t>
            </a:r>
            <a:r>
              <a:rPr lang="tr-TR" sz="2400" dirty="0"/>
              <a:t>, 5.</a:t>
            </a:r>
          </a:p>
          <a:p>
            <a:endParaRPr lang="tr-TR" sz="2400" dirty="0"/>
          </a:p>
        </p:txBody>
      </p:sp>
      <p:sp>
        <p:nvSpPr>
          <p:cNvPr id="3" name="Başlık 2"/>
          <p:cNvSpPr>
            <a:spLocks noGrp="1"/>
          </p:cNvSpPr>
          <p:nvPr>
            <p:ph type="title"/>
          </p:nvPr>
        </p:nvSpPr>
        <p:spPr/>
        <p:txBody>
          <a:bodyPr/>
          <a:lstStyle/>
          <a:p>
            <a:r>
              <a:rPr lang="tr-TR" dirty="0" smtClean="0"/>
              <a:t>MALIN MUHAFAZASININ ÖNEMİ</a:t>
            </a:r>
            <a:endParaRPr lang="tr-TR" dirty="0"/>
          </a:p>
        </p:txBody>
      </p:sp>
    </p:spTree>
    <p:extLst>
      <p:ext uri="{BB962C8B-B14F-4D97-AF65-F5344CB8AC3E}">
        <p14:creationId xmlns:p14="http://schemas.microsoft.com/office/powerpoint/2010/main" val="190751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705403326"/>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aşlık 2"/>
          <p:cNvSpPr>
            <a:spLocks noGrp="1"/>
          </p:cNvSpPr>
          <p:nvPr>
            <p:ph type="title"/>
          </p:nvPr>
        </p:nvSpPr>
        <p:spPr/>
        <p:txBody>
          <a:bodyPr/>
          <a:lstStyle/>
          <a:p>
            <a:r>
              <a:rPr lang="tr-TR" dirty="0" smtClean="0"/>
              <a:t>İKTİSADİ KARARLARDA AHLAKIN BELİRLEYİCİLİĞİ</a:t>
            </a:r>
            <a:endParaRPr lang="tr-TR" dirty="0"/>
          </a:p>
        </p:txBody>
      </p:sp>
    </p:spTree>
    <p:extLst>
      <p:ext uri="{BB962C8B-B14F-4D97-AF65-F5344CB8AC3E}">
        <p14:creationId xmlns:p14="http://schemas.microsoft.com/office/powerpoint/2010/main" val="2111298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“Kısıtlı olanlara ait (onların mülkiyetinde bulunan) mallar için “mallarınız” ifadesinin kullanılması “millî servet” kavramına, “geçiminize dayanak kıldığı” ifadesi de insan hayatında malın önemine işaret etmektedir.” Diyanet İşleri Başkanlığı, </a:t>
            </a:r>
            <a:r>
              <a:rPr lang="tr-TR" sz="2400" i="1" dirty="0"/>
              <a:t>Kur’an Yolu Türkçe Meal ve Tefsiri</a:t>
            </a:r>
            <a:r>
              <a:rPr lang="tr-TR" sz="2400" dirty="0"/>
              <a:t>, II, 12</a:t>
            </a:r>
            <a:r>
              <a:rPr lang="tr-TR" sz="2400" dirty="0" smtClean="0"/>
              <a:t>. </a:t>
            </a:r>
            <a:r>
              <a:rPr lang="tr-TR" sz="2400" dirty="0"/>
              <a:t>nitekim bu </a:t>
            </a:r>
            <a:r>
              <a:rPr lang="tr-TR" sz="2400" dirty="0" smtClean="0"/>
              <a:t>malların </a:t>
            </a:r>
            <a:r>
              <a:rPr lang="tr-TR" sz="2400" dirty="0" err="1"/>
              <a:t>zâyi</a:t>
            </a:r>
            <a:r>
              <a:rPr lang="tr-TR" sz="2400" dirty="0"/>
              <a:t> olması halinde tüm toplumun bundan zarar </a:t>
            </a:r>
            <a:r>
              <a:rPr lang="tr-TR" sz="2400" dirty="0" smtClean="0"/>
              <a:t>görecektir.</a:t>
            </a:r>
            <a:endParaRPr lang="tr-TR" sz="2400" dirty="0"/>
          </a:p>
          <a:p>
            <a:endParaRPr lang="tr-TR" dirty="0"/>
          </a:p>
        </p:txBody>
      </p:sp>
      <p:sp>
        <p:nvSpPr>
          <p:cNvPr id="3" name="Başlık 2"/>
          <p:cNvSpPr>
            <a:spLocks noGrp="1"/>
          </p:cNvSpPr>
          <p:nvPr>
            <p:ph type="title"/>
          </p:nvPr>
        </p:nvSpPr>
        <p:spPr/>
        <p:txBody>
          <a:bodyPr/>
          <a:lstStyle/>
          <a:p>
            <a:r>
              <a:rPr lang="tr-TR" dirty="0"/>
              <a:t>MALIN MUHAFAZASININ ÖNEMİ</a:t>
            </a:r>
          </a:p>
        </p:txBody>
      </p:sp>
    </p:spTree>
    <p:extLst>
      <p:ext uri="{BB962C8B-B14F-4D97-AF65-F5344CB8AC3E}">
        <p14:creationId xmlns:p14="http://schemas.microsoft.com/office/powerpoint/2010/main" val="3886385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1" y="1719071"/>
            <a:ext cx="8537372" cy="4407408"/>
          </a:xfrm>
        </p:spPr>
        <p:txBody>
          <a:bodyPr>
            <a:noAutofit/>
          </a:bodyPr>
          <a:lstStyle/>
          <a:p>
            <a:r>
              <a:rPr lang="tr-TR" sz="2400" dirty="0" smtClean="0"/>
              <a:t>Dinî öğretilerimizdeki şu </a:t>
            </a:r>
            <a:r>
              <a:rPr lang="tr-TR" sz="2400" dirty="0"/>
              <a:t>esaslar yatırım yapmayı zorunlu kılmaktadır: </a:t>
            </a:r>
            <a:endParaRPr lang="tr-TR" sz="2400" dirty="0" smtClean="0"/>
          </a:p>
          <a:p>
            <a:r>
              <a:rPr lang="tr-TR" sz="2400" b="1" dirty="0" smtClean="0"/>
              <a:t>i</a:t>
            </a:r>
            <a:r>
              <a:rPr lang="tr-TR" sz="2400" b="1" dirty="0"/>
              <a:t>) tüketimde israfın yasaklanması, </a:t>
            </a:r>
            <a:endParaRPr lang="tr-TR" sz="2400" b="1" dirty="0" smtClean="0"/>
          </a:p>
          <a:p>
            <a:r>
              <a:rPr lang="tr-TR" sz="2400" b="1" dirty="0" smtClean="0"/>
              <a:t>ii</a:t>
            </a:r>
            <a:r>
              <a:rPr lang="tr-TR" sz="2400" b="1" dirty="0"/>
              <a:t>) servetin </a:t>
            </a:r>
            <a:r>
              <a:rPr lang="tr-TR" sz="2400" b="1" dirty="0" err="1"/>
              <a:t>âtıl</a:t>
            </a:r>
            <a:r>
              <a:rPr lang="tr-TR" sz="2400" b="1" dirty="0"/>
              <a:t> biçimde biriktirilmesinin yasaklanması, </a:t>
            </a:r>
            <a:endParaRPr lang="tr-TR" sz="2400" b="1" dirty="0" smtClean="0"/>
          </a:p>
          <a:p>
            <a:r>
              <a:rPr lang="tr-TR" sz="2400" b="1" dirty="0" smtClean="0"/>
              <a:t>iii</a:t>
            </a:r>
            <a:r>
              <a:rPr lang="tr-TR" sz="2400" b="1" dirty="0"/>
              <a:t>) zekatla azalan malın aktif biçimde işletilerek sermayenin muhafazasına çalışılması, </a:t>
            </a:r>
            <a:endParaRPr lang="tr-TR" sz="2400" b="1" dirty="0" smtClean="0"/>
          </a:p>
          <a:p>
            <a:r>
              <a:rPr lang="tr-TR" sz="2400" b="1" dirty="0" smtClean="0"/>
              <a:t>iv</a:t>
            </a:r>
            <a:r>
              <a:rPr lang="tr-TR" sz="2400" b="1" dirty="0"/>
              <a:t>) faizin yasaklanarak girişimciliğin teşviki, </a:t>
            </a:r>
            <a:endParaRPr lang="tr-TR" sz="2400" b="1" dirty="0" smtClean="0"/>
          </a:p>
          <a:p>
            <a:r>
              <a:rPr lang="tr-TR" sz="2400" b="1" dirty="0" smtClean="0"/>
              <a:t>v</a:t>
            </a:r>
            <a:r>
              <a:rPr lang="tr-TR" sz="2400" b="1" dirty="0"/>
              <a:t>) kazancın ancak </a:t>
            </a:r>
            <a:r>
              <a:rPr lang="tr-TR" sz="2400" b="1" dirty="0" smtClean="0"/>
              <a:t>risk </a:t>
            </a:r>
            <a:r>
              <a:rPr lang="tr-TR" sz="2400" b="1" dirty="0"/>
              <a:t>karşılığı </a:t>
            </a:r>
            <a:r>
              <a:rPr lang="tr-TR" sz="2400" b="1" dirty="0" smtClean="0"/>
              <a:t>olabileceği</a:t>
            </a:r>
          </a:p>
          <a:p>
            <a:r>
              <a:rPr lang="tr-TR" sz="2400" b="1" dirty="0" smtClean="0"/>
              <a:t>vi</a:t>
            </a:r>
            <a:r>
              <a:rPr lang="tr-TR" sz="2400" b="1" dirty="0"/>
              <a:t>) her alanda yatırımın ve topluma faydalı olmanın emredilmesi. </a:t>
            </a:r>
          </a:p>
        </p:txBody>
      </p:sp>
      <p:sp>
        <p:nvSpPr>
          <p:cNvPr id="3" name="Başlık 2"/>
          <p:cNvSpPr>
            <a:spLocks noGrp="1"/>
          </p:cNvSpPr>
          <p:nvPr>
            <p:ph type="title"/>
          </p:nvPr>
        </p:nvSpPr>
        <p:spPr/>
        <p:txBody>
          <a:bodyPr/>
          <a:lstStyle/>
          <a:p>
            <a:r>
              <a:rPr lang="tr-TR" dirty="0" smtClean="0"/>
              <a:t>YATIRIMIN ZORUNLULUĞU</a:t>
            </a:r>
            <a:endParaRPr lang="tr-TR" dirty="0"/>
          </a:p>
        </p:txBody>
      </p:sp>
    </p:spTree>
    <p:extLst>
      <p:ext uri="{BB962C8B-B14F-4D97-AF65-F5344CB8AC3E}">
        <p14:creationId xmlns:p14="http://schemas.microsoft.com/office/powerpoint/2010/main" val="3926632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600" dirty="0"/>
              <a:t>tüketimde </a:t>
            </a:r>
            <a:r>
              <a:rPr lang="tr-TR" sz="2600" dirty="0" smtClean="0"/>
              <a:t>denge temeli </a:t>
            </a:r>
            <a:r>
              <a:rPr lang="tr-TR" sz="2600" dirty="0"/>
              <a:t>üzerine kurulan sermaye birikimi süreci, </a:t>
            </a:r>
            <a:r>
              <a:rPr lang="tr-TR" sz="2600" dirty="0" smtClean="0"/>
              <a:t>tasarrufların </a:t>
            </a:r>
            <a:r>
              <a:rPr lang="tr-TR" sz="2600" dirty="0"/>
              <a:t>yatırımlara dönüşmesiyle tamamlanmakta, </a:t>
            </a:r>
            <a:r>
              <a:rPr lang="tr-TR" sz="2600" dirty="0" smtClean="0"/>
              <a:t>böylece sermayenin </a:t>
            </a:r>
            <a:r>
              <a:rPr lang="tr-TR" sz="2600" dirty="0"/>
              <a:t>gelecek dönemlere aktarılması gerçekleşmektedir.</a:t>
            </a:r>
          </a:p>
        </p:txBody>
      </p:sp>
      <p:sp>
        <p:nvSpPr>
          <p:cNvPr id="3" name="Başlık 2"/>
          <p:cNvSpPr>
            <a:spLocks noGrp="1"/>
          </p:cNvSpPr>
          <p:nvPr>
            <p:ph type="title"/>
          </p:nvPr>
        </p:nvSpPr>
        <p:spPr/>
        <p:txBody>
          <a:bodyPr/>
          <a:lstStyle/>
          <a:p>
            <a:r>
              <a:rPr lang="tr-TR" dirty="0" smtClean="0"/>
              <a:t>SERMAYE BİRİKİMİ</a:t>
            </a:r>
            <a:endParaRPr lang="tr-TR" dirty="0"/>
          </a:p>
        </p:txBody>
      </p:sp>
    </p:spTree>
    <p:extLst>
      <p:ext uri="{BB962C8B-B14F-4D97-AF65-F5344CB8AC3E}">
        <p14:creationId xmlns:p14="http://schemas.microsoft.com/office/powerpoint/2010/main" val="127110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600" dirty="0"/>
              <a:t>Bu yönleriyle ele alındığında tüketimde denge aslında kanaat, tutumluluk, dünyaya hırs göstermeme, nefsine hâkim olma, iktisatlı olma, </a:t>
            </a:r>
            <a:r>
              <a:rPr lang="tr-TR" sz="2600" dirty="0" err="1" smtClean="0"/>
              <a:t>diğergamlık</a:t>
            </a:r>
            <a:r>
              <a:rPr lang="tr-TR" sz="2600" dirty="0" smtClean="0"/>
              <a:t>, sosyal sorumluluk ve </a:t>
            </a:r>
            <a:r>
              <a:rPr lang="tr-TR" sz="2600" dirty="0" err="1"/>
              <a:t>tevâzu</a:t>
            </a:r>
            <a:r>
              <a:rPr lang="tr-TR" sz="2600" dirty="0"/>
              <a:t> gibi çok sayıda mümin hasletiyle yakından alakalı bir değer olarak karşımıza çıkmaktadır. </a:t>
            </a:r>
          </a:p>
          <a:p>
            <a:endParaRPr lang="tr-TR" dirty="0"/>
          </a:p>
        </p:txBody>
      </p:sp>
      <p:sp>
        <p:nvSpPr>
          <p:cNvPr id="3" name="Başlık 2"/>
          <p:cNvSpPr>
            <a:spLocks noGrp="1"/>
          </p:cNvSpPr>
          <p:nvPr>
            <p:ph type="title"/>
          </p:nvPr>
        </p:nvSpPr>
        <p:spPr/>
        <p:txBody>
          <a:bodyPr/>
          <a:lstStyle/>
          <a:p>
            <a:r>
              <a:rPr lang="tr-TR" dirty="0"/>
              <a:t>TÜKETİMDE DENGE- ahlak İLİŞKİSİ</a:t>
            </a:r>
          </a:p>
        </p:txBody>
      </p:sp>
    </p:spTree>
    <p:extLst>
      <p:ext uri="{BB962C8B-B14F-4D97-AF65-F5344CB8AC3E}">
        <p14:creationId xmlns:p14="http://schemas.microsoft.com/office/powerpoint/2010/main" val="2700696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600" dirty="0" smtClean="0"/>
              <a:t>Müslümanın tüketim davranışı, </a:t>
            </a:r>
            <a:r>
              <a:rPr lang="tr-TR" sz="2600" dirty="0"/>
              <a:t>ilgili hadislerde ortaya çıktığı </a:t>
            </a:r>
            <a:r>
              <a:rPr lang="tr-TR" sz="2600" dirty="0" smtClean="0"/>
              <a:t>üzere, İslam </a:t>
            </a:r>
            <a:r>
              <a:rPr lang="tr-TR" sz="2600" dirty="0"/>
              <a:t>ahlakının pek çok önemli hasletiyle </a:t>
            </a:r>
            <a:r>
              <a:rPr lang="tr-TR" sz="2600" dirty="0" smtClean="0"/>
              <a:t>şekillenmektedir. </a:t>
            </a:r>
            <a:r>
              <a:rPr lang="tr-TR" sz="2600" dirty="0"/>
              <a:t>Ancak, tüketimde denge sadece bir </a:t>
            </a:r>
            <a:r>
              <a:rPr lang="tr-TR" sz="2600" dirty="0" err="1"/>
              <a:t>dînî</a:t>
            </a:r>
            <a:r>
              <a:rPr lang="tr-TR" sz="2600" dirty="0"/>
              <a:t> erdem olmakla kalmaz, bilakis Müslüman toplumun sosyal ve </a:t>
            </a:r>
            <a:r>
              <a:rPr lang="tr-TR" sz="2600" dirty="0" err="1"/>
              <a:t>iktisâdî</a:t>
            </a:r>
            <a:r>
              <a:rPr lang="tr-TR" sz="2600" dirty="0"/>
              <a:t> sahada başarılı olmasının ana faktörlerinden birisi olarak görev yapar.</a:t>
            </a:r>
          </a:p>
          <a:p>
            <a:endParaRPr lang="tr-TR" dirty="0"/>
          </a:p>
        </p:txBody>
      </p:sp>
      <p:sp>
        <p:nvSpPr>
          <p:cNvPr id="3" name="Başlık 2"/>
          <p:cNvSpPr>
            <a:spLocks noGrp="1"/>
          </p:cNvSpPr>
          <p:nvPr>
            <p:ph type="title"/>
          </p:nvPr>
        </p:nvSpPr>
        <p:spPr/>
        <p:txBody>
          <a:bodyPr/>
          <a:lstStyle/>
          <a:p>
            <a:r>
              <a:rPr lang="tr-TR" dirty="0"/>
              <a:t>TÜKETİMDE </a:t>
            </a:r>
            <a:r>
              <a:rPr lang="tr-TR" dirty="0" smtClean="0"/>
              <a:t>DENGE- ahlak İLİŞKİSİ</a:t>
            </a:r>
            <a:endParaRPr lang="tr-TR" dirty="0"/>
          </a:p>
        </p:txBody>
      </p:sp>
    </p:spTree>
    <p:extLst>
      <p:ext uri="{BB962C8B-B14F-4D97-AF65-F5344CB8AC3E}">
        <p14:creationId xmlns:p14="http://schemas.microsoft.com/office/powerpoint/2010/main" val="2606000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600" dirty="0" err="1"/>
              <a:t>Kur’ân</a:t>
            </a:r>
            <a:r>
              <a:rPr lang="tr-TR" sz="2600" dirty="0"/>
              <a:t>-ı Kerim’de tüketimde denge hususunda “</a:t>
            </a:r>
            <a:r>
              <a:rPr lang="tr-TR" sz="2600" i="1" dirty="0"/>
              <a:t>Yiyin, için fakat israf etmeyin. Çünkü O, israf edenleri sevmez</a:t>
            </a:r>
            <a:r>
              <a:rPr lang="tr-TR" sz="2600" dirty="0"/>
              <a:t>” buyurulmuştur. </a:t>
            </a:r>
            <a:r>
              <a:rPr lang="tr-TR" sz="2600" dirty="0" err="1"/>
              <a:t>A’râf</a:t>
            </a:r>
            <a:r>
              <a:rPr lang="tr-TR" sz="2600" dirty="0"/>
              <a:t> </a:t>
            </a:r>
            <a:r>
              <a:rPr lang="tr-TR" sz="2600" dirty="0" err="1"/>
              <a:t>sûresi</a:t>
            </a:r>
            <a:r>
              <a:rPr lang="tr-TR" sz="2600" dirty="0"/>
              <a:t>, 31</a:t>
            </a:r>
            <a:r>
              <a:rPr lang="tr-TR" sz="2600" dirty="0" smtClean="0"/>
              <a:t>.</a:t>
            </a:r>
          </a:p>
          <a:p>
            <a:pPr marL="45720" indent="0">
              <a:buNone/>
            </a:pPr>
            <a:r>
              <a:rPr lang="tr-TR" sz="2600" dirty="0" smtClean="0"/>
              <a:t> </a:t>
            </a:r>
            <a:endParaRPr lang="tr-TR" sz="2600" dirty="0"/>
          </a:p>
          <a:p>
            <a:r>
              <a:rPr lang="tr-TR" sz="2600" dirty="0"/>
              <a:t>“</a:t>
            </a:r>
            <a:r>
              <a:rPr lang="tr-TR" sz="2600" i="1" dirty="0"/>
              <a:t>Onlar, harcadıklarında ne israf ne de cimrilik edenlerdir. Onların harcamaları, bu ikisi arası dengeli bir harcamadır</a:t>
            </a:r>
            <a:r>
              <a:rPr lang="tr-TR" sz="2600" dirty="0"/>
              <a:t>.”  Furkan </a:t>
            </a:r>
            <a:r>
              <a:rPr lang="tr-TR" sz="2600" dirty="0" err="1"/>
              <a:t>sûresi</a:t>
            </a:r>
            <a:r>
              <a:rPr lang="tr-TR" sz="2600" dirty="0"/>
              <a:t>, 67.</a:t>
            </a:r>
          </a:p>
          <a:p>
            <a:endParaRPr lang="tr-TR" dirty="0"/>
          </a:p>
        </p:txBody>
      </p:sp>
      <p:sp>
        <p:nvSpPr>
          <p:cNvPr id="3" name="Başlık 2"/>
          <p:cNvSpPr>
            <a:spLocks noGrp="1"/>
          </p:cNvSpPr>
          <p:nvPr>
            <p:ph type="title"/>
          </p:nvPr>
        </p:nvSpPr>
        <p:spPr/>
        <p:txBody>
          <a:bodyPr/>
          <a:lstStyle/>
          <a:p>
            <a:r>
              <a:rPr lang="tr-TR" dirty="0" err="1"/>
              <a:t>Tüketİmde</a:t>
            </a:r>
            <a:r>
              <a:rPr lang="tr-TR" dirty="0"/>
              <a:t> </a:t>
            </a:r>
            <a:r>
              <a:rPr lang="tr-TR" dirty="0" smtClean="0"/>
              <a:t>denge</a:t>
            </a:r>
            <a:endParaRPr lang="tr-TR" dirty="0"/>
          </a:p>
        </p:txBody>
      </p:sp>
    </p:spTree>
    <p:extLst>
      <p:ext uri="{BB962C8B-B14F-4D97-AF65-F5344CB8AC3E}">
        <p14:creationId xmlns:p14="http://schemas.microsoft.com/office/powerpoint/2010/main" val="206025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950289"/>
          </a:xfrm>
        </p:spPr>
        <p:txBody>
          <a:bodyPr>
            <a:normAutofit lnSpcReduction="10000"/>
          </a:bodyPr>
          <a:lstStyle/>
          <a:p>
            <a:r>
              <a:rPr lang="tr-TR" dirty="0"/>
              <a:t>“</a:t>
            </a:r>
            <a:r>
              <a:rPr lang="tr-TR" sz="2400" i="1" dirty="0"/>
              <a:t>Kibir ve israfa kaçmadan yiyiniz, sadaka veriniz ve </a:t>
            </a:r>
            <a:r>
              <a:rPr lang="tr-TR" sz="2400" i="1"/>
              <a:t>giyininiz</a:t>
            </a:r>
            <a:r>
              <a:rPr lang="tr-TR" sz="2400" smtClean="0"/>
              <a:t>.”Ahmed</a:t>
            </a:r>
            <a:r>
              <a:rPr lang="tr-TR" sz="2400" dirty="0" smtClean="0"/>
              <a:t> </a:t>
            </a:r>
            <a:r>
              <a:rPr lang="tr-TR" sz="2400" dirty="0"/>
              <a:t>b. </a:t>
            </a:r>
            <a:r>
              <a:rPr lang="tr-TR" sz="2400" dirty="0" err="1"/>
              <a:t>Hanbel</a:t>
            </a:r>
            <a:r>
              <a:rPr lang="tr-TR" sz="2400" dirty="0"/>
              <a:t>, </a:t>
            </a:r>
            <a:r>
              <a:rPr lang="tr-TR" sz="2400" i="1" dirty="0" err="1"/>
              <a:t>Müsned</a:t>
            </a:r>
            <a:r>
              <a:rPr lang="tr-TR" sz="2400" dirty="0"/>
              <a:t>, XI, 294; </a:t>
            </a:r>
            <a:r>
              <a:rPr lang="tr-TR" sz="2400" dirty="0" err="1"/>
              <a:t>İbn</a:t>
            </a:r>
            <a:r>
              <a:rPr lang="tr-TR" sz="2400" dirty="0"/>
              <a:t> </a:t>
            </a:r>
            <a:r>
              <a:rPr lang="tr-TR" sz="2400" dirty="0" err="1"/>
              <a:t>Mâce</a:t>
            </a:r>
            <a:r>
              <a:rPr lang="tr-TR" sz="2400" dirty="0"/>
              <a:t>, </a:t>
            </a:r>
            <a:r>
              <a:rPr lang="tr-TR" sz="2400" dirty="0" err="1"/>
              <a:t>Libâs</a:t>
            </a:r>
            <a:r>
              <a:rPr lang="tr-TR" sz="2400" dirty="0"/>
              <a:t> 23; </a:t>
            </a:r>
            <a:r>
              <a:rPr lang="tr-TR" sz="2400" dirty="0" err="1"/>
              <a:t>Nesaî</a:t>
            </a:r>
            <a:r>
              <a:rPr lang="tr-TR" sz="2400" dirty="0"/>
              <a:t>, Zekat </a:t>
            </a:r>
            <a:r>
              <a:rPr lang="tr-TR" sz="2400" dirty="0" smtClean="0"/>
              <a:t>66</a:t>
            </a:r>
          </a:p>
          <a:p>
            <a:endParaRPr lang="tr-TR" sz="2400" dirty="0"/>
          </a:p>
          <a:p>
            <a:r>
              <a:rPr lang="tr-TR" sz="2400" dirty="0"/>
              <a:t>“</a:t>
            </a:r>
            <a:r>
              <a:rPr lang="tr-TR" sz="2400" i="1" dirty="0"/>
              <a:t>Kim gücü yettiği halde Allah (cc) için </a:t>
            </a:r>
            <a:r>
              <a:rPr lang="tr-TR" sz="2400" i="1" dirty="0" err="1"/>
              <a:t>tevâzu</a:t>
            </a:r>
            <a:r>
              <a:rPr lang="tr-TR" sz="2400" i="1" dirty="0"/>
              <a:t> göstererek (pahalı) elbise giymeyi bırakırsa, Allah (cc) onu kıyamet gününde herkesin huzurunda çağırır ve dilediği iman elbisesinden giymesi için onu serbest bırakır</a:t>
            </a:r>
            <a:r>
              <a:rPr lang="tr-TR" sz="2400" dirty="0"/>
              <a:t>.” </a:t>
            </a:r>
            <a:r>
              <a:rPr lang="tr-TR" sz="2400" dirty="0" err="1"/>
              <a:t>Ahmed</a:t>
            </a:r>
            <a:r>
              <a:rPr lang="tr-TR" sz="2400" dirty="0"/>
              <a:t> b. </a:t>
            </a:r>
            <a:r>
              <a:rPr lang="tr-TR" sz="2400" dirty="0" err="1"/>
              <a:t>Hanbel</a:t>
            </a:r>
            <a:r>
              <a:rPr lang="tr-TR" sz="2400" dirty="0"/>
              <a:t>, </a:t>
            </a:r>
            <a:r>
              <a:rPr lang="tr-TR" sz="2400" i="1" dirty="0" err="1"/>
              <a:t>Müsned</a:t>
            </a:r>
            <a:r>
              <a:rPr lang="tr-TR" sz="2400" dirty="0"/>
              <a:t>, XXIV, 394; </a:t>
            </a:r>
            <a:r>
              <a:rPr lang="tr-TR" sz="2400" dirty="0" err="1"/>
              <a:t>Tirmizi</a:t>
            </a:r>
            <a:r>
              <a:rPr lang="tr-TR" sz="2400" dirty="0"/>
              <a:t>, </a:t>
            </a:r>
            <a:r>
              <a:rPr lang="tr-TR" sz="2400" dirty="0" err="1"/>
              <a:t>Sıfatu’l-Kıyâme</a:t>
            </a:r>
            <a:r>
              <a:rPr lang="tr-TR" sz="2400" dirty="0"/>
              <a:t>, </a:t>
            </a:r>
            <a:r>
              <a:rPr lang="tr-TR" sz="2400" dirty="0" smtClean="0"/>
              <a:t>39.</a:t>
            </a:r>
          </a:p>
          <a:p>
            <a:endParaRPr lang="tr-TR" sz="2400" dirty="0"/>
          </a:p>
          <a:p>
            <a:r>
              <a:rPr lang="tr-TR" sz="2400" dirty="0"/>
              <a:t>Allah’ın (cc) hoş karşılamadığı şeylerden biri de malın </a:t>
            </a:r>
            <a:r>
              <a:rPr lang="tr-TR" sz="2400" dirty="0" err="1"/>
              <a:t>zâyi</a:t>
            </a:r>
            <a:r>
              <a:rPr lang="tr-TR" sz="2400" dirty="0"/>
              <a:t> edilmesidir. </a:t>
            </a:r>
            <a:r>
              <a:rPr lang="tr-TR" sz="2400" dirty="0" err="1"/>
              <a:t>Buhârî</a:t>
            </a:r>
            <a:r>
              <a:rPr lang="tr-TR" sz="2400" dirty="0"/>
              <a:t>, </a:t>
            </a:r>
            <a:r>
              <a:rPr lang="tr-TR" sz="2400" dirty="0" err="1"/>
              <a:t>İstikrâz</a:t>
            </a:r>
            <a:r>
              <a:rPr lang="tr-TR" sz="2400" dirty="0"/>
              <a:t> 19.</a:t>
            </a:r>
          </a:p>
          <a:p>
            <a:endParaRPr lang="tr-TR" sz="2400" dirty="0"/>
          </a:p>
        </p:txBody>
      </p:sp>
      <p:sp>
        <p:nvSpPr>
          <p:cNvPr id="3" name="Başlık 2"/>
          <p:cNvSpPr>
            <a:spLocks noGrp="1"/>
          </p:cNvSpPr>
          <p:nvPr>
            <p:ph type="title"/>
          </p:nvPr>
        </p:nvSpPr>
        <p:spPr/>
        <p:txBody>
          <a:bodyPr/>
          <a:lstStyle/>
          <a:p>
            <a:r>
              <a:rPr lang="tr-TR" dirty="0" err="1" smtClean="0"/>
              <a:t>Tüketİmde</a:t>
            </a:r>
            <a:r>
              <a:rPr lang="tr-TR" dirty="0" smtClean="0"/>
              <a:t> denge-tevazu</a:t>
            </a:r>
            <a:endParaRPr lang="tr-TR" dirty="0"/>
          </a:p>
        </p:txBody>
      </p:sp>
    </p:spTree>
    <p:extLst>
      <p:ext uri="{BB962C8B-B14F-4D97-AF65-F5344CB8AC3E}">
        <p14:creationId xmlns:p14="http://schemas.microsoft.com/office/powerpoint/2010/main" val="3715122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ılavuz">
  <a:themeElements>
    <a:clrScheme name="Kılavuz">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Kılavuz">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Kılavuz">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3832</TotalTime>
  <Words>3490</Words>
  <Application>Microsoft Office PowerPoint</Application>
  <PresentationFormat>Ekran Gösterisi (4:3)</PresentationFormat>
  <Paragraphs>143</Paragraphs>
  <Slides>52</Slides>
  <Notes>0</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Kılavuz</vt:lpstr>
      <vt:lpstr>İSLAMDA SERMAYE BİRİKİMİ</vt:lpstr>
      <vt:lpstr>SERMAYE BİRİKİMİ</vt:lpstr>
      <vt:lpstr>TÜKETİMDE DENGE</vt:lpstr>
      <vt:lpstr>TÜKETİMDE DENGE</vt:lpstr>
      <vt:lpstr>İKTİSADİ KARARLARDA AHLAKIN BELİRLEYİCİLİĞİ</vt:lpstr>
      <vt:lpstr>TÜKETİMDE DENGE- ahlak İLİŞKİSİ</vt:lpstr>
      <vt:lpstr>TÜKETİMDE DENGE- ahlak İLİŞKİSİ</vt:lpstr>
      <vt:lpstr>Tüketİmde denge</vt:lpstr>
      <vt:lpstr>Tüketİmde denge-tevazu</vt:lpstr>
      <vt:lpstr>tüketimde denge-kanaat </vt:lpstr>
      <vt:lpstr>tüketimde denge-sosyal sorumluluk</vt:lpstr>
      <vt:lpstr>tüketimde denge-sosyal sorumluluk</vt:lpstr>
      <vt:lpstr>tüketİmde denge-dünyaya hIrs göstermeme</vt:lpstr>
      <vt:lpstr>PowerPoint Sunusu</vt:lpstr>
      <vt:lpstr>Günümüzde İsraf: TÜKETİM TOPLUMU  TÜKETİRKEN TÜKENMEK</vt:lpstr>
      <vt:lpstr>TÜKETİM TOPLUMU</vt:lpstr>
      <vt:lpstr>TÜKETİM TOPLUMU</vt:lpstr>
      <vt:lpstr>PowerPoint Sunusu</vt:lpstr>
      <vt:lpstr>Yemede denge</vt:lpstr>
      <vt:lpstr>PowerPoint Sunusu</vt:lpstr>
      <vt:lpstr>PowerPoint Sunusu</vt:lpstr>
      <vt:lpstr>PowerPoint Sunusu</vt:lpstr>
      <vt:lpstr>TÜKETİMDE DENGE</vt:lpstr>
      <vt:lpstr>TÜKETİMDE DENGE</vt:lpstr>
      <vt:lpstr>TÜKETİMDE DENGE- DÜNYAYA BAĞLANMAMA</vt:lpstr>
      <vt:lpstr>İsraf-yolsuzluk İLİŞKİSİ</vt:lpstr>
      <vt:lpstr>“tüketimin borçla finansmanı”</vt:lpstr>
      <vt:lpstr>“tüketimin borçla finansmanı”</vt:lpstr>
      <vt:lpstr>BORÇ KRİZLERİ</vt:lpstr>
      <vt:lpstr>ÜLKEMİZDE DURUM</vt:lpstr>
      <vt:lpstr>«VATANDAŞIN BORÇLA BÜYÜK İMTİHANI»</vt:lpstr>
      <vt:lpstr>PowerPoint Sunusu</vt:lpstr>
      <vt:lpstr>PowerPoint Sunusu</vt:lpstr>
      <vt:lpstr>“kazanılmamış gelirin harcanması”</vt:lpstr>
      <vt:lpstr>İKTİSADİ DAVRANIŞ-AHLAK İLİŞKİSİ</vt:lpstr>
      <vt:lpstr>İNFAK (SOSYAL YARDIMLAŞMA)</vt:lpstr>
      <vt:lpstr>PowerPoint Sunusu</vt:lpstr>
      <vt:lpstr>KURAN KERİMDE İNFAK</vt:lpstr>
      <vt:lpstr>KURAN KERİMDE İNFAK</vt:lpstr>
      <vt:lpstr>HADİSLERDE İNFAK</vt:lpstr>
      <vt:lpstr>İNFAKIN TASARRUFA ETKİSİ</vt:lpstr>
      <vt:lpstr>İNFAKIN TASARRUFA ETKİSİ</vt:lpstr>
      <vt:lpstr>İNFAKIN TASARRUFA ETKİSİ</vt:lpstr>
      <vt:lpstr>İNFAKIN TASARRUFA ETKİSİ</vt:lpstr>
      <vt:lpstr>İnfakta denge</vt:lpstr>
      <vt:lpstr>TASARRUF</vt:lpstr>
      <vt:lpstr>TASARRUF - YATIRIM</vt:lpstr>
      <vt:lpstr>yatIRIMIN ÖNEMİ</vt:lpstr>
      <vt:lpstr>MALIN MUHAFAZASININ ÖNEMİ</vt:lpstr>
      <vt:lpstr>MALIN MUHAFAZASININ ÖNEMİ</vt:lpstr>
      <vt:lpstr>YATIRIMIN ZORUNLULUĞU</vt:lpstr>
      <vt:lpstr>SERMAYE BİRİKİMİ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İKTİSADI</dc:title>
  <dc:creator>pc</dc:creator>
  <cp:lastModifiedBy>pc</cp:lastModifiedBy>
  <cp:revision>248</cp:revision>
  <cp:lastPrinted>2019-03-19T13:21:47Z</cp:lastPrinted>
  <dcterms:created xsi:type="dcterms:W3CDTF">2019-02-08T12:26:05Z</dcterms:created>
  <dcterms:modified xsi:type="dcterms:W3CDTF">2019-03-22T12:33:03Z</dcterms:modified>
</cp:coreProperties>
</file>