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9" r:id="rId8"/>
    <p:sldId id="290" r:id="rId9"/>
    <p:sldId id="265" r:id="rId10"/>
    <p:sldId id="262" r:id="rId11"/>
    <p:sldId id="314" r:id="rId12"/>
    <p:sldId id="266" r:id="rId13"/>
    <p:sldId id="267" r:id="rId14"/>
    <p:sldId id="268" r:id="rId15"/>
    <p:sldId id="263" r:id="rId16"/>
    <p:sldId id="264" r:id="rId17"/>
    <p:sldId id="269" r:id="rId18"/>
    <p:sldId id="270" r:id="rId19"/>
    <p:sldId id="271" r:id="rId20"/>
    <p:sldId id="272" r:id="rId21"/>
    <p:sldId id="277" r:id="rId22"/>
    <p:sldId id="273" r:id="rId23"/>
    <p:sldId id="274" r:id="rId24"/>
    <p:sldId id="276" r:id="rId25"/>
    <p:sldId id="278" r:id="rId26"/>
    <p:sldId id="279" r:id="rId27"/>
    <p:sldId id="315" r:id="rId28"/>
    <p:sldId id="316" r:id="rId29"/>
    <p:sldId id="317" r:id="rId30"/>
    <p:sldId id="280" r:id="rId31"/>
    <p:sldId id="281" r:id="rId32"/>
    <p:sldId id="282" r:id="rId33"/>
    <p:sldId id="283" r:id="rId34"/>
    <p:sldId id="284" r:id="rId35"/>
    <p:sldId id="285" r:id="rId36"/>
    <p:sldId id="291" r:id="rId37"/>
    <p:sldId id="292" r:id="rId38"/>
    <p:sldId id="293" r:id="rId39"/>
    <p:sldId id="287" r:id="rId40"/>
    <p:sldId id="294" r:id="rId41"/>
    <p:sldId id="318" r:id="rId42"/>
    <p:sldId id="295" r:id="rId43"/>
    <p:sldId id="312" r:id="rId44"/>
    <p:sldId id="313" r:id="rId45"/>
    <p:sldId id="296" r:id="rId46"/>
    <p:sldId id="297" r:id="rId47"/>
    <p:sldId id="298" r:id="rId48"/>
    <p:sldId id="299" r:id="rId49"/>
    <p:sldId id="300" r:id="rId50"/>
    <p:sldId id="301" r:id="rId51"/>
    <p:sldId id="302" r:id="rId52"/>
    <p:sldId id="303" r:id="rId53"/>
    <p:sldId id="319" r:id="rId54"/>
    <p:sldId id="304" r:id="rId55"/>
    <p:sldId id="305" r:id="rId56"/>
    <p:sldId id="306" r:id="rId57"/>
    <p:sldId id="307" r:id="rId58"/>
    <p:sldId id="288" r:id="rId59"/>
    <p:sldId id="308" r:id="rId60"/>
    <p:sldId id="309" r:id="rId61"/>
    <p:sldId id="310" r:id="rId62"/>
    <p:sldId id="311" r:id="rId63"/>
    <p:sldId id="286" r:id="rId6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7ADA5FF-3BAB-4650-8F8C-6E1A5B5202DE}" type="datetimeFigureOut">
              <a:rPr lang="tr-TR" smtClean="0"/>
              <a:t>22.03.2019</a:t>
            </a:fld>
            <a:endParaRPr lang="tr-T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832C479-A5B2-4E15-86BA-BB5D629C733C}" type="slidenum">
              <a:rPr lang="tr-TR" smtClean="0"/>
              <a:t>‹#›</a:t>
            </a:fld>
            <a:endParaRPr lang="tr-T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tr-T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57ADA5FF-3BAB-4650-8F8C-6E1A5B5202DE}"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32C479-A5B2-4E15-86BA-BB5D629C733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DA5FF-3BAB-4650-8F8C-6E1A5B5202DE}"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832C479-A5B2-4E15-86BA-BB5D629C733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ADA5FF-3BAB-4650-8F8C-6E1A5B5202DE}" type="datetimeFigureOut">
              <a:rPr lang="tr-TR" smtClean="0"/>
              <a:t>22.03.2019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32C479-A5B2-4E15-86BA-BB5D629C733C}"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57ADA5FF-3BAB-4650-8F8C-6E1A5B5202DE}" type="datetimeFigureOut">
              <a:rPr lang="tr-TR" smtClean="0"/>
              <a:t>22.03.2019</a:t>
            </a:fld>
            <a:endParaRPr lang="tr-T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832C479-A5B2-4E15-86BA-BB5D629C733C}" type="slidenum">
              <a:rPr lang="tr-TR" smtClean="0"/>
              <a:t>‹#›</a:t>
            </a:fld>
            <a:endParaRPr lang="tr-T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tr-T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tr-TR" smtClean="0"/>
              <a:t>Asıl başlık stili için tıklatın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ADA5FF-3BAB-4650-8F8C-6E1A5B5202DE}"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32C479-A5B2-4E15-86BA-BB5D629C733C}"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ADA5FF-3BAB-4650-8F8C-6E1A5B5202DE}" type="datetimeFigureOut">
              <a:rPr lang="tr-TR" smtClean="0"/>
              <a:t>22.03.2019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32C479-A5B2-4E15-86BA-BB5D629C733C}"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ADA5FF-3BAB-4650-8F8C-6E1A5B5202DE}" type="datetimeFigureOut">
              <a:rPr lang="tr-TR" smtClean="0"/>
              <a:t>22.03.2019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32C479-A5B2-4E15-86BA-BB5D629C733C}" type="slidenum">
              <a:rPr lang="tr-TR" smtClean="0"/>
              <a:t>‹#›</a:t>
            </a:fld>
            <a:endParaRPr lang="tr-TR"/>
          </a:p>
        </p:txBody>
      </p:sp>
      <p:sp>
        <p:nvSpPr>
          <p:cNvPr id="6" name="Title 5"/>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7ADA5FF-3BAB-4650-8F8C-6E1A5B5202DE}" type="datetimeFigureOut">
              <a:rPr lang="tr-TR" smtClean="0"/>
              <a:t>22.03.2019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32C479-A5B2-4E15-86BA-BB5D629C733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ADA5FF-3BAB-4650-8F8C-6E1A5B5202DE}"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832C479-A5B2-4E15-86BA-BB5D629C733C}" type="slidenum">
              <a:rPr lang="tr-TR" smtClean="0"/>
              <a:t>‹#›</a:t>
            </a:fld>
            <a:endParaRPr lang="tr-T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tr-TR" smtClean="0"/>
              <a:t>Asıl başlık stili için tıklatın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ADA5FF-3BAB-4650-8F8C-6E1A5B5202DE}" type="datetimeFigureOut">
              <a:rPr lang="tr-TR" smtClean="0"/>
              <a:t>22.03.2019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32C479-A5B2-4E15-86BA-BB5D629C733C}" type="slidenum">
              <a:rPr lang="tr-TR" smtClean="0"/>
              <a:t>‹#›</a:t>
            </a:fld>
            <a:endParaRPr lang="tr-T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tr-TR" smtClean="0"/>
              <a:t>Asıl başlık stili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7ADA5FF-3BAB-4650-8F8C-6E1A5B5202DE}" type="datetimeFigureOut">
              <a:rPr lang="tr-TR" smtClean="0"/>
              <a:t>22.03.2019</a:t>
            </a:fld>
            <a:endParaRPr lang="tr-T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tr-T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832C479-A5B2-4E15-86BA-BB5D629C733C}"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t>ADYÜ İİBF</a:t>
            </a:r>
          </a:p>
          <a:p>
            <a:r>
              <a:rPr lang="tr-TR" dirty="0" smtClean="0"/>
              <a:t>2019 BAHAR</a:t>
            </a:r>
            <a:endParaRPr lang="tr-TR" dirty="0"/>
          </a:p>
        </p:txBody>
      </p:sp>
      <p:sp>
        <p:nvSpPr>
          <p:cNvPr id="2" name="Başlık 1"/>
          <p:cNvSpPr>
            <a:spLocks noGrp="1"/>
          </p:cNvSpPr>
          <p:nvPr>
            <p:ph type="title"/>
          </p:nvPr>
        </p:nvSpPr>
        <p:spPr/>
        <p:txBody>
          <a:bodyPr/>
          <a:lstStyle/>
          <a:p>
            <a:r>
              <a:rPr lang="tr-TR" b="1" dirty="0" smtClean="0"/>
              <a:t>İSLAM İKTİSADI PİYASA DÜZENLEMELERİ</a:t>
            </a:r>
            <a:endParaRPr lang="tr-TR" b="1" dirty="0"/>
          </a:p>
        </p:txBody>
      </p:sp>
    </p:spTree>
    <p:extLst>
      <p:ext uri="{BB962C8B-B14F-4D97-AF65-F5344CB8AC3E}">
        <p14:creationId xmlns:p14="http://schemas.microsoft.com/office/powerpoint/2010/main" val="1167846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950289"/>
          </a:xfrm>
        </p:spPr>
        <p:txBody>
          <a:bodyPr>
            <a:normAutofit/>
          </a:bodyPr>
          <a:lstStyle/>
          <a:p>
            <a:r>
              <a:rPr lang="tr-TR" sz="2400" dirty="0"/>
              <a:t>İslam’da girişimcilik ve aktif mal anlayışı hâkim olup </a:t>
            </a:r>
            <a:r>
              <a:rPr lang="tr-TR" sz="2400" b="1" dirty="0"/>
              <a:t>malın sürekli işletilerek </a:t>
            </a:r>
            <a:r>
              <a:rPr lang="tr-TR" sz="2400" b="1" dirty="0" err="1"/>
              <a:t>âtıl</a:t>
            </a:r>
            <a:r>
              <a:rPr lang="tr-TR" sz="2400" b="1" dirty="0"/>
              <a:t> tutulmaması</a:t>
            </a:r>
            <a:r>
              <a:rPr lang="tr-TR" sz="2400" dirty="0"/>
              <a:t>, böylece iktisadi hayatın canlılık kazanması arzulanmıştır. </a:t>
            </a:r>
            <a:r>
              <a:rPr lang="tr-TR" sz="2400" dirty="0" smtClean="0"/>
              <a:t>Faiz </a:t>
            </a:r>
            <a:r>
              <a:rPr lang="tr-TR" sz="2400" dirty="0"/>
              <a:t>ekonomide girişimciliği önleyip </a:t>
            </a:r>
            <a:r>
              <a:rPr lang="tr-TR" sz="2400" dirty="0" err="1"/>
              <a:t>âtıl</a:t>
            </a:r>
            <a:r>
              <a:rPr lang="tr-TR" sz="2400" dirty="0"/>
              <a:t> servet üzerinden gelir elde etmeyi teşvik ederken, İslam </a:t>
            </a:r>
            <a:r>
              <a:rPr lang="tr-TR" sz="2400" dirty="0" smtClean="0"/>
              <a:t>kârın </a:t>
            </a:r>
            <a:r>
              <a:rPr lang="tr-TR" sz="2400" dirty="0"/>
              <a:t>ancak alınan risk karşılığında elde edilebileceği belirterek malın sürekli işletilmesini istemiş ve ekonomiyi canlandırmıştır. Hadislerde, </a:t>
            </a:r>
            <a:r>
              <a:rPr lang="tr-TR" sz="2400" dirty="0" smtClean="0"/>
              <a:t>faizdekinin aksine </a:t>
            </a:r>
            <a:r>
              <a:rPr lang="tr-TR" sz="2400" dirty="0"/>
              <a:t>pek çok iktisadi alanda malın işletilmesinin teşvik edildiğini görmekteyiz. </a:t>
            </a:r>
            <a:r>
              <a:rPr lang="tr-TR" sz="2400" dirty="0" smtClean="0"/>
              <a:t>Ör:</a:t>
            </a:r>
          </a:p>
          <a:p>
            <a:r>
              <a:rPr lang="tr-TR" sz="2400" dirty="0"/>
              <a:t>“</a:t>
            </a:r>
            <a:r>
              <a:rPr lang="tr-TR" sz="2400" i="1" dirty="0"/>
              <a:t>Kim, mal sâhibi bir yetime veli olursa, bu malla ticaret yapsın, malın zekâtını yiyip bitirmesine </a:t>
            </a:r>
            <a:r>
              <a:rPr lang="tr-TR" sz="2400" i="1" dirty="0" err="1"/>
              <a:t>terketmesin</a:t>
            </a:r>
            <a:r>
              <a:rPr lang="tr-TR" sz="2400" i="1" dirty="0" smtClean="0"/>
              <a:t>.</a:t>
            </a:r>
            <a:r>
              <a:rPr lang="tr-TR" sz="2400" dirty="0" smtClean="0"/>
              <a:t>” </a:t>
            </a:r>
            <a:r>
              <a:rPr lang="tr-TR" sz="2400" dirty="0" err="1" smtClean="0"/>
              <a:t>Tirmizî</a:t>
            </a:r>
            <a:r>
              <a:rPr lang="tr-TR" sz="2400" dirty="0"/>
              <a:t>, Zekât 15</a:t>
            </a:r>
          </a:p>
          <a:p>
            <a:endParaRPr lang="tr-TR" sz="2400" dirty="0"/>
          </a:p>
          <a:p>
            <a:endParaRPr lang="tr-TR" dirty="0"/>
          </a:p>
        </p:txBody>
      </p:sp>
      <p:sp>
        <p:nvSpPr>
          <p:cNvPr id="3" name="Başlık 2"/>
          <p:cNvSpPr>
            <a:spLocks noGrp="1"/>
          </p:cNvSpPr>
          <p:nvPr>
            <p:ph type="title"/>
          </p:nvPr>
        </p:nvSpPr>
        <p:spPr/>
        <p:txBody>
          <a:bodyPr/>
          <a:lstStyle/>
          <a:p>
            <a:r>
              <a:rPr lang="tr-TR" dirty="0" smtClean="0"/>
              <a:t>FAİZ</a:t>
            </a:r>
            <a:endParaRPr lang="tr-TR" dirty="0"/>
          </a:p>
        </p:txBody>
      </p:sp>
    </p:spTree>
    <p:extLst>
      <p:ext uri="{BB962C8B-B14F-4D97-AF65-F5344CB8AC3E}">
        <p14:creationId xmlns:p14="http://schemas.microsoft.com/office/powerpoint/2010/main" val="17067891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950289"/>
          </a:xfrm>
        </p:spPr>
        <p:txBody>
          <a:bodyPr>
            <a:normAutofit fontScale="92500" lnSpcReduction="10000"/>
          </a:bodyPr>
          <a:lstStyle/>
          <a:p>
            <a:r>
              <a:rPr lang="tr-TR" sz="2400" dirty="0" smtClean="0"/>
              <a:t>Faiz konusu dinî ve tarihî boyutunu anlamadan düşünülemez. Hristiyanlık ve </a:t>
            </a:r>
            <a:r>
              <a:rPr lang="tr-TR" sz="2400" dirty="0" err="1" smtClean="0"/>
              <a:t>yahudiliğin</a:t>
            </a:r>
            <a:r>
              <a:rPr lang="tr-TR" sz="2400" dirty="0" smtClean="0"/>
              <a:t> de yasak kabul ettiği faiz ile ilgili öğretiler, daha sonraki asırlarda din adamlarınca gevşetilmiştir. Kuran Kerim din adamlarının bu davranışını bahis konusu ederek kınamaktadır. Bu gevşekliği meşrulaştırmak için de iktisatçılar faizi temellendirmeye çalışmışlardır. Bu bağlamdan habersiz bir şekilde konu eksik kalır. Halbuki faizin ekonomi için zararlı olduğunu söyleyen de pek çok iktisatçı vardır ancak hakim görüş bu tarihi arka planın etkisiyle faizi savunmaktadır. Paranın zaman değeri (time </a:t>
            </a:r>
            <a:r>
              <a:rPr lang="tr-TR" sz="2400" dirty="0" err="1" smtClean="0"/>
              <a:t>value</a:t>
            </a:r>
            <a:r>
              <a:rPr lang="tr-TR" sz="2400" dirty="0" smtClean="0"/>
              <a:t> of </a:t>
            </a:r>
            <a:r>
              <a:rPr lang="tr-TR" sz="2400" dirty="0" err="1" smtClean="0"/>
              <a:t>money</a:t>
            </a:r>
            <a:r>
              <a:rPr lang="tr-TR" sz="2400" dirty="0" smtClean="0"/>
              <a:t>) eğer para ekonomik bir projede işletilirse söz konusu olur. </a:t>
            </a:r>
            <a:r>
              <a:rPr lang="tr-TR" sz="2400" b="1" dirty="0" smtClean="0"/>
              <a:t>İhtiyaç duyulmayan fazla </a:t>
            </a:r>
            <a:r>
              <a:rPr lang="tr-TR" sz="2400" dirty="0" smtClean="0"/>
              <a:t>parayı onu kullanacak olan kardeşine faiz isteyerek vermenin makul ve meşru bir izahı yoktur.</a:t>
            </a:r>
            <a:endParaRPr lang="tr-TR" sz="2400" dirty="0"/>
          </a:p>
        </p:txBody>
      </p:sp>
      <p:sp>
        <p:nvSpPr>
          <p:cNvPr id="3" name="Başlık 2"/>
          <p:cNvSpPr>
            <a:spLocks noGrp="1"/>
          </p:cNvSpPr>
          <p:nvPr>
            <p:ph type="title"/>
          </p:nvPr>
        </p:nvSpPr>
        <p:spPr/>
        <p:txBody>
          <a:bodyPr/>
          <a:lstStyle/>
          <a:p>
            <a:r>
              <a:rPr lang="tr-TR" dirty="0" smtClean="0"/>
              <a:t>FAİZ </a:t>
            </a:r>
            <a:endParaRPr lang="tr-TR" dirty="0"/>
          </a:p>
        </p:txBody>
      </p:sp>
    </p:spTree>
    <p:extLst>
      <p:ext uri="{BB962C8B-B14F-4D97-AF65-F5344CB8AC3E}">
        <p14:creationId xmlns:p14="http://schemas.microsoft.com/office/powerpoint/2010/main" val="3464827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b="1" smtClean="0"/>
              <a:t>Faiz,</a:t>
            </a:r>
            <a:r>
              <a:rPr lang="tr-TR" sz="2400" smtClean="0"/>
              <a:t> </a:t>
            </a:r>
            <a:r>
              <a:rPr lang="tr-TR" sz="2400" dirty="0"/>
              <a:t>bir sözleşmede taraflardan birinin haklı bir gerekçe (emek, risk) olmadan aldığı fazlalıktır</a:t>
            </a:r>
            <a:r>
              <a:rPr lang="tr-TR" sz="2400" dirty="0" smtClean="0"/>
              <a:t>.</a:t>
            </a:r>
            <a:endParaRPr lang="tr-TR" sz="2400" i="1" dirty="0" smtClean="0"/>
          </a:p>
          <a:p>
            <a:r>
              <a:rPr lang="tr-TR" sz="2400" i="1" dirty="0" smtClean="0"/>
              <a:t>İnsanların </a:t>
            </a:r>
            <a:r>
              <a:rPr lang="tr-TR" sz="2400" i="1" dirty="0"/>
              <a:t>mallarında artış olsun diye verdiğiniz herhangi bir faiz Allah katında artmaz. Allah’ın rızasını kazanmak için verdiğiniz zekata gelince, işte zekatını veren o kimseler, evet onlar (sevaplarını ve mallarını) kat kat arttıranlardır.</a:t>
            </a:r>
            <a:r>
              <a:rPr lang="tr-TR" sz="2400" dirty="0"/>
              <a:t> (Rum, 30/39).</a:t>
            </a:r>
          </a:p>
          <a:p>
            <a:pPr marL="45720" indent="0">
              <a:buNone/>
            </a:pPr>
            <a:endParaRPr lang="tr-TR" sz="2400" dirty="0"/>
          </a:p>
          <a:p>
            <a:r>
              <a:rPr lang="tr-TR" sz="2400" i="1" dirty="0"/>
              <a:t>Ey iman edenler! Kat kat arttırılmış olarak faiz yemeyin. Allah'tan sakının ki kurtuluşa eresiniz.</a:t>
            </a:r>
            <a:r>
              <a:rPr lang="tr-TR" sz="2400" dirty="0"/>
              <a:t> (</a:t>
            </a:r>
            <a:r>
              <a:rPr lang="tr-TR" sz="2400" dirty="0" err="1"/>
              <a:t>Âl</a:t>
            </a:r>
            <a:r>
              <a:rPr lang="tr-TR" sz="2400" dirty="0"/>
              <a:t>-i İmran 3/130)</a:t>
            </a:r>
          </a:p>
          <a:p>
            <a:endParaRPr lang="tr-TR" dirty="0"/>
          </a:p>
        </p:txBody>
      </p:sp>
      <p:sp>
        <p:nvSpPr>
          <p:cNvPr id="3" name="Başlık 2"/>
          <p:cNvSpPr>
            <a:spLocks noGrp="1"/>
          </p:cNvSpPr>
          <p:nvPr>
            <p:ph type="title"/>
          </p:nvPr>
        </p:nvSpPr>
        <p:spPr/>
        <p:txBody>
          <a:bodyPr/>
          <a:lstStyle/>
          <a:p>
            <a:r>
              <a:rPr lang="tr-TR" dirty="0" smtClean="0"/>
              <a:t>FAİZ AYETLERİ</a:t>
            </a:r>
            <a:endParaRPr lang="tr-TR" dirty="0"/>
          </a:p>
        </p:txBody>
      </p:sp>
    </p:spTree>
    <p:extLst>
      <p:ext uri="{BB962C8B-B14F-4D97-AF65-F5344CB8AC3E}">
        <p14:creationId xmlns:p14="http://schemas.microsoft.com/office/powerpoint/2010/main" val="1056057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sz="2400" i="1" dirty="0"/>
              <a:t>Faiz yiyenler ancak şeytan çarpmış olanın kalkışı gibi kalkarlar. Bu onların: “Alım satım da ancak faiz gibidir." demelerinden dolayıdır. Oysa Allah alış verişi helal, faizi haram kılmıştır. Kime Rabbinden bir öğüt gelir de faize bir son verirse, artık geçmişi kendisine, işi de Allah'a aittir. Kim faize geri dönerse artık onlar ateşin halkıdır, orada sürekli kalacaklardır. Allah, faizi yok eder de, sadakaları artırır. Allah, günahkâr kafirlerin hiç birini sevmez.</a:t>
            </a:r>
            <a:r>
              <a:rPr lang="tr-TR" sz="2400" dirty="0"/>
              <a:t>(Bakara 2/275-276).</a:t>
            </a:r>
          </a:p>
        </p:txBody>
      </p:sp>
      <p:sp>
        <p:nvSpPr>
          <p:cNvPr id="3" name="Başlık 2"/>
          <p:cNvSpPr>
            <a:spLocks noGrp="1"/>
          </p:cNvSpPr>
          <p:nvPr>
            <p:ph type="title"/>
          </p:nvPr>
        </p:nvSpPr>
        <p:spPr/>
        <p:txBody>
          <a:bodyPr/>
          <a:lstStyle/>
          <a:p>
            <a:r>
              <a:rPr lang="tr-TR" dirty="0"/>
              <a:t>FAİZ AYETLERİ</a:t>
            </a:r>
          </a:p>
        </p:txBody>
      </p:sp>
    </p:spTree>
    <p:extLst>
      <p:ext uri="{BB962C8B-B14F-4D97-AF65-F5344CB8AC3E}">
        <p14:creationId xmlns:p14="http://schemas.microsoft.com/office/powerpoint/2010/main" val="3674032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400" i="1" dirty="0"/>
              <a:t>Ey iman edenler, Allah'tan sakının ve eğer inanmışsanız faizden arta kalanı bırakın. Şayet böyle yapmazsanız, Allah'a ve </a:t>
            </a:r>
            <a:r>
              <a:rPr lang="tr-TR" sz="2400" i="1" dirty="0" err="1"/>
              <a:t>Resulü’ne</a:t>
            </a:r>
            <a:r>
              <a:rPr lang="tr-TR" sz="2400" i="1" dirty="0"/>
              <a:t> karşı savaş açtığınızı bilin. Eğer tövbe ederseniz artık sermayeleriniz sizindir. Böylece ne zulmetmiş olursunuz, ne zulme uğratılmış olursunuz.</a:t>
            </a:r>
            <a:r>
              <a:rPr lang="tr-TR" sz="2400" dirty="0"/>
              <a:t> (Bakara 2/278-279</a:t>
            </a:r>
            <a:r>
              <a:rPr lang="tr-TR" sz="2400" dirty="0" smtClean="0"/>
              <a:t>).</a:t>
            </a:r>
          </a:p>
          <a:p>
            <a:endParaRPr lang="tr-TR" sz="2400" dirty="0"/>
          </a:p>
          <a:p>
            <a:r>
              <a:rPr lang="tr-TR" sz="2400" i="1" dirty="0"/>
              <a:t>Men edildikleri halde faizi almalarından ve haksız (yollar) ile insanların mallarını yemelerinden dolayı içlerinden inkâra sapanlara acı bir azap hazırladık.</a:t>
            </a:r>
            <a:r>
              <a:rPr lang="tr-TR" sz="2400" dirty="0"/>
              <a:t> (Nisa 4/161).</a:t>
            </a:r>
          </a:p>
          <a:p>
            <a:endParaRPr lang="tr-TR" dirty="0"/>
          </a:p>
        </p:txBody>
      </p:sp>
      <p:sp>
        <p:nvSpPr>
          <p:cNvPr id="3" name="Başlık 2"/>
          <p:cNvSpPr>
            <a:spLocks noGrp="1"/>
          </p:cNvSpPr>
          <p:nvPr>
            <p:ph type="title"/>
          </p:nvPr>
        </p:nvSpPr>
        <p:spPr/>
        <p:txBody>
          <a:bodyPr/>
          <a:lstStyle/>
          <a:p>
            <a:r>
              <a:rPr lang="tr-TR" dirty="0"/>
              <a:t>FAİZ AYETLERİ</a:t>
            </a:r>
          </a:p>
        </p:txBody>
      </p:sp>
    </p:spTree>
    <p:extLst>
      <p:ext uri="{BB962C8B-B14F-4D97-AF65-F5344CB8AC3E}">
        <p14:creationId xmlns:p14="http://schemas.microsoft.com/office/powerpoint/2010/main" val="1541454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err="1"/>
              <a:t>Faizin</a:t>
            </a:r>
            <a:r>
              <a:rPr lang="en-US" sz="2400" dirty="0"/>
              <a:t> </a:t>
            </a:r>
            <a:r>
              <a:rPr lang="en-US" sz="2400" dirty="0" err="1"/>
              <a:t>yaygın</a:t>
            </a:r>
            <a:r>
              <a:rPr lang="en-US" sz="2400" dirty="0"/>
              <a:t> </a:t>
            </a:r>
            <a:r>
              <a:rPr lang="en-US" sz="2400" dirty="0" err="1"/>
              <a:t>olduğu</a:t>
            </a:r>
            <a:r>
              <a:rPr lang="en-US" sz="2400" dirty="0"/>
              <a:t> </a:t>
            </a:r>
            <a:r>
              <a:rPr lang="en-US" sz="2400" dirty="0" err="1"/>
              <a:t>bir</a:t>
            </a:r>
            <a:r>
              <a:rPr lang="en-US" sz="2400" dirty="0"/>
              <a:t> </a:t>
            </a:r>
            <a:r>
              <a:rPr lang="en-US" sz="2400" dirty="0" err="1"/>
              <a:t>toplum</a:t>
            </a:r>
            <a:r>
              <a:rPr lang="en-US" sz="2400" dirty="0"/>
              <a:t>, </a:t>
            </a:r>
            <a:r>
              <a:rPr lang="en-US" sz="2400" dirty="0" err="1"/>
              <a:t>henüz</a:t>
            </a:r>
            <a:r>
              <a:rPr lang="en-US" sz="2400" dirty="0"/>
              <a:t> </a:t>
            </a:r>
            <a:r>
              <a:rPr lang="en-US" sz="2400" dirty="0" err="1"/>
              <a:t>tekamül</a:t>
            </a:r>
            <a:r>
              <a:rPr lang="en-US" sz="2400" dirty="0"/>
              <a:t> </a:t>
            </a:r>
            <a:r>
              <a:rPr lang="en-US" sz="2400" dirty="0" err="1"/>
              <a:t>etmemiştir</a:t>
            </a:r>
            <a:r>
              <a:rPr lang="en-US" sz="2400" dirty="0"/>
              <a:t> </a:t>
            </a:r>
            <a:r>
              <a:rPr lang="en-US" sz="2400" dirty="0" err="1"/>
              <a:t>ve</a:t>
            </a:r>
            <a:r>
              <a:rPr lang="en-US" sz="2400" dirty="0"/>
              <a:t> </a:t>
            </a:r>
            <a:r>
              <a:rPr lang="en-US" sz="2400" dirty="0" err="1"/>
              <a:t>tekamül</a:t>
            </a:r>
            <a:r>
              <a:rPr lang="en-US" sz="2400" dirty="0"/>
              <a:t> </a:t>
            </a:r>
            <a:r>
              <a:rPr lang="en-US" sz="2400" dirty="0" err="1"/>
              <a:t>etmeyen</a:t>
            </a:r>
            <a:r>
              <a:rPr lang="en-US" sz="2400" dirty="0"/>
              <a:t> </a:t>
            </a:r>
            <a:r>
              <a:rPr lang="en-US" sz="2400" dirty="0" err="1"/>
              <a:t>milletlerden</a:t>
            </a:r>
            <a:r>
              <a:rPr lang="en-US" sz="2400" dirty="0"/>
              <a:t> </a:t>
            </a:r>
            <a:r>
              <a:rPr lang="en-US" sz="2400" dirty="0" err="1"/>
              <a:t>faiz</a:t>
            </a:r>
            <a:r>
              <a:rPr lang="en-US" sz="2400" dirty="0"/>
              <a:t> </a:t>
            </a:r>
            <a:r>
              <a:rPr lang="en-US" sz="2400" dirty="0" err="1"/>
              <a:t>kaldırılamayacaktır</a:t>
            </a:r>
            <a:r>
              <a:rPr lang="en-US" sz="2400" dirty="0"/>
              <a:t>. </a:t>
            </a:r>
            <a:r>
              <a:rPr lang="en-US" sz="2400" dirty="0" err="1"/>
              <a:t>Dinî</a:t>
            </a:r>
            <a:r>
              <a:rPr lang="en-US" sz="2400" dirty="0"/>
              <a:t> </a:t>
            </a:r>
            <a:r>
              <a:rPr lang="en-US" sz="2400" dirty="0" err="1"/>
              <a:t>ahlâkı</a:t>
            </a:r>
            <a:r>
              <a:rPr lang="en-US" sz="2400" dirty="0"/>
              <a:t> </a:t>
            </a:r>
            <a:r>
              <a:rPr lang="en-US" sz="2400" dirty="0" err="1"/>
              <a:t>yükselmemiş</a:t>
            </a:r>
            <a:r>
              <a:rPr lang="en-US" sz="2400" i="1" dirty="0"/>
              <a:t>, </a:t>
            </a:r>
            <a:r>
              <a:rPr lang="en-US" sz="2400" dirty="0" err="1"/>
              <a:t>sosyal</a:t>
            </a:r>
            <a:r>
              <a:rPr lang="en-US" sz="2400" dirty="0"/>
              <a:t> </a:t>
            </a:r>
            <a:r>
              <a:rPr lang="en-US" sz="2400" dirty="0" err="1"/>
              <a:t>yardımlaşması</a:t>
            </a:r>
            <a:r>
              <a:rPr lang="en-US" sz="2400" dirty="0"/>
              <a:t> </a:t>
            </a:r>
            <a:r>
              <a:rPr lang="en-US" sz="2400" dirty="0" err="1"/>
              <a:t>ağızlardan</a:t>
            </a:r>
            <a:r>
              <a:rPr lang="en-US" sz="2400" dirty="0"/>
              <a:t> </a:t>
            </a:r>
            <a:r>
              <a:rPr lang="en-US" sz="2400" dirty="0" err="1"/>
              <a:t>kalplere</a:t>
            </a:r>
            <a:r>
              <a:rPr lang="en-US" sz="2400" dirty="0"/>
              <a:t> </a:t>
            </a:r>
            <a:r>
              <a:rPr lang="en-US" sz="2400" dirty="0" err="1"/>
              <a:t>geçmemiş</a:t>
            </a:r>
            <a:r>
              <a:rPr lang="en-US" sz="2400" dirty="0"/>
              <a:t>, </a:t>
            </a:r>
            <a:r>
              <a:rPr lang="en-US" sz="2400" dirty="0" err="1"/>
              <a:t>sosyallikleri</a:t>
            </a:r>
            <a:r>
              <a:rPr lang="en-US" sz="2400" dirty="0"/>
              <a:t> </a:t>
            </a:r>
            <a:r>
              <a:rPr lang="en-US" sz="2400" dirty="0" err="1"/>
              <a:t>baskı</a:t>
            </a:r>
            <a:r>
              <a:rPr lang="en-US" sz="2400" dirty="0"/>
              <a:t> </a:t>
            </a:r>
            <a:r>
              <a:rPr lang="en-US" sz="2400" dirty="0" err="1"/>
              <a:t>ve</a:t>
            </a:r>
            <a:r>
              <a:rPr lang="en-US" sz="2400" dirty="0"/>
              <a:t> </a:t>
            </a:r>
            <a:r>
              <a:rPr lang="en-US" sz="2400" dirty="0" err="1"/>
              <a:t>tahakkümden</a:t>
            </a:r>
            <a:r>
              <a:rPr lang="en-US" sz="2400" dirty="0"/>
              <a:t> </a:t>
            </a:r>
            <a:r>
              <a:rPr lang="en-US" sz="2400" dirty="0" err="1"/>
              <a:t>kurtulup</a:t>
            </a:r>
            <a:r>
              <a:rPr lang="en-US" sz="2400" dirty="0"/>
              <a:t> </a:t>
            </a:r>
            <a:r>
              <a:rPr lang="en-US" sz="2400" dirty="0" err="1"/>
              <a:t>kardeşlik</a:t>
            </a:r>
            <a:r>
              <a:rPr lang="en-US" sz="2400" dirty="0"/>
              <a:t> </a:t>
            </a:r>
            <a:r>
              <a:rPr lang="en-US" sz="2400" dirty="0" err="1"/>
              <a:t>dairesine</a:t>
            </a:r>
            <a:r>
              <a:rPr lang="en-US" sz="2400" dirty="0"/>
              <a:t> </a:t>
            </a:r>
            <a:r>
              <a:rPr lang="en-US" sz="2400" dirty="0" err="1"/>
              <a:t>girememiş</a:t>
            </a:r>
            <a:r>
              <a:rPr lang="en-US" sz="2400" b="1" dirty="0"/>
              <a:t> </a:t>
            </a:r>
            <a:r>
              <a:rPr lang="en-US" sz="2400" dirty="0" err="1"/>
              <a:t>olan</a:t>
            </a:r>
            <a:r>
              <a:rPr lang="en-US" sz="2400" dirty="0"/>
              <a:t> </a:t>
            </a:r>
            <a:r>
              <a:rPr lang="en-US" sz="2400" dirty="0" err="1"/>
              <a:t>toplumlar</a:t>
            </a:r>
            <a:r>
              <a:rPr lang="en-US" sz="2400" dirty="0"/>
              <a:t> </a:t>
            </a:r>
            <a:r>
              <a:rPr lang="en-US" sz="2400" dirty="0" err="1"/>
              <a:t>faizden</a:t>
            </a:r>
            <a:r>
              <a:rPr lang="en-US" sz="2400" dirty="0"/>
              <a:t> </a:t>
            </a:r>
            <a:r>
              <a:rPr lang="en-US" sz="2400" dirty="0" err="1"/>
              <a:t>kurtulamazlar</a:t>
            </a:r>
            <a:r>
              <a:rPr lang="en-US" sz="2400" dirty="0"/>
              <a:t>, </a:t>
            </a:r>
            <a:r>
              <a:rPr lang="en-US" sz="2400" dirty="0" err="1"/>
              <a:t>kurtulamadıkça</a:t>
            </a:r>
            <a:r>
              <a:rPr lang="en-US" sz="2400" dirty="0"/>
              <a:t> da </a:t>
            </a:r>
            <a:r>
              <a:rPr lang="en-US" sz="2400" dirty="0" err="1"/>
              <a:t>Allah'ın</a:t>
            </a:r>
            <a:r>
              <a:rPr lang="en-US" sz="2400" dirty="0"/>
              <a:t> </a:t>
            </a:r>
            <a:r>
              <a:rPr lang="en-US" sz="2400" dirty="0" err="1"/>
              <a:t>rızasına</a:t>
            </a:r>
            <a:r>
              <a:rPr lang="en-US" sz="2400" dirty="0"/>
              <a:t> </a:t>
            </a:r>
            <a:r>
              <a:rPr lang="en-US" sz="2400" dirty="0" err="1"/>
              <a:t>uygun</a:t>
            </a:r>
            <a:r>
              <a:rPr lang="en-US" sz="2400" dirty="0"/>
              <a:t> </a:t>
            </a:r>
            <a:r>
              <a:rPr lang="en-US" sz="2400" dirty="0" err="1"/>
              <a:t>olan</a:t>
            </a:r>
            <a:r>
              <a:rPr lang="en-US" sz="2400" dirty="0"/>
              <a:t> </a:t>
            </a:r>
            <a:r>
              <a:rPr lang="en-US" sz="2400" dirty="0" err="1"/>
              <a:t>ahlakî</a:t>
            </a:r>
            <a:r>
              <a:rPr lang="en-US" sz="2400" dirty="0"/>
              <a:t> </a:t>
            </a:r>
            <a:r>
              <a:rPr lang="en-US" sz="2400" dirty="0" err="1"/>
              <a:t>ve</a:t>
            </a:r>
            <a:r>
              <a:rPr lang="en-US" sz="2400" dirty="0"/>
              <a:t> </a:t>
            </a:r>
            <a:r>
              <a:rPr lang="en-US" sz="2400" dirty="0" err="1"/>
              <a:t>sosyal</a:t>
            </a:r>
            <a:r>
              <a:rPr lang="en-US" sz="2400" dirty="0"/>
              <a:t> </a:t>
            </a:r>
            <a:r>
              <a:rPr lang="en-US" sz="2400" dirty="0" err="1"/>
              <a:t>olgunluğu</a:t>
            </a:r>
            <a:r>
              <a:rPr lang="en-US" sz="2400" dirty="0"/>
              <a:t> </a:t>
            </a:r>
            <a:r>
              <a:rPr lang="en-US" sz="2400" dirty="0" err="1"/>
              <a:t>bulamazlar</a:t>
            </a:r>
            <a:r>
              <a:rPr lang="en-US" sz="2400" dirty="0"/>
              <a:t>; </a:t>
            </a:r>
            <a:r>
              <a:rPr lang="en-US" sz="2400" dirty="0" err="1"/>
              <a:t>kişi</a:t>
            </a:r>
            <a:r>
              <a:rPr lang="en-US" sz="2400" dirty="0"/>
              <a:t> </a:t>
            </a:r>
            <a:r>
              <a:rPr lang="en-US" sz="2400" dirty="0" err="1"/>
              <a:t>ve</a:t>
            </a:r>
            <a:r>
              <a:rPr lang="en-US" sz="2400" dirty="0"/>
              <a:t> </a:t>
            </a:r>
            <a:r>
              <a:rPr lang="en-US" sz="2400" dirty="0" err="1"/>
              <a:t>toplum</a:t>
            </a:r>
            <a:r>
              <a:rPr lang="en-US" sz="2400" dirty="0"/>
              <a:t> </a:t>
            </a:r>
            <a:r>
              <a:rPr lang="en-US" sz="2400" dirty="0" err="1"/>
              <a:t>çıkarları</a:t>
            </a:r>
            <a:r>
              <a:rPr lang="en-US" sz="2400" dirty="0"/>
              <a:t> </a:t>
            </a:r>
            <a:r>
              <a:rPr lang="en-US" sz="2400" dirty="0" err="1"/>
              <a:t>arasındaki</a:t>
            </a:r>
            <a:r>
              <a:rPr lang="en-US" sz="2400" dirty="0"/>
              <a:t> </a:t>
            </a:r>
            <a:r>
              <a:rPr lang="en-US" sz="2400" dirty="0" err="1"/>
              <a:t>çatışmayı</a:t>
            </a:r>
            <a:r>
              <a:rPr lang="en-US" sz="2400" dirty="0"/>
              <a:t> </a:t>
            </a:r>
            <a:r>
              <a:rPr lang="en-US" sz="2400" dirty="0" err="1"/>
              <a:t>önleyemezler</a:t>
            </a:r>
            <a:r>
              <a:rPr lang="en-US" sz="2400" dirty="0" smtClean="0"/>
              <a:t>.</a:t>
            </a:r>
            <a:r>
              <a:rPr lang="tr-TR" sz="2400" dirty="0" smtClean="0"/>
              <a:t> </a:t>
            </a:r>
            <a:r>
              <a:rPr lang="tr-TR" sz="2400" i="1" dirty="0" smtClean="0"/>
              <a:t>Elmalılı Hamdi </a:t>
            </a:r>
            <a:r>
              <a:rPr lang="tr-TR" sz="2400" i="1" dirty="0" err="1" smtClean="0"/>
              <a:t>Yazır</a:t>
            </a:r>
            <a:r>
              <a:rPr lang="tr-TR" sz="2400" i="1" dirty="0" smtClean="0"/>
              <a:t> Tefsiri</a:t>
            </a:r>
            <a:endParaRPr lang="tr-TR" sz="2400" i="1" dirty="0"/>
          </a:p>
        </p:txBody>
      </p:sp>
      <p:sp>
        <p:nvSpPr>
          <p:cNvPr id="3" name="Başlık 2"/>
          <p:cNvSpPr>
            <a:spLocks noGrp="1"/>
          </p:cNvSpPr>
          <p:nvPr>
            <p:ph type="title"/>
          </p:nvPr>
        </p:nvSpPr>
        <p:spPr/>
        <p:txBody>
          <a:bodyPr/>
          <a:lstStyle/>
          <a:p>
            <a:r>
              <a:rPr lang="tr-TR" dirty="0" smtClean="0"/>
              <a:t>FAİZ AYETLERİNİN TEDRİCİ OLMASI</a:t>
            </a:r>
            <a:endParaRPr lang="tr-TR" dirty="0"/>
          </a:p>
        </p:txBody>
      </p:sp>
    </p:spTree>
    <p:extLst>
      <p:ext uri="{BB962C8B-B14F-4D97-AF65-F5344CB8AC3E}">
        <p14:creationId xmlns:p14="http://schemas.microsoft.com/office/powerpoint/2010/main" val="2564544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t>F</a:t>
            </a:r>
            <a:r>
              <a:rPr lang="en-US" sz="2400" dirty="0" err="1"/>
              <a:t>aiz</a:t>
            </a:r>
            <a:r>
              <a:rPr lang="en-US" sz="2400" dirty="0"/>
              <a:t>, </a:t>
            </a:r>
            <a:r>
              <a:rPr lang="en-US" sz="2400" dirty="0" err="1"/>
              <a:t>sermaye</a:t>
            </a:r>
            <a:r>
              <a:rPr lang="en-US" sz="2400" dirty="0"/>
              <a:t> </a:t>
            </a:r>
            <a:r>
              <a:rPr lang="en-US" sz="2400" dirty="0" err="1"/>
              <a:t>sahiplerinin</a:t>
            </a:r>
            <a:r>
              <a:rPr lang="en-US" sz="2400" dirty="0"/>
              <a:t> </a:t>
            </a:r>
            <a:r>
              <a:rPr lang="en-US" sz="2400" dirty="0" err="1"/>
              <a:t>kolay</a:t>
            </a:r>
            <a:r>
              <a:rPr lang="en-US" sz="2400" dirty="0"/>
              <a:t> </a:t>
            </a:r>
            <a:r>
              <a:rPr lang="en-US" sz="2400" dirty="0" err="1"/>
              <a:t>yoldan</a:t>
            </a:r>
            <a:r>
              <a:rPr lang="en-US" sz="2400" dirty="0"/>
              <a:t>, risk </a:t>
            </a:r>
            <a:r>
              <a:rPr lang="en-US" sz="2400" dirty="0" err="1"/>
              <a:t>almaktan</a:t>
            </a:r>
            <a:r>
              <a:rPr lang="en-US" sz="2400" dirty="0"/>
              <a:t> </a:t>
            </a:r>
            <a:r>
              <a:rPr lang="en-US" sz="2400" dirty="0" err="1"/>
              <a:t>kaçınarak</a:t>
            </a:r>
            <a:r>
              <a:rPr lang="en-US" sz="2400" dirty="0"/>
              <a:t> </a:t>
            </a:r>
            <a:r>
              <a:rPr lang="en-US" sz="2400" dirty="0" err="1"/>
              <a:t>yatırıma</a:t>
            </a:r>
            <a:r>
              <a:rPr lang="en-US" sz="2400" dirty="0"/>
              <a:t> </a:t>
            </a:r>
            <a:r>
              <a:rPr lang="en-US" sz="2400" dirty="0" err="1"/>
              <a:t>yönelmesini</a:t>
            </a:r>
            <a:r>
              <a:rPr lang="en-US" sz="2400" dirty="0"/>
              <a:t> </a:t>
            </a:r>
            <a:r>
              <a:rPr lang="en-US" sz="2400" dirty="0" err="1"/>
              <a:t>önlediği</a:t>
            </a:r>
            <a:r>
              <a:rPr lang="en-US" sz="2400" dirty="0"/>
              <a:t> </a:t>
            </a:r>
            <a:r>
              <a:rPr lang="en-US" sz="2400" dirty="0" err="1"/>
              <a:t>için</a:t>
            </a:r>
            <a:r>
              <a:rPr lang="en-US" sz="2400" dirty="0"/>
              <a:t> </a:t>
            </a:r>
            <a:r>
              <a:rPr lang="en-US" sz="2400" dirty="0" err="1"/>
              <a:t>toplum</a:t>
            </a:r>
            <a:r>
              <a:rPr lang="en-US" sz="2400" dirty="0"/>
              <a:t> </a:t>
            </a:r>
            <a:r>
              <a:rPr lang="en-US" sz="2400" dirty="0" err="1"/>
              <a:t>içinde</a:t>
            </a:r>
            <a:r>
              <a:rPr lang="en-US" sz="2400" dirty="0"/>
              <a:t> </a:t>
            </a:r>
            <a:r>
              <a:rPr lang="en-US" sz="2400" dirty="0" err="1"/>
              <a:t>işsizliğin</a:t>
            </a:r>
            <a:r>
              <a:rPr lang="en-US" sz="2400" dirty="0"/>
              <a:t> </a:t>
            </a:r>
            <a:r>
              <a:rPr lang="en-US" sz="2400" dirty="0" err="1"/>
              <a:t>artmasına</a:t>
            </a:r>
            <a:r>
              <a:rPr lang="en-US" sz="2400" dirty="0"/>
              <a:t> </a:t>
            </a:r>
            <a:r>
              <a:rPr lang="en-US" sz="2400" dirty="0" err="1"/>
              <a:t>ve</a:t>
            </a:r>
            <a:r>
              <a:rPr lang="en-US" sz="2400" dirty="0"/>
              <a:t> </a:t>
            </a:r>
            <a:r>
              <a:rPr lang="en-US" sz="2400" dirty="0" err="1"/>
              <a:t>ekonomiye</a:t>
            </a:r>
            <a:r>
              <a:rPr lang="en-US" sz="2400" dirty="0"/>
              <a:t> </a:t>
            </a:r>
            <a:r>
              <a:rPr lang="en-US" sz="2400" dirty="0" err="1"/>
              <a:t>ve</a:t>
            </a:r>
            <a:r>
              <a:rPr lang="en-US" sz="2400" dirty="0"/>
              <a:t> </a:t>
            </a:r>
            <a:r>
              <a:rPr lang="en-US" sz="2400" dirty="0" err="1"/>
              <a:t>topluma</a:t>
            </a:r>
            <a:r>
              <a:rPr lang="en-US" sz="2400" dirty="0"/>
              <a:t> </a:t>
            </a:r>
            <a:r>
              <a:rPr lang="en-US" sz="2400" dirty="0" err="1"/>
              <a:t>faydalı</a:t>
            </a:r>
            <a:r>
              <a:rPr lang="en-US" sz="2400" dirty="0"/>
              <a:t> </a:t>
            </a:r>
            <a:r>
              <a:rPr lang="en-US" sz="2400" dirty="0" err="1"/>
              <a:t>önemli</a:t>
            </a:r>
            <a:r>
              <a:rPr lang="en-US" sz="2400" dirty="0"/>
              <a:t> </a:t>
            </a:r>
            <a:r>
              <a:rPr lang="en-US" sz="2400" dirty="0" err="1"/>
              <a:t>yatırımların</a:t>
            </a:r>
            <a:r>
              <a:rPr lang="en-US" sz="2400" dirty="0"/>
              <a:t> </a:t>
            </a:r>
            <a:r>
              <a:rPr lang="en-US" sz="2400" dirty="0" err="1"/>
              <a:t>yapılmamasına</a:t>
            </a:r>
            <a:r>
              <a:rPr lang="en-US" sz="2400" dirty="0"/>
              <a:t> </a:t>
            </a:r>
            <a:r>
              <a:rPr lang="en-US" sz="2400" dirty="0" err="1"/>
              <a:t>yol</a:t>
            </a:r>
            <a:r>
              <a:rPr lang="en-US" sz="2400" dirty="0"/>
              <a:t> </a:t>
            </a:r>
            <a:r>
              <a:rPr lang="en-US" sz="2400" dirty="0" err="1"/>
              <a:t>açmaktadır</a:t>
            </a:r>
            <a:r>
              <a:rPr lang="en-US" sz="2400" dirty="0"/>
              <a:t>. </a:t>
            </a:r>
            <a:r>
              <a:rPr lang="en-US" sz="2400" dirty="0" err="1"/>
              <a:t>Öte</a:t>
            </a:r>
            <a:r>
              <a:rPr lang="en-US" sz="2400" dirty="0"/>
              <a:t> </a:t>
            </a:r>
            <a:r>
              <a:rPr lang="en-US" sz="2400" dirty="0" err="1"/>
              <a:t>yandan</a:t>
            </a:r>
            <a:r>
              <a:rPr lang="en-US" sz="2400" dirty="0"/>
              <a:t>, </a:t>
            </a:r>
            <a:r>
              <a:rPr lang="en-US" sz="2400" dirty="0" err="1"/>
              <a:t>faizin</a:t>
            </a:r>
            <a:r>
              <a:rPr lang="en-US" sz="2400" dirty="0"/>
              <a:t> </a:t>
            </a:r>
            <a:r>
              <a:rPr lang="en-US" sz="2400" dirty="0" err="1"/>
              <a:t>varlığı</a:t>
            </a:r>
            <a:r>
              <a:rPr lang="en-US" sz="2400" dirty="0"/>
              <a:t> </a:t>
            </a:r>
            <a:r>
              <a:rPr lang="en-US" sz="2400" dirty="0" err="1"/>
              <a:t>maliyetlere</a:t>
            </a:r>
            <a:r>
              <a:rPr lang="en-US" sz="2400" dirty="0"/>
              <a:t> </a:t>
            </a:r>
            <a:r>
              <a:rPr lang="en-US" sz="2400" dirty="0" err="1"/>
              <a:t>yansımakta</a:t>
            </a:r>
            <a:r>
              <a:rPr lang="en-US" sz="2400" dirty="0"/>
              <a:t>, </a:t>
            </a:r>
            <a:r>
              <a:rPr lang="en-US" sz="2400" dirty="0" err="1"/>
              <a:t>dolayısıyla</a:t>
            </a:r>
            <a:r>
              <a:rPr lang="en-US" sz="2400" dirty="0"/>
              <a:t> </a:t>
            </a:r>
            <a:r>
              <a:rPr lang="en-US" sz="2400" dirty="0" err="1"/>
              <a:t>fiyatlar</a:t>
            </a:r>
            <a:r>
              <a:rPr lang="en-US" sz="2400" dirty="0"/>
              <a:t> </a:t>
            </a:r>
            <a:r>
              <a:rPr lang="en-US" sz="2400" dirty="0" err="1"/>
              <a:t>yükselirken</a:t>
            </a:r>
            <a:r>
              <a:rPr lang="en-US" sz="2400" dirty="0"/>
              <a:t> </a:t>
            </a:r>
            <a:r>
              <a:rPr lang="en-US" sz="2400" dirty="0" err="1"/>
              <a:t>zararı</a:t>
            </a:r>
            <a:r>
              <a:rPr lang="en-US" sz="2400" dirty="0"/>
              <a:t> </a:t>
            </a:r>
            <a:r>
              <a:rPr lang="en-US" sz="2400" dirty="0" err="1"/>
              <a:t>toplum</a:t>
            </a:r>
            <a:r>
              <a:rPr lang="en-US" sz="2400" dirty="0"/>
              <a:t> </a:t>
            </a:r>
            <a:r>
              <a:rPr lang="en-US" sz="2400" dirty="0" err="1"/>
              <a:t>görmektedir</a:t>
            </a:r>
            <a:r>
              <a:rPr lang="en-US" sz="2400" dirty="0"/>
              <a:t>. </a:t>
            </a:r>
            <a:r>
              <a:rPr lang="en-US" sz="2400" dirty="0" err="1"/>
              <a:t>Bir</a:t>
            </a:r>
            <a:r>
              <a:rPr lang="en-US" sz="2400" dirty="0"/>
              <a:t> </a:t>
            </a:r>
            <a:r>
              <a:rPr lang="en-US" sz="2400" dirty="0" err="1"/>
              <a:t>diğer</a:t>
            </a:r>
            <a:r>
              <a:rPr lang="en-US" sz="2400" dirty="0"/>
              <a:t> </a:t>
            </a:r>
            <a:r>
              <a:rPr lang="en-US" sz="2400" dirty="0" err="1"/>
              <a:t>husus</a:t>
            </a:r>
            <a:r>
              <a:rPr lang="en-US" sz="2400" dirty="0"/>
              <a:t> </a:t>
            </a:r>
            <a:r>
              <a:rPr lang="en-US" sz="2400" dirty="0" err="1"/>
              <a:t>ise</a:t>
            </a:r>
            <a:r>
              <a:rPr lang="en-US" sz="2400" dirty="0"/>
              <a:t>, </a:t>
            </a:r>
            <a:r>
              <a:rPr lang="en-US" sz="2400" dirty="0" err="1"/>
              <a:t>özellikle</a:t>
            </a:r>
            <a:r>
              <a:rPr lang="en-US" sz="2400" dirty="0"/>
              <a:t> </a:t>
            </a:r>
            <a:r>
              <a:rPr lang="en-US" sz="2400" dirty="0" err="1"/>
              <a:t>gelişmekte</a:t>
            </a:r>
            <a:r>
              <a:rPr lang="en-US" sz="2400" dirty="0"/>
              <a:t> </a:t>
            </a:r>
            <a:r>
              <a:rPr lang="en-US" sz="2400" dirty="0" err="1"/>
              <a:t>olan</a:t>
            </a:r>
            <a:r>
              <a:rPr lang="en-US" sz="2400" dirty="0"/>
              <a:t> </a:t>
            </a:r>
            <a:r>
              <a:rPr lang="en-US" sz="2400" dirty="0" err="1"/>
              <a:t>ülkelerin</a:t>
            </a:r>
            <a:r>
              <a:rPr lang="en-US" sz="2400" dirty="0"/>
              <a:t> </a:t>
            </a:r>
            <a:r>
              <a:rPr lang="en-US" sz="2400" dirty="0" err="1"/>
              <a:t>faizli</a:t>
            </a:r>
            <a:r>
              <a:rPr lang="en-US" sz="2400" dirty="0"/>
              <a:t> </a:t>
            </a:r>
            <a:r>
              <a:rPr lang="en-US" sz="2400" dirty="0" err="1"/>
              <a:t>dış</a:t>
            </a:r>
            <a:r>
              <a:rPr lang="en-US" sz="2400" dirty="0"/>
              <a:t> </a:t>
            </a:r>
            <a:r>
              <a:rPr lang="en-US" sz="2400" dirty="0" err="1"/>
              <a:t>borçlar</a:t>
            </a:r>
            <a:r>
              <a:rPr lang="en-US" sz="2400" dirty="0"/>
              <a:t> </a:t>
            </a:r>
            <a:r>
              <a:rPr lang="en-US" sz="2400" dirty="0" err="1"/>
              <a:t>kullanmaları</a:t>
            </a:r>
            <a:r>
              <a:rPr lang="en-US" sz="2400" dirty="0"/>
              <a:t> </a:t>
            </a:r>
            <a:r>
              <a:rPr lang="en-US" sz="2400" dirty="0" err="1"/>
              <a:t>uzun</a:t>
            </a:r>
            <a:r>
              <a:rPr lang="en-US" sz="2400" dirty="0"/>
              <a:t> </a:t>
            </a:r>
            <a:r>
              <a:rPr lang="en-US" sz="2400" dirty="0" err="1"/>
              <a:t>vadede</a:t>
            </a:r>
            <a:r>
              <a:rPr lang="en-US" sz="2400" dirty="0"/>
              <a:t> </a:t>
            </a:r>
            <a:r>
              <a:rPr lang="en-US" sz="2400" dirty="0" err="1"/>
              <a:t>bu</a:t>
            </a:r>
            <a:r>
              <a:rPr lang="en-US" sz="2400" dirty="0"/>
              <a:t> </a:t>
            </a:r>
            <a:r>
              <a:rPr lang="en-US" sz="2400" dirty="0" err="1"/>
              <a:t>ülkeleri</a:t>
            </a:r>
            <a:r>
              <a:rPr lang="en-US" sz="2400" dirty="0"/>
              <a:t> </a:t>
            </a:r>
            <a:r>
              <a:rPr lang="en-US" sz="2400" dirty="0" err="1"/>
              <a:t>ağır</a:t>
            </a:r>
            <a:r>
              <a:rPr lang="en-US" sz="2400" dirty="0"/>
              <a:t> </a:t>
            </a:r>
            <a:r>
              <a:rPr lang="en-US" sz="2400" dirty="0" err="1"/>
              <a:t>mâli</a:t>
            </a:r>
            <a:r>
              <a:rPr lang="en-US" sz="2400" dirty="0"/>
              <a:t> </a:t>
            </a:r>
            <a:r>
              <a:rPr lang="en-US" sz="2400" dirty="0" err="1"/>
              <a:t>yükler</a:t>
            </a:r>
            <a:r>
              <a:rPr lang="en-US" sz="2400" dirty="0"/>
              <a:t> </a:t>
            </a:r>
            <a:r>
              <a:rPr lang="en-US" sz="2400" dirty="0" err="1"/>
              <a:t>altına</a:t>
            </a:r>
            <a:r>
              <a:rPr lang="en-US" sz="2400" dirty="0"/>
              <a:t> </a:t>
            </a:r>
            <a:r>
              <a:rPr lang="en-US" sz="2400" dirty="0" err="1"/>
              <a:t>sokmaktadır</a:t>
            </a:r>
            <a:r>
              <a:rPr lang="en-US" sz="2400" dirty="0"/>
              <a:t>.</a:t>
            </a:r>
            <a:endParaRPr lang="tr-TR" sz="2400" dirty="0"/>
          </a:p>
          <a:p>
            <a:r>
              <a:rPr lang="en-US" sz="2400" dirty="0" err="1"/>
              <a:t>Özsoy</a:t>
            </a:r>
            <a:r>
              <a:rPr lang="en-US" sz="2400" dirty="0"/>
              <a:t>, İsmail, “</a:t>
            </a:r>
            <a:r>
              <a:rPr lang="en-US" sz="2400" i="1" dirty="0" err="1"/>
              <a:t>Faiz</a:t>
            </a:r>
            <a:r>
              <a:rPr lang="en-US" sz="2400" dirty="0"/>
              <a:t>”, DİA, XII, s. 110-126</a:t>
            </a:r>
            <a:endParaRPr lang="tr-TR" sz="2400" dirty="0"/>
          </a:p>
          <a:p>
            <a:endParaRPr lang="tr-TR" dirty="0"/>
          </a:p>
        </p:txBody>
      </p:sp>
      <p:sp>
        <p:nvSpPr>
          <p:cNvPr id="3" name="Başlık 2"/>
          <p:cNvSpPr>
            <a:spLocks noGrp="1"/>
          </p:cNvSpPr>
          <p:nvPr>
            <p:ph type="title"/>
          </p:nvPr>
        </p:nvSpPr>
        <p:spPr/>
        <p:txBody>
          <a:bodyPr/>
          <a:lstStyle/>
          <a:p>
            <a:r>
              <a:rPr lang="tr-TR" dirty="0" smtClean="0"/>
              <a:t>FAİZİN SAKINCALARI</a:t>
            </a:r>
            <a:endParaRPr lang="tr-TR" dirty="0"/>
          </a:p>
        </p:txBody>
      </p:sp>
    </p:spTree>
    <p:extLst>
      <p:ext uri="{BB962C8B-B14F-4D97-AF65-F5344CB8AC3E}">
        <p14:creationId xmlns:p14="http://schemas.microsoft.com/office/powerpoint/2010/main" val="1286881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Tencere, kazan doğurdu hikayesinde olduğu gibi paranın, reel ekonomiye hiçbir katkısı olmadan, hiçbir girişimci ekonomik faaliyete girdi sağlamadan, toplumun ihtiyaç duyduğu uzun vadeli yatırımlara yönelmeden, kaynakları </a:t>
            </a:r>
            <a:r>
              <a:rPr lang="tr-TR" sz="2400" dirty="0" err="1"/>
              <a:t>âtıl</a:t>
            </a:r>
            <a:r>
              <a:rPr lang="tr-TR" sz="2400" dirty="0"/>
              <a:t> bırakarak, risksiz, zahmetsiz bir şekilde başka insanların sırtından kolay ve haksız bir kazanç yolu olarak kullanılmasının kalkınma sürecine olumsuz </a:t>
            </a:r>
            <a:r>
              <a:rPr lang="tr-TR" sz="2400" dirty="0" smtClean="0"/>
              <a:t>etkileri nelerdir?</a:t>
            </a:r>
            <a:endParaRPr lang="tr-TR" sz="2400" dirty="0"/>
          </a:p>
        </p:txBody>
      </p:sp>
      <p:sp>
        <p:nvSpPr>
          <p:cNvPr id="3" name="Başlık 2"/>
          <p:cNvSpPr>
            <a:spLocks noGrp="1"/>
          </p:cNvSpPr>
          <p:nvPr>
            <p:ph type="title"/>
          </p:nvPr>
        </p:nvSpPr>
        <p:spPr/>
        <p:txBody>
          <a:bodyPr/>
          <a:lstStyle/>
          <a:p>
            <a:r>
              <a:rPr lang="tr-TR" dirty="0"/>
              <a:t>FAİZİN SAKINCALARI</a:t>
            </a:r>
          </a:p>
        </p:txBody>
      </p:sp>
    </p:spTree>
    <p:extLst>
      <p:ext uri="{BB962C8B-B14F-4D97-AF65-F5344CB8AC3E}">
        <p14:creationId xmlns:p14="http://schemas.microsoft.com/office/powerpoint/2010/main" val="1762179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pPr lvl="0"/>
            <a:r>
              <a:rPr lang="tr-TR" sz="2800" dirty="0"/>
              <a:t>İktisadi kaynakların </a:t>
            </a:r>
            <a:r>
              <a:rPr lang="tr-TR" sz="2800" dirty="0" err="1"/>
              <a:t>âtıl</a:t>
            </a:r>
            <a:r>
              <a:rPr lang="tr-TR" sz="2800" dirty="0"/>
              <a:t> bırakılarak faydalı yatırımların yapılmaması sonucu </a:t>
            </a:r>
            <a:r>
              <a:rPr lang="tr-TR" sz="2800" b="1" dirty="0"/>
              <a:t>ekonomik büyüme </a:t>
            </a:r>
            <a:r>
              <a:rPr lang="tr-TR" sz="2800" dirty="0"/>
              <a:t>ulaşabileceği</a:t>
            </a:r>
            <a:r>
              <a:rPr lang="tr-TR" sz="2800" b="1" dirty="0"/>
              <a:t> </a:t>
            </a:r>
            <a:r>
              <a:rPr lang="tr-TR" sz="2800" dirty="0"/>
              <a:t>optimum noktaya ulaşamamaktadır. Risksiz bir kazanç yolu olarak görülen faiz geliri, </a:t>
            </a:r>
            <a:r>
              <a:rPr lang="tr-TR" sz="2800" b="1" dirty="0"/>
              <a:t>ekonominin gelişmesinin dinamosu olan girişimci ruhu </a:t>
            </a:r>
            <a:r>
              <a:rPr lang="tr-TR" sz="2800" b="1" dirty="0" smtClean="0"/>
              <a:t>ve insanlardaki iktisadi fikir üretme ve hayata geçirme </a:t>
            </a:r>
            <a:r>
              <a:rPr lang="tr-TR" sz="2800" b="1" smtClean="0"/>
              <a:t>kabiliyetini körelte</a:t>
            </a:r>
            <a:r>
              <a:rPr lang="tr-TR" sz="2800" b="1" smtClean="0"/>
              <a:t>rek </a:t>
            </a:r>
            <a:r>
              <a:rPr lang="tr-TR" sz="2800" dirty="0"/>
              <a:t>insanları atalete </a:t>
            </a:r>
            <a:r>
              <a:rPr lang="tr-TR" sz="2800" dirty="0" err="1" smtClean="0"/>
              <a:t>sevketmekte</a:t>
            </a:r>
            <a:r>
              <a:rPr lang="tr-TR" sz="2800" dirty="0" smtClean="0"/>
              <a:t>, </a:t>
            </a:r>
            <a:r>
              <a:rPr lang="en-US" sz="2800" dirty="0" err="1" smtClean="0"/>
              <a:t>sermaye</a:t>
            </a:r>
            <a:r>
              <a:rPr lang="en-US" sz="2800" dirty="0" smtClean="0"/>
              <a:t> </a:t>
            </a:r>
            <a:r>
              <a:rPr lang="en-US" sz="2800" dirty="0" err="1"/>
              <a:t>sahipleri</a:t>
            </a:r>
            <a:r>
              <a:rPr lang="en-US" sz="2800" dirty="0"/>
              <a:t> el </a:t>
            </a:r>
            <a:r>
              <a:rPr lang="en-US" sz="2800" dirty="0" err="1"/>
              <a:t>emeği</a:t>
            </a:r>
            <a:r>
              <a:rPr lang="en-US" sz="2800" dirty="0"/>
              <a:t>, </a:t>
            </a:r>
            <a:r>
              <a:rPr lang="en-US" sz="2800" dirty="0" err="1"/>
              <a:t>üretim</a:t>
            </a:r>
            <a:r>
              <a:rPr lang="en-US" sz="2800" dirty="0"/>
              <a:t> </a:t>
            </a:r>
            <a:r>
              <a:rPr lang="en-US" sz="2800" dirty="0" err="1"/>
              <a:t>ve</a:t>
            </a:r>
            <a:r>
              <a:rPr lang="en-US" sz="2800" dirty="0"/>
              <a:t> </a:t>
            </a:r>
            <a:r>
              <a:rPr lang="en-US" sz="2800" dirty="0" err="1"/>
              <a:t>gerçek</a:t>
            </a:r>
            <a:r>
              <a:rPr lang="en-US" sz="2800" dirty="0"/>
              <a:t> </a:t>
            </a:r>
            <a:r>
              <a:rPr lang="en-US" sz="2800" dirty="0" err="1"/>
              <a:t>ticaret</a:t>
            </a:r>
            <a:r>
              <a:rPr lang="en-US" sz="2800" dirty="0"/>
              <a:t> </a:t>
            </a:r>
            <a:r>
              <a:rPr lang="en-US" sz="2800" dirty="0" err="1"/>
              <a:t>gibi</a:t>
            </a:r>
            <a:r>
              <a:rPr lang="en-US" sz="2800" dirty="0"/>
              <a:t> </a:t>
            </a:r>
            <a:r>
              <a:rPr lang="en-US" sz="2800" dirty="0" err="1"/>
              <a:t>usüllere</a:t>
            </a:r>
            <a:r>
              <a:rPr lang="en-US" sz="2800" dirty="0"/>
              <a:t> </a:t>
            </a:r>
            <a:r>
              <a:rPr lang="en-US" sz="2800" dirty="0" err="1"/>
              <a:t>başvurmamaktadır</a:t>
            </a:r>
            <a:r>
              <a:rPr lang="en-US" sz="2800" dirty="0" smtClean="0"/>
              <a:t>.</a:t>
            </a:r>
            <a:r>
              <a:rPr lang="tr-TR" sz="2800" dirty="0" smtClean="0"/>
              <a:t> </a:t>
            </a:r>
            <a:endParaRPr lang="tr-TR" sz="2800" dirty="0"/>
          </a:p>
          <a:p>
            <a:endParaRPr lang="tr-TR" dirty="0"/>
          </a:p>
        </p:txBody>
      </p:sp>
      <p:sp>
        <p:nvSpPr>
          <p:cNvPr id="3" name="Başlık 2"/>
          <p:cNvSpPr>
            <a:spLocks noGrp="1"/>
          </p:cNvSpPr>
          <p:nvPr>
            <p:ph type="title"/>
          </p:nvPr>
        </p:nvSpPr>
        <p:spPr/>
        <p:txBody>
          <a:bodyPr/>
          <a:lstStyle/>
          <a:p>
            <a:r>
              <a:rPr lang="tr-TR" b="1" dirty="0"/>
              <a:t>ekonomik </a:t>
            </a:r>
            <a:r>
              <a:rPr lang="tr-TR" b="1" dirty="0" err="1" smtClean="0"/>
              <a:t>büyümeYE</a:t>
            </a:r>
            <a:r>
              <a:rPr lang="tr-TR" b="1" dirty="0" smtClean="0"/>
              <a:t> ETKİSİ</a:t>
            </a:r>
            <a:endParaRPr lang="tr-TR" dirty="0"/>
          </a:p>
        </p:txBody>
      </p:sp>
    </p:spTree>
    <p:extLst>
      <p:ext uri="{BB962C8B-B14F-4D97-AF65-F5344CB8AC3E}">
        <p14:creationId xmlns:p14="http://schemas.microsoft.com/office/powerpoint/2010/main" val="2505423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pPr lvl="0"/>
            <a:r>
              <a:rPr lang="tr-TR" sz="2800" dirty="0"/>
              <a:t>Faiz gelirleri zengin kesimi daha da zenginleştirip fakir kesimi daha da fakirleştirerek kalkınmanın diğer bir önemli ayağı olan toplumdaki </a:t>
            </a:r>
            <a:r>
              <a:rPr lang="tr-TR" sz="2800" b="1" dirty="0"/>
              <a:t>gelir dağılımını</a:t>
            </a:r>
            <a:r>
              <a:rPr lang="tr-TR" sz="2800" dirty="0"/>
              <a:t> kötüleştirmektedir. Çetin’in 2002-2009 yılları arasında hanehalkı gelirlerini inceleyerek Türkiye’de gelir dağılımını bu dönem zarfında en fazla olumsuz etkileyen faktörün faiz gelirleri olduğu tespiti, tam da bu noktaya işaret etmektedir. </a:t>
            </a:r>
            <a:endParaRPr lang="tr-TR" sz="2800" dirty="0" smtClean="0"/>
          </a:p>
          <a:p>
            <a:pPr lvl="0"/>
            <a:endParaRPr lang="tr-TR" dirty="0"/>
          </a:p>
          <a:p>
            <a:r>
              <a:rPr lang="tr-TR" sz="1800" dirty="0"/>
              <a:t>Çetin, Başak Işıl, </a:t>
            </a:r>
            <a:r>
              <a:rPr lang="tr-TR" sz="1800" i="1" dirty="0"/>
              <a:t>İktisadi Sistemler Bağlamında Gelir Dağılımı-Kredi Ekonomisi İlişkisi Ve Türkiye</a:t>
            </a:r>
            <a:r>
              <a:rPr lang="tr-TR" sz="1800" dirty="0"/>
              <a:t>, Doktora Tezi, İstanbul Üniversitesi Sosyal Bilimler Enstitüsü, 2011</a:t>
            </a:r>
          </a:p>
          <a:p>
            <a:endParaRPr lang="tr-TR" dirty="0"/>
          </a:p>
        </p:txBody>
      </p:sp>
      <p:sp>
        <p:nvSpPr>
          <p:cNvPr id="3" name="Başlık 2"/>
          <p:cNvSpPr>
            <a:spLocks noGrp="1"/>
          </p:cNvSpPr>
          <p:nvPr>
            <p:ph type="title"/>
          </p:nvPr>
        </p:nvSpPr>
        <p:spPr/>
        <p:txBody>
          <a:bodyPr/>
          <a:lstStyle/>
          <a:p>
            <a:r>
              <a:rPr lang="tr-TR" b="1" dirty="0"/>
              <a:t>gelir </a:t>
            </a:r>
            <a:r>
              <a:rPr lang="tr-TR" b="1" dirty="0" smtClean="0"/>
              <a:t>dağılımına </a:t>
            </a:r>
            <a:r>
              <a:rPr lang="tr-TR" b="1" dirty="0" err="1" smtClean="0"/>
              <a:t>etkİSİ</a:t>
            </a:r>
            <a:endParaRPr lang="tr-TR" dirty="0"/>
          </a:p>
        </p:txBody>
      </p:sp>
    </p:spTree>
    <p:extLst>
      <p:ext uri="{BB962C8B-B14F-4D97-AF65-F5344CB8AC3E}">
        <p14:creationId xmlns:p14="http://schemas.microsoft.com/office/powerpoint/2010/main" val="1574060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a:t>Hz. </a:t>
            </a:r>
            <a:r>
              <a:rPr lang="en-US" sz="2400" dirty="0" err="1"/>
              <a:t>Peygamber</a:t>
            </a:r>
            <a:r>
              <a:rPr lang="en-US" sz="2400" dirty="0"/>
              <a:t> (s) </a:t>
            </a:r>
            <a:r>
              <a:rPr lang="en-US" sz="2400" dirty="0" err="1"/>
              <a:t>Medine’deki</a:t>
            </a:r>
            <a:r>
              <a:rPr lang="en-US" sz="2400" dirty="0"/>
              <a:t> İslam </a:t>
            </a:r>
            <a:r>
              <a:rPr lang="en-US" sz="2400" dirty="0" err="1"/>
              <a:t>toplumunun</a:t>
            </a:r>
            <a:r>
              <a:rPr lang="en-US" sz="2400" dirty="0"/>
              <a:t> </a:t>
            </a:r>
            <a:r>
              <a:rPr lang="en-US" sz="2400" dirty="0" err="1"/>
              <a:t>iktisâdî</a:t>
            </a:r>
            <a:r>
              <a:rPr lang="en-US" sz="2400" dirty="0"/>
              <a:t>, </a:t>
            </a:r>
            <a:r>
              <a:rPr lang="en-US" sz="2400" dirty="0" err="1"/>
              <a:t>idârî</a:t>
            </a:r>
            <a:r>
              <a:rPr lang="en-US" sz="2400" dirty="0"/>
              <a:t> </a:t>
            </a:r>
            <a:r>
              <a:rPr lang="en-US" sz="2400" dirty="0" err="1"/>
              <a:t>ve</a:t>
            </a:r>
            <a:r>
              <a:rPr lang="en-US" sz="2400" dirty="0"/>
              <a:t> </a:t>
            </a:r>
            <a:r>
              <a:rPr lang="tr-TR" sz="2400" dirty="0" smtClean="0"/>
              <a:t>sosyal </a:t>
            </a:r>
            <a:r>
              <a:rPr lang="en-US" sz="2400" dirty="0" err="1" smtClean="0"/>
              <a:t>sahalarda</a:t>
            </a:r>
            <a:r>
              <a:rPr lang="en-US" sz="2400" dirty="0" smtClean="0"/>
              <a:t> </a:t>
            </a:r>
            <a:r>
              <a:rPr lang="en-US" sz="2400" dirty="0" err="1"/>
              <a:t>güçlenmesi</a:t>
            </a:r>
            <a:r>
              <a:rPr lang="en-US" sz="2400" dirty="0"/>
              <a:t> </a:t>
            </a:r>
            <a:r>
              <a:rPr lang="en-US" sz="2400" dirty="0" err="1"/>
              <a:t>için</a:t>
            </a:r>
            <a:r>
              <a:rPr lang="en-US" sz="2400" dirty="0"/>
              <a:t> </a:t>
            </a:r>
            <a:r>
              <a:rPr lang="en-US" sz="2400" dirty="0" err="1"/>
              <a:t>hicreti</a:t>
            </a:r>
            <a:r>
              <a:rPr lang="en-US" sz="2400" dirty="0"/>
              <a:t> </a:t>
            </a:r>
            <a:r>
              <a:rPr lang="en-US" sz="2400" dirty="0" err="1"/>
              <a:t>müteâkip</a:t>
            </a:r>
            <a:r>
              <a:rPr lang="en-US" sz="2400" dirty="0"/>
              <a:t> </a:t>
            </a:r>
            <a:r>
              <a:rPr lang="en-US" sz="2400" dirty="0" err="1"/>
              <a:t>hemen</a:t>
            </a:r>
            <a:r>
              <a:rPr lang="en-US" sz="2400" dirty="0"/>
              <a:t> </a:t>
            </a:r>
            <a:r>
              <a:rPr lang="en-US" sz="2400" dirty="0" err="1"/>
              <a:t>gerekli</a:t>
            </a:r>
            <a:r>
              <a:rPr lang="en-US" sz="2400" dirty="0"/>
              <a:t> </a:t>
            </a:r>
            <a:r>
              <a:rPr lang="en-US" sz="2400" dirty="0" err="1"/>
              <a:t>adımları</a:t>
            </a:r>
            <a:r>
              <a:rPr lang="en-US" sz="2400" dirty="0"/>
              <a:t> </a:t>
            </a:r>
            <a:r>
              <a:rPr lang="en-US" sz="2400" dirty="0" err="1"/>
              <a:t>atmış</a:t>
            </a:r>
            <a:r>
              <a:rPr lang="en-US" sz="2400" dirty="0"/>
              <a:t> </a:t>
            </a:r>
            <a:r>
              <a:rPr lang="en-US" sz="2400" dirty="0" err="1"/>
              <a:t>ve</a:t>
            </a:r>
            <a:r>
              <a:rPr lang="en-US" sz="2400" dirty="0"/>
              <a:t> </a:t>
            </a:r>
            <a:r>
              <a:rPr lang="en-US" sz="2400" dirty="0" err="1"/>
              <a:t>bu</a:t>
            </a:r>
            <a:r>
              <a:rPr lang="en-US" sz="2400" dirty="0"/>
              <a:t> </a:t>
            </a:r>
            <a:r>
              <a:rPr lang="en-US" sz="2400" dirty="0" err="1"/>
              <a:t>sahalarda</a:t>
            </a:r>
            <a:r>
              <a:rPr lang="en-US" sz="2400" dirty="0"/>
              <a:t> </a:t>
            </a:r>
            <a:r>
              <a:rPr lang="en-US" sz="2400" dirty="0" err="1"/>
              <a:t>bir</a:t>
            </a:r>
            <a:r>
              <a:rPr lang="en-US" sz="2400" dirty="0"/>
              <a:t> </a:t>
            </a:r>
            <a:r>
              <a:rPr lang="en-US" sz="2400" dirty="0" err="1"/>
              <a:t>takım</a:t>
            </a:r>
            <a:r>
              <a:rPr lang="en-US" sz="2400" dirty="0"/>
              <a:t> </a:t>
            </a:r>
            <a:r>
              <a:rPr lang="en-US" sz="2400" dirty="0" err="1"/>
              <a:t>düzenlemeler</a:t>
            </a:r>
            <a:r>
              <a:rPr lang="en-US" sz="2400" dirty="0"/>
              <a:t> </a:t>
            </a:r>
            <a:r>
              <a:rPr lang="en-US" sz="2400" dirty="0" err="1"/>
              <a:t>getirmiştir</a:t>
            </a:r>
            <a:r>
              <a:rPr lang="en-US" sz="2400" dirty="0"/>
              <a:t>. </a:t>
            </a:r>
            <a:endParaRPr lang="tr-TR" sz="2400" dirty="0" smtClean="0"/>
          </a:p>
          <a:p>
            <a:endParaRPr lang="tr-TR" sz="2400" dirty="0"/>
          </a:p>
          <a:p>
            <a:r>
              <a:rPr lang="tr-TR" sz="2400" dirty="0" smtClean="0"/>
              <a:t>Medine Sözleşmesi (Anayasası)</a:t>
            </a:r>
          </a:p>
          <a:p>
            <a:r>
              <a:rPr lang="tr-TR" sz="2400" dirty="0" smtClean="0"/>
              <a:t>Medine Pazarı</a:t>
            </a:r>
          </a:p>
          <a:p>
            <a:r>
              <a:rPr lang="tr-TR" sz="2400" dirty="0" smtClean="0"/>
              <a:t>Muhacir-Ensar Kardeşlik Projesi</a:t>
            </a:r>
            <a:endParaRPr lang="tr-TR" sz="2400" dirty="0"/>
          </a:p>
        </p:txBody>
      </p:sp>
      <p:sp>
        <p:nvSpPr>
          <p:cNvPr id="3" name="Başlık 2"/>
          <p:cNvSpPr>
            <a:spLocks noGrp="1"/>
          </p:cNvSpPr>
          <p:nvPr>
            <p:ph type="title"/>
          </p:nvPr>
        </p:nvSpPr>
        <p:spPr/>
        <p:txBody>
          <a:bodyPr/>
          <a:lstStyle/>
          <a:p>
            <a:pPr lvl="0"/>
            <a:r>
              <a:rPr lang="en-US" b="1" dirty="0" err="1"/>
              <a:t>Medine</a:t>
            </a:r>
            <a:r>
              <a:rPr lang="en-US" b="1" dirty="0"/>
              <a:t> </a:t>
            </a:r>
            <a:r>
              <a:rPr lang="en-US" b="1" dirty="0" err="1"/>
              <a:t>Pazarının</a:t>
            </a:r>
            <a:r>
              <a:rPr lang="en-US" b="1" dirty="0"/>
              <a:t> </a:t>
            </a:r>
            <a:r>
              <a:rPr lang="en-US" b="1" dirty="0" err="1" smtClean="0"/>
              <a:t>Kurulması</a:t>
            </a:r>
            <a:endParaRPr lang="tr-TR" dirty="0"/>
          </a:p>
        </p:txBody>
      </p:sp>
    </p:spTree>
    <p:extLst>
      <p:ext uri="{BB962C8B-B14F-4D97-AF65-F5344CB8AC3E}">
        <p14:creationId xmlns:p14="http://schemas.microsoft.com/office/powerpoint/2010/main" val="18913019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lvl="0"/>
            <a:r>
              <a:rPr lang="tr-TR" sz="2800" dirty="0" smtClean="0"/>
              <a:t>Bu gelir </a:t>
            </a:r>
            <a:r>
              <a:rPr lang="tr-TR" sz="2800" dirty="0"/>
              <a:t>dağılımının </a:t>
            </a:r>
            <a:r>
              <a:rPr lang="tr-TR" sz="2800" dirty="0" smtClean="0"/>
              <a:t>bozulmasının, </a:t>
            </a:r>
            <a:r>
              <a:rPr lang="tr-TR" sz="2800" dirty="0"/>
              <a:t>haksız bir yoldan gerçekleşiyor olması yine kalkınma sürecinin diğer bir önemli boyutunu oluşturan toplumsal dayanışma ve bütünlüğü derinden yaralamaktadır. Zira faiz borçlarıyla baş edemeyen dar gelirli insanlarda oluşan mağduriyet düşüncesi diğer kesimlere karşı bir düşmanlık hissini harekete geçirerek güven ve sıkı ilişkilere dayanan “sosyal sermayenin” zayıflamasına yol açmaktadır. </a:t>
            </a:r>
            <a:endParaRPr lang="tr-TR" dirty="0"/>
          </a:p>
        </p:txBody>
      </p:sp>
      <p:sp>
        <p:nvSpPr>
          <p:cNvPr id="3" name="Başlık 2"/>
          <p:cNvSpPr>
            <a:spLocks noGrp="1"/>
          </p:cNvSpPr>
          <p:nvPr>
            <p:ph type="title"/>
          </p:nvPr>
        </p:nvSpPr>
        <p:spPr/>
        <p:txBody>
          <a:bodyPr/>
          <a:lstStyle/>
          <a:p>
            <a:r>
              <a:rPr lang="tr-TR" dirty="0"/>
              <a:t>sosyal </a:t>
            </a:r>
            <a:r>
              <a:rPr lang="tr-TR" dirty="0" err="1" smtClean="0"/>
              <a:t>sermayeYE</a:t>
            </a:r>
            <a:r>
              <a:rPr lang="tr-TR" dirty="0" smtClean="0"/>
              <a:t> ETKİSİ</a:t>
            </a:r>
            <a:endParaRPr lang="tr-TR" dirty="0"/>
          </a:p>
        </p:txBody>
      </p:sp>
    </p:spTree>
    <p:extLst>
      <p:ext uri="{BB962C8B-B14F-4D97-AF65-F5344CB8AC3E}">
        <p14:creationId xmlns:p14="http://schemas.microsoft.com/office/powerpoint/2010/main" val="2073899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400" dirty="0" err="1"/>
              <a:t>İ</a:t>
            </a:r>
            <a:r>
              <a:rPr lang="en-US" sz="2400" dirty="0" err="1" smtClean="0"/>
              <a:t>lişkileri</a:t>
            </a:r>
            <a:r>
              <a:rPr lang="en-US" sz="2400" dirty="0" smtClean="0"/>
              <a:t> </a:t>
            </a:r>
            <a:r>
              <a:rPr lang="en-US" sz="2400" dirty="0" err="1"/>
              <a:t>çıkara</a:t>
            </a:r>
            <a:r>
              <a:rPr lang="en-US" sz="2400" dirty="0"/>
              <a:t> </a:t>
            </a:r>
            <a:r>
              <a:rPr lang="en-US" sz="2400" dirty="0" err="1"/>
              <a:t>dayalı</a:t>
            </a:r>
            <a:r>
              <a:rPr lang="en-US" sz="2400" dirty="0"/>
              <a:t>, </a:t>
            </a:r>
            <a:r>
              <a:rPr lang="en-US" sz="2400" dirty="0" err="1"/>
              <a:t>soğuk</a:t>
            </a:r>
            <a:r>
              <a:rPr lang="en-US" sz="2400" dirty="0"/>
              <a:t> </a:t>
            </a:r>
            <a:r>
              <a:rPr lang="en-US" sz="2400" dirty="0" err="1"/>
              <a:t>ve</a:t>
            </a:r>
            <a:r>
              <a:rPr lang="en-US" sz="2400" dirty="0"/>
              <a:t> </a:t>
            </a:r>
            <a:r>
              <a:rPr lang="en-US" sz="2400" dirty="0" err="1"/>
              <a:t>insani</a:t>
            </a:r>
            <a:r>
              <a:rPr lang="en-US" sz="2400" dirty="0"/>
              <a:t> </a:t>
            </a:r>
            <a:r>
              <a:rPr lang="en-US" sz="2400" dirty="0" err="1"/>
              <a:t>açıdan</a:t>
            </a:r>
            <a:r>
              <a:rPr lang="en-US" sz="2400" dirty="0"/>
              <a:t> </a:t>
            </a:r>
            <a:r>
              <a:rPr lang="en-US" sz="2400" dirty="0" err="1"/>
              <a:t>birbirine</a:t>
            </a:r>
            <a:r>
              <a:rPr lang="en-US" sz="2400" dirty="0"/>
              <a:t> </a:t>
            </a:r>
            <a:r>
              <a:rPr lang="en-US" sz="2400" dirty="0" err="1"/>
              <a:t>duyarsız</a:t>
            </a:r>
            <a:r>
              <a:rPr lang="en-US" sz="2400" dirty="0"/>
              <a:t> </a:t>
            </a:r>
            <a:r>
              <a:rPr lang="en-US" sz="2400" dirty="0" err="1"/>
              <a:t>bir</a:t>
            </a:r>
            <a:r>
              <a:rPr lang="en-US" sz="2400" dirty="0"/>
              <a:t> </a:t>
            </a:r>
            <a:r>
              <a:rPr lang="en-US" sz="2400" dirty="0" err="1"/>
              <a:t>toplum</a:t>
            </a:r>
            <a:r>
              <a:rPr lang="en-US" sz="2400" dirty="0"/>
              <a:t> </a:t>
            </a:r>
            <a:r>
              <a:rPr lang="en-US" sz="2400" dirty="0" err="1" smtClean="0"/>
              <a:t>oluşmaktadır</a:t>
            </a:r>
            <a:r>
              <a:rPr lang="en-US" sz="2400" dirty="0" smtClean="0"/>
              <a:t>.</a:t>
            </a:r>
            <a:endParaRPr lang="tr-TR" sz="2400" dirty="0" smtClean="0"/>
          </a:p>
          <a:p>
            <a:endParaRPr lang="tr-TR" sz="2400" dirty="0"/>
          </a:p>
          <a:p>
            <a:r>
              <a:rPr lang="en-US" sz="2400" dirty="0"/>
              <a:t>“Sen </a:t>
            </a:r>
            <a:r>
              <a:rPr lang="en-US" sz="2400" dirty="0" err="1"/>
              <a:t>çalış</a:t>
            </a:r>
            <a:r>
              <a:rPr lang="en-US" sz="2400" dirty="0"/>
              <a:t> ben </a:t>
            </a:r>
            <a:r>
              <a:rPr lang="en-US" sz="2400" dirty="0" err="1"/>
              <a:t>yiyeyim</a:t>
            </a:r>
            <a:r>
              <a:rPr lang="en-US" sz="2400" dirty="0"/>
              <a:t>” </a:t>
            </a:r>
            <a:endParaRPr lang="tr-TR" sz="2400" dirty="0" smtClean="0"/>
          </a:p>
          <a:p>
            <a:r>
              <a:rPr lang="en-US" sz="2400" dirty="0" smtClean="0"/>
              <a:t>“</a:t>
            </a:r>
            <a:r>
              <a:rPr lang="en-US" sz="2400" dirty="0"/>
              <a:t>Ben </a:t>
            </a:r>
            <a:r>
              <a:rPr lang="en-US" sz="2400" dirty="0" err="1"/>
              <a:t>tok</a:t>
            </a:r>
            <a:r>
              <a:rPr lang="en-US" sz="2400" dirty="0"/>
              <a:t> </a:t>
            </a:r>
            <a:r>
              <a:rPr lang="en-US" sz="2400" dirty="0" err="1"/>
              <a:t>olduktan</a:t>
            </a:r>
            <a:r>
              <a:rPr lang="en-US" sz="2400" dirty="0"/>
              <a:t> </a:t>
            </a:r>
            <a:r>
              <a:rPr lang="en-US" sz="2400" dirty="0" err="1"/>
              <a:t>sonra</a:t>
            </a:r>
            <a:r>
              <a:rPr lang="en-US" sz="2400" dirty="0"/>
              <a:t> </a:t>
            </a:r>
            <a:r>
              <a:rPr lang="en-US" sz="2400" dirty="0" err="1"/>
              <a:t>başkaları</a:t>
            </a:r>
            <a:r>
              <a:rPr lang="en-US" sz="2400" dirty="0"/>
              <a:t> </a:t>
            </a:r>
            <a:r>
              <a:rPr lang="en-US" sz="2400" dirty="0" err="1"/>
              <a:t>açlıktan</a:t>
            </a:r>
            <a:r>
              <a:rPr lang="en-US" sz="2400" dirty="0"/>
              <a:t> </a:t>
            </a:r>
            <a:r>
              <a:rPr lang="en-US" sz="2400" dirty="0" err="1"/>
              <a:t>ölse</a:t>
            </a:r>
            <a:r>
              <a:rPr lang="en-US" sz="2400" dirty="0"/>
              <a:t> </a:t>
            </a:r>
            <a:r>
              <a:rPr lang="en-US" sz="2400" dirty="0" err="1"/>
              <a:t>bana</a:t>
            </a:r>
            <a:r>
              <a:rPr lang="en-US" sz="2400" dirty="0"/>
              <a:t> ne?!” </a:t>
            </a:r>
            <a:endParaRPr lang="tr-TR" sz="2400" dirty="0" smtClean="0"/>
          </a:p>
          <a:p>
            <a:endParaRPr lang="tr-TR" sz="2400" dirty="0"/>
          </a:p>
          <a:p>
            <a:r>
              <a:rPr lang="en-US" sz="2400" dirty="0" smtClean="0"/>
              <a:t>İslam </a:t>
            </a:r>
            <a:r>
              <a:rPr lang="en-US" sz="2400" dirty="0" err="1"/>
              <a:t>birinci</a:t>
            </a:r>
            <a:r>
              <a:rPr lang="en-US" sz="2400" dirty="0"/>
              <a:t> </a:t>
            </a:r>
            <a:r>
              <a:rPr lang="en-US" sz="2400" dirty="0" err="1"/>
              <a:t>düşünceyi</a:t>
            </a:r>
            <a:r>
              <a:rPr lang="en-US" sz="2400" dirty="0"/>
              <a:t> </a:t>
            </a:r>
            <a:r>
              <a:rPr lang="en-US" sz="2400" dirty="0" err="1"/>
              <a:t>faizin</a:t>
            </a:r>
            <a:r>
              <a:rPr lang="en-US" sz="2400" dirty="0"/>
              <a:t> </a:t>
            </a:r>
            <a:r>
              <a:rPr lang="en-US" sz="2400" dirty="0" err="1"/>
              <a:t>yasaklanmasıyla</a:t>
            </a:r>
            <a:r>
              <a:rPr lang="en-US" sz="2400" dirty="0"/>
              <a:t>, </a:t>
            </a:r>
            <a:r>
              <a:rPr lang="en-US" sz="2400" dirty="0" err="1"/>
              <a:t>ikinci</a:t>
            </a:r>
            <a:r>
              <a:rPr lang="en-US" sz="2400" dirty="0"/>
              <a:t> </a:t>
            </a:r>
            <a:r>
              <a:rPr lang="en-US" sz="2400" dirty="0" err="1"/>
              <a:t>düşünceyi</a:t>
            </a:r>
            <a:r>
              <a:rPr lang="en-US" sz="2400" dirty="0"/>
              <a:t> de </a:t>
            </a:r>
            <a:r>
              <a:rPr lang="en-US" sz="2400" dirty="0" err="1"/>
              <a:t>zekat</a:t>
            </a:r>
            <a:r>
              <a:rPr lang="en-US" sz="2400" dirty="0"/>
              <a:t> </a:t>
            </a:r>
            <a:r>
              <a:rPr lang="en-US" sz="2400" dirty="0" err="1"/>
              <a:t>ve</a:t>
            </a:r>
            <a:r>
              <a:rPr lang="en-US" sz="2400" dirty="0"/>
              <a:t> </a:t>
            </a:r>
            <a:r>
              <a:rPr lang="en-US" sz="2400" dirty="0" err="1"/>
              <a:t>onu</a:t>
            </a:r>
            <a:r>
              <a:rPr lang="en-US" sz="2400" dirty="0"/>
              <a:t> </a:t>
            </a:r>
            <a:r>
              <a:rPr lang="en-US" sz="2400" dirty="0" err="1"/>
              <a:t>tamamlayan</a:t>
            </a:r>
            <a:r>
              <a:rPr lang="en-US" sz="2400" dirty="0"/>
              <a:t> </a:t>
            </a:r>
            <a:r>
              <a:rPr lang="en-US" sz="2400" dirty="0" err="1"/>
              <a:t>fıtır</a:t>
            </a:r>
            <a:r>
              <a:rPr lang="en-US" sz="2400" dirty="0"/>
              <a:t> </a:t>
            </a:r>
            <a:r>
              <a:rPr lang="en-US" sz="2400" dirty="0" err="1"/>
              <a:t>sadakası</a:t>
            </a:r>
            <a:r>
              <a:rPr lang="en-US" sz="2400" dirty="0"/>
              <a:t>, </a:t>
            </a:r>
            <a:r>
              <a:rPr lang="en-US" sz="2400" dirty="0" err="1"/>
              <a:t>nafaka</a:t>
            </a:r>
            <a:r>
              <a:rPr lang="en-US" sz="2400" dirty="0"/>
              <a:t>, </a:t>
            </a:r>
            <a:r>
              <a:rPr lang="en-US" sz="2400" dirty="0" err="1"/>
              <a:t>kurban</a:t>
            </a:r>
            <a:r>
              <a:rPr lang="en-US" sz="2400" dirty="0"/>
              <a:t> </a:t>
            </a:r>
            <a:r>
              <a:rPr lang="en-US" sz="2400" dirty="0" err="1"/>
              <a:t>gibi</a:t>
            </a:r>
            <a:r>
              <a:rPr lang="en-US" sz="2400" dirty="0"/>
              <a:t> </a:t>
            </a:r>
            <a:r>
              <a:rPr lang="tr-TR" sz="2400" dirty="0" smtClean="0"/>
              <a:t>diğer </a:t>
            </a:r>
            <a:r>
              <a:rPr lang="en-US" sz="2400" dirty="0" err="1" smtClean="0"/>
              <a:t>emirlerle</a:t>
            </a:r>
            <a:r>
              <a:rPr lang="en-US" sz="2400" dirty="0" smtClean="0"/>
              <a:t> </a:t>
            </a:r>
            <a:r>
              <a:rPr lang="en-US" sz="2400" dirty="0" err="1"/>
              <a:t>ortadan</a:t>
            </a:r>
            <a:r>
              <a:rPr lang="en-US" sz="2400" dirty="0"/>
              <a:t> </a:t>
            </a:r>
            <a:r>
              <a:rPr lang="en-US" sz="2400" dirty="0" err="1" smtClean="0"/>
              <a:t>kaldırmıştır</a:t>
            </a:r>
            <a:r>
              <a:rPr lang="tr-TR" sz="2400" dirty="0" smtClean="0"/>
              <a:t>.</a:t>
            </a:r>
            <a:endParaRPr lang="tr-TR" sz="2400" dirty="0"/>
          </a:p>
        </p:txBody>
      </p:sp>
      <p:sp>
        <p:nvSpPr>
          <p:cNvPr id="3" name="Başlık 2"/>
          <p:cNvSpPr>
            <a:spLocks noGrp="1"/>
          </p:cNvSpPr>
          <p:nvPr>
            <p:ph type="title"/>
          </p:nvPr>
        </p:nvSpPr>
        <p:spPr/>
        <p:txBody>
          <a:bodyPr/>
          <a:lstStyle/>
          <a:p>
            <a:r>
              <a:rPr lang="tr-TR" dirty="0"/>
              <a:t>sosyal </a:t>
            </a:r>
            <a:r>
              <a:rPr lang="tr-TR" dirty="0" err="1"/>
              <a:t>sermayeYE</a:t>
            </a:r>
            <a:r>
              <a:rPr lang="tr-TR" dirty="0"/>
              <a:t> ETKİSİ</a:t>
            </a:r>
          </a:p>
        </p:txBody>
      </p:sp>
    </p:spTree>
    <p:extLst>
      <p:ext uri="{BB962C8B-B14F-4D97-AF65-F5344CB8AC3E}">
        <p14:creationId xmlns:p14="http://schemas.microsoft.com/office/powerpoint/2010/main" val="4170049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lvl="0"/>
            <a:r>
              <a:rPr lang="tr-TR" sz="2800" dirty="0"/>
              <a:t>Faizle kazanç yolunu seçen sermaye sahipleri yatırımlara yönelmediğinden </a:t>
            </a:r>
            <a:r>
              <a:rPr lang="tr-TR" sz="2800" dirty="0" smtClean="0"/>
              <a:t>e</a:t>
            </a:r>
            <a:r>
              <a:rPr lang="en-US" sz="2800" dirty="0" err="1" smtClean="0"/>
              <a:t>meksiz</a:t>
            </a:r>
            <a:r>
              <a:rPr lang="en-US" sz="2800" dirty="0"/>
              <a:t>, </a:t>
            </a:r>
            <a:r>
              <a:rPr lang="en-US" sz="2800" dirty="0" err="1"/>
              <a:t>üretimsiz</a:t>
            </a:r>
            <a:r>
              <a:rPr lang="en-US" sz="2800" dirty="0"/>
              <a:t> </a:t>
            </a:r>
            <a:r>
              <a:rPr lang="en-US" sz="2800" dirty="0" err="1"/>
              <a:t>ve</a:t>
            </a:r>
            <a:r>
              <a:rPr lang="en-US" sz="2800" dirty="0"/>
              <a:t> </a:t>
            </a:r>
            <a:r>
              <a:rPr lang="en-US" sz="2800" dirty="0" err="1"/>
              <a:t>risksiz</a:t>
            </a:r>
            <a:r>
              <a:rPr lang="en-US" sz="2800" dirty="0"/>
              <a:t> </a:t>
            </a:r>
            <a:r>
              <a:rPr lang="en-US" sz="2800" dirty="0" err="1"/>
              <a:t>bir</a:t>
            </a:r>
            <a:r>
              <a:rPr lang="en-US" sz="2800" dirty="0"/>
              <a:t> </a:t>
            </a:r>
            <a:r>
              <a:rPr lang="en-US" sz="2800" dirty="0" err="1"/>
              <a:t>kazanç</a:t>
            </a:r>
            <a:r>
              <a:rPr lang="en-US" sz="2800" dirty="0"/>
              <a:t> </a:t>
            </a:r>
            <a:r>
              <a:rPr lang="en-US" sz="2800" dirty="0" err="1"/>
              <a:t>yolu</a:t>
            </a:r>
            <a:r>
              <a:rPr lang="en-US" sz="2800" dirty="0"/>
              <a:t> </a:t>
            </a:r>
            <a:r>
              <a:rPr lang="en-US" sz="2800" dirty="0" err="1"/>
              <a:t>neticesinde</a:t>
            </a:r>
            <a:r>
              <a:rPr lang="en-US" sz="2800" dirty="0"/>
              <a:t> </a:t>
            </a:r>
            <a:r>
              <a:rPr lang="tr-TR" sz="2800" dirty="0" smtClean="0"/>
              <a:t>işsizlik </a:t>
            </a:r>
            <a:r>
              <a:rPr lang="tr-TR" sz="2800" dirty="0"/>
              <a:t>baş göstermekte, öte yandan faizli krediler maliyetlere ve fiyatlara yansıyarak yine tüm toplumun ödediği bir fatura haline gelmektedir.</a:t>
            </a:r>
          </a:p>
          <a:p>
            <a:endParaRPr lang="tr-TR" dirty="0"/>
          </a:p>
        </p:txBody>
      </p:sp>
      <p:sp>
        <p:nvSpPr>
          <p:cNvPr id="3" name="Başlık 2"/>
          <p:cNvSpPr>
            <a:spLocks noGrp="1"/>
          </p:cNvSpPr>
          <p:nvPr>
            <p:ph type="title"/>
          </p:nvPr>
        </p:nvSpPr>
        <p:spPr/>
        <p:txBody>
          <a:bodyPr/>
          <a:lstStyle/>
          <a:p>
            <a:r>
              <a:rPr lang="tr-TR" dirty="0" smtClean="0"/>
              <a:t>İşsizlik ve enflasyon</a:t>
            </a:r>
            <a:endParaRPr lang="tr-TR" dirty="0"/>
          </a:p>
        </p:txBody>
      </p:sp>
    </p:spTree>
    <p:extLst>
      <p:ext uri="{BB962C8B-B14F-4D97-AF65-F5344CB8AC3E}">
        <p14:creationId xmlns:p14="http://schemas.microsoft.com/office/powerpoint/2010/main" val="424898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t>ABD’de, pek çok Avrupa ülkesinde ve ülkemizde görüldüğü üzere, ekonomilerde borcun hâkim olarak birer kredi ekonomisine dönüşmesi, üstelik bu borcun içinde üretici kredisi </a:t>
            </a:r>
            <a:r>
              <a:rPr lang="tr-TR" sz="2400" dirty="0" smtClean="0"/>
              <a:t>yerine giderek tüketici kredilerinin ağırlık kazanması söz konusudur. Bu </a:t>
            </a:r>
            <a:r>
              <a:rPr lang="tr-TR" sz="2400" dirty="0"/>
              <a:t>yüksek kredi hacmi faizle bir araya gelince </a:t>
            </a:r>
            <a:r>
              <a:rPr lang="tr-TR" sz="2400" dirty="0" smtClean="0"/>
              <a:t>krizlerin altyapısı oluşmaktadır.</a:t>
            </a:r>
            <a:endParaRPr lang="tr-TR" sz="2400" dirty="0"/>
          </a:p>
          <a:p>
            <a:pPr lvl="0"/>
            <a:r>
              <a:rPr lang="tr-TR" sz="2400" dirty="0"/>
              <a:t>Nitekim dünyada yaşanan pek çok krizin ortaya çıkmasında başlıca faktör tüketicilerin yüksek kredi karşısında faiz ödemelerine güç yetirememeleri </a:t>
            </a:r>
            <a:r>
              <a:rPr lang="tr-TR" sz="2400" dirty="0" smtClean="0"/>
              <a:t>olduğu görülmüştür.</a:t>
            </a:r>
            <a:endParaRPr lang="tr-TR" sz="2400" dirty="0"/>
          </a:p>
          <a:p>
            <a:endParaRPr lang="tr-TR" dirty="0"/>
          </a:p>
        </p:txBody>
      </p:sp>
      <p:sp>
        <p:nvSpPr>
          <p:cNvPr id="3" name="Başlık 2"/>
          <p:cNvSpPr>
            <a:spLocks noGrp="1"/>
          </p:cNvSpPr>
          <p:nvPr>
            <p:ph type="title"/>
          </p:nvPr>
        </p:nvSpPr>
        <p:spPr/>
        <p:txBody>
          <a:bodyPr/>
          <a:lstStyle/>
          <a:p>
            <a:r>
              <a:rPr lang="tr-TR" dirty="0" smtClean="0"/>
              <a:t>MALİ KRİZLERİN ALTYAPISI</a:t>
            </a:r>
            <a:endParaRPr lang="tr-TR" dirty="0"/>
          </a:p>
        </p:txBody>
      </p:sp>
    </p:spTree>
    <p:extLst>
      <p:ext uri="{BB962C8B-B14F-4D97-AF65-F5344CB8AC3E}">
        <p14:creationId xmlns:p14="http://schemas.microsoft.com/office/powerpoint/2010/main" val="37763692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i="1" dirty="0"/>
              <a:t>“</a:t>
            </a:r>
            <a:r>
              <a:rPr lang="en-US" sz="2400" i="1" dirty="0" err="1"/>
              <a:t>Biriniz</a:t>
            </a:r>
            <a:r>
              <a:rPr lang="en-US" sz="2400" i="1" dirty="0"/>
              <a:t> </a:t>
            </a:r>
            <a:r>
              <a:rPr lang="en-US" sz="2400" i="1" dirty="0" err="1"/>
              <a:t>bir</a:t>
            </a:r>
            <a:r>
              <a:rPr lang="en-US" sz="2400" i="1" dirty="0"/>
              <a:t> mal </a:t>
            </a:r>
            <a:r>
              <a:rPr lang="en-US" sz="2400" i="1" dirty="0" err="1"/>
              <a:t>borç</a:t>
            </a:r>
            <a:r>
              <a:rPr lang="en-US" sz="2400" i="1" dirty="0"/>
              <a:t> </a:t>
            </a:r>
            <a:r>
              <a:rPr lang="en-US" sz="2400" i="1" dirty="0" err="1"/>
              <a:t>verip</a:t>
            </a:r>
            <a:r>
              <a:rPr lang="en-US" sz="2400" i="1" dirty="0"/>
              <a:t>, </a:t>
            </a:r>
            <a:r>
              <a:rPr lang="en-US" sz="2400" i="1" dirty="0" err="1"/>
              <a:t>sonra</a:t>
            </a:r>
            <a:r>
              <a:rPr lang="en-US" sz="2400" i="1" dirty="0"/>
              <a:t> </a:t>
            </a:r>
            <a:r>
              <a:rPr lang="en-US" sz="2400" i="1" dirty="0" err="1"/>
              <a:t>malı</a:t>
            </a:r>
            <a:r>
              <a:rPr lang="en-US" sz="2400" i="1" dirty="0"/>
              <a:t> </a:t>
            </a:r>
            <a:r>
              <a:rPr lang="en-US" sz="2400" i="1" dirty="0" err="1"/>
              <a:t>alan</a:t>
            </a:r>
            <a:r>
              <a:rPr lang="en-US" sz="2400" i="1" dirty="0"/>
              <a:t> </a:t>
            </a:r>
            <a:r>
              <a:rPr lang="en-US" sz="2400" i="1" dirty="0" err="1"/>
              <a:t>şahıs</a:t>
            </a:r>
            <a:r>
              <a:rPr lang="en-US" sz="2400" i="1" dirty="0"/>
              <a:t> </a:t>
            </a:r>
            <a:r>
              <a:rPr lang="en-US" sz="2400" i="1" dirty="0" err="1"/>
              <a:t>borç</a:t>
            </a:r>
            <a:r>
              <a:rPr lang="en-US" sz="2400" i="1" dirty="0"/>
              <a:t> </a:t>
            </a:r>
            <a:r>
              <a:rPr lang="en-US" sz="2400" i="1" dirty="0" err="1"/>
              <a:t>verene</a:t>
            </a:r>
            <a:r>
              <a:rPr lang="en-US" sz="2400" i="1" dirty="0"/>
              <a:t> </a:t>
            </a:r>
            <a:r>
              <a:rPr lang="en-US" sz="2400" i="1" dirty="0" err="1"/>
              <a:t>bir</a:t>
            </a:r>
            <a:r>
              <a:rPr lang="en-US" sz="2400" i="1" dirty="0"/>
              <a:t> </a:t>
            </a:r>
            <a:r>
              <a:rPr lang="en-US" sz="2400" i="1" dirty="0" err="1"/>
              <a:t>hediye</a:t>
            </a:r>
            <a:r>
              <a:rPr lang="en-US" sz="2400" i="1" dirty="0"/>
              <a:t> </a:t>
            </a:r>
            <a:r>
              <a:rPr lang="en-US" sz="2400" i="1" dirty="0" err="1"/>
              <a:t>verdiği</a:t>
            </a:r>
            <a:r>
              <a:rPr lang="en-US" sz="2400" i="1" dirty="0"/>
              <a:t> </a:t>
            </a:r>
            <a:r>
              <a:rPr lang="en-US" sz="2400" i="1" dirty="0" err="1"/>
              <a:t>veya</a:t>
            </a:r>
            <a:r>
              <a:rPr lang="en-US" sz="2400" i="1" dirty="0"/>
              <a:t> </a:t>
            </a:r>
            <a:r>
              <a:rPr lang="en-US" sz="2400" i="1" dirty="0" err="1"/>
              <a:t>onu</a:t>
            </a:r>
            <a:r>
              <a:rPr lang="en-US" sz="2400" i="1" dirty="0"/>
              <a:t> </a:t>
            </a:r>
            <a:r>
              <a:rPr lang="en-US" sz="2400" i="1" dirty="0" err="1"/>
              <a:t>bineğine</a:t>
            </a:r>
            <a:r>
              <a:rPr lang="en-US" sz="2400" i="1" dirty="0"/>
              <a:t> </a:t>
            </a:r>
            <a:r>
              <a:rPr lang="en-US" sz="2400" i="1" dirty="0" err="1"/>
              <a:t>bindirmek</a:t>
            </a:r>
            <a:r>
              <a:rPr lang="en-US" sz="2400" i="1" dirty="0"/>
              <a:t> </a:t>
            </a:r>
            <a:r>
              <a:rPr lang="en-US" sz="2400" i="1" dirty="0" err="1"/>
              <a:t>istediği</a:t>
            </a:r>
            <a:r>
              <a:rPr lang="en-US" sz="2400" i="1" dirty="0"/>
              <a:t> zaman o </a:t>
            </a:r>
            <a:r>
              <a:rPr lang="en-US" sz="2400" i="1" dirty="0" err="1"/>
              <a:t>bineğe</a:t>
            </a:r>
            <a:r>
              <a:rPr lang="en-US" sz="2400" i="1" dirty="0"/>
              <a:t> </a:t>
            </a:r>
            <a:r>
              <a:rPr lang="en-US" sz="2400" i="1" dirty="0" err="1"/>
              <a:t>binmesin</a:t>
            </a:r>
            <a:r>
              <a:rPr lang="en-US" sz="2400" i="1" dirty="0"/>
              <a:t> </a:t>
            </a:r>
            <a:r>
              <a:rPr lang="en-US" sz="2400" i="1" dirty="0" err="1"/>
              <a:t>ve</a:t>
            </a:r>
            <a:r>
              <a:rPr lang="en-US" sz="2400" i="1" dirty="0"/>
              <a:t> o </a:t>
            </a:r>
            <a:r>
              <a:rPr lang="en-US" sz="2400" i="1" dirty="0" err="1"/>
              <a:t>hediyeyi</a:t>
            </a:r>
            <a:r>
              <a:rPr lang="en-US" sz="2400" i="1" dirty="0"/>
              <a:t> </a:t>
            </a:r>
            <a:r>
              <a:rPr lang="en-US" sz="2400" i="1" dirty="0" err="1"/>
              <a:t>kabul</a:t>
            </a:r>
            <a:r>
              <a:rPr lang="en-US" sz="2400" i="1" dirty="0"/>
              <a:t> </a:t>
            </a:r>
            <a:r>
              <a:rPr lang="en-US" sz="2400" i="1" dirty="0" err="1"/>
              <a:t>etmesin</a:t>
            </a:r>
            <a:r>
              <a:rPr lang="en-US" sz="2400" i="1" dirty="0"/>
              <a:t>. </a:t>
            </a:r>
            <a:r>
              <a:rPr lang="en-US" sz="2400" i="1" dirty="0" err="1"/>
              <a:t>Meğer</a:t>
            </a:r>
            <a:r>
              <a:rPr lang="en-US" sz="2400" i="1" dirty="0"/>
              <a:t> </a:t>
            </a:r>
            <a:r>
              <a:rPr lang="en-US" sz="2400" i="1" dirty="0" err="1"/>
              <a:t>ki</a:t>
            </a:r>
            <a:r>
              <a:rPr lang="en-US" sz="2400" i="1" dirty="0"/>
              <a:t>, </a:t>
            </a:r>
            <a:r>
              <a:rPr lang="en-US" sz="2400" i="1" dirty="0" err="1"/>
              <a:t>borç</a:t>
            </a:r>
            <a:r>
              <a:rPr lang="en-US" sz="2400" i="1" dirty="0"/>
              <a:t> </a:t>
            </a:r>
            <a:r>
              <a:rPr lang="en-US" sz="2400" i="1" dirty="0" err="1"/>
              <a:t>işin­den</a:t>
            </a:r>
            <a:r>
              <a:rPr lang="en-US" sz="2400" i="1" dirty="0"/>
              <a:t> </a:t>
            </a:r>
            <a:r>
              <a:rPr lang="en-US" sz="2400" i="1" dirty="0" err="1"/>
              <a:t>önce</a:t>
            </a:r>
            <a:r>
              <a:rPr lang="en-US" sz="2400" i="1" dirty="0"/>
              <a:t> </a:t>
            </a:r>
            <a:r>
              <a:rPr lang="en-US" sz="2400" i="1" dirty="0" err="1"/>
              <a:t>aralarında</a:t>
            </a:r>
            <a:r>
              <a:rPr lang="en-US" sz="2400" i="1" dirty="0"/>
              <a:t> </a:t>
            </a:r>
            <a:r>
              <a:rPr lang="en-US" sz="2400" i="1" dirty="0" err="1"/>
              <a:t>böyle</a:t>
            </a:r>
            <a:r>
              <a:rPr lang="en-US" sz="2400" i="1" dirty="0"/>
              <a:t> </a:t>
            </a:r>
            <a:r>
              <a:rPr lang="en-US" sz="2400" i="1" dirty="0" err="1"/>
              <a:t>bir</a:t>
            </a:r>
            <a:r>
              <a:rPr lang="en-US" sz="2400" i="1" dirty="0"/>
              <a:t> </a:t>
            </a:r>
            <a:r>
              <a:rPr lang="en-US" sz="2400" i="1" dirty="0" err="1"/>
              <a:t>ilişki</a:t>
            </a:r>
            <a:r>
              <a:rPr lang="en-US" sz="2400" i="1" dirty="0"/>
              <a:t> </a:t>
            </a:r>
            <a:r>
              <a:rPr lang="en-US" sz="2400" i="1" dirty="0" err="1"/>
              <a:t>olsun</a:t>
            </a:r>
            <a:r>
              <a:rPr lang="en-US" sz="2400" i="1" dirty="0"/>
              <a:t>.”</a:t>
            </a:r>
            <a:r>
              <a:rPr lang="en-US" sz="2400" dirty="0"/>
              <a:t> </a:t>
            </a:r>
            <a:r>
              <a:rPr lang="tr-TR" sz="2400" dirty="0" err="1" smtClean="0"/>
              <a:t>İbn</a:t>
            </a:r>
            <a:r>
              <a:rPr lang="tr-TR" sz="2400" dirty="0" smtClean="0"/>
              <a:t> </a:t>
            </a:r>
            <a:r>
              <a:rPr lang="tr-TR" sz="2400" dirty="0" err="1"/>
              <a:t>Mâce</a:t>
            </a:r>
            <a:r>
              <a:rPr lang="tr-TR" sz="2400" dirty="0"/>
              <a:t>, </a:t>
            </a:r>
            <a:r>
              <a:rPr lang="tr-TR" sz="2400" dirty="0" err="1"/>
              <a:t>Sadakât</a:t>
            </a:r>
            <a:r>
              <a:rPr lang="tr-TR" sz="2400" dirty="0"/>
              <a:t> </a:t>
            </a:r>
            <a:r>
              <a:rPr lang="tr-TR" sz="2400" dirty="0" smtClean="0"/>
              <a:t>19</a:t>
            </a:r>
          </a:p>
          <a:p>
            <a:r>
              <a:rPr lang="en-US" sz="2400" dirty="0" smtClean="0"/>
              <a:t>“</a:t>
            </a:r>
            <a:r>
              <a:rPr lang="en-US" sz="2400" i="1" dirty="0" err="1"/>
              <a:t>Resûlullah</a:t>
            </a:r>
            <a:r>
              <a:rPr lang="en-US" sz="2400" i="1" dirty="0"/>
              <a:t> (s) </a:t>
            </a:r>
            <a:r>
              <a:rPr lang="en-US" sz="2400" i="1" dirty="0" err="1"/>
              <a:t>ribâyı</a:t>
            </a:r>
            <a:r>
              <a:rPr lang="en-US" sz="2400" i="1" dirty="0"/>
              <a:t> </a:t>
            </a:r>
            <a:r>
              <a:rPr lang="en-US" sz="2400" i="1" dirty="0" err="1"/>
              <a:t>yiyene</a:t>
            </a:r>
            <a:r>
              <a:rPr lang="en-US" sz="2400" i="1" dirty="0"/>
              <a:t>, </a:t>
            </a:r>
            <a:r>
              <a:rPr lang="en-US" sz="2400" i="1" dirty="0" err="1"/>
              <a:t>yedirene</a:t>
            </a:r>
            <a:r>
              <a:rPr lang="en-US" sz="2400" i="1" dirty="0"/>
              <a:t>, </a:t>
            </a:r>
            <a:r>
              <a:rPr lang="en-US" sz="2400" i="1" dirty="0" err="1"/>
              <a:t>yazıcısına</a:t>
            </a:r>
            <a:r>
              <a:rPr lang="en-US" sz="2400" i="1" dirty="0"/>
              <a:t> </a:t>
            </a:r>
            <a:r>
              <a:rPr lang="en-US" sz="2400" i="1" dirty="0" err="1"/>
              <a:t>ve</a:t>
            </a:r>
            <a:r>
              <a:rPr lang="en-US" sz="2400" i="1" dirty="0"/>
              <a:t> </a:t>
            </a:r>
            <a:r>
              <a:rPr lang="en-US" sz="2400" i="1" dirty="0" err="1"/>
              <a:t>şahidlerine</a:t>
            </a:r>
            <a:r>
              <a:rPr lang="en-US" sz="2400" i="1" dirty="0"/>
              <a:t> </a:t>
            </a:r>
            <a:r>
              <a:rPr lang="en-US" sz="2400" i="1" dirty="0" err="1"/>
              <a:t>lanet</a:t>
            </a:r>
            <a:r>
              <a:rPr lang="en-US" sz="2400" i="1" dirty="0"/>
              <a:t> </a:t>
            </a:r>
            <a:r>
              <a:rPr lang="en-US" sz="2400" i="1" dirty="0" err="1"/>
              <a:t>etti</a:t>
            </a:r>
            <a:r>
              <a:rPr lang="en-US" sz="2400" i="1" dirty="0"/>
              <a:t> </a:t>
            </a:r>
            <a:r>
              <a:rPr lang="en-US" sz="2400" i="1" dirty="0" err="1"/>
              <a:t>ve</a:t>
            </a:r>
            <a:r>
              <a:rPr lang="en-US" sz="2400" i="1" dirty="0"/>
              <a:t> “</a:t>
            </a:r>
            <a:r>
              <a:rPr lang="en-US" sz="2400" i="1" dirty="0" err="1"/>
              <a:t>Onlar</a:t>
            </a:r>
            <a:r>
              <a:rPr lang="en-US" sz="2400" i="1" dirty="0"/>
              <a:t> (</a:t>
            </a:r>
            <a:r>
              <a:rPr lang="en-US" sz="2400" i="1" dirty="0" err="1"/>
              <a:t>günahta</a:t>
            </a:r>
            <a:r>
              <a:rPr lang="en-US" sz="2400" i="1" dirty="0"/>
              <a:t>) </a:t>
            </a:r>
            <a:r>
              <a:rPr lang="en-US" sz="2400" i="1" dirty="0" err="1"/>
              <a:t>eşittirler</a:t>
            </a:r>
            <a:r>
              <a:rPr lang="en-US" sz="2400" i="1" dirty="0"/>
              <a:t>.” </a:t>
            </a:r>
            <a:r>
              <a:rPr lang="en-US" sz="2400" i="1" dirty="0" err="1"/>
              <a:t>buyurdu</a:t>
            </a:r>
            <a:r>
              <a:rPr lang="en-US" sz="2400" dirty="0"/>
              <a:t>.” </a:t>
            </a:r>
            <a:r>
              <a:rPr lang="tr-TR" sz="2400" dirty="0" err="1" smtClean="0"/>
              <a:t>Muslim</a:t>
            </a:r>
            <a:r>
              <a:rPr lang="tr-TR" sz="2400" dirty="0"/>
              <a:t>, </a:t>
            </a:r>
            <a:r>
              <a:rPr lang="tr-TR" sz="2400" dirty="0" err="1"/>
              <a:t>Musâkât</a:t>
            </a:r>
            <a:r>
              <a:rPr lang="tr-TR" sz="2400" dirty="0"/>
              <a:t> </a:t>
            </a:r>
            <a:r>
              <a:rPr lang="tr-TR" sz="2400" dirty="0" smtClean="0"/>
              <a:t>106</a:t>
            </a:r>
            <a:endParaRPr lang="tr-TR" sz="2400" dirty="0"/>
          </a:p>
          <a:p>
            <a:endParaRPr lang="tr-TR" dirty="0"/>
          </a:p>
        </p:txBody>
      </p:sp>
      <p:sp>
        <p:nvSpPr>
          <p:cNvPr id="3" name="Başlık 2"/>
          <p:cNvSpPr>
            <a:spLocks noGrp="1"/>
          </p:cNvSpPr>
          <p:nvPr>
            <p:ph type="title"/>
          </p:nvPr>
        </p:nvSpPr>
        <p:spPr/>
        <p:txBody>
          <a:bodyPr/>
          <a:lstStyle/>
          <a:p>
            <a:r>
              <a:rPr lang="tr-TR" dirty="0" smtClean="0"/>
              <a:t>İLGİLİ BAZI HADİSLER</a:t>
            </a:r>
            <a:endParaRPr lang="tr-TR" dirty="0"/>
          </a:p>
        </p:txBody>
      </p:sp>
    </p:spTree>
    <p:extLst>
      <p:ext uri="{BB962C8B-B14F-4D97-AF65-F5344CB8AC3E}">
        <p14:creationId xmlns:p14="http://schemas.microsoft.com/office/powerpoint/2010/main" val="2134777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022297"/>
          </a:xfrm>
        </p:spPr>
        <p:txBody>
          <a:bodyPr>
            <a:normAutofit/>
          </a:bodyPr>
          <a:lstStyle/>
          <a:p>
            <a:r>
              <a:rPr lang="en-US" sz="2400" dirty="0"/>
              <a:t>“</a:t>
            </a:r>
            <a:r>
              <a:rPr lang="en-US" sz="2400" i="1" dirty="0" err="1"/>
              <a:t>Miraca</a:t>
            </a:r>
            <a:r>
              <a:rPr lang="en-US" sz="2400" i="1" dirty="0"/>
              <a:t> </a:t>
            </a:r>
            <a:r>
              <a:rPr lang="en-US" sz="2400" i="1" dirty="0" err="1"/>
              <a:t>çıkartıldığım</a:t>
            </a:r>
            <a:r>
              <a:rPr lang="en-US" sz="2400" i="1" dirty="0"/>
              <a:t> </a:t>
            </a:r>
            <a:r>
              <a:rPr lang="en-US" sz="2400" i="1" dirty="0" err="1"/>
              <a:t>gece</a:t>
            </a:r>
            <a:r>
              <a:rPr lang="en-US" sz="2400" i="1" dirty="0"/>
              <a:t>, </a:t>
            </a:r>
            <a:r>
              <a:rPr lang="en-US" sz="2400" i="1" dirty="0" err="1"/>
              <a:t>karınları</a:t>
            </a:r>
            <a:r>
              <a:rPr lang="en-US" sz="2400" i="1" dirty="0"/>
              <a:t> </a:t>
            </a:r>
            <a:r>
              <a:rPr lang="en-US" sz="2400" i="1" dirty="0" err="1"/>
              <a:t>evler</a:t>
            </a:r>
            <a:r>
              <a:rPr lang="en-US" sz="2400" i="1" dirty="0"/>
              <a:t> </a:t>
            </a:r>
            <a:r>
              <a:rPr lang="en-US" sz="2400" i="1" dirty="0" err="1"/>
              <a:t>gibi</a:t>
            </a:r>
            <a:r>
              <a:rPr lang="en-US" sz="2400" i="1" dirty="0"/>
              <a:t> (</a:t>
            </a:r>
            <a:r>
              <a:rPr lang="en-US" sz="2400" i="1" dirty="0" err="1"/>
              <a:t>şişmiş</a:t>
            </a:r>
            <a:r>
              <a:rPr lang="en-US" sz="2400" i="1" dirty="0"/>
              <a:t>) </a:t>
            </a:r>
            <a:r>
              <a:rPr lang="en-US" sz="2400" i="1" dirty="0" err="1"/>
              <a:t>bir</a:t>
            </a:r>
            <a:r>
              <a:rPr lang="en-US" sz="2400" i="1" dirty="0"/>
              <a:t> </a:t>
            </a:r>
            <a:r>
              <a:rPr lang="en-US" sz="2400" i="1" dirty="0" err="1"/>
              <a:t>grubun</a:t>
            </a:r>
            <a:r>
              <a:rPr lang="en-US" sz="2400" i="1" dirty="0"/>
              <a:t> </a:t>
            </a:r>
            <a:r>
              <a:rPr lang="en-US" sz="2400" i="1" dirty="0" err="1"/>
              <a:t>yanına</a:t>
            </a:r>
            <a:r>
              <a:rPr lang="en-US" sz="2400" i="1" dirty="0"/>
              <a:t> </a:t>
            </a:r>
            <a:r>
              <a:rPr lang="en-US" sz="2400" i="1" dirty="0" err="1"/>
              <a:t>geldim</a:t>
            </a:r>
            <a:r>
              <a:rPr lang="en-US" sz="2400" i="1" dirty="0"/>
              <a:t>. </a:t>
            </a:r>
            <a:r>
              <a:rPr lang="en-US" sz="2400" i="1" dirty="0" err="1"/>
              <a:t>Onların</a:t>
            </a:r>
            <a:r>
              <a:rPr lang="en-US" sz="2400" i="1" dirty="0"/>
              <a:t> </a:t>
            </a:r>
            <a:r>
              <a:rPr lang="en-US" sz="2400" i="1" dirty="0" err="1"/>
              <a:t>karınlarında</a:t>
            </a:r>
            <a:r>
              <a:rPr lang="en-US" sz="2400" i="1" dirty="0"/>
              <a:t> ta </a:t>
            </a:r>
            <a:r>
              <a:rPr lang="en-US" sz="2400" i="1" dirty="0" err="1"/>
              <a:t>dışardan</a:t>
            </a:r>
            <a:r>
              <a:rPr lang="en-US" sz="2400" i="1" dirty="0"/>
              <a:t> </a:t>
            </a:r>
            <a:r>
              <a:rPr lang="en-US" sz="2400" i="1" dirty="0" err="1"/>
              <a:t>görülen</a:t>
            </a:r>
            <a:r>
              <a:rPr lang="en-US" sz="2400" i="1" dirty="0"/>
              <a:t> </a:t>
            </a:r>
            <a:r>
              <a:rPr lang="en-US" sz="2400" i="1" dirty="0" err="1"/>
              <a:t>yılanlar</a:t>
            </a:r>
            <a:r>
              <a:rPr lang="en-US" sz="2400" i="1" dirty="0"/>
              <a:t> </a:t>
            </a:r>
            <a:r>
              <a:rPr lang="en-US" sz="2400" i="1" dirty="0" err="1"/>
              <a:t>vardı</a:t>
            </a:r>
            <a:r>
              <a:rPr lang="en-US" sz="2400" i="1" dirty="0"/>
              <a:t>. </a:t>
            </a:r>
            <a:r>
              <a:rPr lang="en-US" sz="2400" i="1" dirty="0" err="1"/>
              <a:t>Bunlar</a:t>
            </a:r>
            <a:r>
              <a:rPr lang="en-US" sz="2400" i="1" dirty="0"/>
              <a:t> </a:t>
            </a:r>
            <a:r>
              <a:rPr lang="en-US" sz="2400" i="1" dirty="0" err="1"/>
              <a:t>kimlerdir</a:t>
            </a:r>
            <a:r>
              <a:rPr lang="en-US" sz="2400" i="1" dirty="0"/>
              <a:t> </a:t>
            </a:r>
            <a:r>
              <a:rPr lang="en-US" sz="2400" i="1" dirty="0" err="1"/>
              <a:t>ey</a:t>
            </a:r>
            <a:r>
              <a:rPr lang="en-US" sz="2400" i="1" dirty="0"/>
              <a:t> </a:t>
            </a:r>
            <a:r>
              <a:rPr lang="en-US" sz="2400" i="1" dirty="0" err="1"/>
              <a:t>Cebrail</a:t>
            </a:r>
            <a:r>
              <a:rPr lang="en-US" sz="2400" i="1" dirty="0"/>
              <a:t>? </a:t>
            </a:r>
            <a:r>
              <a:rPr lang="en-US" sz="2400" i="1" dirty="0" err="1"/>
              <a:t>dedim</a:t>
            </a:r>
            <a:r>
              <a:rPr lang="en-US" sz="2400" i="1" dirty="0"/>
              <a:t>. </a:t>
            </a:r>
            <a:r>
              <a:rPr lang="en-US" sz="2400" i="1" dirty="0" err="1"/>
              <a:t>Bunlar</a:t>
            </a:r>
            <a:r>
              <a:rPr lang="en-US" sz="2400" i="1" dirty="0"/>
              <a:t>, </a:t>
            </a:r>
            <a:r>
              <a:rPr lang="en-US" sz="2400" i="1" dirty="0" err="1"/>
              <a:t>faiz</a:t>
            </a:r>
            <a:r>
              <a:rPr lang="en-US" sz="2400" i="1" dirty="0"/>
              <a:t> </a:t>
            </a:r>
            <a:r>
              <a:rPr lang="en-US" sz="2400" i="1" dirty="0" err="1"/>
              <a:t>yiyenlerdir</a:t>
            </a:r>
            <a:r>
              <a:rPr lang="en-US" sz="2400" i="1" dirty="0"/>
              <a:t>, </a:t>
            </a:r>
            <a:r>
              <a:rPr lang="en-US" sz="2400" i="1" dirty="0" err="1"/>
              <a:t>dedi</a:t>
            </a:r>
            <a:r>
              <a:rPr lang="en-US" sz="2400" i="1" dirty="0"/>
              <a:t>.”</a:t>
            </a:r>
            <a:r>
              <a:rPr lang="en-US" sz="2400" dirty="0"/>
              <a:t> </a:t>
            </a:r>
            <a:r>
              <a:rPr lang="en-US" sz="2400" dirty="0" smtClean="0"/>
              <a:t>İbn </a:t>
            </a:r>
            <a:r>
              <a:rPr lang="en-US" sz="2400" dirty="0" err="1"/>
              <a:t>Mâce</a:t>
            </a:r>
            <a:r>
              <a:rPr lang="en-US" sz="2400" dirty="0"/>
              <a:t>, </a:t>
            </a:r>
            <a:r>
              <a:rPr lang="en-US" sz="2400" dirty="0" err="1"/>
              <a:t>Ticârât</a:t>
            </a:r>
            <a:r>
              <a:rPr lang="en-US" sz="2400" dirty="0"/>
              <a:t> </a:t>
            </a:r>
            <a:r>
              <a:rPr lang="en-US" sz="2400" dirty="0" smtClean="0"/>
              <a:t>58</a:t>
            </a:r>
            <a:endParaRPr lang="tr-TR" sz="2400" dirty="0"/>
          </a:p>
          <a:p>
            <a:endParaRPr lang="tr-TR" sz="2400" dirty="0" smtClean="0"/>
          </a:p>
          <a:p>
            <a:r>
              <a:rPr lang="en-US" sz="2400" dirty="0" smtClean="0"/>
              <a:t>“</a:t>
            </a:r>
            <a:r>
              <a:rPr lang="en-US" sz="2400" dirty="0" err="1"/>
              <a:t>Helak</a:t>
            </a:r>
            <a:r>
              <a:rPr lang="en-US" sz="2400" dirty="0"/>
              <a:t> </a:t>
            </a:r>
            <a:r>
              <a:rPr lang="en-US" sz="2400" dirty="0" err="1"/>
              <a:t>edici</a:t>
            </a:r>
            <a:r>
              <a:rPr lang="en-US" sz="2400" dirty="0"/>
              <a:t> </a:t>
            </a:r>
            <a:r>
              <a:rPr lang="en-US" sz="2400" dirty="0" err="1"/>
              <a:t>yedi</a:t>
            </a:r>
            <a:r>
              <a:rPr lang="en-US" sz="2400" dirty="0"/>
              <a:t> </a:t>
            </a:r>
            <a:r>
              <a:rPr lang="en-US" sz="2400" dirty="0" err="1"/>
              <a:t>şeyden</a:t>
            </a:r>
            <a:r>
              <a:rPr lang="en-US" sz="2400" dirty="0"/>
              <a:t> </a:t>
            </a:r>
            <a:r>
              <a:rPr lang="en-US" sz="2400" dirty="0" err="1"/>
              <a:t>kaçınınız</a:t>
            </a:r>
            <a:r>
              <a:rPr lang="en-US" sz="2400" dirty="0"/>
              <a:t>” </a:t>
            </a:r>
            <a:r>
              <a:rPr lang="en-US" sz="2400" dirty="0" smtClean="0"/>
              <a:t>“</a:t>
            </a:r>
            <a:r>
              <a:rPr lang="en-US" sz="2400" i="1" dirty="0" err="1"/>
              <a:t>Allah'a</a:t>
            </a:r>
            <a:r>
              <a:rPr lang="en-US" sz="2400" i="1" dirty="0"/>
              <a:t> </a:t>
            </a:r>
            <a:r>
              <a:rPr lang="en-US" sz="2400" i="1" dirty="0" err="1"/>
              <a:t>ortak</a:t>
            </a:r>
            <a:r>
              <a:rPr lang="en-US" sz="2400" i="1" dirty="0"/>
              <a:t> </a:t>
            </a:r>
            <a:r>
              <a:rPr lang="en-US" sz="2400" i="1" dirty="0" err="1"/>
              <a:t>koşmak</a:t>
            </a:r>
            <a:r>
              <a:rPr lang="en-US" sz="2400" i="1" dirty="0"/>
              <a:t>, </a:t>
            </a:r>
            <a:r>
              <a:rPr lang="en-US" sz="2400" i="1" dirty="0" err="1"/>
              <a:t>sihir</a:t>
            </a:r>
            <a:r>
              <a:rPr lang="en-US" sz="2400" i="1" dirty="0"/>
              <a:t> </a:t>
            </a:r>
            <a:r>
              <a:rPr lang="en-US" sz="2400" i="1" dirty="0" err="1"/>
              <a:t>yapmak</a:t>
            </a:r>
            <a:r>
              <a:rPr lang="en-US" sz="2400" i="1" dirty="0"/>
              <a:t>, </a:t>
            </a:r>
            <a:r>
              <a:rPr lang="en-US" sz="2400" i="1" dirty="0" err="1"/>
              <a:t>Allah'ın</a:t>
            </a:r>
            <a:r>
              <a:rPr lang="en-US" sz="2400" i="1" dirty="0"/>
              <a:t> haram </a:t>
            </a:r>
            <a:r>
              <a:rPr lang="en-US" sz="2400" i="1" dirty="0" err="1"/>
              <a:t>kıldığı</a:t>
            </a:r>
            <a:r>
              <a:rPr lang="en-US" sz="2400" i="1" dirty="0"/>
              <a:t> </a:t>
            </a:r>
            <a:r>
              <a:rPr lang="en-US" sz="2400" i="1" dirty="0" err="1"/>
              <a:t>cana</a:t>
            </a:r>
            <a:r>
              <a:rPr lang="en-US" sz="2400" i="1" dirty="0"/>
              <a:t> </a:t>
            </a:r>
            <a:r>
              <a:rPr lang="en-US" sz="2400" i="1" dirty="0" err="1"/>
              <a:t>haksız</a:t>
            </a:r>
            <a:r>
              <a:rPr lang="en-US" sz="2400" i="1" dirty="0"/>
              <a:t> </a:t>
            </a:r>
            <a:r>
              <a:rPr lang="en-US" sz="2400" i="1" dirty="0" err="1"/>
              <a:t>yere</a:t>
            </a:r>
            <a:r>
              <a:rPr lang="en-US" sz="2400" i="1" dirty="0"/>
              <a:t> </a:t>
            </a:r>
            <a:r>
              <a:rPr lang="en-US" sz="2400" i="1" dirty="0" err="1"/>
              <a:t>kıymak</a:t>
            </a:r>
            <a:r>
              <a:rPr lang="en-US" sz="2400" i="1" dirty="0"/>
              <a:t>, </a:t>
            </a:r>
            <a:r>
              <a:rPr lang="en-US" sz="2400" i="1" dirty="0" err="1"/>
              <a:t>faiz</a:t>
            </a:r>
            <a:r>
              <a:rPr lang="en-US" sz="2400" i="1" dirty="0"/>
              <a:t> </a:t>
            </a:r>
            <a:r>
              <a:rPr lang="en-US" sz="2400" i="1" dirty="0" err="1"/>
              <a:t>yemek</a:t>
            </a:r>
            <a:r>
              <a:rPr lang="en-US" sz="2400" i="1" dirty="0"/>
              <a:t>, </a:t>
            </a:r>
            <a:r>
              <a:rPr lang="en-US" sz="2400" i="1" dirty="0" err="1"/>
              <a:t>yetim</a:t>
            </a:r>
            <a:r>
              <a:rPr lang="en-US" sz="2400" i="1" dirty="0"/>
              <a:t> </a:t>
            </a:r>
            <a:r>
              <a:rPr lang="en-US" sz="2400" i="1" dirty="0" err="1"/>
              <a:t>malı</a:t>
            </a:r>
            <a:r>
              <a:rPr lang="en-US" sz="2400" i="1" dirty="0"/>
              <a:t> </a:t>
            </a:r>
            <a:r>
              <a:rPr lang="en-US" sz="2400" i="1" dirty="0" err="1"/>
              <a:t>yemek</a:t>
            </a:r>
            <a:r>
              <a:rPr lang="en-US" sz="2400" i="1" dirty="0"/>
              <a:t>, </a:t>
            </a:r>
            <a:r>
              <a:rPr lang="en-US" sz="2400" i="1" dirty="0" err="1"/>
              <a:t>savaş</a:t>
            </a:r>
            <a:r>
              <a:rPr lang="en-US" sz="2400" i="1" dirty="0"/>
              <a:t> </a:t>
            </a:r>
            <a:r>
              <a:rPr lang="en-US" sz="2400" i="1" dirty="0" err="1"/>
              <a:t>günü</a:t>
            </a:r>
            <a:r>
              <a:rPr lang="en-US" sz="2400" i="1" dirty="0"/>
              <a:t> </a:t>
            </a:r>
            <a:r>
              <a:rPr lang="en-US" sz="2400" i="1" dirty="0" err="1"/>
              <a:t>ordudan</a:t>
            </a:r>
            <a:r>
              <a:rPr lang="en-US" sz="2400" i="1" dirty="0"/>
              <a:t> </a:t>
            </a:r>
            <a:r>
              <a:rPr lang="en-US" sz="2400" i="1" dirty="0" err="1"/>
              <a:t>kaçmak</a:t>
            </a:r>
            <a:r>
              <a:rPr lang="en-US" sz="2400" i="1" dirty="0"/>
              <a:t>, </a:t>
            </a:r>
            <a:r>
              <a:rPr lang="en-US" sz="2400" i="1" dirty="0" err="1"/>
              <a:t>hiçbir</a:t>
            </a:r>
            <a:r>
              <a:rPr lang="en-US" sz="2400" i="1" dirty="0"/>
              <a:t> </a:t>
            </a:r>
            <a:r>
              <a:rPr lang="en-US" sz="2400" i="1" dirty="0" err="1"/>
              <a:t>şeyden</a:t>
            </a:r>
            <a:r>
              <a:rPr lang="en-US" sz="2400" i="1" dirty="0"/>
              <a:t> </a:t>
            </a:r>
            <a:r>
              <a:rPr lang="en-US" sz="2400" i="1" dirty="0" err="1"/>
              <a:t>haberdar</a:t>
            </a:r>
            <a:r>
              <a:rPr lang="en-US" sz="2400" i="1" dirty="0"/>
              <a:t> </a:t>
            </a:r>
            <a:r>
              <a:rPr lang="en-US" sz="2400" i="1" dirty="0" err="1"/>
              <a:t>olmayan</a:t>
            </a:r>
            <a:r>
              <a:rPr lang="en-US" sz="2400" i="1" dirty="0"/>
              <a:t> </a:t>
            </a:r>
            <a:r>
              <a:rPr lang="en-US" sz="2400" i="1" dirty="0" err="1"/>
              <a:t>mü'min</a:t>
            </a:r>
            <a:r>
              <a:rPr lang="en-US" sz="2400" i="1" dirty="0"/>
              <a:t> </a:t>
            </a:r>
            <a:r>
              <a:rPr lang="en-US" sz="2400" i="1" dirty="0" err="1"/>
              <a:t>hanımlara</a:t>
            </a:r>
            <a:r>
              <a:rPr lang="en-US" sz="2400" i="1" dirty="0"/>
              <a:t> </a:t>
            </a:r>
            <a:r>
              <a:rPr lang="en-US" sz="2400" i="1" dirty="0" err="1"/>
              <a:t>iftira</a:t>
            </a:r>
            <a:r>
              <a:rPr lang="en-US" sz="2400" i="1" dirty="0"/>
              <a:t> </a:t>
            </a:r>
            <a:r>
              <a:rPr lang="en-US" sz="2400" i="1" dirty="0" err="1"/>
              <a:t>etmektir</a:t>
            </a:r>
            <a:r>
              <a:rPr lang="en-US" sz="2400" dirty="0"/>
              <a:t>.” </a:t>
            </a:r>
            <a:r>
              <a:rPr lang="en-US" sz="2400" dirty="0" err="1"/>
              <a:t>buyurdu</a:t>
            </a:r>
            <a:r>
              <a:rPr lang="en-US" sz="2400" dirty="0"/>
              <a:t>. </a:t>
            </a:r>
            <a:r>
              <a:rPr lang="en-US" sz="2400" dirty="0" err="1" smtClean="0"/>
              <a:t>Buharî</a:t>
            </a:r>
            <a:r>
              <a:rPr lang="en-US" sz="2400" dirty="0"/>
              <a:t>, </a:t>
            </a:r>
            <a:r>
              <a:rPr lang="en-US" sz="2400" dirty="0" err="1"/>
              <a:t>Vesâya</a:t>
            </a:r>
            <a:r>
              <a:rPr lang="en-US" sz="2400" dirty="0"/>
              <a:t> </a:t>
            </a:r>
            <a:r>
              <a:rPr lang="en-US" sz="2400" dirty="0" smtClean="0"/>
              <a:t>23</a:t>
            </a:r>
            <a:endParaRPr lang="tr-TR" sz="2400" dirty="0"/>
          </a:p>
          <a:p>
            <a:endParaRPr lang="tr-TR" dirty="0"/>
          </a:p>
        </p:txBody>
      </p:sp>
      <p:sp>
        <p:nvSpPr>
          <p:cNvPr id="3" name="Başlık 2"/>
          <p:cNvSpPr>
            <a:spLocks noGrp="1"/>
          </p:cNvSpPr>
          <p:nvPr>
            <p:ph type="title"/>
          </p:nvPr>
        </p:nvSpPr>
        <p:spPr/>
        <p:txBody>
          <a:bodyPr/>
          <a:lstStyle/>
          <a:p>
            <a:r>
              <a:rPr lang="tr-TR" dirty="0"/>
              <a:t>İLGİLİ BAZI HADİSLER</a:t>
            </a:r>
          </a:p>
        </p:txBody>
      </p:sp>
    </p:spTree>
    <p:extLst>
      <p:ext uri="{BB962C8B-B14F-4D97-AF65-F5344CB8AC3E}">
        <p14:creationId xmlns:p14="http://schemas.microsoft.com/office/powerpoint/2010/main" val="1048411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smtClean="0"/>
              <a:t>Günümüzde </a:t>
            </a:r>
            <a:r>
              <a:rPr lang="tr-TR" sz="2800" dirty="0" err="1" smtClean="0"/>
              <a:t>islami</a:t>
            </a:r>
            <a:r>
              <a:rPr lang="tr-TR" sz="2800" dirty="0" smtClean="0"/>
              <a:t> finans kuruluşlarının faaliyetleri de idealden uzaktır. Bunun çeşitli sebepleri vardır. Ancak en önemlisi Elmalılı’nın işaret ettiği gibi toplum </a:t>
            </a:r>
            <a:r>
              <a:rPr lang="tr-TR" sz="2800" dirty="0" err="1" smtClean="0"/>
              <a:t>ahlakî</a:t>
            </a:r>
            <a:r>
              <a:rPr lang="tr-TR" sz="2800" dirty="0" smtClean="0"/>
              <a:t> tekamüle ulaşmadığı</a:t>
            </a:r>
            <a:r>
              <a:rPr lang="en-US" sz="2800" i="1" dirty="0" smtClean="0"/>
              <a:t>, </a:t>
            </a:r>
            <a:r>
              <a:rPr lang="en-US" sz="2800" dirty="0" err="1"/>
              <a:t>sosyal</a:t>
            </a:r>
            <a:r>
              <a:rPr lang="en-US" sz="2800" dirty="0"/>
              <a:t> </a:t>
            </a:r>
            <a:r>
              <a:rPr lang="en-US" sz="2800" dirty="0" err="1" smtClean="0"/>
              <a:t>yardımlaşma</a:t>
            </a:r>
            <a:r>
              <a:rPr lang="en-US" sz="2800" dirty="0" smtClean="0"/>
              <a:t> </a:t>
            </a:r>
            <a:r>
              <a:rPr lang="tr-TR" sz="2800" dirty="0" smtClean="0"/>
              <a:t>ve kardeşlik </a:t>
            </a:r>
            <a:r>
              <a:rPr lang="en-US" sz="2800" dirty="0" err="1" smtClean="0"/>
              <a:t>ağızlardan</a:t>
            </a:r>
            <a:r>
              <a:rPr lang="en-US" sz="2800" dirty="0" smtClean="0"/>
              <a:t> </a:t>
            </a:r>
            <a:r>
              <a:rPr lang="en-US" sz="2800" dirty="0" err="1"/>
              <a:t>kalplere</a:t>
            </a:r>
            <a:r>
              <a:rPr lang="en-US" sz="2800" dirty="0"/>
              <a:t> </a:t>
            </a:r>
            <a:r>
              <a:rPr lang="en-US" sz="2800" dirty="0" err="1" smtClean="0"/>
              <a:t>geçme</a:t>
            </a:r>
            <a:r>
              <a:rPr lang="tr-TR" sz="2800" dirty="0" err="1" smtClean="0"/>
              <a:t>diği</a:t>
            </a:r>
            <a:r>
              <a:rPr lang="tr-TR" sz="2800" dirty="0" smtClean="0"/>
              <a:t> sürece faiz konusu en son çözülecek meselelerden biri olacaktır.</a:t>
            </a:r>
          </a:p>
        </p:txBody>
      </p:sp>
      <p:sp>
        <p:nvSpPr>
          <p:cNvPr id="3" name="Başlık 2"/>
          <p:cNvSpPr>
            <a:spLocks noGrp="1"/>
          </p:cNvSpPr>
          <p:nvPr>
            <p:ph type="title"/>
          </p:nvPr>
        </p:nvSpPr>
        <p:spPr/>
        <p:txBody>
          <a:bodyPr/>
          <a:lstStyle/>
          <a:p>
            <a:r>
              <a:rPr lang="tr-TR" dirty="0" smtClean="0"/>
              <a:t>İSLAMİ FİNANS</a:t>
            </a:r>
            <a:endParaRPr lang="tr-TR" dirty="0"/>
          </a:p>
        </p:txBody>
      </p:sp>
    </p:spTree>
    <p:extLst>
      <p:ext uri="{BB962C8B-B14F-4D97-AF65-F5344CB8AC3E}">
        <p14:creationId xmlns:p14="http://schemas.microsoft.com/office/powerpoint/2010/main" val="19227650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smtClean="0"/>
              <a:t>Günümüzde faizden kaçınmanın en önemli yolu </a:t>
            </a:r>
            <a:r>
              <a:rPr lang="tr-TR" sz="2800" b="1" u="sng" dirty="0" smtClean="0"/>
              <a:t>TÜKETİMDE DENGEDİR</a:t>
            </a:r>
            <a:r>
              <a:rPr lang="tr-TR" sz="2400" u="sng" dirty="0" smtClean="0"/>
              <a:t>. </a:t>
            </a:r>
            <a:r>
              <a:rPr lang="tr-TR" sz="2400" dirty="0" smtClean="0"/>
              <a:t>Topluma dayatılan tüketim kültürü konusunda bilinçli ve hassas olup aslî ihtiyaçlara öncelik vererek tüketim konusunda yavaş ve dikkatli hareket etmektir. Mesela, evlilik masrafları veya konut alımı konularında acele etmeden, anlayışlı davranarak, medyanın tesiriyle yanlış yönlendirmelere kulak asmadan gelirine göre hareket etmek gerekir. Çevrenin de desteğini ve anlayışını istemek gerekir. </a:t>
            </a:r>
            <a:endParaRPr lang="tr-TR" sz="2400" dirty="0"/>
          </a:p>
        </p:txBody>
      </p:sp>
      <p:sp>
        <p:nvSpPr>
          <p:cNvPr id="3" name="Başlık 2"/>
          <p:cNvSpPr>
            <a:spLocks noGrp="1"/>
          </p:cNvSpPr>
          <p:nvPr>
            <p:ph type="title"/>
          </p:nvPr>
        </p:nvSpPr>
        <p:spPr/>
        <p:txBody>
          <a:bodyPr/>
          <a:lstStyle/>
          <a:p>
            <a:r>
              <a:rPr lang="tr-TR" dirty="0" smtClean="0"/>
              <a:t>Günümüzde çözüm nedir?</a:t>
            </a:r>
            <a:endParaRPr lang="tr-TR" dirty="0"/>
          </a:p>
        </p:txBody>
      </p:sp>
    </p:spTree>
    <p:extLst>
      <p:ext uri="{BB962C8B-B14F-4D97-AF65-F5344CB8AC3E}">
        <p14:creationId xmlns:p14="http://schemas.microsoft.com/office/powerpoint/2010/main" val="1131208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484784"/>
            <a:ext cx="8407893" cy="5238321"/>
          </a:xfrm>
        </p:spPr>
        <p:txBody>
          <a:bodyPr>
            <a:normAutofit/>
          </a:bodyPr>
          <a:lstStyle/>
          <a:p>
            <a:r>
              <a:rPr lang="tr-TR" sz="2400" dirty="0" smtClean="0"/>
              <a:t>Böylece muhtemel masrafları zaruri olan seviyeye çektikten sonra banka kredisi yerine mümkünse çevreden, dost ve akrabalardan mümkün olan desteği almak gerekir. Eğer acil olmayan bir konuysa, banka kredisi yerine para biriktirmek (ör. altın alarak değerini muhafaza ederek) ve borca girmeden çözmek daha uygundur. Eğer bankadan mutlaka alınıyorsa, o zaman </a:t>
            </a:r>
            <a:r>
              <a:rPr lang="tr-TR" sz="2400" dirty="0"/>
              <a:t>İ</a:t>
            </a:r>
            <a:r>
              <a:rPr lang="tr-TR" sz="2400" dirty="0" smtClean="0"/>
              <a:t>slami finans kurumları ideal olmasa da daha uygundur. Asıl çözüm toplumun yitirdiği değerlere kavuşması için gayret göstermektir. Ancak ümitsiz olmadan, faiz konusunda da bilinçli ve duyarlı davranmaya gayret gösterilmelidir. </a:t>
            </a:r>
            <a:endParaRPr lang="tr-TR" sz="2400" dirty="0"/>
          </a:p>
        </p:txBody>
      </p:sp>
      <p:sp>
        <p:nvSpPr>
          <p:cNvPr id="3" name="Başlık 2"/>
          <p:cNvSpPr>
            <a:spLocks noGrp="1"/>
          </p:cNvSpPr>
          <p:nvPr>
            <p:ph type="title"/>
          </p:nvPr>
        </p:nvSpPr>
        <p:spPr/>
        <p:txBody>
          <a:bodyPr/>
          <a:lstStyle/>
          <a:p>
            <a:r>
              <a:rPr lang="tr-TR" dirty="0" smtClean="0"/>
              <a:t>Günümüzde çözüm nedir?</a:t>
            </a:r>
            <a:endParaRPr lang="tr-TR" dirty="0"/>
          </a:p>
        </p:txBody>
      </p:sp>
    </p:spTree>
    <p:extLst>
      <p:ext uri="{BB962C8B-B14F-4D97-AF65-F5344CB8AC3E}">
        <p14:creationId xmlns:p14="http://schemas.microsoft.com/office/powerpoint/2010/main" val="1511182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800" dirty="0"/>
              <a:t>Cenabı </a:t>
            </a:r>
            <a:r>
              <a:rPr lang="tr-TR" sz="2800" dirty="0" err="1"/>
              <a:t>Hakk</a:t>
            </a:r>
            <a:r>
              <a:rPr lang="tr-TR" sz="2800" dirty="0"/>
              <a:t> kimseye takatinin üzerinde bir sorumluluk </a:t>
            </a:r>
            <a:r>
              <a:rPr lang="tr-TR" sz="2800" dirty="0" smtClean="0"/>
              <a:t>yüklemeyeceğini, Peygamberimiz (sav) de </a:t>
            </a:r>
            <a:r>
              <a:rPr lang="tr-TR" sz="2800" dirty="0"/>
              <a:t>dinin kolaylık olduğunu beyan etmiştir. Günümüzde faizden tamamen uzaklaşmak mümkün olmazsa da </a:t>
            </a:r>
            <a:r>
              <a:rPr lang="tr-TR" sz="2800" b="1" i="1" dirty="0"/>
              <a:t>tüketimde dengeyi esas alarak mümkün olduğunca faize ihtiyaç duymamaya çalışmak</a:t>
            </a:r>
            <a:r>
              <a:rPr lang="tr-TR" sz="2800" dirty="0"/>
              <a:t> ve toplumda bu konuda farkındalık ve bilinç oluşmasına gayret etmek gerekir. </a:t>
            </a:r>
            <a:r>
              <a:rPr lang="tr-TR" sz="2800" dirty="0" smtClean="0"/>
              <a:t>Çünkü </a:t>
            </a:r>
            <a:r>
              <a:rPr lang="tr-TR" sz="2800" u="sng" dirty="0"/>
              <a:t>güzel bir işin tamamı </a:t>
            </a:r>
            <a:r>
              <a:rPr lang="tr-TR" sz="2800" u="sng" dirty="0" smtClean="0"/>
              <a:t>yapılamıyorsa da, </a:t>
            </a:r>
            <a:r>
              <a:rPr lang="tr-TR" sz="2800" u="sng" dirty="0"/>
              <a:t>toptan da terk edilmez.</a:t>
            </a:r>
          </a:p>
          <a:p>
            <a:endParaRPr lang="tr-TR" dirty="0"/>
          </a:p>
        </p:txBody>
      </p:sp>
      <p:sp>
        <p:nvSpPr>
          <p:cNvPr id="3" name="Başlık 2"/>
          <p:cNvSpPr>
            <a:spLocks noGrp="1"/>
          </p:cNvSpPr>
          <p:nvPr>
            <p:ph type="title"/>
          </p:nvPr>
        </p:nvSpPr>
        <p:spPr/>
        <p:txBody>
          <a:bodyPr/>
          <a:lstStyle/>
          <a:p>
            <a:r>
              <a:rPr lang="tr-TR" dirty="0"/>
              <a:t>Günümüzde çözüm nedir?</a:t>
            </a:r>
          </a:p>
        </p:txBody>
      </p:sp>
    </p:spTree>
    <p:extLst>
      <p:ext uri="{BB962C8B-B14F-4D97-AF65-F5344CB8AC3E}">
        <p14:creationId xmlns:p14="http://schemas.microsoft.com/office/powerpoint/2010/main" val="14757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err="1"/>
              <a:t>Resûlullah</a:t>
            </a:r>
            <a:r>
              <a:rPr lang="en-US" sz="2400" dirty="0"/>
              <a:t> (s) </a:t>
            </a:r>
            <a:r>
              <a:rPr lang="en-US" sz="2400" dirty="0" err="1"/>
              <a:t>Nebit</a:t>
            </a:r>
            <a:r>
              <a:rPr lang="en-US" sz="2400" dirty="0"/>
              <a:t> </a:t>
            </a:r>
            <a:r>
              <a:rPr lang="en-US" sz="2400" dirty="0" err="1"/>
              <a:t>çarşısına</a:t>
            </a:r>
            <a:r>
              <a:rPr lang="en-US" sz="2400" dirty="0"/>
              <a:t> </a:t>
            </a:r>
            <a:r>
              <a:rPr lang="en-US" sz="2400" dirty="0" err="1"/>
              <a:t>gitti</a:t>
            </a:r>
            <a:r>
              <a:rPr lang="en-US" sz="2400" dirty="0"/>
              <a:t>, </a:t>
            </a:r>
            <a:r>
              <a:rPr lang="en-US" sz="2400" dirty="0" err="1"/>
              <a:t>oraya</a:t>
            </a:r>
            <a:r>
              <a:rPr lang="en-US" sz="2400" dirty="0"/>
              <a:t> </a:t>
            </a:r>
            <a:r>
              <a:rPr lang="en-US" sz="2400" dirty="0" err="1"/>
              <a:t>baktı</a:t>
            </a:r>
            <a:r>
              <a:rPr lang="en-US" sz="2400" dirty="0"/>
              <a:t>. </a:t>
            </a:r>
            <a:r>
              <a:rPr lang="en-US" sz="2400" dirty="0" err="1"/>
              <a:t>Sonra</a:t>
            </a:r>
            <a:r>
              <a:rPr lang="en-US" sz="2400" dirty="0"/>
              <a:t> “</a:t>
            </a:r>
            <a:r>
              <a:rPr lang="en-US" sz="2400" dirty="0" err="1"/>
              <a:t>Burası</a:t>
            </a:r>
            <a:r>
              <a:rPr lang="en-US" sz="2400" dirty="0"/>
              <a:t> size </a:t>
            </a:r>
            <a:r>
              <a:rPr lang="en-US" sz="2400" dirty="0" err="1"/>
              <a:t>uygun</a:t>
            </a:r>
            <a:r>
              <a:rPr lang="en-US" sz="2400" dirty="0"/>
              <a:t> </a:t>
            </a:r>
            <a:r>
              <a:rPr lang="en-US" sz="2400" dirty="0" err="1"/>
              <a:t>bir</a:t>
            </a:r>
            <a:r>
              <a:rPr lang="en-US" sz="2400" dirty="0"/>
              <a:t> </a:t>
            </a:r>
            <a:r>
              <a:rPr lang="en-US" sz="2400" dirty="0" err="1"/>
              <a:t>çarşı</a:t>
            </a:r>
            <a:r>
              <a:rPr lang="en-US" sz="2400" dirty="0"/>
              <a:t> </a:t>
            </a:r>
            <a:r>
              <a:rPr lang="en-US" sz="2400" dirty="0" err="1"/>
              <a:t>değildir</a:t>
            </a:r>
            <a:r>
              <a:rPr lang="en-US" sz="2400" dirty="0"/>
              <a:t>” </a:t>
            </a:r>
            <a:r>
              <a:rPr lang="en-US" sz="2400" dirty="0" err="1"/>
              <a:t>buyurdu</a:t>
            </a:r>
            <a:r>
              <a:rPr lang="en-US" sz="2400" dirty="0"/>
              <a:t>. </a:t>
            </a:r>
            <a:r>
              <a:rPr lang="en-US" sz="2400" dirty="0" err="1"/>
              <a:t>Sonra</a:t>
            </a:r>
            <a:r>
              <a:rPr lang="en-US" sz="2400" dirty="0"/>
              <a:t> </a:t>
            </a:r>
            <a:r>
              <a:rPr lang="en-US" sz="2400" dirty="0" err="1"/>
              <a:t>başka</a:t>
            </a:r>
            <a:r>
              <a:rPr lang="en-US" sz="2400" dirty="0"/>
              <a:t> </a:t>
            </a:r>
            <a:r>
              <a:rPr lang="en-US" sz="2400" dirty="0" err="1"/>
              <a:t>bir</a:t>
            </a:r>
            <a:r>
              <a:rPr lang="en-US" sz="2400" dirty="0"/>
              <a:t> </a:t>
            </a:r>
            <a:r>
              <a:rPr lang="en-US" sz="2400" dirty="0" err="1"/>
              <a:t>çarşıya</a:t>
            </a:r>
            <a:r>
              <a:rPr lang="en-US" sz="2400" dirty="0"/>
              <a:t> </a:t>
            </a:r>
            <a:r>
              <a:rPr lang="en-US" sz="2400" dirty="0" err="1"/>
              <a:t>gitti</a:t>
            </a:r>
            <a:r>
              <a:rPr lang="en-US" sz="2400" dirty="0"/>
              <a:t>. </a:t>
            </a:r>
            <a:r>
              <a:rPr lang="en-US" sz="2400" dirty="0" err="1"/>
              <a:t>Oraya</a:t>
            </a:r>
            <a:r>
              <a:rPr lang="en-US" sz="2400" dirty="0"/>
              <a:t> da </a:t>
            </a:r>
            <a:r>
              <a:rPr lang="en-US" sz="2400" dirty="0" err="1"/>
              <a:t>baktıktan</a:t>
            </a:r>
            <a:r>
              <a:rPr lang="en-US" sz="2400" dirty="0"/>
              <a:t> </a:t>
            </a:r>
            <a:r>
              <a:rPr lang="en-US" sz="2400" dirty="0" err="1"/>
              <a:t>sonra</a:t>
            </a:r>
            <a:r>
              <a:rPr lang="en-US" sz="2400" dirty="0"/>
              <a:t>: “</a:t>
            </a:r>
            <a:r>
              <a:rPr lang="en-US" sz="2400" dirty="0" err="1"/>
              <a:t>Burası</a:t>
            </a:r>
            <a:r>
              <a:rPr lang="en-US" sz="2400" dirty="0"/>
              <a:t> da size (</a:t>
            </a:r>
            <a:r>
              <a:rPr lang="en-US" sz="2400" dirty="0" err="1"/>
              <a:t>uygun</a:t>
            </a:r>
            <a:r>
              <a:rPr lang="en-US" sz="2400" dirty="0"/>
              <a:t>) </a:t>
            </a:r>
            <a:r>
              <a:rPr lang="en-US" sz="2400" dirty="0" err="1"/>
              <a:t>bir</a:t>
            </a:r>
            <a:r>
              <a:rPr lang="en-US" sz="2400" dirty="0"/>
              <a:t> </a:t>
            </a:r>
            <a:r>
              <a:rPr lang="en-US" sz="2400" dirty="0" err="1"/>
              <a:t>çarşı</a:t>
            </a:r>
            <a:r>
              <a:rPr lang="en-US" sz="2400" dirty="0"/>
              <a:t> </a:t>
            </a:r>
            <a:r>
              <a:rPr lang="en-US" sz="2400" dirty="0" err="1"/>
              <a:t>değildir</a:t>
            </a:r>
            <a:r>
              <a:rPr lang="en-US" sz="2400" dirty="0"/>
              <a:t>” </a:t>
            </a:r>
            <a:r>
              <a:rPr lang="en-US" sz="2400" dirty="0" err="1"/>
              <a:t>buyurdu</a:t>
            </a:r>
            <a:r>
              <a:rPr lang="en-US" sz="2400" dirty="0"/>
              <a:t>. </a:t>
            </a:r>
            <a:r>
              <a:rPr lang="en-US" sz="2400" dirty="0" err="1"/>
              <a:t>Sonra</a:t>
            </a:r>
            <a:r>
              <a:rPr lang="en-US" sz="2400" dirty="0"/>
              <a:t> </a:t>
            </a:r>
            <a:r>
              <a:rPr lang="en-US" sz="2400" dirty="0" err="1"/>
              <a:t>dönüp</a:t>
            </a:r>
            <a:r>
              <a:rPr lang="en-US" sz="2400" dirty="0"/>
              <a:t> </a:t>
            </a:r>
            <a:r>
              <a:rPr lang="en-US" sz="2400" dirty="0" err="1"/>
              <a:t>bu</a:t>
            </a:r>
            <a:r>
              <a:rPr lang="en-US" sz="2400" dirty="0"/>
              <a:t> </a:t>
            </a:r>
            <a:r>
              <a:rPr lang="en-US" sz="2400" dirty="0" err="1"/>
              <a:t>çarşıya</a:t>
            </a:r>
            <a:r>
              <a:rPr lang="en-US" sz="2400" dirty="0"/>
              <a:t> </a:t>
            </a:r>
            <a:r>
              <a:rPr lang="en-US" sz="2400" dirty="0" err="1"/>
              <a:t>geldi</a:t>
            </a:r>
            <a:r>
              <a:rPr lang="en-US" sz="2400" dirty="0"/>
              <a:t> </a:t>
            </a:r>
            <a:r>
              <a:rPr lang="en-US" sz="2400" dirty="0" err="1"/>
              <a:t>ve</a:t>
            </a:r>
            <a:r>
              <a:rPr lang="en-US" sz="2400" dirty="0"/>
              <a:t> </a:t>
            </a:r>
            <a:r>
              <a:rPr lang="en-US" sz="2400" dirty="0" err="1"/>
              <a:t>burada</a:t>
            </a:r>
            <a:r>
              <a:rPr lang="en-US" sz="2400" dirty="0"/>
              <a:t> </a:t>
            </a:r>
            <a:r>
              <a:rPr lang="en-US" sz="2400" dirty="0" err="1"/>
              <a:t>dolaştı</a:t>
            </a:r>
            <a:r>
              <a:rPr lang="en-US" sz="2400" dirty="0"/>
              <a:t>. </a:t>
            </a:r>
            <a:r>
              <a:rPr lang="en-US" sz="2400" dirty="0" err="1"/>
              <a:t>Sonra</a:t>
            </a:r>
            <a:r>
              <a:rPr lang="en-US" sz="2400" dirty="0"/>
              <a:t>: “</a:t>
            </a:r>
            <a:r>
              <a:rPr lang="en-US" sz="2400" dirty="0" err="1"/>
              <a:t>Burası</a:t>
            </a:r>
            <a:r>
              <a:rPr lang="en-US" sz="2400" dirty="0"/>
              <a:t> </a:t>
            </a:r>
            <a:r>
              <a:rPr lang="en-US" sz="2400" dirty="0" err="1"/>
              <a:t>sizin</a:t>
            </a:r>
            <a:r>
              <a:rPr lang="en-US" sz="2400" dirty="0"/>
              <a:t> </a:t>
            </a:r>
            <a:r>
              <a:rPr lang="en-US" sz="2400" dirty="0" err="1"/>
              <a:t>çarşınızdır</a:t>
            </a:r>
            <a:r>
              <a:rPr lang="en-US" sz="2400" dirty="0"/>
              <a:t>. </a:t>
            </a:r>
            <a:r>
              <a:rPr lang="en-US" sz="2400" dirty="0" err="1"/>
              <a:t>Sakın</a:t>
            </a:r>
            <a:r>
              <a:rPr lang="en-US" sz="2400" dirty="0"/>
              <a:t> </a:t>
            </a:r>
            <a:r>
              <a:rPr lang="en-US" sz="2400" dirty="0" err="1"/>
              <a:t>bu</a:t>
            </a:r>
            <a:r>
              <a:rPr lang="en-US" sz="2400" dirty="0"/>
              <a:t> </a:t>
            </a:r>
            <a:r>
              <a:rPr lang="en-US" sz="2400" dirty="0" err="1"/>
              <a:t>çarşı</a:t>
            </a:r>
            <a:r>
              <a:rPr lang="en-US" sz="2400" dirty="0"/>
              <a:t> </a:t>
            </a:r>
            <a:r>
              <a:rPr lang="en-US" sz="2400" b="1" i="1" dirty="0" err="1"/>
              <a:t>kaldırılmasın</a:t>
            </a:r>
            <a:r>
              <a:rPr lang="en-US" sz="2400" b="1" i="1" dirty="0"/>
              <a:t> </a:t>
            </a:r>
            <a:r>
              <a:rPr lang="en-US" sz="2400" b="1" i="1" dirty="0" err="1"/>
              <a:t>ve</a:t>
            </a:r>
            <a:r>
              <a:rPr lang="en-US" sz="2400" b="1" i="1" dirty="0"/>
              <a:t> </a:t>
            </a:r>
            <a:r>
              <a:rPr lang="en-US" sz="2400" b="1" i="1" dirty="0" err="1"/>
              <a:t>bu</a:t>
            </a:r>
            <a:r>
              <a:rPr lang="en-US" sz="2400" b="1" i="1" dirty="0"/>
              <a:t> </a:t>
            </a:r>
            <a:r>
              <a:rPr lang="en-US" sz="2400" b="1" i="1" dirty="0" err="1"/>
              <a:t>çar­şı</a:t>
            </a:r>
            <a:r>
              <a:rPr lang="en-US" sz="2400" b="1" i="1" dirty="0"/>
              <a:t> (</a:t>
            </a:r>
            <a:r>
              <a:rPr lang="en-US" sz="2400" b="1" i="1" dirty="0" err="1"/>
              <a:t>satıcıları</a:t>
            </a:r>
            <a:r>
              <a:rPr lang="en-US" sz="2400" b="1" i="1" dirty="0"/>
              <a:t> </a:t>
            </a:r>
            <a:r>
              <a:rPr lang="en-US" sz="2400" b="1" i="1" dirty="0" err="1"/>
              <a:t>ve</a:t>
            </a:r>
            <a:r>
              <a:rPr lang="en-US" sz="2400" b="1" i="1" dirty="0"/>
              <a:t> </a:t>
            </a:r>
            <a:r>
              <a:rPr lang="en-US" sz="2400" b="1" i="1" dirty="0" err="1"/>
              <a:t>alıcıları</a:t>
            </a:r>
            <a:r>
              <a:rPr lang="en-US" sz="2400" b="1" i="1" dirty="0"/>
              <a:t>) </a:t>
            </a:r>
            <a:r>
              <a:rPr lang="en-US" sz="2400" b="1" i="1" dirty="0" err="1"/>
              <a:t>üzerine</a:t>
            </a:r>
            <a:r>
              <a:rPr lang="en-US" sz="2400" b="1" i="1" dirty="0"/>
              <a:t> </a:t>
            </a:r>
            <a:r>
              <a:rPr lang="en-US" sz="2400" b="1" i="1" dirty="0" err="1"/>
              <a:t>vergi</a:t>
            </a:r>
            <a:r>
              <a:rPr lang="en-US" sz="2400" b="1" i="1" dirty="0"/>
              <a:t> </a:t>
            </a:r>
            <a:r>
              <a:rPr lang="en-US" sz="2400" b="1" i="1" dirty="0" err="1"/>
              <a:t>yükletilmesin</a:t>
            </a:r>
            <a:r>
              <a:rPr lang="en-US" sz="2400" dirty="0"/>
              <a:t>” </a:t>
            </a:r>
            <a:r>
              <a:rPr lang="en-US" sz="2400" dirty="0" err="1" smtClean="0"/>
              <a:t>buyurdu</a:t>
            </a:r>
            <a:r>
              <a:rPr lang="en-US" sz="2400" dirty="0" smtClean="0"/>
              <a:t>.</a:t>
            </a:r>
            <a:r>
              <a:rPr lang="tr-TR" sz="2400" dirty="0" smtClean="0"/>
              <a:t> </a:t>
            </a:r>
            <a:r>
              <a:rPr lang="tr-TR" sz="2400" dirty="0" err="1" smtClean="0"/>
              <a:t>İbn</a:t>
            </a:r>
            <a:r>
              <a:rPr lang="tr-TR" sz="2400" dirty="0" smtClean="0"/>
              <a:t> </a:t>
            </a:r>
            <a:r>
              <a:rPr lang="tr-TR" sz="2400" dirty="0" err="1"/>
              <a:t>Mâce</a:t>
            </a:r>
            <a:r>
              <a:rPr lang="tr-TR" sz="2400" dirty="0"/>
              <a:t>, </a:t>
            </a:r>
            <a:r>
              <a:rPr lang="tr-TR" sz="2400" dirty="0" err="1"/>
              <a:t>Ticarat</a:t>
            </a:r>
            <a:r>
              <a:rPr lang="tr-TR" sz="2400" dirty="0"/>
              <a:t> </a:t>
            </a:r>
            <a:r>
              <a:rPr lang="tr-TR" sz="2400" dirty="0" smtClean="0"/>
              <a:t>40</a:t>
            </a:r>
            <a:endParaRPr lang="tr-TR" sz="2400" dirty="0"/>
          </a:p>
        </p:txBody>
      </p:sp>
      <p:sp>
        <p:nvSpPr>
          <p:cNvPr id="3" name="Başlık 2"/>
          <p:cNvSpPr>
            <a:spLocks noGrp="1"/>
          </p:cNvSpPr>
          <p:nvPr>
            <p:ph type="title"/>
          </p:nvPr>
        </p:nvSpPr>
        <p:spPr/>
        <p:txBody>
          <a:bodyPr/>
          <a:lstStyle/>
          <a:p>
            <a:r>
              <a:rPr lang="en-US" b="1" dirty="0" err="1"/>
              <a:t>Medine</a:t>
            </a:r>
            <a:r>
              <a:rPr lang="en-US" b="1" dirty="0"/>
              <a:t> </a:t>
            </a:r>
            <a:r>
              <a:rPr lang="en-US" b="1" dirty="0" err="1"/>
              <a:t>Pazarının</a:t>
            </a:r>
            <a:r>
              <a:rPr lang="en-US" b="1" dirty="0"/>
              <a:t> </a:t>
            </a:r>
            <a:r>
              <a:rPr lang="en-US" b="1" dirty="0" err="1"/>
              <a:t>Kurulması</a:t>
            </a:r>
            <a:endParaRPr lang="tr-TR" dirty="0"/>
          </a:p>
        </p:txBody>
      </p:sp>
    </p:spTree>
    <p:extLst>
      <p:ext uri="{BB962C8B-B14F-4D97-AF65-F5344CB8AC3E}">
        <p14:creationId xmlns:p14="http://schemas.microsoft.com/office/powerpoint/2010/main" val="16955981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sz="2400" dirty="0"/>
              <a:t>“Esasen söz konusu sistemdeki temel sorun, </a:t>
            </a:r>
            <a:r>
              <a:rPr lang="tr-TR" sz="2400" b="1" dirty="0"/>
              <a:t>kazanılmamış gelirin harcanması sorunudur</a:t>
            </a:r>
            <a:r>
              <a:rPr lang="tr-TR" sz="2400" dirty="0"/>
              <a:t>. Özellikle günümüzde bankaların kredi verebilmek için sergilediği agresif tutum da, bireylerin tasarruf ve tüketim eksikliklerini kredi ile telafi ettiği sürece hız ve işlerlik kazandırmaktadır. </a:t>
            </a:r>
            <a:r>
              <a:rPr lang="tr-TR" sz="2400" b="1" i="1" dirty="0"/>
              <a:t>Bireyin değil bankanın bireye kredi teklifinde bulunması</a:t>
            </a:r>
            <a:r>
              <a:rPr lang="tr-TR" sz="2400" dirty="0"/>
              <a:t>, kredi için gereken şartlardaki kolaylık, kefil istenmemesi, </a:t>
            </a:r>
            <a:r>
              <a:rPr lang="tr-TR" sz="2400" b="1" i="1" dirty="0"/>
              <a:t>“bayram kredisi”, “geleneksel kredi” vb. zihinsel oyunlarla işleyişin toplumca kabul edilebilir hatta ananevi bir düzeye çekilmesi </a:t>
            </a:r>
            <a:r>
              <a:rPr lang="tr-TR" sz="2400" dirty="0"/>
              <a:t>konuya dair çarpıcı örneklerdir.”</a:t>
            </a:r>
          </a:p>
        </p:txBody>
      </p:sp>
      <p:sp>
        <p:nvSpPr>
          <p:cNvPr id="3" name="Başlık 2"/>
          <p:cNvSpPr>
            <a:spLocks noGrp="1"/>
          </p:cNvSpPr>
          <p:nvPr>
            <p:ph type="title"/>
          </p:nvPr>
        </p:nvSpPr>
        <p:spPr/>
        <p:txBody>
          <a:bodyPr/>
          <a:lstStyle/>
          <a:p>
            <a:r>
              <a:rPr lang="tr-TR" dirty="0" smtClean="0"/>
              <a:t>KREDİ HACMİNİN BÜYÜMESİ</a:t>
            </a:r>
            <a:endParaRPr lang="tr-TR" dirty="0"/>
          </a:p>
        </p:txBody>
      </p:sp>
    </p:spTree>
    <p:extLst>
      <p:ext uri="{BB962C8B-B14F-4D97-AF65-F5344CB8AC3E}">
        <p14:creationId xmlns:p14="http://schemas.microsoft.com/office/powerpoint/2010/main" val="1214292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Aslında günümüzde Batı ekonomilerinde de borçtan ziyade sermaye ortaklığına dayalı modellerin geliştirildiğini, örneğin girişim sermayesi (</a:t>
            </a:r>
            <a:r>
              <a:rPr lang="tr-TR" sz="2400" dirty="0" err="1"/>
              <a:t>venture</a:t>
            </a:r>
            <a:r>
              <a:rPr lang="tr-TR" sz="2400" dirty="0"/>
              <a:t> </a:t>
            </a:r>
            <a:r>
              <a:rPr lang="tr-TR" sz="2400" dirty="0" err="1"/>
              <a:t>capital</a:t>
            </a:r>
            <a:r>
              <a:rPr lang="tr-TR" sz="2400" dirty="0"/>
              <a:t>) modelinin tüm dünyada giderek yayıldığı </a:t>
            </a:r>
            <a:r>
              <a:rPr lang="tr-TR" sz="2400" dirty="0" err="1"/>
              <a:t>müşahade</a:t>
            </a:r>
            <a:r>
              <a:rPr lang="tr-TR" sz="2400" dirty="0"/>
              <a:t> edilmektedir. </a:t>
            </a:r>
          </a:p>
        </p:txBody>
      </p:sp>
      <p:sp>
        <p:nvSpPr>
          <p:cNvPr id="3" name="Başlık 2"/>
          <p:cNvSpPr>
            <a:spLocks noGrp="1"/>
          </p:cNvSpPr>
          <p:nvPr>
            <p:ph type="title"/>
          </p:nvPr>
        </p:nvSpPr>
        <p:spPr/>
        <p:txBody>
          <a:bodyPr/>
          <a:lstStyle/>
          <a:p>
            <a:r>
              <a:rPr lang="tr-TR" dirty="0" smtClean="0"/>
              <a:t>SERMAYE ORTAKLIKLARI</a:t>
            </a:r>
            <a:endParaRPr lang="tr-TR" dirty="0"/>
          </a:p>
        </p:txBody>
      </p:sp>
    </p:spTree>
    <p:extLst>
      <p:ext uri="{BB962C8B-B14F-4D97-AF65-F5344CB8AC3E}">
        <p14:creationId xmlns:p14="http://schemas.microsoft.com/office/powerpoint/2010/main" val="18705602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i="1" dirty="0"/>
              <a:t>“(Borçlu) darlık içinde ise, bir kolaylığa çıkıncaya kadar beklemek gerekir. Borcu karşılıksız yardım olarak bağışlarsanız sizin için daha iyidir, bir bilseniz.”</a:t>
            </a:r>
            <a:r>
              <a:rPr lang="en-US" sz="2400" i="1" dirty="0"/>
              <a:t> </a:t>
            </a:r>
            <a:r>
              <a:rPr lang="tr-TR" sz="2400" dirty="0"/>
              <a:t>Bakara-280</a:t>
            </a:r>
          </a:p>
          <a:p>
            <a:endParaRPr lang="tr-TR" sz="2400" dirty="0"/>
          </a:p>
          <a:p>
            <a:r>
              <a:rPr lang="tr-TR" sz="2400" dirty="0" smtClean="0"/>
              <a:t>“</a:t>
            </a:r>
            <a:r>
              <a:rPr lang="tr-TR" sz="2400" i="1" dirty="0"/>
              <a:t>Bir </a:t>
            </a:r>
            <a:r>
              <a:rPr lang="tr-TR" sz="2400" i="1" dirty="0" err="1"/>
              <a:t>müslümana</a:t>
            </a:r>
            <a:r>
              <a:rPr lang="tr-TR" sz="2400" i="1" dirty="0"/>
              <a:t> iki kez borç veren hiç bir </a:t>
            </a:r>
            <a:r>
              <a:rPr lang="tr-TR" sz="2400" i="1" dirty="0" err="1"/>
              <a:t>müslüman</a:t>
            </a:r>
            <a:r>
              <a:rPr lang="tr-TR" sz="2400" i="1" dirty="0"/>
              <a:t> yoktur ki onun bu davranışı, bir defa sadaka etmesi gibi (</a:t>
            </a:r>
            <a:r>
              <a:rPr lang="tr-TR" sz="2400" i="1" dirty="0" err="1"/>
              <a:t>sevab</a:t>
            </a:r>
            <a:r>
              <a:rPr lang="tr-TR" sz="2400" i="1" dirty="0"/>
              <a:t>) olmasın</a:t>
            </a:r>
            <a:r>
              <a:rPr lang="tr-TR" sz="2400" dirty="0"/>
              <a:t>.”</a:t>
            </a:r>
            <a:r>
              <a:rPr lang="en-US" sz="2400" dirty="0"/>
              <a:t> </a:t>
            </a:r>
            <a:r>
              <a:rPr lang="tr-TR" sz="2400" dirty="0" err="1"/>
              <a:t>İbn</a:t>
            </a:r>
            <a:r>
              <a:rPr lang="tr-TR" sz="2400" dirty="0"/>
              <a:t> </a:t>
            </a:r>
            <a:r>
              <a:rPr lang="tr-TR" sz="2400" dirty="0" err="1"/>
              <a:t>Mâce</a:t>
            </a:r>
            <a:r>
              <a:rPr lang="tr-TR" sz="2400" dirty="0"/>
              <a:t>, </a:t>
            </a:r>
            <a:r>
              <a:rPr lang="tr-TR" sz="2400" dirty="0" err="1"/>
              <a:t>Sadakât</a:t>
            </a:r>
            <a:r>
              <a:rPr lang="tr-TR" sz="2400" dirty="0"/>
              <a:t> 19</a:t>
            </a:r>
          </a:p>
          <a:p>
            <a:endParaRPr lang="tr-TR" dirty="0"/>
          </a:p>
        </p:txBody>
      </p:sp>
      <p:sp>
        <p:nvSpPr>
          <p:cNvPr id="3" name="Başlık 2"/>
          <p:cNvSpPr>
            <a:spLocks noGrp="1"/>
          </p:cNvSpPr>
          <p:nvPr>
            <p:ph type="title"/>
          </p:nvPr>
        </p:nvSpPr>
        <p:spPr/>
        <p:txBody>
          <a:bodyPr/>
          <a:lstStyle/>
          <a:p>
            <a:pPr lvl="0"/>
            <a:r>
              <a:rPr lang="tr-TR" b="1" dirty="0" err="1"/>
              <a:t>Karz</a:t>
            </a:r>
            <a:r>
              <a:rPr lang="tr-TR" b="1" dirty="0"/>
              <a:t>-ı </a:t>
            </a:r>
            <a:r>
              <a:rPr lang="tr-TR" b="1" dirty="0" err="1" smtClean="0"/>
              <a:t>Hasen</a:t>
            </a:r>
            <a:endParaRPr lang="tr-TR" dirty="0"/>
          </a:p>
        </p:txBody>
      </p:sp>
    </p:spTree>
    <p:extLst>
      <p:ext uri="{BB962C8B-B14F-4D97-AF65-F5344CB8AC3E}">
        <p14:creationId xmlns:p14="http://schemas.microsoft.com/office/powerpoint/2010/main" val="15449585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en-US" sz="2400" dirty="0"/>
              <a:t>Hz. </a:t>
            </a:r>
            <a:r>
              <a:rPr lang="en-US" sz="2400" dirty="0" err="1"/>
              <a:t>Peygamber</a:t>
            </a:r>
            <a:r>
              <a:rPr lang="en-US" sz="2400" dirty="0"/>
              <a:t> (s) </a:t>
            </a:r>
            <a:r>
              <a:rPr lang="en-US" sz="2400" dirty="0" err="1"/>
              <a:t>bir</a:t>
            </a:r>
            <a:r>
              <a:rPr lang="en-US" sz="2400" dirty="0"/>
              <a:t> </a:t>
            </a:r>
            <a:r>
              <a:rPr lang="en-US" sz="2400" dirty="0" err="1"/>
              <a:t>sahabîden</a:t>
            </a:r>
            <a:r>
              <a:rPr lang="en-US" sz="2400" dirty="0"/>
              <a:t> kırk bin </a:t>
            </a:r>
            <a:r>
              <a:rPr lang="en-US" sz="2400" dirty="0" err="1"/>
              <a:t>dirhem</a:t>
            </a:r>
            <a:r>
              <a:rPr lang="en-US" sz="2400" dirty="0"/>
              <a:t> </a:t>
            </a:r>
            <a:r>
              <a:rPr lang="en-US" sz="2400" dirty="0" err="1"/>
              <a:t>borç</a:t>
            </a:r>
            <a:r>
              <a:rPr lang="en-US" sz="2400" dirty="0"/>
              <a:t> </a:t>
            </a:r>
            <a:r>
              <a:rPr lang="en-US" sz="2400" dirty="0" err="1"/>
              <a:t>almıştı</a:t>
            </a:r>
            <a:r>
              <a:rPr lang="en-US" sz="2400" dirty="0"/>
              <a:t>. </a:t>
            </a:r>
            <a:r>
              <a:rPr lang="en-US" sz="2400" dirty="0" err="1"/>
              <a:t>Kendisine</a:t>
            </a:r>
            <a:r>
              <a:rPr lang="en-US" sz="2400" dirty="0"/>
              <a:t> mal </a:t>
            </a:r>
            <a:r>
              <a:rPr lang="en-US" sz="2400" dirty="0" err="1"/>
              <a:t>gelince</a:t>
            </a:r>
            <a:r>
              <a:rPr lang="en-US" sz="2400" dirty="0"/>
              <a:t> </a:t>
            </a:r>
            <a:r>
              <a:rPr lang="en-US" sz="2400" dirty="0" err="1"/>
              <a:t>sahabiye</a:t>
            </a:r>
            <a:r>
              <a:rPr lang="en-US" sz="2400" dirty="0"/>
              <a:t> </a:t>
            </a:r>
            <a:r>
              <a:rPr lang="en-US" sz="2400" dirty="0" err="1"/>
              <a:t>olan</a:t>
            </a:r>
            <a:r>
              <a:rPr lang="en-US" sz="2400" dirty="0"/>
              <a:t> </a:t>
            </a:r>
            <a:r>
              <a:rPr lang="en-US" sz="2400" dirty="0" err="1"/>
              <a:t>borcunu</a:t>
            </a:r>
            <a:r>
              <a:rPr lang="en-US" sz="2400" dirty="0"/>
              <a:t> </a:t>
            </a:r>
            <a:r>
              <a:rPr lang="en-US" sz="2400" dirty="0" err="1"/>
              <a:t>ödedi</a:t>
            </a:r>
            <a:r>
              <a:rPr lang="en-US" sz="2400" dirty="0"/>
              <a:t> </a:t>
            </a:r>
            <a:r>
              <a:rPr lang="en-US" sz="2400" dirty="0" err="1"/>
              <a:t>ve</a:t>
            </a:r>
            <a:r>
              <a:rPr lang="en-US" sz="2400" dirty="0"/>
              <a:t> </a:t>
            </a:r>
            <a:r>
              <a:rPr lang="en-US" sz="2400" dirty="0" err="1"/>
              <a:t>şöyle</a:t>
            </a:r>
            <a:r>
              <a:rPr lang="en-US" sz="2400" dirty="0"/>
              <a:t> </a:t>
            </a:r>
            <a:r>
              <a:rPr lang="en-US" sz="2400" dirty="0" err="1"/>
              <a:t>buyurdu</a:t>
            </a:r>
            <a:r>
              <a:rPr lang="en-US" sz="2400" dirty="0"/>
              <a:t>: “</a:t>
            </a:r>
            <a:r>
              <a:rPr lang="en-US" sz="2400" i="1" dirty="0"/>
              <a:t>Allah </a:t>
            </a:r>
            <a:r>
              <a:rPr lang="en-US" sz="2400" i="1" dirty="0" err="1"/>
              <a:t>malını</a:t>
            </a:r>
            <a:r>
              <a:rPr lang="en-US" sz="2400" i="1" dirty="0"/>
              <a:t> </a:t>
            </a:r>
            <a:r>
              <a:rPr lang="en-US" sz="2400" i="1" dirty="0" err="1"/>
              <a:t>ve</a:t>
            </a:r>
            <a:r>
              <a:rPr lang="en-US" sz="2400" i="1" dirty="0"/>
              <a:t> </a:t>
            </a:r>
            <a:r>
              <a:rPr lang="en-US" sz="2400" i="1" dirty="0" err="1"/>
              <a:t>aileni</a:t>
            </a:r>
            <a:r>
              <a:rPr lang="en-US" sz="2400" i="1" dirty="0"/>
              <a:t> </a:t>
            </a:r>
            <a:r>
              <a:rPr lang="en-US" sz="2400" i="1" dirty="0" err="1"/>
              <a:t>sana</a:t>
            </a:r>
            <a:r>
              <a:rPr lang="en-US" sz="2400" i="1" dirty="0"/>
              <a:t> </a:t>
            </a:r>
            <a:r>
              <a:rPr lang="en-US" sz="2400" i="1" dirty="0" err="1"/>
              <a:t>bereketli</a:t>
            </a:r>
            <a:r>
              <a:rPr lang="en-US" sz="2400" i="1" dirty="0"/>
              <a:t> </a:t>
            </a:r>
            <a:r>
              <a:rPr lang="en-US" sz="2400" i="1" dirty="0" err="1"/>
              <a:t>kılsın</a:t>
            </a:r>
            <a:r>
              <a:rPr lang="en-US" sz="2400" i="1" dirty="0"/>
              <a:t>. </a:t>
            </a:r>
            <a:r>
              <a:rPr lang="en-US" sz="2400" i="1" dirty="0" err="1"/>
              <a:t>Borcun</a:t>
            </a:r>
            <a:r>
              <a:rPr lang="en-US" sz="2400" i="1" dirty="0"/>
              <a:t> </a:t>
            </a:r>
            <a:r>
              <a:rPr lang="en-US" sz="2400" i="1" dirty="0" err="1"/>
              <a:t>karşılığı</a:t>
            </a:r>
            <a:r>
              <a:rPr lang="en-US" sz="2400" i="1" dirty="0"/>
              <a:t> </a:t>
            </a:r>
            <a:r>
              <a:rPr lang="en-US" sz="2400" i="1" dirty="0" err="1"/>
              <a:t>mutlaka</a:t>
            </a:r>
            <a:r>
              <a:rPr lang="en-US" sz="2400" i="1" dirty="0"/>
              <a:t> </a:t>
            </a:r>
            <a:r>
              <a:rPr lang="en-US" sz="2400" i="1" dirty="0" err="1"/>
              <a:t>Allah’a</a:t>
            </a:r>
            <a:r>
              <a:rPr lang="en-US" sz="2400" i="1" dirty="0"/>
              <a:t> </a:t>
            </a:r>
            <a:r>
              <a:rPr lang="en-US" sz="2400" i="1" dirty="0" err="1"/>
              <a:t>hamd</a:t>
            </a:r>
            <a:r>
              <a:rPr lang="en-US" sz="2400" i="1" dirty="0"/>
              <a:t> </a:t>
            </a:r>
            <a:r>
              <a:rPr lang="en-US" sz="2400" i="1" dirty="0" err="1"/>
              <a:t>ederek</a:t>
            </a:r>
            <a:r>
              <a:rPr lang="en-US" sz="2400" i="1" dirty="0"/>
              <a:t> </a:t>
            </a:r>
            <a:r>
              <a:rPr lang="en-US" sz="2400" i="1" dirty="0" err="1"/>
              <a:t>ödemektir</a:t>
            </a:r>
            <a:r>
              <a:rPr lang="en-US" sz="2400" dirty="0"/>
              <a:t>.” </a:t>
            </a:r>
            <a:r>
              <a:rPr lang="tr-TR" sz="2400" dirty="0" smtClean="0"/>
              <a:t> </a:t>
            </a:r>
            <a:r>
              <a:rPr lang="en-US" sz="2400" dirty="0" err="1" smtClean="0"/>
              <a:t>Nesaî</a:t>
            </a:r>
            <a:r>
              <a:rPr lang="en-US" sz="2400" dirty="0"/>
              <a:t>, </a:t>
            </a:r>
            <a:r>
              <a:rPr lang="en-US" sz="2400" dirty="0" err="1"/>
              <a:t>Buyû</a:t>
            </a:r>
            <a:r>
              <a:rPr lang="en-US" sz="2400" dirty="0"/>
              <a:t>’ </a:t>
            </a:r>
            <a:r>
              <a:rPr lang="en-US" sz="2400" dirty="0" smtClean="0"/>
              <a:t>97</a:t>
            </a:r>
            <a:endParaRPr lang="tr-TR" sz="2400" dirty="0"/>
          </a:p>
          <a:p>
            <a:endParaRPr lang="tr-TR" sz="2400" dirty="0" smtClean="0"/>
          </a:p>
          <a:p>
            <a:r>
              <a:rPr lang="en-US" sz="2400" dirty="0"/>
              <a:t>“</a:t>
            </a:r>
            <a:r>
              <a:rPr lang="en-US" sz="2400" i="1" dirty="0" err="1"/>
              <a:t>Zen­gin</a:t>
            </a:r>
            <a:r>
              <a:rPr lang="en-US" sz="2400" i="1" dirty="0"/>
              <a:t> </a:t>
            </a:r>
            <a:r>
              <a:rPr lang="en-US" sz="2400" i="1" dirty="0" err="1"/>
              <a:t>kişinin</a:t>
            </a:r>
            <a:r>
              <a:rPr lang="en-US" sz="2400" i="1" dirty="0"/>
              <a:t> </a:t>
            </a:r>
            <a:r>
              <a:rPr lang="en-US" sz="2400" i="1" dirty="0" err="1"/>
              <a:t>borcunu</a:t>
            </a:r>
            <a:r>
              <a:rPr lang="en-US" sz="2400" i="1" dirty="0"/>
              <a:t> </a:t>
            </a:r>
            <a:r>
              <a:rPr lang="en-US" sz="2400" i="1" dirty="0" err="1"/>
              <a:t>ödemeyi</a:t>
            </a:r>
            <a:r>
              <a:rPr lang="en-US" sz="2400" i="1" dirty="0"/>
              <a:t> </a:t>
            </a:r>
            <a:r>
              <a:rPr lang="en-US" sz="2400" i="1" dirty="0" err="1"/>
              <a:t>uzatması</a:t>
            </a:r>
            <a:r>
              <a:rPr lang="en-US" sz="2400" i="1" dirty="0"/>
              <a:t> </a:t>
            </a:r>
            <a:r>
              <a:rPr lang="en-US" sz="2400" i="1" dirty="0" err="1"/>
              <a:t>zulümdür</a:t>
            </a:r>
            <a:r>
              <a:rPr lang="en-US" sz="2400" dirty="0"/>
              <a:t>.”</a:t>
            </a:r>
            <a:r>
              <a:rPr lang="en-US" sz="2400" baseline="30000" dirty="0"/>
              <a:t> </a:t>
            </a:r>
            <a:r>
              <a:rPr lang="tr-TR" sz="2400" dirty="0" err="1" smtClean="0"/>
              <a:t>Buhârî</a:t>
            </a:r>
            <a:r>
              <a:rPr lang="tr-TR" sz="2400" dirty="0"/>
              <a:t>, </a:t>
            </a:r>
            <a:r>
              <a:rPr lang="tr-TR" sz="2400" dirty="0" err="1"/>
              <a:t>İstikrâz</a:t>
            </a:r>
            <a:r>
              <a:rPr lang="tr-TR" sz="2400" dirty="0"/>
              <a:t> </a:t>
            </a:r>
            <a:r>
              <a:rPr lang="tr-TR" sz="2400" dirty="0" smtClean="0"/>
              <a:t>13</a:t>
            </a:r>
          </a:p>
          <a:p>
            <a:endParaRPr lang="tr-TR" sz="2400" dirty="0"/>
          </a:p>
        </p:txBody>
      </p:sp>
      <p:sp>
        <p:nvSpPr>
          <p:cNvPr id="3" name="Başlık 2"/>
          <p:cNvSpPr>
            <a:spLocks noGrp="1"/>
          </p:cNvSpPr>
          <p:nvPr>
            <p:ph type="title"/>
          </p:nvPr>
        </p:nvSpPr>
        <p:spPr/>
        <p:txBody>
          <a:bodyPr/>
          <a:lstStyle/>
          <a:p>
            <a:r>
              <a:rPr lang="tr-TR" dirty="0" smtClean="0"/>
              <a:t>BORÇ VERMEK</a:t>
            </a:r>
            <a:endParaRPr lang="tr-TR" dirty="0"/>
          </a:p>
        </p:txBody>
      </p:sp>
    </p:spTree>
    <p:extLst>
      <p:ext uri="{BB962C8B-B14F-4D97-AF65-F5344CB8AC3E}">
        <p14:creationId xmlns:p14="http://schemas.microsoft.com/office/powerpoint/2010/main" val="2344097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i="1" dirty="0"/>
              <a:t>“Her </a:t>
            </a:r>
            <a:r>
              <a:rPr lang="en-US" sz="2400" i="1" dirty="0" err="1"/>
              <a:t>kimi</a:t>
            </a:r>
            <a:r>
              <a:rPr lang="en-US" sz="2400" i="1" dirty="0"/>
              <a:t> </a:t>
            </a:r>
            <a:r>
              <a:rPr lang="en-US" sz="2400" i="1" dirty="0" err="1"/>
              <a:t>Allah'ın</a:t>
            </a:r>
            <a:r>
              <a:rPr lang="en-US" sz="2400" i="1" dirty="0"/>
              <a:t> </a:t>
            </a:r>
            <a:r>
              <a:rPr lang="en-US" sz="2400" i="1" dirty="0" err="1"/>
              <a:t>kıyamet</a:t>
            </a:r>
            <a:r>
              <a:rPr lang="en-US" sz="2400" i="1" dirty="0"/>
              <a:t> </a:t>
            </a:r>
            <a:r>
              <a:rPr lang="en-US" sz="2400" i="1" dirty="0" err="1"/>
              <a:t>gününün</a:t>
            </a:r>
            <a:r>
              <a:rPr lang="en-US" sz="2400" i="1" dirty="0"/>
              <a:t> </a:t>
            </a:r>
            <a:r>
              <a:rPr lang="en-US" sz="2400" i="1" dirty="0" err="1"/>
              <a:t>dehşetinden</a:t>
            </a:r>
            <a:r>
              <a:rPr lang="en-US" sz="2400" i="1" dirty="0"/>
              <a:t> </a:t>
            </a:r>
            <a:r>
              <a:rPr lang="en-US" sz="2400" i="1" dirty="0" err="1"/>
              <a:t>kurtarması</a:t>
            </a:r>
            <a:r>
              <a:rPr lang="en-US" sz="2400" i="1" dirty="0"/>
              <a:t> </a:t>
            </a:r>
            <a:r>
              <a:rPr lang="en-US" sz="2400" i="1" dirty="0" err="1"/>
              <a:t>mutlu</a:t>
            </a:r>
            <a:r>
              <a:rPr lang="en-US" sz="2400" i="1" dirty="0"/>
              <a:t> </a:t>
            </a:r>
            <a:r>
              <a:rPr lang="en-US" sz="2400" i="1" dirty="0" err="1"/>
              <a:t>ederse</a:t>
            </a:r>
            <a:r>
              <a:rPr lang="en-US" sz="2400" i="1" dirty="0"/>
              <a:t>, </a:t>
            </a:r>
            <a:r>
              <a:rPr lang="en-US" sz="2400" i="1" dirty="0" err="1"/>
              <a:t>fakire</a:t>
            </a:r>
            <a:r>
              <a:rPr lang="en-US" sz="2400" i="1" dirty="0"/>
              <a:t> </a:t>
            </a:r>
            <a:r>
              <a:rPr lang="en-US" sz="2400" i="1" dirty="0" err="1"/>
              <a:t>nefes</a:t>
            </a:r>
            <a:r>
              <a:rPr lang="en-US" sz="2400" i="1" dirty="0"/>
              <a:t> </a:t>
            </a:r>
            <a:r>
              <a:rPr lang="en-US" sz="2400" i="1" dirty="0" err="1"/>
              <a:t>aldırsın</a:t>
            </a:r>
            <a:r>
              <a:rPr lang="en-US" sz="2400" i="1" dirty="0"/>
              <a:t> </a:t>
            </a:r>
            <a:r>
              <a:rPr lang="en-US" sz="2400" i="1" dirty="0" err="1"/>
              <a:t>veya</a:t>
            </a:r>
            <a:r>
              <a:rPr lang="en-US" sz="2400" i="1" dirty="0"/>
              <a:t> </a:t>
            </a:r>
            <a:r>
              <a:rPr lang="en-US" sz="2400" i="1" dirty="0" err="1"/>
              <a:t>alacağını</a:t>
            </a:r>
            <a:r>
              <a:rPr lang="en-US" sz="2400" i="1" dirty="0"/>
              <a:t> </a:t>
            </a:r>
            <a:r>
              <a:rPr lang="en-US" sz="2400" i="1" dirty="0" err="1"/>
              <a:t>ona</a:t>
            </a:r>
            <a:r>
              <a:rPr lang="en-US" sz="2400" i="1" dirty="0"/>
              <a:t> </a:t>
            </a:r>
            <a:r>
              <a:rPr lang="en-US" sz="2400" i="1" dirty="0" err="1"/>
              <a:t>bağışlasın</a:t>
            </a:r>
            <a:r>
              <a:rPr lang="en-US" sz="2400" dirty="0"/>
              <a:t>” </a:t>
            </a:r>
            <a:r>
              <a:rPr lang="tr-TR" sz="2400" dirty="0" err="1"/>
              <a:t>Muslim</a:t>
            </a:r>
            <a:r>
              <a:rPr lang="tr-TR" sz="2400" dirty="0"/>
              <a:t>, </a:t>
            </a:r>
            <a:r>
              <a:rPr lang="tr-TR" sz="2400" dirty="0" err="1"/>
              <a:t>Musâkât</a:t>
            </a:r>
            <a:r>
              <a:rPr lang="tr-TR" sz="2400" dirty="0"/>
              <a:t> </a:t>
            </a:r>
            <a:r>
              <a:rPr lang="tr-TR" sz="2400" dirty="0" smtClean="0"/>
              <a:t>32</a:t>
            </a:r>
          </a:p>
          <a:p>
            <a:endParaRPr lang="tr-TR" sz="2400" dirty="0"/>
          </a:p>
          <a:p>
            <a:r>
              <a:rPr lang="en-US" sz="2400" dirty="0"/>
              <a:t>“</a:t>
            </a:r>
            <a:r>
              <a:rPr lang="en-US" sz="2400" i="1" dirty="0" err="1"/>
              <a:t>Satarken</a:t>
            </a:r>
            <a:r>
              <a:rPr lang="en-US" sz="2400" i="1" dirty="0"/>
              <a:t>, satın </a:t>
            </a:r>
            <a:r>
              <a:rPr lang="en-US" sz="2400" i="1" dirty="0" err="1"/>
              <a:t>alırken</a:t>
            </a:r>
            <a:r>
              <a:rPr lang="en-US" sz="2400" i="1" dirty="0"/>
              <a:t>, </a:t>
            </a:r>
            <a:r>
              <a:rPr lang="en-US" sz="2400" i="1" dirty="0" err="1"/>
              <a:t>alacağını</a:t>
            </a:r>
            <a:r>
              <a:rPr lang="en-US" sz="2400" i="1" dirty="0"/>
              <a:t> </a:t>
            </a:r>
            <a:r>
              <a:rPr lang="en-US" sz="2400" i="1" dirty="0" err="1"/>
              <a:t>talep</a:t>
            </a:r>
            <a:r>
              <a:rPr lang="en-US" sz="2400" i="1" dirty="0"/>
              <a:t> </a:t>
            </a:r>
            <a:r>
              <a:rPr lang="en-US" sz="2400" i="1" dirty="0" err="1"/>
              <a:t>ve</a:t>
            </a:r>
            <a:r>
              <a:rPr lang="en-US" sz="2400" i="1" dirty="0"/>
              <a:t> </a:t>
            </a:r>
            <a:r>
              <a:rPr lang="en-US" sz="2400" i="1" dirty="0" err="1"/>
              <a:t>borcunu</a:t>
            </a:r>
            <a:r>
              <a:rPr lang="en-US" sz="2400" i="1" dirty="0"/>
              <a:t> </a:t>
            </a:r>
            <a:r>
              <a:rPr lang="en-US" sz="2400" i="1" dirty="0" err="1"/>
              <a:t>öderken</a:t>
            </a:r>
            <a:r>
              <a:rPr lang="en-US" sz="2400" i="1" dirty="0"/>
              <a:t> </a:t>
            </a:r>
            <a:r>
              <a:rPr lang="en-US" sz="2400" i="1" dirty="0" err="1"/>
              <a:t>kolaylık</a:t>
            </a:r>
            <a:r>
              <a:rPr lang="en-US" sz="2400" i="1" dirty="0"/>
              <a:t> </a:t>
            </a:r>
            <a:r>
              <a:rPr lang="en-US" sz="2400" i="1" dirty="0" err="1"/>
              <a:t>gösteren</a:t>
            </a:r>
            <a:r>
              <a:rPr lang="en-US" sz="2400" i="1" dirty="0"/>
              <a:t> </a:t>
            </a:r>
            <a:r>
              <a:rPr lang="en-US" sz="2400" i="1" dirty="0" err="1"/>
              <a:t>kimseye</a:t>
            </a:r>
            <a:r>
              <a:rPr lang="en-US" sz="2400" i="1" dirty="0"/>
              <a:t> Allah </a:t>
            </a:r>
            <a:r>
              <a:rPr lang="en-US" sz="2400" i="1" dirty="0" err="1"/>
              <a:t>rahmet</a:t>
            </a:r>
            <a:r>
              <a:rPr lang="en-US" sz="2400" i="1" dirty="0"/>
              <a:t> </a:t>
            </a:r>
            <a:r>
              <a:rPr lang="en-US" sz="2400" i="1" dirty="0" err="1"/>
              <a:t>eylesin</a:t>
            </a:r>
            <a:r>
              <a:rPr lang="en-US" sz="2400" i="1" dirty="0"/>
              <a:t>”</a:t>
            </a:r>
            <a:r>
              <a:rPr lang="en-US" sz="2400" dirty="0"/>
              <a:t> </a:t>
            </a:r>
            <a:r>
              <a:rPr lang="tr-TR" sz="2400" dirty="0" err="1"/>
              <a:t>Buhârî</a:t>
            </a:r>
            <a:r>
              <a:rPr lang="tr-TR" sz="2400" dirty="0"/>
              <a:t>, </a:t>
            </a:r>
            <a:r>
              <a:rPr lang="tr-TR" sz="2400" dirty="0" err="1"/>
              <a:t>Buyû</a:t>
            </a:r>
            <a:r>
              <a:rPr lang="tr-TR" sz="2400" dirty="0"/>
              <a:t>’ 16</a:t>
            </a:r>
          </a:p>
          <a:p>
            <a:endParaRPr lang="tr-TR" sz="2400" dirty="0"/>
          </a:p>
        </p:txBody>
      </p:sp>
      <p:sp>
        <p:nvSpPr>
          <p:cNvPr id="3" name="Başlık 2"/>
          <p:cNvSpPr>
            <a:spLocks noGrp="1"/>
          </p:cNvSpPr>
          <p:nvPr>
            <p:ph type="title"/>
          </p:nvPr>
        </p:nvSpPr>
        <p:spPr/>
        <p:txBody>
          <a:bodyPr/>
          <a:lstStyle/>
          <a:p>
            <a:r>
              <a:rPr lang="tr-TR" dirty="0" smtClean="0"/>
              <a:t>BORÇLUYA KOLAYLIK GÖSTERME</a:t>
            </a:r>
            <a:endParaRPr lang="tr-TR" dirty="0"/>
          </a:p>
        </p:txBody>
      </p:sp>
    </p:spTree>
    <p:extLst>
      <p:ext uri="{BB962C8B-B14F-4D97-AF65-F5344CB8AC3E}">
        <p14:creationId xmlns:p14="http://schemas.microsoft.com/office/powerpoint/2010/main" val="24085427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a:t>“</a:t>
            </a:r>
            <a:r>
              <a:rPr lang="en-US" sz="2400" i="1" dirty="0" err="1"/>
              <a:t>Resûlullah</a:t>
            </a:r>
            <a:r>
              <a:rPr lang="en-US" sz="2400" i="1" dirty="0"/>
              <a:t> (s) </a:t>
            </a:r>
            <a:r>
              <a:rPr lang="en-US" sz="2400" i="1" dirty="0" err="1"/>
              <a:t>kendisinde</a:t>
            </a:r>
            <a:r>
              <a:rPr lang="en-US" sz="2400" i="1" dirty="0"/>
              <a:t> </a:t>
            </a:r>
            <a:r>
              <a:rPr lang="en-US" sz="2400" i="1" dirty="0" err="1"/>
              <a:t>garar</a:t>
            </a:r>
            <a:r>
              <a:rPr lang="en-US" sz="2400" i="1" dirty="0"/>
              <a:t> </a:t>
            </a:r>
            <a:r>
              <a:rPr lang="en-US" sz="2400" i="1" dirty="0" err="1"/>
              <a:t>olan</a:t>
            </a:r>
            <a:r>
              <a:rPr lang="en-US" sz="2400" i="1" dirty="0"/>
              <a:t> </a:t>
            </a:r>
            <a:r>
              <a:rPr lang="en-US" sz="2400" i="1" dirty="0" err="1"/>
              <a:t>alışverişi</a:t>
            </a:r>
            <a:r>
              <a:rPr lang="en-US" sz="2400" i="1" dirty="0"/>
              <a:t> </a:t>
            </a:r>
            <a:r>
              <a:rPr lang="en-US" sz="2400" i="1" dirty="0" err="1"/>
              <a:t>yasakladı</a:t>
            </a:r>
            <a:r>
              <a:rPr lang="en-US" sz="2400" dirty="0"/>
              <a:t>.” </a:t>
            </a:r>
            <a:r>
              <a:rPr lang="tr-TR" sz="2400" dirty="0" smtClean="0"/>
              <a:t>(</a:t>
            </a:r>
            <a:r>
              <a:rPr lang="tr-TR" sz="2400" dirty="0" err="1" smtClean="0"/>
              <a:t>Ebû</a:t>
            </a:r>
            <a:r>
              <a:rPr lang="tr-TR" sz="2400" dirty="0" smtClean="0"/>
              <a:t> </a:t>
            </a:r>
            <a:r>
              <a:rPr lang="tr-TR" sz="2400" dirty="0" err="1" smtClean="0"/>
              <a:t>Dâvûd</a:t>
            </a:r>
            <a:r>
              <a:rPr lang="tr-TR" sz="2400" dirty="0" smtClean="0"/>
              <a:t>) </a:t>
            </a:r>
            <a:r>
              <a:rPr lang="en-US" sz="2400" dirty="0" err="1" smtClean="0"/>
              <a:t>hadisi</a:t>
            </a:r>
            <a:r>
              <a:rPr lang="en-US" sz="2400" dirty="0" smtClean="0"/>
              <a:t> </a:t>
            </a:r>
            <a:r>
              <a:rPr lang="en-US" sz="2400" dirty="0" err="1"/>
              <a:t>şerifinde</a:t>
            </a:r>
            <a:r>
              <a:rPr lang="en-US" sz="2400" dirty="0"/>
              <a:t> </a:t>
            </a:r>
            <a:r>
              <a:rPr lang="en-US" sz="2400" dirty="0" err="1"/>
              <a:t>geçen</a:t>
            </a:r>
            <a:r>
              <a:rPr lang="en-US" sz="2400" dirty="0"/>
              <a:t> </a:t>
            </a:r>
            <a:r>
              <a:rPr lang="en-US" sz="2400" dirty="0" err="1"/>
              <a:t>garar</a:t>
            </a:r>
            <a:r>
              <a:rPr lang="en-US" sz="2400" dirty="0"/>
              <a:t> </a:t>
            </a:r>
            <a:r>
              <a:rPr lang="en-US" sz="2400" dirty="0" err="1"/>
              <a:t>kavramını</a:t>
            </a:r>
            <a:r>
              <a:rPr lang="en-US" sz="2400" dirty="0"/>
              <a:t> </a:t>
            </a:r>
            <a:r>
              <a:rPr lang="en-US" sz="2400" dirty="0" smtClean="0"/>
              <a:t>“</a:t>
            </a:r>
            <a:r>
              <a:rPr lang="en-US" sz="2400" dirty="0" err="1"/>
              <a:t>Akıbeti</a:t>
            </a:r>
            <a:r>
              <a:rPr lang="en-US" sz="2400" dirty="0"/>
              <a:t> </a:t>
            </a:r>
            <a:r>
              <a:rPr lang="en-US" sz="2400" dirty="0" err="1"/>
              <a:t>meçhul</a:t>
            </a:r>
            <a:r>
              <a:rPr lang="en-US" sz="2400" dirty="0"/>
              <a:t> </a:t>
            </a:r>
            <a:r>
              <a:rPr lang="en-US" sz="2400" dirty="0" err="1"/>
              <a:t>olan</a:t>
            </a:r>
            <a:r>
              <a:rPr lang="en-US" sz="2400" dirty="0"/>
              <a:t> </a:t>
            </a:r>
            <a:r>
              <a:rPr lang="en-US" sz="2400" dirty="0" err="1"/>
              <a:t>ve</a:t>
            </a:r>
            <a:r>
              <a:rPr lang="en-US" sz="2400" dirty="0"/>
              <a:t> </a:t>
            </a:r>
            <a:r>
              <a:rPr lang="en-US" sz="2400" dirty="0" err="1"/>
              <a:t>elde</a:t>
            </a:r>
            <a:r>
              <a:rPr lang="en-US" sz="2400" dirty="0"/>
              <a:t> </a:t>
            </a:r>
            <a:r>
              <a:rPr lang="en-US" sz="2400" dirty="0" err="1"/>
              <a:t>edilip</a:t>
            </a:r>
            <a:r>
              <a:rPr lang="en-US" sz="2400" dirty="0"/>
              <a:t> </a:t>
            </a:r>
            <a:r>
              <a:rPr lang="en-US" sz="2400" dirty="0" err="1"/>
              <a:t>edilemeyeceği</a:t>
            </a:r>
            <a:r>
              <a:rPr lang="en-US" sz="2400" dirty="0"/>
              <a:t> </a:t>
            </a:r>
            <a:r>
              <a:rPr lang="en-US" sz="2400" dirty="0" err="1"/>
              <a:t>bilinemeyen</a:t>
            </a:r>
            <a:r>
              <a:rPr lang="en-US" sz="2400" dirty="0"/>
              <a:t> </a:t>
            </a:r>
            <a:r>
              <a:rPr lang="en-US" sz="2400" dirty="0" err="1"/>
              <a:t>şey</a:t>
            </a:r>
            <a:r>
              <a:rPr lang="en-US" sz="2400" dirty="0"/>
              <a:t>” </a:t>
            </a:r>
            <a:r>
              <a:rPr lang="en-US" sz="2400" dirty="0" err="1"/>
              <a:t>olarak</a:t>
            </a:r>
            <a:r>
              <a:rPr lang="en-US" sz="2400" dirty="0"/>
              <a:t> </a:t>
            </a:r>
            <a:r>
              <a:rPr lang="en-US" sz="2400" dirty="0" err="1" smtClean="0"/>
              <a:t>açıkla</a:t>
            </a:r>
            <a:r>
              <a:rPr lang="tr-TR" sz="2400" dirty="0" smtClean="0"/>
              <a:t>n</a:t>
            </a:r>
            <a:r>
              <a:rPr lang="en-US" sz="2400" dirty="0" err="1" smtClean="0"/>
              <a:t>mıştır</a:t>
            </a:r>
            <a:r>
              <a:rPr lang="en-US" sz="2400" dirty="0" smtClean="0"/>
              <a:t>.</a:t>
            </a:r>
            <a:endParaRPr lang="tr-TR" sz="2400" dirty="0"/>
          </a:p>
          <a:p>
            <a:endParaRPr lang="tr-TR" sz="2400" dirty="0" smtClean="0"/>
          </a:p>
          <a:p>
            <a:r>
              <a:rPr lang="en-US" sz="2400" dirty="0" err="1"/>
              <a:t>tarafların</a:t>
            </a:r>
            <a:r>
              <a:rPr lang="en-US" sz="2400" dirty="0"/>
              <a:t> ne </a:t>
            </a:r>
            <a:r>
              <a:rPr lang="en-US" sz="2400" dirty="0" err="1"/>
              <a:t>aldığını</a:t>
            </a:r>
            <a:r>
              <a:rPr lang="en-US" sz="2400" dirty="0"/>
              <a:t> </a:t>
            </a:r>
            <a:r>
              <a:rPr lang="en-US" sz="2400" dirty="0" err="1"/>
              <a:t>ve</a:t>
            </a:r>
            <a:r>
              <a:rPr lang="en-US" sz="2400" dirty="0"/>
              <a:t> </a:t>
            </a:r>
            <a:r>
              <a:rPr lang="en-US" sz="2400" dirty="0" err="1"/>
              <a:t>sattığını</a:t>
            </a:r>
            <a:r>
              <a:rPr lang="en-US" sz="2400" dirty="0"/>
              <a:t> </a:t>
            </a:r>
            <a:r>
              <a:rPr lang="en-US" sz="2400" dirty="0" err="1"/>
              <a:t>bilmemesi</a:t>
            </a:r>
            <a:r>
              <a:rPr lang="en-US" sz="2400" dirty="0"/>
              <a:t>, </a:t>
            </a:r>
            <a:r>
              <a:rPr lang="en-US" sz="2400" dirty="0" err="1"/>
              <a:t>satılan</a:t>
            </a:r>
            <a:r>
              <a:rPr lang="en-US" sz="2400" dirty="0"/>
              <a:t> </a:t>
            </a:r>
            <a:r>
              <a:rPr lang="en-US" sz="2400" dirty="0" err="1"/>
              <a:t>eşyanın</a:t>
            </a:r>
            <a:r>
              <a:rPr lang="en-US" sz="2400" dirty="0"/>
              <a:t> </a:t>
            </a:r>
            <a:r>
              <a:rPr lang="en-US" sz="2400" dirty="0" err="1"/>
              <a:t>teslim</a:t>
            </a:r>
            <a:r>
              <a:rPr lang="en-US" sz="2400" dirty="0"/>
              <a:t> </a:t>
            </a:r>
            <a:r>
              <a:rPr lang="en-US" sz="2400" dirty="0" err="1"/>
              <a:t>edilememe</a:t>
            </a:r>
            <a:r>
              <a:rPr lang="en-US" sz="2400" dirty="0"/>
              <a:t> </a:t>
            </a:r>
            <a:r>
              <a:rPr lang="en-US" sz="2400" dirty="0" err="1"/>
              <a:t>riskinin</a:t>
            </a:r>
            <a:r>
              <a:rPr lang="en-US" sz="2400" dirty="0"/>
              <a:t> </a:t>
            </a:r>
            <a:r>
              <a:rPr lang="en-US" sz="2400" dirty="0" err="1"/>
              <a:t>bulunması</a:t>
            </a:r>
            <a:r>
              <a:rPr lang="en-US" sz="2400" dirty="0"/>
              <a:t>, </a:t>
            </a:r>
            <a:r>
              <a:rPr lang="tr-TR" sz="2400" dirty="0" smtClean="0"/>
              <a:t>fiyat ve vadenin net olmaması, </a:t>
            </a:r>
            <a:r>
              <a:rPr lang="en-US" sz="2400" dirty="0" err="1" smtClean="0"/>
              <a:t>sözleşme</a:t>
            </a:r>
            <a:r>
              <a:rPr lang="en-US" sz="2400" dirty="0" smtClean="0"/>
              <a:t> </a:t>
            </a:r>
            <a:r>
              <a:rPr lang="en-US" sz="2400" dirty="0" err="1"/>
              <a:t>sonucunun</a:t>
            </a:r>
            <a:r>
              <a:rPr lang="en-US" sz="2400" dirty="0"/>
              <a:t> </a:t>
            </a:r>
            <a:r>
              <a:rPr lang="en-US" sz="2400" dirty="0" err="1"/>
              <a:t>tesadüfi</a:t>
            </a:r>
            <a:r>
              <a:rPr lang="en-US" sz="2400" dirty="0"/>
              <a:t> </a:t>
            </a:r>
            <a:r>
              <a:rPr lang="en-US" sz="2400" dirty="0" err="1" smtClean="0"/>
              <a:t>olması</a:t>
            </a:r>
            <a:r>
              <a:rPr lang="tr-TR" sz="2400" dirty="0" err="1" smtClean="0"/>
              <a:t>na</a:t>
            </a:r>
            <a:r>
              <a:rPr lang="tr-TR" sz="2400" dirty="0" smtClean="0"/>
              <a:t>,</a:t>
            </a:r>
            <a:r>
              <a:rPr lang="en-US" sz="2400" dirty="0" smtClean="0"/>
              <a:t> </a:t>
            </a:r>
            <a:r>
              <a:rPr lang="en-US" sz="2400" dirty="0" err="1"/>
              <a:t>haksızlık</a:t>
            </a:r>
            <a:r>
              <a:rPr lang="en-US" sz="2400" dirty="0"/>
              <a:t> </a:t>
            </a:r>
            <a:r>
              <a:rPr lang="en-US" sz="2400" dirty="0" err="1"/>
              <a:t>ve</a:t>
            </a:r>
            <a:r>
              <a:rPr lang="en-US" sz="2400" dirty="0"/>
              <a:t> </a:t>
            </a:r>
            <a:r>
              <a:rPr lang="en-US" sz="2400" dirty="0" err="1"/>
              <a:t>tarafların</a:t>
            </a:r>
            <a:r>
              <a:rPr lang="en-US" sz="2400" dirty="0"/>
              <a:t> </a:t>
            </a:r>
            <a:r>
              <a:rPr lang="en-US" sz="2400" dirty="0" err="1"/>
              <a:t>mağduriyetine</a:t>
            </a:r>
            <a:r>
              <a:rPr lang="en-US" sz="2400" dirty="0"/>
              <a:t> </a:t>
            </a:r>
            <a:r>
              <a:rPr lang="en-US" sz="2400" dirty="0" err="1"/>
              <a:t>yol</a:t>
            </a:r>
            <a:r>
              <a:rPr lang="en-US" sz="2400" dirty="0"/>
              <a:t> </a:t>
            </a:r>
            <a:r>
              <a:rPr lang="en-US" sz="2400" dirty="0" err="1" smtClean="0"/>
              <a:t>açmaktadır</a:t>
            </a:r>
            <a:r>
              <a:rPr lang="tr-TR" sz="2400" dirty="0" smtClean="0"/>
              <a:t>.</a:t>
            </a:r>
            <a:endParaRPr lang="tr-TR" sz="2400" dirty="0"/>
          </a:p>
        </p:txBody>
      </p:sp>
      <p:sp>
        <p:nvSpPr>
          <p:cNvPr id="3" name="Başlık 2"/>
          <p:cNvSpPr>
            <a:spLocks noGrp="1"/>
          </p:cNvSpPr>
          <p:nvPr>
            <p:ph type="title"/>
          </p:nvPr>
        </p:nvSpPr>
        <p:spPr/>
        <p:txBody>
          <a:bodyPr/>
          <a:lstStyle/>
          <a:p>
            <a:pPr lvl="0"/>
            <a:r>
              <a:rPr lang="en-US" b="1" dirty="0" err="1" smtClean="0"/>
              <a:t>Belirsizlik</a:t>
            </a:r>
            <a:r>
              <a:rPr lang="en-US" b="1" dirty="0" smtClean="0"/>
              <a:t> </a:t>
            </a:r>
            <a:r>
              <a:rPr lang="en-US" b="1" dirty="0" err="1" smtClean="0"/>
              <a:t>Yasağı</a:t>
            </a:r>
            <a:endParaRPr lang="tr-TR" dirty="0"/>
          </a:p>
        </p:txBody>
      </p:sp>
    </p:spTree>
    <p:extLst>
      <p:ext uri="{BB962C8B-B14F-4D97-AF65-F5344CB8AC3E}">
        <p14:creationId xmlns:p14="http://schemas.microsoft.com/office/powerpoint/2010/main" val="11981549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600" dirty="0" err="1"/>
              <a:t>Sözleşmelerin</a:t>
            </a:r>
            <a:r>
              <a:rPr lang="en-US" sz="2600" dirty="0"/>
              <a:t> </a:t>
            </a:r>
            <a:r>
              <a:rPr lang="en-US" sz="2600" dirty="0" err="1"/>
              <a:t>gereksiz</a:t>
            </a:r>
            <a:r>
              <a:rPr lang="en-US" sz="2600" dirty="0"/>
              <a:t> </a:t>
            </a:r>
            <a:r>
              <a:rPr lang="en-US" sz="2600" dirty="0" err="1"/>
              <a:t>belirsizlik</a:t>
            </a:r>
            <a:r>
              <a:rPr lang="en-US" sz="2600" dirty="0"/>
              <a:t> </a:t>
            </a:r>
            <a:r>
              <a:rPr lang="en-US" sz="2600" dirty="0" err="1"/>
              <a:t>içermemesi</a:t>
            </a:r>
            <a:r>
              <a:rPr lang="en-US" sz="2600" dirty="0"/>
              <a:t> </a:t>
            </a:r>
            <a:r>
              <a:rPr lang="en-US" sz="2600" dirty="0" err="1"/>
              <a:t>iktisadi</a:t>
            </a:r>
            <a:r>
              <a:rPr lang="en-US" sz="2600" dirty="0"/>
              <a:t> </a:t>
            </a:r>
            <a:r>
              <a:rPr lang="en-US" sz="2600" dirty="0" err="1"/>
              <a:t>hayatın</a:t>
            </a:r>
            <a:r>
              <a:rPr lang="en-US" sz="2600" dirty="0"/>
              <a:t> </a:t>
            </a:r>
            <a:r>
              <a:rPr lang="en-US" sz="2600" dirty="0" err="1"/>
              <a:t>verimli</a:t>
            </a:r>
            <a:r>
              <a:rPr lang="en-US" sz="2600" dirty="0"/>
              <a:t> </a:t>
            </a:r>
            <a:r>
              <a:rPr lang="en-US" sz="2600" dirty="0" err="1"/>
              <a:t>işlemesi</a:t>
            </a:r>
            <a:r>
              <a:rPr lang="en-US" sz="2600" dirty="0"/>
              <a:t> </a:t>
            </a:r>
            <a:r>
              <a:rPr lang="en-US" sz="2600" dirty="0" err="1"/>
              <a:t>açısından</a:t>
            </a:r>
            <a:r>
              <a:rPr lang="en-US" sz="2600" dirty="0"/>
              <a:t> son </a:t>
            </a:r>
            <a:r>
              <a:rPr lang="en-US" sz="2600" dirty="0" err="1"/>
              <a:t>derece</a:t>
            </a:r>
            <a:r>
              <a:rPr lang="en-US" sz="2600" dirty="0"/>
              <a:t> </a:t>
            </a:r>
            <a:r>
              <a:rPr lang="en-US" sz="2600" dirty="0" err="1"/>
              <a:t>mühimdir</a:t>
            </a:r>
            <a:r>
              <a:rPr lang="en-US" sz="2600" dirty="0"/>
              <a:t>. </a:t>
            </a:r>
            <a:r>
              <a:rPr lang="en-US" sz="2600" dirty="0" err="1"/>
              <a:t>Çünkü</a:t>
            </a:r>
            <a:r>
              <a:rPr lang="en-US" sz="2600" dirty="0"/>
              <a:t> </a:t>
            </a:r>
            <a:r>
              <a:rPr lang="en-US" sz="2600" dirty="0" err="1"/>
              <a:t>sözleşmedeki</a:t>
            </a:r>
            <a:r>
              <a:rPr lang="en-US" sz="2600" dirty="0"/>
              <a:t> </a:t>
            </a:r>
            <a:r>
              <a:rPr lang="en-US" sz="2600" dirty="0" err="1"/>
              <a:t>belirsizlik</a:t>
            </a:r>
            <a:r>
              <a:rPr lang="en-US" sz="2600" dirty="0"/>
              <a:t> </a:t>
            </a:r>
            <a:r>
              <a:rPr lang="en-US" sz="2600" dirty="0" err="1"/>
              <a:t>unsuru</a:t>
            </a:r>
            <a:r>
              <a:rPr lang="en-US" sz="2600" dirty="0"/>
              <a:t> </a:t>
            </a:r>
            <a:r>
              <a:rPr lang="en-US" sz="2600" dirty="0" err="1"/>
              <a:t>sözleşme</a:t>
            </a:r>
            <a:r>
              <a:rPr lang="en-US" sz="2600" dirty="0"/>
              <a:t> </a:t>
            </a:r>
            <a:r>
              <a:rPr lang="en-US" sz="2600" dirty="0" err="1"/>
              <a:t>yapanları</a:t>
            </a:r>
            <a:r>
              <a:rPr lang="en-US" sz="2600" dirty="0"/>
              <a:t> </a:t>
            </a:r>
            <a:r>
              <a:rPr lang="en-US" sz="2600" dirty="0" err="1"/>
              <a:t>olabilecek</a:t>
            </a:r>
            <a:r>
              <a:rPr lang="en-US" sz="2600" dirty="0"/>
              <a:t> </a:t>
            </a:r>
            <a:r>
              <a:rPr lang="en-US" sz="2600" dirty="0" err="1"/>
              <a:t>belirsizliğe</a:t>
            </a:r>
            <a:r>
              <a:rPr lang="en-US" sz="2600" dirty="0"/>
              <a:t> </a:t>
            </a:r>
            <a:r>
              <a:rPr lang="en-US" sz="2600" dirty="0" err="1"/>
              <a:t>karşı</a:t>
            </a:r>
            <a:r>
              <a:rPr lang="en-US" sz="2600" dirty="0"/>
              <a:t> </a:t>
            </a:r>
            <a:r>
              <a:rPr lang="en-US" sz="2600" dirty="0" err="1"/>
              <a:t>önlem</a:t>
            </a:r>
            <a:r>
              <a:rPr lang="en-US" sz="2600" dirty="0"/>
              <a:t> </a:t>
            </a:r>
            <a:r>
              <a:rPr lang="en-US" sz="2600" dirty="0" err="1"/>
              <a:t>almaya</a:t>
            </a:r>
            <a:r>
              <a:rPr lang="en-US" sz="2600" dirty="0"/>
              <a:t> </a:t>
            </a:r>
            <a:r>
              <a:rPr lang="en-US" sz="2600" dirty="0" err="1"/>
              <a:t>zorlamakta</a:t>
            </a:r>
            <a:r>
              <a:rPr lang="en-US" sz="2600" dirty="0"/>
              <a:t>, </a:t>
            </a:r>
            <a:r>
              <a:rPr lang="en-US" sz="2600" dirty="0" err="1"/>
              <a:t>bu</a:t>
            </a:r>
            <a:r>
              <a:rPr lang="en-US" sz="2600" dirty="0"/>
              <a:t> </a:t>
            </a:r>
            <a:r>
              <a:rPr lang="en-US" sz="2600" dirty="0" err="1"/>
              <a:t>nedenle</a:t>
            </a:r>
            <a:r>
              <a:rPr lang="en-US" sz="2600" dirty="0"/>
              <a:t> </a:t>
            </a:r>
            <a:r>
              <a:rPr lang="en-US" sz="2600" dirty="0" err="1"/>
              <a:t>akitler</a:t>
            </a:r>
            <a:r>
              <a:rPr lang="en-US" sz="2600" dirty="0"/>
              <a:t> </a:t>
            </a:r>
            <a:r>
              <a:rPr lang="en-US" sz="2600" dirty="0" err="1"/>
              <a:t>daha</a:t>
            </a:r>
            <a:r>
              <a:rPr lang="en-US" sz="2600" dirty="0"/>
              <a:t> </a:t>
            </a:r>
            <a:r>
              <a:rPr lang="en-US" sz="2600" dirty="0" err="1"/>
              <a:t>kompleks</a:t>
            </a:r>
            <a:r>
              <a:rPr lang="en-US" sz="2600" dirty="0"/>
              <a:t> hale </a:t>
            </a:r>
            <a:r>
              <a:rPr lang="en-US" sz="2600" dirty="0" err="1"/>
              <a:t>dönüşmekte</a:t>
            </a:r>
            <a:r>
              <a:rPr lang="en-US" sz="2600" dirty="0"/>
              <a:t> </a:t>
            </a:r>
            <a:r>
              <a:rPr lang="en-US" sz="2600" dirty="0" err="1"/>
              <a:t>ve</a:t>
            </a:r>
            <a:r>
              <a:rPr lang="en-US" sz="2600" dirty="0"/>
              <a:t> </a:t>
            </a:r>
            <a:r>
              <a:rPr lang="en-US" sz="2600" dirty="0" err="1"/>
              <a:t>işlem</a:t>
            </a:r>
            <a:r>
              <a:rPr lang="en-US" sz="2600" dirty="0"/>
              <a:t> </a:t>
            </a:r>
            <a:r>
              <a:rPr lang="en-US" sz="2600" dirty="0" err="1"/>
              <a:t>maliyeti</a:t>
            </a:r>
            <a:r>
              <a:rPr lang="en-US" sz="2600" dirty="0"/>
              <a:t> </a:t>
            </a:r>
            <a:r>
              <a:rPr lang="en-US" sz="2600" dirty="0" err="1"/>
              <a:t>artmaktadır</a:t>
            </a:r>
            <a:r>
              <a:rPr lang="en-US" sz="2600" dirty="0"/>
              <a:t>. </a:t>
            </a:r>
            <a:endParaRPr lang="tr-TR" sz="2600" dirty="0"/>
          </a:p>
        </p:txBody>
      </p:sp>
      <p:sp>
        <p:nvSpPr>
          <p:cNvPr id="3" name="Başlık 2"/>
          <p:cNvSpPr>
            <a:spLocks noGrp="1"/>
          </p:cNvSpPr>
          <p:nvPr>
            <p:ph type="title"/>
          </p:nvPr>
        </p:nvSpPr>
        <p:spPr/>
        <p:txBody>
          <a:bodyPr/>
          <a:lstStyle/>
          <a:p>
            <a:r>
              <a:rPr lang="en-US" b="1" dirty="0" err="1"/>
              <a:t>Belirsizlik</a:t>
            </a:r>
            <a:r>
              <a:rPr lang="en-US" b="1" dirty="0"/>
              <a:t> </a:t>
            </a:r>
            <a:r>
              <a:rPr lang="en-US" b="1" dirty="0" err="1"/>
              <a:t>Yasağı</a:t>
            </a:r>
            <a:endParaRPr lang="tr-TR" dirty="0"/>
          </a:p>
        </p:txBody>
      </p:sp>
    </p:spTree>
    <p:extLst>
      <p:ext uri="{BB962C8B-B14F-4D97-AF65-F5344CB8AC3E}">
        <p14:creationId xmlns:p14="http://schemas.microsoft.com/office/powerpoint/2010/main" val="212550587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a:bodyPr>
          <a:lstStyle/>
          <a:p>
            <a:r>
              <a:rPr lang="en-US" sz="2600" dirty="0"/>
              <a:t>Hz. </a:t>
            </a:r>
            <a:r>
              <a:rPr lang="en-US" sz="2600" dirty="0" err="1"/>
              <a:t>Peygamber</a:t>
            </a:r>
            <a:r>
              <a:rPr lang="en-US" sz="2600" dirty="0"/>
              <a:t> (s) </a:t>
            </a:r>
            <a:r>
              <a:rPr lang="en-US" sz="2600" dirty="0" err="1"/>
              <a:t>söz</a:t>
            </a:r>
            <a:r>
              <a:rPr lang="en-US" sz="2600" dirty="0"/>
              <a:t> </a:t>
            </a:r>
            <a:r>
              <a:rPr lang="en-US" sz="2600" dirty="0" err="1"/>
              <a:t>ve</a:t>
            </a:r>
            <a:r>
              <a:rPr lang="en-US" sz="2600" dirty="0"/>
              <a:t> </a:t>
            </a:r>
            <a:r>
              <a:rPr lang="en-US" sz="2600" dirty="0" err="1"/>
              <a:t>uygulamalarıyla</a:t>
            </a:r>
            <a:r>
              <a:rPr lang="en-US" sz="2600" dirty="0"/>
              <a:t> o </a:t>
            </a:r>
            <a:r>
              <a:rPr lang="en-US" sz="2600" dirty="0" err="1"/>
              <a:t>günün</a:t>
            </a:r>
            <a:r>
              <a:rPr lang="en-US" sz="2600" dirty="0"/>
              <a:t> </a:t>
            </a:r>
            <a:r>
              <a:rPr lang="en-US" sz="2600" dirty="0" err="1"/>
              <a:t>toplumunda</a:t>
            </a:r>
            <a:r>
              <a:rPr lang="en-US" sz="2600" dirty="0"/>
              <a:t> </a:t>
            </a:r>
            <a:r>
              <a:rPr lang="en-US" sz="2600" dirty="0" err="1"/>
              <a:t>yaygın</a:t>
            </a:r>
            <a:r>
              <a:rPr lang="en-US" sz="2600" dirty="0"/>
              <a:t> </a:t>
            </a:r>
            <a:r>
              <a:rPr lang="en-US" sz="2600" dirty="0" err="1"/>
              <a:t>olan</a:t>
            </a:r>
            <a:r>
              <a:rPr lang="en-US" sz="2600" dirty="0"/>
              <a:t> </a:t>
            </a:r>
            <a:r>
              <a:rPr lang="en-US" sz="2600" dirty="0" err="1"/>
              <a:t>ve</a:t>
            </a:r>
            <a:r>
              <a:rPr lang="en-US" sz="2600" dirty="0"/>
              <a:t> </a:t>
            </a:r>
            <a:r>
              <a:rPr lang="en-US" sz="2600" dirty="0" err="1"/>
              <a:t>belirsizlik</a:t>
            </a:r>
            <a:r>
              <a:rPr lang="en-US" sz="2600" dirty="0"/>
              <a:t> </a:t>
            </a:r>
            <a:r>
              <a:rPr lang="en-US" sz="2600" dirty="0" err="1"/>
              <a:t>unsuru</a:t>
            </a:r>
            <a:r>
              <a:rPr lang="en-US" sz="2600" dirty="0"/>
              <a:t> </a:t>
            </a:r>
            <a:r>
              <a:rPr lang="en-US" sz="2600" dirty="0" err="1"/>
              <a:t>içeren</a:t>
            </a:r>
            <a:r>
              <a:rPr lang="en-US" sz="2600" dirty="0"/>
              <a:t> </a:t>
            </a:r>
            <a:r>
              <a:rPr lang="en-US" sz="2600" dirty="0" err="1"/>
              <a:t>pek</a:t>
            </a:r>
            <a:r>
              <a:rPr lang="en-US" sz="2600" dirty="0"/>
              <a:t> </a:t>
            </a:r>
            <a:r>
              <a:rPr lang="en-US" sz="2600" dirty="0" err="1"/>
              <a:t>çok</a:t>
            </a:r>
            <a:r>
              <a:rPr lang="en-US" sz="2600" dirty="0"/>
              <a:t> </a:t>
            </a:r>
            <a:r>
              <a:rPr lang="tr-TR" sz="2600" dirty="0" smtClean="0"/>
              <a:t>sözleşme </a:t>
            </a:r>
            <a:r>
              <a:rPr lang="en-US" sz="2600" dirty="0" err="1" smtClean="0"/>
              <a:t>türünü</a:t>
            </a:r>
            <a:r>
              <a:rPr lang="en-US" sz="2600" dirty="0" smtClean="0"/>
              <a:t> </a:t>
            </a:r>
            <a:r>
              <a:rPr lang="en-US" sz="2600" dirty="0" err="1" smtClean="0"/>
              <a:t>yasaklamıştır</a:t>
            </a:r>
            <a:r>
              <a:rPr lang="tr-TR" sz="2600" dirty="0" smtClean="0"/>
              <a:t>. Günümüzde daha farklı şekillerde ortaya çıksa da bunlar da aynı kapsama girmektedirler.</a:t>
            </a:r>
          </a:p>
          <a:p>
            <a:endParaRPr lang="tr-TR" sz="2600" dirty="0"/>
          </a:p>
          <a:p>
            <a:r>
              <a:rPr lang="tr-TR" sz="2600" dirty="0" err="1"/>
              <a:t>Resûlullah</a:t>
            </a:r>
            <a:r>
              <a:rPr lang="tr-TR" sz="2600" dirty="0"/>
              <a:t> (s) kilesi bilinmeyen kuru hurma yığınını, ölçeği belli kuru hurma ile satmayı yasakladı. Görüldüğü üzere </a:t>
            </a:r>
            <a:r>
              <a:rPr lang="tr-TR" sz="2600" dirty="0" smtClean="0"/>
              <a:t>hadiste geçen </a:t>
            </a:r>
            <a:r>
              <a:rPr lang="tr-TR" sz="2600" dirty="0"/>
              <a:t>işlem </a:t>
            </a:r>
            <a:r>
              <a:rPr lang="tr-TR" sz="2600" dirty="0" smtClean="0"/>
              <a:t>türü </a:t>
            </a:r>
            <a:r>
              <a:rPr lang="tr-TR" sz="2600" dirty="0"/>
              <a:t>gereksiz yere belirsizlik içermekte ve </a:t>
            </a:r>
            <a:r>
              <a:rPr lang="tr-TR" sz="2600" dirty="0" smtClean="0"/>
              <a:t>sözleşmeyi </a:t>
            </a:r>
            <a:r>
              <a:rPr lang="tr-TR" sz="2600" dirty="0"/>
              <a:t>geçersiz hale </a:t>
            </a:r>
            <a:r>
              <a:rPr lang="tr-TR" sz="2600" dirty="0" smtClean="0"/>
              <a:t>getirmektedir. </a:t>
            </a:r>
            <a:r>
              <a:rPr lang="en-US" sz="2600" dirty="0" smtClean="0"/>
              <a:t>Muslim</a:t>
            </a:r>
            <a:r>
              <a:rPr lang="en-US" sz="2600" dirty="0"/>
              <a:t>, </a:t>
            </a:r>
            <a:r>
              <a:rPr lang="en-US" sz="2600" dirty="0" err="1"/>
              <a:t>Buyû</a:t>
            </a:r>
            <a:r>
              <a:rPr lang="en-US" sz="2600" dirty="0"/>
              <a:t>’ </a:t>
            </a:r>
            <a:r>
              <a:rPr lang="en-US" sz="2600" dirty="0" smtClean="0"/>
              <a:t>42</a:t>
            </a:r>
            <a:endParaRPr lang="tr-TR" sz="2600" dirty="0"/>
          </a:p>
        </p:txBody>
      </p:sp>
      <p:sp>
        <p:nvSpPr>
          <p:cNvPr id="3" name="Başlık 2"/>
          <p:cNvSpPr>
            <a:spLocks noGrp="1"/>
          </p:cNvSpPr>
          <p:nvPr>
            <p:ph type="title"/>
          </p:nvPr>
        </p:nvSpPr>
        <p:spPr/>
        <p:txBody>
          <a:bodyPr/>
          <a:lstStyle/>
          <a:p>
            <a:r>
              <a:rPr lang="en-US" b="1" dirty="0" err="1"/>
              <a:t>Belirsizlik</a:t>
            </a:r>
            <a:r>
              <a:rPr lang="en-US" b="1" dirty="0"/>
              <a:t> </a:t>
            </a:r>
            <a:r>
              <a:rPr lang="en-US" b="1" dirty="0" err="1"/>
              <a:t>Yasağı</a:t>
            </a:r>
            <a:endParaRPr lang="tr-TR" dirty="0"/>
          </a:p>
        </p:txBody>
      </p:sp>
    </p:spTree>
    <p:extLst>
      <p:ext uri="{BB962C8B-B14F-4D97-AF65-F5344CB8AC3E}">
        <p14:creationId xmlns:p14="http://schemas.microsoft.com/office/powerpoint/2010/main" val="15415348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sz="2600" b="1" dirty="0" err="1"/>
              <a:t>zayıf</a:t>
            </a:r>
            <a:r>
              <a:rPr lang="en-US" sz="2600" b="1" dirty="0"/>
              <a:t> risk </a:t>
            </a:r>
            <a:r>
              <a:rPr lang="en-US" sz="2600" b="1" dirty="0" err="1"/>
              <a:t>yönetimi</a:t>
            </a:r>
            <a:r>
              <a:rPr lang="en-US" sz="2600" b="1" dirty="0"/>
              <a:t> </a:t>
            </a:r>
            <a:r>
              <a:rPr lang="en-US" sz="2600" b="1" dirty="0" err="1"/>
              <a:t>uygulamaları</a:t>
            </a:r>
            <a:r>
              <a:rPr lang="en-US" sz="2600" b="1" dirty="0"/>
              <a:t>, </a:t>
            </a:r>
            <a:endParaRPr lang="tr-TR" sz="2600" b="1" dirty="0" smtClean="0"/>
          </a:p>
          <a:p>
            <a:pPr marL="45720" indent="0">
              <a:buNone/>
            </a:pPr>
            <a:endParaRPr lang="tr-TR" sz="2600" b="1" dirty="0"/>
          </a:p>
          <a:p>
            <a:r>
              <a:rPr lang="en-US" sz="2600" b="1" dirty="0" err="1"/>
              <a:t>büyük</a:t>
            </a:r>
            <a:r>
              <a:rPr lang="en-US" sz="2600" b="1" dirty="0"/>
              <a:t> </a:t>
            </a:r>
            <a:r>
              <a:rPr lang="en-US" sz="2600" b="1" dirty="0" err="1"/>
              <a:t>ölçüde</a:t>
            </a:r>
            <a:r>
              <a:rPr lang="en-US" sz="2600" b="1" dirty="0"/>
              <a:t> </a:t>
            </a:r>
            <a:r>
              <a:rPr lang="en-US" sz="2600" b="1" dirty="0" err="1"/>
              <a:t>belirsizlikler</a:t>
            </a:r>
            <a:r>
              <a:rPr lang="en-US" sz="2600" b="1" dirty="0"/>
              <a:t> </a:t>
            </a:r>
            <a:r>
              <a:rPr lang="en-US" sz="2600" b="1" dirty="0" err="1"/>
              <a:t>içeren</a:t>
            </a:r>
            <a:r>
              <a:rPr lang="en-US" sz="2600" b="1" dirty="0"/>
              <a:t> </a:t>
            </a:r>
            <a:r>
              <a:rPr lang="en-US" sz="2600" b="1" dirty="0" err="1"/>
              <a:t>kompleks</a:t>
            </a:r>
            <a:r>
              <a:rPr lang="en-US" sz="2600" b="1" dirty="0"/>
              <a:t> </a:t>
            </a:r>
            <a:r>
              <a:rPr lang="en-US" sz="2600" b="1" dirty="0" err="1"/>
              <a:t>ve</a:t>
            </a:r>
            <a:r>
              <a:rPr lang="en-US" sz="2600" b="1" dirty="0"/>
              <a:t> </a:t>
            </a:r>
            <a:r>
              <a:rPr lang="en-US" sz="2600" b="1" dirty="0" err="1"/>
              <a:t>şeffaf</a:t>
            </a:r>
            <a:r>
              <a:rPr lang="en-US" sz="2600" b="1" dirty="0"/>
              <a:t> </a:t>
            </a:r>
            <a:r>
              <a:rPr lang="en-US" sz="2600" b="1" dirty="0" err="1"/>
              <a:t>olmayan</a:t>
            </a:r>
            <a:r>
              <a:rPr lang="en-US" sz="2600" b="1" dirty="0"/>
              <a:t> </a:t>
            </a:r>
            <a:r>
              <a:rPr lang="en-US" sz="2600" b="1" dirty="0" err="1"/>
              <a:t>finansal</a:t>
            </a:r>
            <a:r>
              <a:rPr lang="en-US" sz="2600" b="1" dirty="0"/>
              <a:t> </a:t>
            </a:r>
            <a:r>
              <a:rPr lang="en-US" sz="2600" b="1" dirty="0" err="1"/>
              <a:t>ürünlerin</a:t>
            </a:r>
            <a:r>
              <a:rPr lang="en-US" sz="2600" b="1" dirty="0"/>
              <a:t> </a:t>
            </a:r>
            <a:r>
              <a:rPr lang="en-US" sz="2600" b="1" dirty="0" err="1"/>
              <a:t>ortaya</a:t>
            </a:r>
            <a:r>
              <a:rPr lang="en-US" sz="2600" b="1" dirty="0"/>
              <a:t> </a:t>
            </a:r>
            <a:r>
              <a:rPr lang="en-US" sz="2600" b="1" dirty="0" err="1"/>
              <a:t>çıkması</a:t>
            </a:r>
            <a:r>
              <a:rPr lang="en-US" sz="2600" b="1" dirty="0"/>
              <a:t>, </a:t>
            </a:r>
            <a:endParaRPr lang="tr-TR" sz="2600" b="1" dirty="0"/>
          </a:p>
          <a:p>
            <a:endParaRPr lang="tr-TR" dirty="0"/>
          </a:p>
        </p:txBody>
      </p:sp>
      <p:sp>
        <p:nvSpPr>
          <p:cNvPr id="3" name="Başlık 2"/>
          <p:cNvSpPr>
            <a:spLocks noGrp="1"/>
          </p:cNvSpPr>
          <p:nvPr>
            <p:ph type="title"/>
          </p:nvPr>
        </p:nvSpPr>
        <p:spPr/>
        <p:txBody>
          <a:bodyPr/>
          <a:lstStyle/>
          <a:p>
            <a:r>
              <a:rPr lang="en-US" dirty="0"/>
              <a:t>“</a:t>
            </a:r>
            <a:r>
              <a:rPr lang="en-US" dirty="0" err="1"/>
              <a:t>Yaşanan</a:t>
            </a:r>
            <a:r>
              <a:rPr lang="en-US" dirty="0"/>
              <a:t> Kr</a:t>
            </a:r>
            <a:r>
              <a:rPr lang="tr-TR" dirty="0"/>
              <a:t>İ</a:t>
            </a:r>
            <a:r>
              <a:rPr lang="en-US" dirty="0"/>
              <a:t>z</a:t>
            </a:r>
            <a:r>
              <a:rPr lang="tr-TR" dirty="0"/>
              <a:t>İ</a:t>
            </a:r>
            <a:r>
              <a:rPr lang="en-US" dirty="0"/>
              <a:t>n  </a:t>
            </a:r>
            <a:r>
              <a:rPr lang="en-US" dirty="0" err="1"/>
              <a:t>Temel</a:t>
            </a:r>
            <a:r>
              <a:rPr lang="en-US" dirty="0"/>
              <a:t> </a:t>
            </a:r>
            <a:r>
              <a:rPr lang="en-US" dirty="0" err="1"/>
              <a:t>Sebepler</a:t>
            </a:r>
            <a:r>
              <a:rPr lang="tr-TR" dirty="0"/>
              <a:t>İ</a:t>
            </a:r>
            <a:r>
              <a:rPr lang="en-US" dirty="0"/>
              <a:t>”</a:t>
            </a:r>
            <a:r>
              <a:rPr lang="tr-TR" dirty="0"/>
              <a:t> G20 RAPORU</a:t>
            </a:r>
          </a:p>
        </p:txBody>
      </p:sp>
    </p:spTree>
    <p:extLst>
      <p:ext uri="{BB962C8B-B14F-4D97-AF65-F5344CB8AC3E}">
        <p14:creationId xmlns:p14="http://schemas.microsoft.com/office/powerpoint/2010/main" val="32505469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512" y="-63147"/>
            <a:ext cx="9217024" cy="6921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8304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en-US" sz="2800" dirty="0"/>
              <a:t>“Bu </a:t>
            </a:r>
            <a:r>
              <a:rPr lang="en-US" sz="2800" dirty="0" err="1"/>
              <a:t>sizin</a:t>
            </a:r>
            <a:r>
              <a:rPr lang="en-US" sz="2800" dirty="0"/>
              <a:t> </a:t>
            </a:r>
            <a:r>
              <a:rPr lang="en-US" sz="2800" dirty="0" err="1"/>
              <a:t>pazarınızdır</a:t>
            </a:r>
            <a:r>
              <a:rPr lang="en-US" sz="2800" dirty="0"/>
              <a:t>, </a:t>
            </a:r>
            <a:r>
              <a:rPr lang="en-US" sz="2800" dirty="0" err="1"/>
              <a:t>burada</a:t>
            </a:r>
            <a:r>
              <a:rPr lang="en-US" sz="2800" dirty="0"/>
              <a:t> </a:t>
            </a:r>
            <a:r>
              <a:rPr lang="en-US" sz="2800" dirty="0" err="1"/>
              <a:t>etrafını</a:t>
            </a:r>
            <a:r>
              <a:rPr lang="en-US" sz="2800" dirty="0"/>
              <a:t> </a:t>
            </a:r>
            <a:r>
              <a:rPr lang="en-US" sz="2800" dirty="0" err="1"/>
              <a:t>çevirerek</a:t>
            </a:r>
            <a:r>
              <a:rPr lang="en-US" sz="2800" dirty="0"/>
              <a:t> </a:t>
            </a:r>
            <a:r>
              <a:rPr lang="en-US" sz="2800" dirty="0" err="1"/>
              <a:t>sabit</a:t>
            </a:r>
            <a:r>
              <a:rPr lang="en-US" sz="2800" dirty="0"/>
              <a:t> </a:t>
            </a:r>
            <a:r>
              <a:rPr lang="en-US" sz="2800" dirty="0" err="1"/>
              <a:t>yerler</a:t>
            </a:r>
            <a:r>
              <a:rPr lang="en-US" sz="2800" dirty="0"/>
              <a:t> </a:t>
            </a:r>
            <a:r>
              <a:rPr lang="en-US" sz="2800" dirty="0" err="1"/>
              <a:t>edinmeyin</a:t>
            </a:r>
            <a:r>
              <a:rPr lang="en-US" sz="2800" dirty="0"/>
              <a:t> (</a:t>
            </a:r>
            <a:r>
              <a:rPr lang="en-US" sz="2800" dirty="0" err="1"/>
              <a:t>sabah</a:t>
            </a:r>
            <a:r>
              <a:rPr lang="en-US" sz="2800" dirty="0"/>
              <a:t> </a:t>
            </a:r>
            <a:r>
              <a:rPr lang="en-US" sz="2800" dirty="0" err="1"/>
              <a:t>kim</a:t>
            </a:r>
            <a:r>
              <a:rPr lang="en-US" sz="2800" dirty="0"/>
              <a:t> </a:t>
            </a:r>
            <a:r>
              <a:rPr lang="en-US" sz="2800" dirty="0" err="1"/>
              <a:t>erken</a:t>
            </a:r>
            <a:r>
              <a:rPr lang="en-US" sz="2800" dirty="0"/>
              <a:t> </a:t>
            </a:r>
            <a:r>
              <a:rPr lang="en-US" sz="2800" dirty="0" err="1"/>
              <a:t>gelirse</a:t>
            </a:r>
            <a:r>
              <a:rPr lang="en-US" sz="2800" dirty="0"/>
              <a:t> </a:t>
            </a:r>
            <a:r>
              <a:rPr lang="en-US" sz="2800" dirty="0" err="1"/>
              <a:t>istediği</a:t>
            </a:r>
            <a:r>
              <a:rPr lang="en-US" sz="2800" dirty="0"/>
              <a:t> </a:t>
            </a:r>
            <a:r>
              <a:rPr lang="en-US" sz="2800" dirty="0" err="1"/>
              <a:t>yerde</a:t>
            </a:r>
            <a:r>
              <a:rPr lang="en-US" sz="2800" dirty="0"/>
              <a:t> </a:t>
            </a:r>
            <a:r>
              <a:rPr lang="en-US" sz="2800" dirty="0" err="1"/>
              <a:t>dursun</a:t>
            </a:r>
            <a:r>
              <a:rPr lang="en-US" sz="2800" dirty="0"/>
              <a:t>) </a:t>
            </a:r>
            <a:r>
              <a:rPr lang="en-US" sz="2800" dirty="0" err="1"/>
              <a:t>ve</a:t>
            </a:r>
            <a:r>
              <a:rPr lang="en-US" sz="2800" dirty="0"/>
              <a:t> </a:t>
            </a:r>
            <a:r>
              <a:rPr lang="en-US" sz="2800" dirty="0" err="1"/>
              <a:t>hiç</a:t>
            </a:r>
            <a:r>
              <a:rPr lang="en-US" sz="2800" dirty="0"/>
              <a:t> </a:t>
            </a:r>
            <a:r>
              <a:rPr lang="en-US" sz="2800" dirty="0" err="1"/>
              <a:t>bir</a:t>
            </a:r>
            <a:r>
              <a:rPr lang="en-US" sz="2800" dirty="0"/>
              <a:t> </a:t>
            </a:r>
            <a:r>
              <a:rPr lang="en-US" sz="2800" dirty="0" err="1"/>
              <a:t>vergi</a:t>
            </a:r>
            <a:r>
              <a:rPr lang="en-US" sz="2800" dirty="0"/>
              <a:t> </a:t>
            </a:r>
            <a:r>
              <a:rPr lang="en-US" sz="2800" dirty="0" err="1"/>
              <a:t>alınmayacaktır</a:t>
            </a:r>
            <a:r>
              <a:rPr lang="en-US" sz="2800" dirty="0"/>
              <a:t>.” </a:t>
            </a:r>
            <a:r>
              <a:rPr lang="en-US" sz="2800" dirty="0" err="1"/>
              <a:t>Bir</a:t>
            </a:r>
            <a:r>
              <a:rPr lang="en-US" sz="2800" dirty="0"/>
              <a:t> </a:t>
            </a:r>
            <a:r>
              <a:rPr lang="en-US" sz="2800" dirty="0" err="1"/>
              <a:t>diğer</a:t>
            </a:r>
            <a:r>
              <a:rPr lang="en-US" sz="2800" dirty="0"/>
              <a:t> </a:t>
            </a:r>
            <a:r>
              <a:rPr lang="en-US" sz="2800" dirty="0" err="1"/>
              <a:t>rivayette</a:t>
            </a:r>
            <a:r>
              <a:rPr lang="en-US" sz="2800" dirty="0"/>
              <a:t> </a:t>
            </a:r>
            <a:r>
              <a:rPr lang="en-US" sz="2800" dirty="0" err="1"/>
              <a:t>ise</a:t>
            </a:r>
            <a:r>
              <a:rPr lang="en-US" sz="2800" dirty="0"/>
              <a:t> Hz. </a:t>
            </a:r>
            <a:r>
              <a:rPr lang="en-US" sz="2800" dirty="0" err="1"/>
              <a:t>Peygamber</a:t>
            </a:r>
            <a:r>
              <a:rPr lang="en-US" sz="2800" dirty="0"/>
              <a:t> (s) </a:t>
            </a:r>
            <a:r>
              <a:rPr lang="en-US" sz="2800" dirty="0" err="1"/>
              <a:t>pazar</a:t>
            </a:r>
            <a:r>
              <a:rPr lang="en-US" sz="2800" dirty="0"/>
              <a:t> </a:t>
            </a:r>
            <a:r>
              <a:rPr lang="en-US" sz="2800" dirty="0" err="1"/>
              <a:t>yerinin</a:t>
            </a:r>
            <a:r>
              <a:rPr lang="en-US" sz="2800" dirty="0"/>
              <a:t> </a:t>
            </a:r>
            <a:r>
              <a:rPr lang="en-US" sz="2800" dirty="0" err="1"/>
              <a:t>küçültülmemesini</a:t>
            </a:r>
            <a:r>
              <a:rPr lang="en-US" sz="2800" dirty="0"/>
              <a:t> </a:t>
            </a:r>
            <a:r>
              <a:rPr lang="en-US" sz="2800" dirty="0" err="1" smtClean="0"/>
              <a:t>emretmiştir</a:t>
            </a:r>
            <a:r>
              <a:rPr lang="en-US" sz="2800" dirty="0" smtClean="0"/>
              <a:t>.</a:t>
            </a:r>
            <a:r>
              <a:rPr lang="tr-TR" sz="2800" dirty="0" smtClean="0"/>
              <a:t> </a:t>
            </a:r>
            <a:r>
              <a:rPr lang="en-US" sz="2800" dirty="0" err="1" smtClean="0"/>
              <a:t>Semhûdî</a:t>
            </a:r>
            <a:r>
              <a:rPr lang="en-US" sz="2800" dirty="0"/>
              <a:t>, </a:t>
            </a:r>
            <a:r>
              <a:rPr lang="en-US" sz="2800" i="1" dirty="0"/>
              <a:t>age</a:t>
            </a:r>
            <a:r>
              <a:rPr lang="en-US" sz="2800" dirty="0"/>
              <a:t>, II, </a:t>
            </a:r>
            <a:r>
              <a:rPr lang="en-US" sz="2800" dirty="0" smtClean="0"/>
              <a:t>257</a:t>
            </a:r>
            <a:endParaRPr lang="tr-TR" sz="2800" dirty="0" smtClean="0"/>
          </a:p>
          <a:p>
            <a:r>
              <a:rPr lang="tr-TR" sz="2800" dirty="0" smtClean="0"/>
              <a:t>Böylece haksız rekabet ve tekelleşme engelleniyor. Ayrıca vergi ve girişimcilik konusunda teşvik söz konusu.</a:t>
            </a:r>
            <a:endParaRPr lang="tr-TR" sz="2800" dirty="0"/>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22671334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600" dirty="0" err="1"/>
              <a:t>malın</a:t>
            </a:r>
            <a:r>
              <a:rPr lang="en-US" sz="2600" dirty="0"/>
              <a:t> </a:t>
            </a:r>
            <a:r>
              <a:rPr lang="en-US" sz="2600" dirty="0" err="1"/>
              <a:t>üreticiden</a:t>
            </a:r>
            <a:r>
              <a:rPr lang="en-US" sz="2600" dirty="0"/>
              <a:t> </a:t>
            </a:r>
            <a:r>
              <a:rPr lang="en-US" sz="2600" dirty="0" err="1"/>
              <a:t>tüketiciye</a:t>
            </a:r>
            <a:r>
              <a:rPr lang="en-US" sz="2600" dirty="0"/>
              <a:t> </a:t>
            </a:r>
            <a:r>
              <a:rPr lang="en-US" sz="2600" dirty="0" err="1"/>
              <a:t>en</a:t>
            </a:r>
            <a:r>
              <a:rPr lang="en-US" sz="2600" dirty="0"/>
              <a:t> </a:t>
            </a:r>
            <a:r>
              <a:rPr lang="en-US" sz="2600" dirty="0" err="1"/>
              <a:t>kısa</a:t>
            </a:r>
            <a:r>
              <a:rPr lang="en-US" sz="2600" dirty="0"/>
              <a:t> </a:t>
            </a:r>
            <a:r>
              <a:rPr lang="en-US" sz="2600" dirty="0" err="1"/>
              <a:t>yoldan</a:t>
            </a:r>
            <a:r>
              <a:rPr lang="en-US" sz="2600" dirty="0"/>
              <a:t> </a:t>
            </a:r>
            <a:r>
              <a:rPr lang="en-US" sz="2600" dirty="0" err="1" smtClean="0"/>
              <a:t>nakli</a:t>
            </a:r>
            <a:r>
              <a:rPr lang="en-US" sz="2600" dirty="0" smtClean="0"/>
              <a:t>,</a:t>
            </a:r>
            <a:endParaRPr lang="tr-TR" sz="2600" dirty="0" smtClean="0"/>
          </a:p>
          <a:p>
            <a:r>
              <a:rPr lang="en-US" sz="2600" dirty="0" err="1" smtClean="0"/>
              <a:t>üretici</a:t>
            </a:r>
            <a:r>
              <a:rPr lang="en-US" sz="2600" dirty="0" smtClean="0"/>
              <a:t> </a:t>
            </a:r>
            <a:r>
              <a:rPr lang="en-US" sz="2600" dirty="0" err="1"/>
              <a:t>ve</a:t>
            </a:r>
            <a:r>
              <a:rPr lang="en-US" sz="2600" dirty="0"/>
              <a:t> </a:t>
            </a:r>
            <a:r>
              <a:rPr lang="en-US" sz="2600" dirty="0" err="1"/>
              <a:t>tüketicilerin</a:t>
            </a:r>
            <a:r>
              <a:rPr lang="en-US" sz="2600" dirty="0"/>
              <a:t> </a:t>
            </a:r>
            <a:r>
              <a:rPr lang="en-US" sz="2600" dirty="0" err="1"/>
              <a:t>haklarının</a:t>
            </a:r>
            <a:r>
              <a:rPr lang="en-US" sz="2600" dirty="0"/>
              <a:t> </a:t>
            </a:r>
            <a:r>
              <a:rPr lang="en-US" sz="2600" dirty="0" err="1" smtClean="0"/>
              <a:t>korunması</a:t>
            </a:r>
            <a:endParaRPr lang="tr-TR" sz="2600" dirty="0" smtClean="0"/>
          </a:p>
          <a:p>
            <a:r>
              <a:rPr lang="en-US" sz="2600" dirty="0" err="1" smtClean="0"/>
              <a:t>toplum</a:t>
            </a:r>
            <a:r>
              <a:rPr lang="en-US" sz="2600" dirty="0" smtClean="0"/>
              <a:t> </a:t>
            </a:r>
            <a:r>
              <a:rPr lang="en-US" sz="2600" dirty="0" err="1" smtClean="0"/>
              <a:t>maslahatı</a:t>
            </a:r>
            <a:endParaRPr lang="tr-TR" sz="2600" dirty="0" smtClean="0"/>
          </a:p>
          <a:p>
            <a:r>
              <a:rPr lang="en-US" sz="2600" dirty="0" err="1" smtClean="0"/>
              <a:t>haksız</a:t>
            </a:r>
            <a:r>
              <a:rPr lang="en-US" sz="2600" dirty="0" smtClean="0"/>
              <a:t> </a:t>
            </a:r>
            <a:r>
              <a:rPr lang="en-US" sz="2600" dirty="0" err="1"/>
              <a:t>kazanç</a:t>
            </a:r>
            <a:r>
              <a:rPr lang="en-US" sz="2600" dirty="0"/>
              <a:t> </a:t>
            </a:r>
            <a:r>
              <a:rPr lang="en-US" sz="2600" dirty="0" err="1"/>
              <a:t>ve</a:t>
            </a:r>
            <a:r>
              <a:rPr lang="en-US" sz="2600" dirty="0"/>
              <a:t> </a:t>
            </a:r>
            <a:r>
              <a:rPr lang="en-US" sz="2600" dirty="0" err="1"/>
              <a:t>rekabetin</a:t>
            </a:r>
            <a:r>
              <a:rPr lang="en-US" sz="2600" dirty="0"/>
              <a:t> </a:t>
            </a:r>
            <a:r>
              <a:rPr lang="en-US" sz="2600" dirty="0" err="1"/>
              <a:t>önüne</a:t>
            </a:r>
            <a:r>
              <a:rPr lang="en-US" sz="2600" dirty="0"/>
              <a:t> </a:t>
            </a:r>
            <a:r>
              <a:rPr lang="en-US" sz="2600" dirty="0" err="1" smtClean="0"/>
              <a:t>geç</a:t>
            </a:r>
            <a:r>
              <a:rPr lang="tr-TR" sz="2600" dirty="0" smtClean="0"/>
              <a:t>ilmesi</a:t>
            </a:r>
          </a:p>
          <a:p>
            <a:r>
              <a:rPr lang="en-US" sz="2600" dirty="0" err="1" smtClean="0"/>
              <a:t>devletin</a:t>
            </a:r>
            <a:r>
              <a:rPr lang="en-US" sz="2600" dirty="0" smtClean="0"/>
              <a:t> </a:t>
            </a:r>
            <a:r>
              <a:rPr lang="en-US" sz="2600" dirty="0" err="1"/>
              <a:t>fiyatlara</a:t>
            </a:r>
            <a:r>
              <a:rPr lang="en-US" sz="2600" dirty="0"/>
              <a:t> </a:t>
            </a:r>
            <a:r>
              <a:rPr lang="en-US" sz="2600" dirty="0" err="1" smtClean="0"/>
              <a:t>müdahalesini</a:t>
            </a:r>
            <a:r>
              <a:rPr lang="tr-TR" sz="2600" dirty="0" smtClean="0"/>
              <a:t>n</a:t>
            </a:r>
            <a:r>
              <a:rPr lang="en-US" sz="2600" dirty="0" smtClean="0"/>
              <a:t> </a:t>
            </a:r>
            <a:r>
              <a:rPr lang="en-US" sz="2600" dirty="0" err="1"/>
              <a:t>ve</a:t>
            </a:r>
            <a:r>
              <a:rPr lang="en-US" sz="2600" dirty="0"/>
              <a:t> </a:t>
            </a:r>
            <a:r>
              <a:rPr lang="en-US" sz="2600" dirty="0" err="1" smtClean="0"/>
              <a:t>ihtikârı</a:t>
            </a:r>
            <a:r>
              <a:rPr lang="tr-TR" sz="2600" dirty="0" smtClean="0"/>
              <a:t>n</a:t>
            </a:r>
            <a:r>
              <a:rPr lang="en-US" sz="2600" dirty="0" smtClean="0"/>
              <a:t> </a:t>
            </a:r>
            <a:r>
              <a:rPr lang="en-US" sz="2600" dirty="0"/>
              <a:t>(</a:t>
            </a:r>
            <a:r>
              <a:rPr lang="en-US" sz="2600" dirty="0" err="1"/>
              <a:t>karaborsacılığı</a:t>
            </a:r>
            <a:r>
              <a:rPr lang="en-US" sz="2600" dirty="0"/>
              <a:t>) </a:t>
            </a:r>
            <a:r>
              <a:rPr lang="en-US" sz="2600" dirty="0" err="1" smtClean="0"/>
              <a:t>yasakl</a:t>
            </a:r>
            <a:r>
              <a:rPr lang="tr-TR" sz="2600" dirty="0" smtClean="0"/>
              <a:t>anması</a:t>
            </a:r>
            <a:r>
              <a:rPr lang="en-US" sz="2600" dirty="0" smtClean="0"/>
              <a:t>, </a:t>
            </a:r>
            <a:endParaRPr lang="tr-TR" sz="2600" dirty="0" smtClean="0"/>
          </a:p>
          <a:p>
            <a:r>
              <a:rPr lang="en-US" sz="2600" dirty="0" err="1" smtClean="0"/>
              <a:t>böylece</a:t>
            </a:r>
            <a:r>
              <a:rPr lang="en-US" sz="2600" dirty="0" smtClean="0"/>
              <a:t> </a:t>
            </a:r>
            <a:r>
              <a:rPr lang="en-US" sz="2600" dirty="0" err="1"/>
              <a:t>fiyat</a:t>
            </a:r>
            <a:r>
              <a:rPr lang="en-US" sz="2600" dirty="0"/>
              <a:t> </a:t>
            </a:r>
            <a:r>
              <a:rPr lang="en-US" sz="2600" dirty="0" err="1" smtClean="0"/>
              <a:t>istikrârını</a:t>
            </a:r>
            <a:r>
              <a:rPr lang="tr-TR" sz="2600" dirty="0" smtClean="0"/>
              <a:t>n</a:t>
            </a:r>
            <a:r>
              <a:rPr lang="en-US" sz="2600" dirty="0" smtClean="0"/>
              <a:t> </a:t>
            </a:r>
            <a:r>
              <a:rPr lang="en-US" sz="2600" dirty="0" err="1"/>
              <a:t>dolayısıyla</a:t>
            </a:r>
            <a:r>
              <a:rPr lang="en-US" sz="2600" dirty="0"/>
              <a:t> da </a:t>
            </a:r>
            <a:r>
              <a:rPr lang="en-US" sz="2600" dirty="0" err="1"/>
              <a:t>iktisâdi</a:t>
            </a:r>
            <a:r>
              <a:rPr lang="en-US" sz="2600" dirty="0"/>
              <a:t> </a:t>
            </a:r>
            <a:r>
              <a:rPr lang="en-US" sz="2600" dirty="0" err="1" smtClean="0"/>
              <a:t>istikrarı</a:t>
            </a:r>
            <a:r>
              <a:rPr lang="tr-TR" sz="2600" dirty="0" smtClean="0"/>
              <a:t>n temini</a:t>
            </a:r>
            <a:endParaRPr lang="tr-TR" sz="2600" dirty="0"/>
          </a:p>
        </p:txBody>
      </p:sp>
      <p:sp>
        <p:nvSpPr>
          <p:cNvPr id="3" name="Başlık 2"/>
          <p:cNvSpPr>
            <a:spLocks noGrp="1"/>
          </p:cNvSpPr>
          <p:nvPr>
            <p:ph type="title"/>
          </p:nvPr>
        </p:nvSpPr>
        <p:spPr/>
        <p:txBody>
          <a:bodyPr/>
          <a:lstStyle/>
          <a:p>
            <a:r>
              <a:rPr lang="tr-TR" dirty="0" smtClean="0"/>
              <a:t>DİĞER PİYASA DÜZENLEMELERİ</a:t>
            </a:r>
            <a:endParaRPr lang="tr-TR" dirty="0"/>
          </a:p>
        </p:txBody>
      </p:sp>
    </p:spTree>
    <p:extLst>
      <p:ext uri="{BB962C8B-B14F-4D97-AF65-F5344CB8AC3E}">
        <p14:creationId xmlns:p14="http://schemas.microsoft.com/office/powerpoint/2010/main" val="21280235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06273"/>
          </a:xfrm>
        </p:spPr>
        <p:txBody>
          <a:bodyPr>
            <a:normAutofit fontScale="92500" lnSpcReduction="10000"/>
          </a:bodyPr>
          <a:lstStyle/>
          <a:p>
            <a:r>
              <a:rPr lang="tr-TR" dirty="0" err="1"/>
              <a:t>Resûlullah</a:t>
            </a:r>
            <a:r>
              <a:rPr lang="tr-TR" dirty="0"/>
              <a:t> ve onun yolundan giden </a:t>
            </a:r>
            <a:r>
              <a:rPr lang="tr-TR" dirty="0" err="1"/>
              <a:t>Hulefâ-yi</a:t>
            </a:r>
            <a:r>
              <a:rPr lang="tr-TR" dirty="0"/>
              <a:t> </a:t>
            </a:r>
            <a:r>
              <a:rPr lang="tr-TR" dirty="0" err="1"/>
              <a:t>Râşidîn’in</a:t>
            </a:r>
            <a:r>
              <a:rPr lang="tr-TR" dirty="0"/>
              <a:t> serbest rekabeti engelleyip piyasa fiyatlarının sunî olarak artışına sebebiyet veren, yani ihtikâra zemin hazırlayan muameleleri de yasakladıkları bilinmektedir. Meselâ şehirli tüccarın, pazara dışarıdan mal getiren </a:t>
            </a:r>
            <a:r>
              <a:rPr lang="tr-TR" dirty="0" err="1"/>
              <a:t>câlib</a:t>
            </a:r>
            <a:r>
              <a:rPr lang="tr-TR" dirty="0"/>
              <a:t> ya da üreticileri karşılayarak piyasa fiyatlarını öğrenmelerine fırsat bırakmadan ellerindekileri ucuza kapatıp daha sonra yüksek fiyatlarla satmasının (</a:t>
            </a:r>
            <a:r>
              <a:rPr lang="tr-TR" dirty="0" err="1"/>
              <a:t>telakki’r-rukbân</a:t>
            </a:r>
            <a:r>
              <a:rPr lang="tr-TR" dirty="0"/>
              <a:t>) önlenmesi bu tedbirlerden biridir. </a:t>
            </a:r>
            <a:r>
              <a:rPr lang="tr-TR" dirty="0" err="1"/>
              <a:t>Telakki’r-rukbân</a:t>
            </a:r>
            <a:r>
              <a:rPr lang="tr-TR" dirty="0"/>
              <a:t>, satıcıların piyasalarla ilgili bilgiye serbestçe ulaşabilmesi ilkesini zedelemekte ve alıcı tekellerine yol açmaktadır. Bir başka önlem de şehirlinin köylü adına satışının yasaklanmasıdır. Bu tür bir muamelede üreticiyle tüketici arasına giren aracı (simsar) ürünün piyasaya arzını geciktirerek sunî fiyat artışlarına yol açmaktadır. Herhangi bir malın teslim alınmadan satışı da yasaklanmıştır. Çünkü hiçbir ilâve masraf yüklenmediği için satın aldığı malı kabzetmeksizin satıcının depolarında bekletebilme imkânına sahip olan aracı da fiyatlar yükselinceye kadar karaborsacılık yapmaya yönelebilir. </a:t>
            </a:r>
            <a:r>
              <a:rPr lang="tr-TR" dirty="0" smtClean="0"/>
              <a:t>İslam Ansiklopedisi, «İhtikar»</a:t>
            </a:r>
            <a:endParaRPr lang="tr-TR" dirty="0"/>
          </a:p>
        </p:txBody>
      </p:sp>
      <p:sp>
        <p:nvSpPr>
          <p:cNvPr id="3" name="Başlık 2"/>
          <p:cNvSpPr>
            <a:spLocks noGrp="1"/>
          </p:cNvSpPr>
          <p:nvPr>
            <p:ph type="title"/>
          </p:nvPr>
        </p:nvSpPr>
        <p:spPr/>
        <p:txBody>
          <a:bodyPr/>
          <a:lstStyle/>
          <a:p>
            <a:r>
              <a:rPr lang="tr-TR" dirty="0" smtClean="0"/>
              <a:t>PİYASA DÜZENLEMELERİ</a:t>
            </a:r>
            <a:endParaRPr lang="tr-TR" dirty="0"/>
          </a:p>
        </p:txBody>
      </p:sp>
    </p:spTree>
    <p:extLst>
      <p:ext uri="{BB962C8B-B14F-4D97-AF65-F5344CB8AC3E}">
        <p14:creationId xmlns:p14="http://schemas.microsoft.com/office/powerpoint/2010/main" val="11045728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600" dirty="0" err="1"/>
              <a:t>Bir</a:t>
            </a:r>
            <a:r>
              <a:rPr lang="en-US" sz="2600" dirty="0"/>
              <a:t> </a:t>
            </a:r>
            <a:r>
              <a:rPr lang="en-US" sz="2600" dirty="0" err="1"/>
              <a:t>malın</a:t>
            </a:r>
            <a:r>
              <a:rPr lang="en-US" sz="2600" dirty="0"/>
              <a:t> </a:t>
            </a:r>
            <a:r>
              <a:rPr lang="en-US" sz="2600" dirty="0" err="1"/>
              <a:t>henüz</a:t>
            </a:r>
            <a:r>
              <a:rPr lang="en-US" sz="2600" dirty="0"/>
              <a:t> </a:t>
            </a:r>
            <a:r>
              <a:rPr lang="en-US" sz="2600" dirty="0" err="1"/>
              <a:t>teslim</a:t>
            </a:r>
            <a:r>
              <a:rPr lang="en-US" sz="2600" dirty="0"/>
              <a:t> </a:t>
            </a:r>
            <a:r>
              <a:rPr lang="en-US" sz="2600" dirty="0" err="1"/>
              <a:t>alınmadan</a:t>
            </a:r>
            <a:r>
              <a:rPr lang="en-US" sz="2600" dirty="0"/>
              <a:t> </a:t>
            </a:r>
            <a:r>
              <a:rPr lang="en-US" sz="2600" dirty="0" err="1"/>
              <a:t>tekrar</a:t>
            </a:r>
            <a:r>
              <a:rPr lang="en-US" sz="2600" dirty="0"/>
              <a:t> </a:t>
            </a:r>
            <a:r>
              <a:rPr lang="en-US" sz="2600" dirty="0" err="1"/>
              <a:t>hemen</a:t>
            </a:r>
            <a:r>
              <a:rPr lang="en-US" sz="2600" dirty="0"/>
              <a:t> </a:t>
            </a:r>
            <a:r>
              <a:rPr lang="en-US" sz="2600" dirty="0" err="1"/>
              <a:t>satılması</a:t>
            </a:r>
            <a:r>
              <a:rPr lang="en-US" sz="2600" dirty="0"/>
              <a:t> </a:t>
            </a:r>
            <a:r>
              <a:rPr lang="en-US" sz="2600" dirty="0" err="1"/>
              <a:t>yoluyla</a:t>
            </a:r>
            <a:r>
              <a:rPr lang="en-US" sz="2600" dirty="0"/>
              <a:t>, </a:t>
            </a:r>
            <a:r>
              <a:rPr lang="en-US" sz="2600" dirty="0" err="1"/>
              <a:t>bir</a:t>
            </a:r>
            <a:r>
              <a:rPr lang="en-US" sz="2600" dirty="0"/>
              <a:t> mal, </a:t>
            </a:r>
            <a:r>
              <a:rPr lang="en-US" sz="2600" dirty="0" err="1"/>
              <a:t>ele</a:t>
            </a:r>
            <a:r>
              <a:rPr lang="en-US" sz="2600" dirty="0"/>
              <a:t> </a:t>
            </a:r>
            <a:r>
              <a:rPr lang="en-US" sz="2600" dirty="0" err="1"/>
              <a:t>geçmeden</a:t>
            </a:r>
            <a:r>
              <a:rPr lang="en-US" sz="2600" dirty="0"/>
              <a:t>, </a:t>
            </a:r>
            <a:r>
              <a:rPr lang="en-US" sz="2600" dirty="0" err="1"/>
              <a:t>kalitesi</a:t>
            </a:r>
            <a:r>
              <a:rPr lang="en-US" sz="2600" dirty="0"/>
              <a:t> </a:t>
            </a:r>
            <a:r>
              <a:rPr lang="en-US" sz="2600" dirty="0" err="1"/>
              <a:t>gerektiği</a:t>
            </a:r>
            <a:r>
              <a:rPr lang="en-US" sz="2600" dirty="0"/>
              <a:t> </a:t>
            </a:r>
            <a:r>
              <a:rPr lang="en-US" sz="2600" dirty="0" err="1"/>
              <a:t>gibi</a:t>
            </a:r>
            <a:r>
              <a:rPr lang="en-US" sz="2600" dirty="0"/>
              <a:t> </a:t>
            </a:r>
            <a:r>
              <a:rPr lang="en-US" sz="2600" dirty="0" err="1"/>
              <a:t>anlaşılmadan</a:t>
            </a:r>
            <a:r>
              <a:rPr lang="en-US" sz="2600" dirty="0"/>
              <a:t>, </a:t>
            </a:r>
            <a:r>
              <a:rPr lang="en-US" sz="2600" dirty="0" err="1"/>
              <a:t>herhangi</a:t>
            </a:r>
            <a:r>
              <a:rPr lang="en-US" sz="2600" dirty="0"/>
              <a:t> </a:t>
            </a:r>
            <a:r>
              <a:rPr lang="en-US" sz="2600" dirty="0" err="1"/>
              <a:t>bir</a:t>
            </a:r>
            <a:r>
              <a:rPr lang="en-US" sz="2600" dirty="0"/>
              <a:t> </a:t>
            </a:r>
            <a:r>
              <a:rPr lang="en-US" sz="2600" dirty="0" err="1"/>
              <a:t>nakliye</a:t>
            </a:r>
            <a:r>
              <a:rPr lang="en-US" sz="2600" dirty="0"/>
              <a:t>, </a:t>
            </a:r>
            <a:r>
              <a:rPr lang="en-US" sz="2600" dirty="0" err="1"/>
              <a:t>muayene</a:t>
            </a:r>
            <a:r>
              <a:rPr lang="en-US" sz="2600" dirty="0"/>
              <a:t>, vb. </a:t>
            </a:r>
            <a:r>
              <a:rPr lang="en-US" sz="2600" dirty="0" err="1"/>
              <a:t>masrafa</a:t>
            </a:r>
            <a:r>
              <a:rPr lang="en-US" sz="2600" dirty="0"/>
              <a:t> </a:t>
            </a:r>
            <a:r>
              <a:rPr lang="en-US" sz="2600" dirty="0" err="1"/>
              <a:t>girilmeden</a:t>
            </a:r>
            <a:r>
              <a:rPr lang="en-US" sz="2600" dirty="0"/>
              <a:t>, </a:t>
            </a:r>
            <a:r>
              <a:rPr lang="en-US" sz="2600" dirty="0" err="1"/>
              <a:t>olduğu</a:t>
            </a:r>
            <a:r>
              <a:rPr lang="en-US" sz="2600" dirty="0"/>
              <a:t> </a:t>
            </a:r>
            <a:r>
              <a:rPr lang="en-US" sz="2600" dirty="0" err="1"/>
              <a:t>yerde</a:t>
            </a:r>
            <a:r>
              <a:rPr lang="en-US" sz="2600" dirty="0"/>
              <a:t> </a:t>
            </a:r>
            <a:r>
              <a:rPr lang="en-US" sz="2600" dirty="0" err="1"/>
              <a:t>kalarak</a:t>
            </a:r>
            <a:r>
              <a:rPr lang="en-US" sz="2600" dirty="0"/>
              <a:t>, </a:t>
            </a:r>
            <a:r>
              <a:rPr lang="en-US" sz="2600" dirty="0" err="1"/>
              <a:t>ikinci</a:t>
            </a:r>
            <a:r>
              <a:rPr lang="en-US" sz="2600" dirty="0"/>
              <a:t> </a:t>
            </a:r>
            <a:r>
              <a:rPr lang="en-US" sz="2600" dirty="0" err="1"/>
              <a:t>bir</a:t>
            </a:r>
            <a:r>
              <a:rPr lang="en-US" sz="2600" dirty="0"/>
              <a:t> </a:t>
            </a:r>
            <a:r>
              <a:rPr lang="en-US" sz="2600" dirty="0" err="1"/>
              <a:t>pazarlığa</a:t>
            </a:r>
            <a:r>
              <a:rPr lang="en-US" sz="2600" dirty="0"/>
              <a:t> </a:t>
            </a:r>
            <a:r>
              <a:rPr lang="en-US" sz="2600" dirty="0" err="1"/>
              <a:t>konu</a:t>
            </a:r>
            <a:r>
              <a:rPr lang="en-US" sz="2600" dirty="0"/>
              <a:t> </a:t>
            </a:r>
            <a:r>
              <a:rPr lang="en-US" sz="2600" dirty="0" err="1"/>
              <a:t>olmakta</a:t>
            </a:r>
            <a:r>
              <a:rPr lang="en-US" sz="2600" dirty="0"/>
              <a:t> </a:t>
            </a:r>
            <a:r>
              <a:rPr lang="en-US" sz="2600" dirty="0" err="1"/>
              <a:t>ve</a:t>
            </a:r>
            <a:r>
              <a:rPr lang="en-US" sz="2600" dirty="0"/>
              <a:t> </a:t>
            </a:r>
            <a:r>
              <a:rPr lang="en-US" sz="2600" dirty="0" err="1"/>
              <a:t>masrafsız</a:t>
            </a:r>
            <a:r>
              <a:rPr lang="en-US" sz="2600" dirty="0"/>
              <a:t>, </a:t>
            </a:r>
            <a:r>
              <a:rPr lang="en-US" sz="2600" dirty="0" err="1"/>
              <a:t>külfetsiz</a:t>
            </a:r>
            <a:r>
              <a:rPr lang="en-US" sz="2600" dirty="0"/>
              <a:t> </a:t>
            </a:r>
            <a:r>
              <a:rPr lang="en-US" sz="2600" dirty="0" err="1"/>
              <a:t>kâr</a:t>
            </a:r>
            <a:r>
              <a:rPr lang="en-US" sz="2600" dirty="0"/>
              <a:t> </a:t>
            </a:r>
            <a:r>
              <a:rPr lang="en-US" sz="2600" dirty="0" err="1"/>
              <a:t>yapılarak</a:t>
            </a:r>
            <a:r>
              <a:rPr lang="en-US" sz="2600" dirty="0"/>
              <a:t> </a:t>
            </a:r>
            <a:r>
              <a:rPr lang="en-US" sz="2600" dirty="0" err="1"/>
              <a:t>bir</a:t>
            </a:r>
            <a:r>
              <a:rPr lang="en-US" sz="2600" dirty="0"/>
              <a:t> </a:t>
            </a:r>
            <a:r>
              <a:rPr lang="en-US" sz="2600" dirty="0" err="1"/>
              <a:t>çeşit</a:t>
            </a:r>
            <a:r>
              <a:rPr lang="en-US" sz="2600" dirty="0"/>
              <a:t> </a:t>
            </a:r>
            <a:r>
              <a:rPr lang="en-US" sz="2600" dirty="0" err="1" smtClean="0"/>
              <a:t>riba</a:t>
            </a:r>
            <a:r>
              <a:rPr lang="tr-TR" sz="2600" dirty="0" smtClean="0"/>
              <a:t> (faiz)</a:t>
            </a:r>
            <a:r>
              <a:rPr lang="en-US" sz="2600" dirty="0" smtClean="0"/>
              <a:t> </a:t>
            </a:r>
            <a:r>
              <a:rPr lang="en-US" sz="2600" dirty="0" err="1"/>
              <a:t>ortaya</a:t>
            </a:r>
            <a:r>
              <a:rPr lang="en-US" sz="2600" dirty="0"/>
              <a:t> </a:t>
            </a:r>
            <a:r>
              <a:rPr lang="en-US" sz="2600" dirty="0" err="1"/>
              <a:t>çıkmaktadır</a:t>
            </a:r>
            <a:r>
              <a:rPr lang="en-US" sz="2600" dirty="0"/>
              <a:t>. Bu </a:t>
            </a:r>
            <a:r>
              <a:rPr lang="en-US" sz="2600" dirty="0" err="1"/>
              <a:t>yolla</a:t>
            </a:r>
            <a:r>
              <a:rPr lang="en-US" sz="2600" dirty="0"/>
              <a:t> </a:t>
            </a:r>
            <a:r>
              <a:rPr lang="en-US" sz="2600" dirty="0" err="1"/>
              <a:t>aynı</a:t>
            </a:r>
            <a:r>
              <a:rPr lang="en-US" sz="2600" dirty="0"/>
              <a:t> mal </a:t>
            </a:r>
            <a:r>
              <a:rPr lang="en-US" sz="2600" dirty="0" err="1"/>
              <a:t>durduğu</a:t>
            </a:r>
            <a:r>
              <a:rPr lang="en-US" sz="2600" dirty="0"/>
              <a:t> </a:t>
            </a:r>
            <a:r>
              <a:rPr lang="en-US" sz="2600" dirty="0" err="1"/>
              <a:t>yerde</a:t>
            </a:r>
            <a:r>
              <a:rPr lang="en-US" sz="2600" dirty="0"/>
              <a:t> </a:t>
            </a:r>
            <a:r>
              <a:rPr lang="en-US" sz="2600" dirty="0" err="1"/>
              <a:t>kalarak</a:t>
            </a:r>
            <a:r>
              <a:rPr lang="en-US" sz="2600" dirty="0"/>
              <a:t> </a:t>
            </a:r>
            <a:r>
              <a:rPr lang="en-US" sz="2600" dirty="0" err="1"/>
              <a:t>peşpeşe</a:t>
            </a:r>
            <a:r>
              <a:rPr lang="en-US" sz="2600" dirty="0"/>
              <a:t> </a:t>
            </a:r>
            <a:r>
              <a:rPr lang="en-US" sz="2600" dirty="0" err="1"/>
              <a:t>farklı</a:t>
            </a:r>
            <a:r>
              <a:rPr lang="en-US" sz="2600" dirty="0"/>
              <a:t> </a:t>
            </a:r>
            <a:r>
              <a:rPr lang="en-US" sz="2600" dirty="0" err="1"/>
              <a:t>kişiler</a:t>
            </a:r>
            <a:r>
              <a:rPr lang="en-US" sz="2600" dirty="0"/>
              <a:t> </a:t>
            </a:r>
            <a:r>
              <a:rPr lang="en-US" sz="2600" dirty="0" err="1"/>
              <a:t>arasında</a:t>
            </a:r>
            <a:r>
              <a:rPr lang="en-US" sz="2600" dirty="0"/>
              <a:t> </a:t>
            </a:r>
            <a:r>
              <a:rPr lang="en-US" sz="2600" dirty="0" err="1"/>
              <a:t>satıldığında</a:t>
            </a:r>
            <a:r>
              <a:rPr lang="en-US" sz="2600" dirty="0"/>
              <a:t> </a:t>
            </a:r>
            <a:r>
              <a:rPr lang="en-US" sz="2600" dirty="0" err="1"/>
              <a:t>sebepsiz</a:t>
            </a:r>
            <a:r>
              <a:rPr lang="en-US" sz="2600" dirty="0"/>
              <a:t> </a:t>
            </a:r>
            <a:r>
              <a:rPr lang="en-US" sz="2600" dirty="0" err="1"/>
              <a:t>yere</a:t>
            </a:r>
            <a:r>
              <a:rPr lang="en-US" sz="2600" dirty="0"/>
              <a:t> </a:t>
            </a:r>
            <a:r>
              <a:rPr lang="en-US" sz="2600" b="1" u="sng" dirty="0" err="1"/>
              <a:t>suni</a:t>
            </a:r>
            <a:r>
              <a:rPr lang="en-US" sz="2600" b="1" u="sng" dirty="0"/>
              <a:t> </a:t>
            </a:r>
            <a:r>
              <a:rPr lang="en-US" sz="2600" b="1" u="sng" dirty="0" err="1"/>
              <a:t>bir</a:t>
            </a:r>
            <a:r>
              <a:rPr lang="en-US" sz="2600" b="1" u="sng" dirty="0"/>
              <a:t> </a:t>
            </a:r>
            <a:r>
              <a:rPr lang="en-US" sz="2600" b="1" u="sng" dirty="0" err="1"/>
              <a:t>fiyat</a:t>
            </a:r>
            <a:r>
              <a:rPr lang="en-US" sz="2600" b="1" u="sng" dirty="0"/>
              <a:t> </a:t>
            </a:r>
            <a:r>
              <a:rPr lang="en-US" sz="2600" b="1" u="sng" dirty="0" err="1"/>
              <a:t>artışı</a:t>
            </a:r>
            <a:r>
              <a:rPr lang="en-US" sz="2600" b="1" u="sng" dirty="0"/>
              <a:t> </a:t>
            </a:r>
            <a:r>
              <a:rPr lang="en-US" sz="2600" dirty="0" err="1"/>
              <a:t>olacağı</a:t>
            </a:r>
            <a:r>
              <a:rPr lang="en-US" sz="2600" dirty="0"/>
              <a:t> </a:t>
            </a:r>
            <a:r>
              <a:rPr lang="en-US" sz="2600" dirty="0" err="1"/>
              <a:t>açıktır</a:t>
            </a:r>
            <a:r>
              <a:rPr lang="en-US" sz="2600" dirty="0"/>
              <a:t>. </a:t>
            </a:r>
            <a:endParaRPr lang="tr-TR" sz="2600" dirty="0"/>
          </a:p>
        </p:txBody>
      </p:sp>
      <p:sp>
        <p:nvSpPr>
          <p:cNvPr id="3" name="Başlık 2"/>
          <p:cNvSpPr>
            <a:spLocks noGrp="1"/>
          </p:cNvSpPr>
          <p:nvPr>
            <p:ph type="title"/>
          </p:nvPr>
        </p:nvSpPr>
        <p:spPr/>
        <p:txBody>
          <a:bodyPr/>
          <a:lstStyle/>
          <a:p>
            <a:pPr lvl="0"/>
            <a:r>
              <a:rPr lang="en-US" b="1" i="1" dirty="0"/>
              <a:t>Malı </a:t>
            </a:r>
            <a:r>
              <a:rPr lang="en-US" b="1" i="1" dirty="0" err="1"/>
              <a:t>Teslim</a:t>
            </a:r>
            <a:r>
              <a:rPr lang="en-US" b="1" i="1" dirty="0"/>
              <a:t> </a:t>
            </a:r>
            <a:r>
              <a:rPr lang="en-US" b="1" i="1" dirty="0" err="1"/>
              <a:t>Almadan</a:t>
            </a:r>
            <a:r>
              <a:rPr lang="en-US" b="1" i="1" dirty="0"/>
              <a:t> </a:t>
            </a:r>
            <a:r>
              <a:rPr lang="en-US" b="1" i="1" dirty="0" err="1"/>
              <a:t>Satmanın</a:t>
            </a:r>
            <a:r>
              <a:rPr lang="en-US" b="1" i="1" dirty="0"/>
              <a:t> </a:t>
            </a:r>
            <a:r>
              <a:rPr lang="en-US" b="1" i="1" dirty="0" err="1" smtClean="0"/>
              <a:t>Yasaklanması</a:t>
            </a:r>
            <a:endParaRPr lang="tr-TR" dirty="0"/>
          </a:p>
        </p:txBody>
      </p:sp>
    </p:spTree>
    <p:extLst>
      <p:ext uri="{BB962C8B-B14F-4D97-AF65-F5344CB8AC3E}">
        <p14:creationId xmlns:p14="http://schemas.microsoft.com/office/powerpoint/2010/main" val="2944877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600" dirty="0" smtClean="0"/>
              <a:t>Gelişmiş bir ekonomide tedarik zinciri (</a:t>
            </a:r>
            <a:r>
              <a:rPr lang="tr-TR" sz="2600" dirty="0" err="1" smtClean="0"/>
              <a:t>supply</a:t>
            </a:r>
            <a:r>
              <a:rPr lang="tr-TR" sz="2600" dirty="0" smtClean="0"/>
              <a:t> </a:t>
            </a:r>
            <a:r>
              <a:rPr lang="tr-TR" sz="2600" dirty="0" err="1" smtClean="0"/>
              <a:t>chain</a:t>
            </a:r>
            <a:r>
              <a:rPr lang="tr-TR" sz="2600" dirty="0" smtClean="0"/>
              <a:t>) uzadıkça üretici ile tüketici arasında </a:t>
            </a:r>
            <a:r>
              <a:rPr lang="tr-TR" sz="2600" b="1" u="sng" dirty="0" smtClean="0"/>
              <a:t>köprü kuran ve katma değer sağlayan </a:t>
            </a:r>
            <a:r>
              <a:rPr lang="tr-TR" sz="2600" dirty="0" smtClean="0"/>
              <a:t>aracılar önemli bir görev yerine getirirler. </a:t>
            </a:r>
            <a:endParaRPr lang="tr-TR" sz="2600" dirty="0"/>
          </a:p>
          <a:p>
            <a:r>
              <a:rPr lang="tr-TR" sz="2600" dirty="0" smtClean="0"/>
              <a:t>Ancak üretici ile tüketici arasına girerek hiçbir katma değer sağlamayan, üstelik iki tarafa da kayıp yaşatarak kolay bir şekilde haksız kazanç sağlayan aracılara yönelik bir nebevî uyarı söz konusudur. </a:t>
            </a:r>
          </a:p>
          <a:p>
            <a:endParaRPr lang="tr-TR" sz="2400" dirty="0" smtClean="0"/>
          </a:p>
          <a:p>
            <a:endParaRPr lang="tr-TR" dirty="0"/>
          </a:p>
        </p:txBody>
      </p:sp>
      <p:sp>
        <p:nvSpPr>
          <p:cNvPr id="3" name="Başlık 2"/>
          <p:cNvSpPr>
            <a:spLocks noGrp="1"/>
          </p:cNvSpPr>
          <p:nvPr>
            <p:ph type="title"/>
          </p:nvPr>
        </p:nvSpPr>
        <p:spPr/>
        <p:txBody>
          <a:bodyPr/>
          <a:lstStyle/>
          <a:p>
            <a:r>
              <a:rPr lang="tr-TR" dirty="0" smtClean="0"/>
              <a:t>GÜNÜMÜZDE GEREKSİZ ARACILIK (AL-SAT) YAPMAK</a:t>
            </a:r>
            <a:endParaRPr lang="tr-TR" dirty="0"/>
          </a:p>
        </p:txBody>
      </p:sp>
    </p:spTree>
    <p:extLst>
      <p:ext uri="{BB962C8B-B14F-4D97-AF65-F5344CB8AC3E}">
        <p14:creationId xmlns:p14="http://schemas.microsoft.com/office/powerpoint/2010/main" val="27036441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503047"/>
            <a:ext cx="8407893" cy="5022297"/>
          </a:xfrm>
        </p:spPr>
        <p:txBody>
          <a:bodyPr>
            <a:noAutofit/>
          </a:bodyPr>
          <a:lstStyle/>
          <a:p>
            <a:r>
              <a:rPr lang="tr-TR" sz="2200" dirty="0" smtClean="0"/>
              <a:t>Mesela, bir daireyi müteahhitten 150 bin liraya alıp 3 yada 6 ay sonra asıl müşteriye 180 bin liraya satan bir aracı düşünelim. Bu aracı olmazsa zaten üretici ve tüketici birbirini rahatlıkla bulabiliyor, yani hiçbir katma değer sağlanmıyor. Ancak bu aracı olmasaydı müteahhit asıl müşteriye aynı evi 165 bin liraya satacak olsa, bu durumda müteahhit 15 bin lira, asıl alıcı da 15 bin lira boş yere zarar etti. Aracı ise bedavadan 30 bin lira kazanmış oldu.</a:t>
            </a:r>
          </a:p>
          <a:p>
            <a:endParaRPr lang="tr-TR" sz="2200" dirty="0"/>
          </a:p>
          <a:p>
            <a:r>
              <a:rPr lang="tr-TR" sz="2200" dirty="0" smtClean="0"/>
              <a:t>Bir konut almak için bir vatandaş belki 10 sene konut ödemesine ayırıyor. Şehir şehir ortalama </a:t>
            </a:r>
            <a:r>
              <a:rPr lang="tr-TR" sz="2200" dirty="0"/>
              <a:t>geliri olan </a:t>
            </a:r>
            <a:r>
              <a:rPr lang="tr-TR" sz="2200" dirty="0" smtClean="0"/>
              <a:t>bir vatandaş için bu istatistikler çıkarılmış. Vatandaş boş yere senelerin emeğini aracılara ödemek durumunda kalıyor.</a:t>
            </a:r>
            <a:endParaRPr lang="tr-TR" sz="2200" dirty="0"/>
          </a:p>
        </p:txBody>
      </p:sp>
      <p:sp>
        <p:nvSpPr>
          <p:cNvPr id="3" name="Başlık 2"/>
          <p:cNvSpPr>
            <a:spLocks noGrp="1"/>
          </p:cNvSpPr>
          <p:nvPr>
            <p:ph type="title"/>
          </p:nvPr>
        </p:nvSpPr>
        <p:spPr/>
        <p:txBody>
          <a:bodyPr/>
          <a:lstStyle/>
          <a:p>
            <a:r>
              <a:rPr lang="tr-TR" dirty="0"/>
              <a:t>GÜNÜMÜZDE GEREKSİZ ARACILIK (AL-SAT) YAPMAK</a:t>
            </a:r>
          </a:p>
        </p:txBody>
      </p:sp>
    </p:spTree>
    <p:extLst>
      <p:ext uri="{BB962C8B-B14F-4D97-AF65-F5344CB8AC3E}">
        <p14:creationId xmlns:p14="http://schemas.microsoft.com/office/powerpoint/2010/main" val="23477083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err="1" smtClean="0"/>
              <a:t>Üstelik</a:t>
            </a:r>
            <a:r>
              <a:rPr lang="en-US" sz="2400" dirty="0" smtClean="0"/>
              <a:t> </a:t>
            </a:r>
            <a:r>
              <a:rPr lang="en-US" sz="2400" dirty="0" err="1"/>
              <a:t>bu</a:t>
            </a:r>
            <a:r>
              <a:rPr lang="en-US" sz="2400" dirty="0"/>
              <a:t> </a:t>
            </a:r>
            <a:r>
              <a:rPr lang="en-US" sz="2400" dirty="0" err="1"/>
              <a:t>şekilde</a:t>
            </a:r>
            <a:r>
              <a:rPr lang="en-US" sz="2400" dirty="0"/>
              <a:t>, </a:t>
            </a:r>
            <a:r>
              <a:rPr lang="en-US" sz="2400" dirty="0" err="1"/>
              <a:t>meşru</a:t>
            </a:r>
            <a:r>
              <a:rPr lang="en-US" sz="2400" dirty="0"/>
              <a:t> </a:t>
            </a:r>
            <a:r>
              <a:rPr lang="en-US" sz="2400" dirty="0" err="1"/>
              <a:t>kârın</a:t>
            </a:r>
            <a:r>
              <a:rPr lang="en-US" sz="2400" dirty="0"/>
              <a:t> </a:t>
            </a:r>
            <a:r>
              <a:rPr lang="en-US" sz="2400" dirty="0" err="1"/>
              <a:t>ancak</a:t>
            </a:r>
            <a:r>
              <a:rPr lang="en-US" sz="2400" dirty="0"/>
              <a:t> </a:t>
            </a:r>
            <a:r>
              <a:rPr lang="en-US" sz="2400" dirty="0" err="1"/>
              <a:t>üstlenilen</a:t>
            </a:r>
            <a:r>
              <a:rPr lang="en-US" sz="2400" dirty="0"/>
              <a:t> </a:t>
            </a:r>
            <a:r>
              <a:rPr lang="en-US" sz="2400" dirty="0" err="1"/>
              <a:t>bir</a:t>
            </a:r>
            <a:r>
              <a:rPr lang="en-US" sz="2400" dirty="0"/>
              <a:t> risk </a:t>
            </a:r>
            <a:r>
              <a:rPr lang="en-US" sz="2400" dirty="0" err="1"/>
              <a:t>karşılığı</a:t>
            </a:r>
            <a:r>
              <a:rPr lang="en-US" sz="2400" dirty="0"/>
              <a:t> </a:t>
            </a:r>
            <a:r>
              <a:rPr lang="en-US" sz="2400" dirty="0" err="1"/>
              <a:t>olmasını</a:t>
            </a:r>
            <a:r>
              <a:rPr lang="en-US" sz="2400" dirty="0"/>
              <a:t> </a:t>
            </a:r>
            <a:r>
              <a:rPr lang="en-US" sz="2400" dirty="0" err="1"/>
              <a:t>ifade</a:t>
            </a:r>
            <a:r>
              <a:rPr lang="en-US" sz="2400" dirty="0"/>
              <a:t> </a:t>
            </a:r>
            <a:r>
              <a:rPr lang="en-US" sz="2400" dirty="0" err="1"/>
              <a:t>eden</a:t>
            </a:r>
            <a:r>
              <a:rPr lang="en-US" sz="2400" dirty="0"/>
              <a:t> </a:t>
            </a:r>
            <a:r>
              <a:rPr lang="en-US" sz="2400" dirty="0" err="1" smtClean="0"/>
              <a:t>ilke</a:t>
            </a:r>
            <a:r>
              <a:rPr lang="en-US" sz="2400" dirty="0" smtClean="0"/>
              <a:t> </a:t>
            </a:r>
            <a:r>
              <a:rPr lang="en-US" sz="2400" dirty="0"/>
              <a:t>de </a:t>
            </a:r>
            <a:r>
              <a:rPr lang="en-US" sz="2400" dirty="0" err="1"/>
              <a:t>ihlal</a:t>
            </a:r>
            <a:r>
              <a:rPr lang="en-US" sz="2400" dirty="0"/>
              <a:t> </a:t>
            </a:r>
            <a:r>
              <a:rPr lang="en-US" sz="2400" dirty="0" err="1"/>
              <a:t>edilebilmektedir</a:t>
            </a:r>
            <a:r>
              <a:rPr lang="en-US" sz="2400" dirty="0"/>
              <a:t>. </a:t>
            </a:r>
            <a:r>
              <a:rPr lang="en-US" sz="2400" dirty="0" err="1"/>
              <a:t>Dolayısıyla</a:t>
            </a:r>
            <a:r>
              <a:rPr lang="en-US" sz="2400" dirty="0"/>
              <a:t> </a:t>
            </a:r>
            <a:r>
              <a:rPr lang="en-US" sz="2400" dirty="0" err="1"/>
              <a:t>toplum</a:t>
            </a:r>
            <a:r>
              <a:rPr lang="en-US" sz="2400" dirty="0"/>
              <a:t> </a:t>
            </a:r>
            <a:r>
              <a:rPr lang="en-US" sz="2400" dirty="0" err="1"/>
              <a:t>maslahatına</a:t>
            </a:r>
            <a:r>
              <a:rPr lang="en-US" sz="2400" dirty="0"/>
              <a:t> </a:t>
            </a:r>
            <a:r>
              <a:rPr lang="en-US" sz="2400" dirty="0" err="1"/>
              <a:t>açıkça</a:t>
            </a:r>
            <a:r>
              <a:rPr lang="en-US" sz="2400" dirty="0"/>
              <a:t> </a:t>
            </a:r>
            <a:r>
              <a:rPr lang="en-US" sz="2400" dirty="0" err="1"/>
              <a:t>ters</a:t>
            </a:r>
            <a:r>
              <a:rPr lang="en-US" sz="2400" dirty="0"/>
              <a:t> </a:t>
            </a:r>
            <a:r>
              <a:rPr lang="en-US" sz="2400" dirty="0" err="1" smtClean="0"/>
              <a:t>olan</a:t>
            </a:r>
            <a:r>
              <a:rPr lang="tr-TR" sz="2400" dirty="0" smtClean="0"/>
              <a:t> bu uygulama</a:t>
            </a:r>
            <a:r>
              <a:rPr lang="en-US" sz="2400" dirty="0" smtClean="0"/>
              <a:t>, </a:t>
            </a:r>
            <a:r>
              <a:rPr lang="en-US" sz="2400" dirty="0" err="1"/>
              <a:t>masrafsız</a:t>
            </a:r>
            <a:r>
              <a:rPr lang="en-US" sz="2400" dirty="0"/>
              <a:t> </a:t>
            </a:r>
            <a:r>
              <a:rPr lang="en-US" sz="2400" dirty="0" err="1"/>
              <a:t>ve</a:t>
            </a:r>
            <a:r>
              <a:rPr lang="en-US" sz="2400" dirty="0"/>
              <a:t> </a:t>
            </a:r>
            <a:r>
              <a:rPr lang="en-US" sz="2400" dirty="0" err="1"/>
              <a:t>külfetsiz</a:t>
            </a:r>
            <a:r>
              <a:rPr lang="en-US" sz="2400" dirty="0"/>
              <a:t> </a:t>
            </a:r>
            <a:r>
              <a:rPr lang="en-US" sz="2400" dirty="0" err="1"/>
              <a:t>bir</a:t>
            </a:r>
            <a:r>
              <a:rPr lang="en-US" sz="2400" dirty="0"/>
              <a:t> para </a:t>
            </a:r>
            <a:r>
              <a:rPr lang="en-US" sz="2400" dirty="0" err="1"/>
              <a:t>kazanma</a:t>
            </a:r>
            <a:r>
              <a:rPr lang="en-US" sz="2400" dirty="0"/>
              <a:t> </a:t>
            </a:r>
            <a:r>
              <a:rPr lang="en-US" sz="2400" dirty="0" err="1"/>
              <a:t>vesilesi</a:t>
            </a:r>
            <a:r>
              <a:rPr lang="en-US" sz="2400" dirty="0"/>
              <a:t> </a:t>
            </a:r>
            <a:r>
              <a:rPr lang="en-US" sz="2400" dirty="0" err="1" smtClean="0"/>
              <a:t>ol</a:t>
            </a:r>
            <a:r>
              <a:rPr lang="tr-TR" sz="2400" dirty="0" smtClean="0"/>
              <a:t>maktadır.</a:t>
            </a:r>
          </a:p>
          <a:p>
            <a:pPr marL="45720" indent="0">
              <a:buNone/>
            </a:pPr>
            <a:endParaRPr lang="tr-TR" sz="2400" dirty="0" smtClean="0"/>
          </a:p>
          <a:p>
            <a:pPr marL="45720" indent="0">
              <a:buNone/>
            </a:pPr>
            <a:r>
              <a:rPr lang="tr-TR" sz="2400" dirty="0" smtClean="0"/>
              <a:t>Günümüzde, mesela, internet üzerinden araba alım-satımı yoluyla aslında hakiki alıcı ve satıcıya hiçbir faydası sunmayan pek çok aracı insan suni biçimde fiyatların artışına sebep olmaktadırlar. Bu da bilinen, görülen açık bir durumdur.</a:t>
            </a:r>
          </a:p>
        </p:txBody>
      </p:sp>
      <p:sp>
        <p:nvSpPr>
          <p:cNvPr id="3" name="Başlık 2"/>
          <p:cNvSpPr>
            <a:spLocks noGrp="1"/>
          </p:cNvSpPr>
          <p:nvPr>
            <p:ph type="title"/>
          </p:nvPr>
        </p:nvSpPr>
        <p:spPr/>
        <p:txBody>
          <a:bodyPr/>
          <a:lstStyle/>
          <a:p>
            <a:pPr lvl="0"/>
            <a:r>
              <a:rPr lang="en-US" b="1" i="1" dirty="0"/>
              <a:t>Malı </a:t>
            </a:r>
            <a:r>
              <a:rPr lang="en-US" b="1" i="1" dirty="0" err="1"/>
              <a:t>Teslim</a:t>
            </a:r>
            <a:r>
              <a:rPr lang="en-US" b="1" i="1" dirty="0"/>
              <a:t> </a:t>
            </a:r>
            <a:r>
              <a:rPr lang="en-US" b="1" i="1" dirty="0" err="1"/>
              <a:t>Almadan</a:t>
            </a:r>
            <a:r>
              <a:rPr lang="en-US" b="1" i="1" dirty="0"/>
              <a:t> </a:t>
            </a:r>
            <a:r>
              <a:rPr lang="en-US" b="1" i="1" dirty="0" err="1"/>
              <a:t>Satmanın</a:t>
            </a:r>
            <a:r>
              <a:rPr lang="en-US" b="1" i="1" dirty="0"/>
              <a:t> </a:t>
            </a:r>
            <a:r>
              <a:rPr lang="en-US" b="1" i="1" dirty="0" err="1" smtClean="0"/>
              <a:t>Yasaklanması</a:t>
            </a:r>
            <a:endParaRPr lang="tr-TR" dirty="0"/>
          </a:p>
        </p:txBody>
      </p:sp>
    </p:spTree>
    <p:extLst>
      <p:ext uri="{BB962C8B-B14F-4D97-AF65-F5344CB8AC3E}">
        <p14:creationId xmlns:p14="http://schemas.microsoft.com/office/powerpoint/2010/main" val="2908063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en-US" sz="2400" dirty="0"/>
              <a:t>“</a:t>
            </a:r>
            <a:r>
              <a:rPr lang="en-US" sz="2400" i="1" dirty="0"/>
              <a:t>Her </a:t>
            </a:r>
            <a:r>
              <a:rPr lang="en-US" sz="2400" i="1" dirty="0" err="1"/>
              <a:t>kim</a:t>
            </a:r>
            <a:r>
              <a:rPr lang="en-US" sz="2400" i="1" dirty="0"/>
              <a:t> </a:t>
            </a:r>
            <a:r>
              <a:rPr lang="en-US" sz="2400" i="1" dirty="0" err="1"/>
              <a:t>bir</a:t>
            </a:r>
            <a:r>
              <a:rPr lang="en-US" sz="2400" i="1" dirty="0"/>
              <a:t> </a:t>
            </a:r>
            <a:r>
              <a:rPr lang="en-US" sz="2400" i="1" dirty="0" err="1"/>
              <a:t>yiyecek</a:t>
            </a:r>
            <a:r>
              <a:rPr lang="en-US" sz="2400" i="1" dirty="0"/>
              <a:t> satın </a:t>
            </a:r>
            <a:r>
              <a:rPr lang="en-US" sz="2400" i="1" dirty="0" err="1"/>
              <a:t>alırsa</a:t>
            </a:r>
            <a:r>
              <a:rPr lang="en-US" sz="2400" i="1" dirty="0"/>
              <a:t>, o </a:t>
            </a:r>
            <a:r>
              <a:rPr lang="en-US" sz="2400" i="1" dirty="0" err="1"/>
              <a:t>yiyeceği</a:t>
            </a:r>
            <a:r>
              <a:rPr lang="en-US" sz="2400" i="1" dirty="0"/>
              <a:t> </a:t>
            </a:r>
            <a:r>
              <a:rPr lang="en-US" sz="2400" i="1" dirty="0" err="1"/>
              <a:t>ölçtürüp</a:t>
            </a:r>
            <a:r>
              <a:rPr lang="en-US" sz="2400" i="1" dirty="0"/>
              <a:t> </a:t>
            </a:r>
            <a:r>
              <a:rPr lang="en-US" sz="2400" i="1" dirty="0" err="1"/>
              <a:t>teslim</a:t>
            </a:r>
            <a:r>
              <a:rPr lang="en-US" sz="2400" i="1" dirty="0"/>
              <a:t> </a:t>
            </a:r>
            <a:r>
              <a:rPr lang="en-US" sz="2400" i="1" dirty="0" err="1"/>
              <a:t>almadık­ça</a:t>
            </a:r>
            <a:r>
              <a:rPr lang="en-US" sz="2400" i="1" dirty="0"/>
              <a:t> </a:t>
            </a:r>
            <a:r>
              <a:rPr lang="en-US" sz="2400" i="1" dirty="0" err="1"/>
              <a:t>satmasın</a:t>
            </a:r>
            <a:r>
              <a:rPr lang="en-US" sz="2400" i="1" dirty="0"/>
              <a:t>.”</a:t>
            </a:r>
            <a:r>
              <a:rPr lang="en-US" sz="2400" dirty="0"/>
              <a:t> </a:t>
            </a:r>
            <a:r>
              <a:rPr lang="tr-TR" sz="2400" dirty="0" err="1"/>
              <a:t>Buhârî</a:t>
            </a:r>
            <a:r>
              <a:rPr lang="tr-TR" sz="2400" dirty="0"/>
              <a:t>, </a:t>
            </a:r>
            <a:r>
              <a:rPr lang="tr-TR" sz="2400" dirty="0" err="1"/>
              <a:t>Buyû</a:t>
            </a:r>
            <a:r>
              <a:rPr lang="tr-TR" sz="2400" dirty="0"/>
              <a:t>’ </a:t>
            </a:r>
            <a:r>
              <a:rPr lang="tr-TR" sz="2400" dirty="0" smtClean="0"/>
              <a:t>49</a:t>
            </a:r>
            <a:endParaRPr lang="tr-TR" sz="2400" dirty="0"/>
          </a:p>
          <a:p>
            <a:pPr marL="45720" indent="0">
              <a:buNone/>
            </a:pPr>
            <a:endParaRPr lang="tr-TR" sz="2400" dirty="0"/>
          </a:p>
          <a:p>
            <a:r>
              <a:rPr lang="en-US" sz="2400" dirty="0"/>
              <a:t>“İbn </a:t>
            </a:r>
            <a:r>
              <a:rPr lang="en-US" sz="2400" dirty="0" err="1"/>
              <a:t>Abbâs</a:t>
            </a:r>
            <a:r>
              <a:rPr lang="en-US" sz="2400" dirty="0"/>
              <a:t> (r): </a:t>
            </a:r>
            <a:r>
              <a:rPr lang="en-US" sz="2400" dirty="0" err="1"/>
              <a:t>Resûlullah</a:t>
            </a:r>
            <a:r>
              <a:rPr lang="en-US" sz="2400" dirty="0"/>
              <a:t> (s), satın </a:t>
            </a:r>
            <a:r>
              <a:rPr lang="en-US" sz="2400" dirty="0" err="1"/>
              <a:t>aldığı</a:t>
            </a:r>
            <a:r>
              <a:rPr lang="en-US" sz="2400" dirty="0"/>
              <a:t> </a:t>
            </a:r>
            <a:r>
              <a:rPr lang="en-US" sz="2400" dirty="0" err="1"/>
              <a:t>yiye­cek</a:t>
            </a:r>
            <a:r>
              <a:rPr lang="en-US" sz="2400" dirty="0"/>
              <a:t> </a:t>
            </a:r>
            <a:r>
              <a:rPr lang="en-US" sz="2400" dirty="0" err="1"/>
              <a:t>maddesini</a:t>
            </a:r>
            <a:r>
              <a:rPr lang="en-US" sz="2400" dirty="0"/>
              <a:t> </a:t>
            </a:r>
            <a:r>
              <a:rPr lang="en-US" sz="2400" dirty="0" err="1"/>
              <a:t>tamamen</a:t>
            </a:r>
            <a:r>
              <a:rPr lang="en-US" sz="2400" dirty="0"/>
              <a:t> </a:t>
            </a:r>
            <a:r>
              <a:rPr lang="en-US" sz="2400" dirty="0" err="1"/>
              <a:t>teslim</a:t>
            </a:r>
            <a:r>
              <a:rPr lang="en-US" sz="2400" dirty="0"/>
              <a:t> </a:t>
            </a:r>
            <a:r>
              <a:rPr lang="en-US" sz="2400" dirty="0" err="1"/>
              <a:t>alıncaya</a:t>
            </a:r>
            <a:r>
              <a:rPr lang="en-US" sz="2400" dirty="0"/>
              <a:t> </a:t>
            </a:r>
            <a:r>
              <a:rPr lang="en-US" sz="2400" dirty="0" err="1"/>
              <a:t>kadar</a:t>
            </a:r>
            <a:r>
              <a:rPr lang="en-US" sz="2400" dirty="0"/>
              <a:t> </a:t>
            </a:r>
            <a:r>
              <a:rPr lang="en-US" sz="2400" dirty="0" err="1"/>
              <a:t>başka</a:t>
            </a:r>
            <a:r>
              <a:rPr lang="en-US" sz="2400" dirty="0"/>
              <a:t> </a:t>
            </a:r>
            <a:r>
              <a:rPr lang="en-US" sz="2400" dirty="0" err="1"/>
              <a:t>bir</a:t>
            </a:r>
            <a:r>
              <a:rPr lang="en-US" sz="2400" dirty="0"/>
              <a:t> </a:t>
            </a:r>
            <a:r>
              <a:rPr lang="en-US" sz="2400" dirty="0" err="1"/>
              <a:t>müşteriye</a:t>
            </a:r>
            <a:r>
              <a:rPr lang="en-US" sz="2400" dirty="0"/>
              <a:t> </a:t>
            </a:r>
            <a:r>
              <a:rPr lang="en-US" sz="2400" dirty="0" err="1"/>
              <a:t>satmayı</a:t>
            </a:r>
            <a:r>
              <a:rPr lang="en-US" sz="2400" dirty="0"/>
              <a:t> </a:t>
            </a:r>
            <a:r>
              <a:rPr lang="en-US" sz="2400" dirty="0" err="1"/>
              <a:t>yasakladı</a:t>
            </a:r>
            <a:r>
              <a:rPr lang="en-US" sz="2400" dirty="0"/>
              <a:t>, </a:t>
            </a:r>
            <a:r>
              <a:rPr lang="en-US" sz="2400" dirty="0" err="1"/>
              <a:t>demiştir</a:t>
            </a:r>
            <a:r>
              <a:rPr lang="en-US" sz="2400" dirty="0"/>
              <a:t>. Ben (</a:t>
            </a:r>
            <a:r>
              <a:rPr lang="en-US" sz="2400" dirty="0" err="1" smtClean="0"/>
              <a:t>Tâvûs</a:t>
            </a:r>
            <a:r>
              <a:rPr lang="en-US" sz="2400" dirty="0" smtClean="0"/>
              <a:t>), </a:t>
            </a:r>
            <a:r>
              <a:rPr lang="en-US" sz="2400" dirty="0"/>
              <a:t>İbn </a:t>
            </a:r>
            <a:r>
              <a:rPr lang="en-US" sz="2400" dirty="0" err="1"/>
              <a:t>Abbâs'a</a:t>
            </a:r>
            <a:r>
              <a:rPr lang="en-US" sz="2400" dirty="0"/>
              <a:t>:  </a:t>
            </a:r>
            <a:r>
              <a:rPr lang="en-US" sz="2400" dirty="0" err="1"/>
              <a:t>Böyle</a:t>
            </a:r>
            <a:r>
              <a:rPr lang="en-US" sz="2400" dirty="0"/>
              <a:t> </a:t>
            </a:r>
            <a:r>
              <a:rPr lang="en-US" sz="2400" dirty="0" err="1"/>
              <a:t>bir</a:t>
            </a:r>
            <a:r>
              <a:rPr lang="en-US" sz="2400" dirty="0"/>
              <a:t> </a:t>
            </a:r>
            <a:r>
              <a:rPr lang="en-US" sz="2400" dirty="0" err="1"/>
              <a:t>satış</a:t>
            </a:r>
            <a:r>
              <a:rPr lang="en-US" sz="2400" dirty="0"/>
              <a:t> </a:t>
            </a:r>
            <a:r>
              <a:rPr lang="en-US" sz="2400" dirty="0" err="1"/>
              <a:t>yasağının</a:t>
            </a:r>
            <a:r>
              <a:rPr lang="en-US" sz="2400" dirty="0"/>
              <a:t> </a:t>
            </a:r>
            <a:r>
              <a:rPr lang="en-US" sz="2400" dirty="0" err="1"/>
              <a:t>sebebi</a:t>
            </a:r>
            <a:r>
              <a:rPr lang="en-US" sz="2400" dirty="0"/>
              <a:t> </a:t>
            </a:r>
            <a:r>
              <a:rPr lang="en-US" sz="2400" dirty="0" err="1"/>
              <a:t>nedir</a:t>
            </a:r>
            <a:r>
              <a:rPr lang="en-US" sz="2400" dirty="0"/>
              <a:t>? </a:t>
            </a:r>
            <a:r>
              <a:rPr lang="en-US" sz="2400" dirty="0" err="1"/>
              <a:t>diye</a:t>
            </a:r>
            <a:r>
              <a:rPr lang="en-US" sz="2400" dirty="0"/>
              <a:t> </a:t>
            </a:r>
            <a:r>
              <a:rPr lang="en-US" sz="2400" dirty="0" err="1"/>
              <a:t>sordum</a:t>
            </a:r>
            <a:r>
              <a:rPr lang="en-US" sz="2400" dirty="0"/>
              <a:t>, İbn </a:t>
            </a:r>
            <a:r>
              <a:rPr lang="en-US" sz="2400" dirty="0" err="1"/>
              <a:t>Abbâs</a:t>
            </a:r>
            <a:r>
              <a:rPr lang="en-US" sz="2400" dirty="0"/>
              <a:t>: </a:t>
            </a:r>
            <a:r>
              <a:rPr lang="en-US" sz="2400" dirty="0" err="1"/>
              <a:t>Müşterinin</a:t>
            </a:r>
            <a:r>
              <a:rPr lang="en-US" sz="2400" dirty="0"/>
              <a:t> satın </a:t>
            </a:r>
            <a:r>
              <a:rPr lang="en-US" sz="2400" dirty="0" err="1"/>
              <a:t>aldığı</a:t>
            </a:r>
            <a:r>
              <a:rPr lang="en-US" sz="2400" dirty="0"/>
              <a:t> </a:t>
            </a:r>
            <a:r>
              <a:rPr lang="en-US" sz="2400" dirty="0" err="1"/>
              <a:t>herhangi</a:t>
            </a:r>
            <a:r>
              <a:rPr lang="en-US" sz="2400" dirty="0"/>
              <a:t> </a:t>
            </a:r>
            <a:r>
              <a:rPr lang="en-US" sz="2400" dirty="0" err="1"/>
              <a:t>bir</a:t>
            </a:r>
            <a:r>
              <a:rPr lang="en-US" sz="2400" dirty="0"/>
              <a:t> </a:t>
            </a:r>
            <a:r>
              <a:rPr lang="en-US" sz="2400" dirty="0" err="1"/>
              <a:t>gıda</a:t>
            </a:r>
            <a:r>
              <a:rPr lang="en-US" sz="2400" dirty="0"/>
              <a:t> </a:t>
            </a:r>
            <a:r>
              <a:rPr lang="en-US" sz="2400" dirty="0" err="1"/>
              <a:t>maddesini</a:t>
            </a:r>
            <a:r>
              <a:rPr lang="en-US" sz="2400" dirty="0"/>
              <a:t> </a:t>
            </a:r>
            <a:r>
              <a:rPr lang="tr-TR" sz="2400" dirty="0" smtClean="0"/>
              <a:t>almadan </a:t>
            </a:r>
            <a:r>
              <a:rPr lang="en-US" sz="2400" dirty="0" err="1" smtClean="0"/>
              <a:t>ve</a:t>
            </a:r>
            <a:r>
              <a:rPr lang="en-US" sz="2400" dirty="0" smtClean="0"/>
              <a:t> </a:t>
            </a:r>
            <a:r>
              <a:rPr lang="en-US" sz="2400" dirty="0" err="1"/>
              <a:t>nakletmeden</a:t>
            </a:r>
            <a:r>
              <a:rPr lang="en-US" sz="2400" dirty="0"/>
              <a:t> </a:t>
            </a:r>
            <a:r>
              <a:rPr lang="en-US" sz="2400" dirty="0" err="1"/>
              <a:t>başkasına</a:t>
            </a:r>
            <a:r>
              <a:rPr lang="en-US" sz="2400" dirty="0"/>
              <a:t> </a:t>
            </a:r>
            <a:r>
              <a:rPr lang="en-US" sz="2400" dirty="0" err="1"/>
              <a:t>satması</a:t>
            </a:r>
            <a:r>
              <a:rPr lang="en-US" sz="2400" dirty="0"/>
              <a:t>, </a:t>
            </a:r>
            <a:r>
              <a:rPr lang="en-US" sz="2400" b="1" dirty="0" err="1"/>
              <a:t>parayı</a:t>
            </a:r>
            <a:r>
              <a:rPr lang="en-US" sz="2400" b="1" dirty="0"/>
              <a:t> para </a:t>
            </a:r>
            <a:r>
              <a:rPr lang="en-US" sz="2400" b="1" dirty="0" err="1"/>
              <a:t>ile</a:t>
            </a:r>
            <a:r>
              <a:rPr lang="en-US" sz="2400" b="1" dirty="0"/>
              <a:t> </a:t>
            </a:r>
            <a:r>
              <a:rPr lang="en-US" sz="2400" b="1" dirty="0" err="1"/>
              <a:t>satmak</a:t>
            </a:r>
            <a:r>
              <a:rPr lang="en-US" sz="2400" b="1" dirty="0"/>
              <a:t> </a:t>
            </a:r>
            <a:r>
              <a:rPr lang="en-US" sz="2400" b="1" dirty="0" err="1"/>
              <a:t>demektir</a:t>
            </a:r>
            <a:r>
              <a:rPr lang="en-US" sz="2400" b="1" dirty="0"/>
              <a:t>. </a:t>
            </a:r>
            <a:r>
              <a:rPr lang="en-US" sz="2400" b="1" dirty="0" err="1"/>
              <a:t>Hâl­buki</a:t>
            </a:r>
            <a:r>
              <a:rPr lang="en-US" sz="2400" b="1" dirty="0"/>
              <a:t> </a:t>
            </a:r>
            <a:r>
              <a:rPr lang="en-US" sz="2400" b="1" dirty="0" err="1"/>
              <a:t>ortada</a:t>
            </a:r>
            <a:r>
              <a:rPr lang="en-US" sz="2400" b="1" dirty="0"/>
              <a:t> satın </a:t>
            </a:r>
            <a:r>
              <a:rPr lang="en-US" sz="2400" b="1" dirty="0" err="1"/>
              <a:t>alınmış</a:t>
            </a:r>
            <a:r>
              <a:rPr lang="en-US" sz="2400" b="1" dirty="0"/>
              <a:t> </a:t>
            </a:r>
            <a:r>
              <a:rPr lang="en-US" sz="2400" b="1" dirty="0" err="1"/>
              <a:t>olan</a:t>
            </a:r>
            <a:r>
              <a:rPr lang="en-US" sz="2400" b="1" dirty="0"/>
              <a:t> </a:t>
            </a:r>
            <a:r>
              <a:rPr lang="en-US" sz="2400" b="1" dirty="0" err="1"/>
              <a:t>malın</a:t>
            </a:r>
            <a:r>
              <a:rPr lang="en-US" sz="2400" b="1" dirty="0"/>
              <a:t> </a:t>
            </a:r>
            <a:r>
              <a:rPr lang="en-US" sz="2400" b="1" dirty="0" err="1"/>
              <a:t>edası</a:t>
            </a:r>
            <a:r>
              <a:rPr lang="en-US" sz="2400" b="1" dirty="0"/>
              <a:t> </a:t>
            </a:r>
            <a:r>
              <a:rPr lang="en-US" sz="2400" b="1" dirty="0" err="1"/>
              <a:t>geri</a:t>
            </a:r>
            <a:r>
              <a:rPr lang="en-US" sz="2400" b="1" dirty="0"/>
              <a:t> </a:t>
            </a:r>
            <a:r>
              <a:rPr lang="en-US" sz="2400" b="1" dirty="0" err="1"/>
              <a:t>bırakılmıştır</a:t>
            </a:r>
            <a:r>
              <a:rPr lang="en-US" sz="2400" b="1" dirty="0"/>
              <a:t>,</a:t>
            </a:r>
            <a:r>
              <a:rPr lang="en-US" sz="2400" dirty="0"/>
              <a:t> </a:t>
            </a:r>
            <a:r>
              <a:rPr lang="en-US" sz="2400" dirty="0" err="1"/>
              <a:t>dedi</a:t>
            </a:r>
            <a:r>
              <a:rPr lang="en-US" sz="2400" dirty="0"/>
              <a:t>.” </a:t>
            </a:r>
            <a:r>
              <a:rPr lang="tr-TR" sz="2400" dirty="0" err="1" smtClean="0"/>
              <a:t>Buhârî</a:t>
            </a:r>
            <a:r>
              <a:rPr lang="tr-TR" sz="2400" dirty="0"/>
              <a:t>, </a:t>
            </a:r>
            <a:r>
              <a:rPr lang="tr-TR" sz="2400" dirty="0" err="1"/>
              <a:t>Buyû</a:t>
            </a:r>
            <a:r>
              <a:rPr lang="tr-TR" sz="2400" dirty="0"/>
              <a:t>’ </a:t>
            </a:r>
            <a:r>
              <a:rPr lang="tr-TR" sz="2400" dirty="0" smtClean="0"/>
              <a:t>54</a:t>
            </a:r>
            <a:endParaRPr lang="tr-TR" sz="2400" dirty="0"/>
          </a:p>
          <a:p>
            <a:endParaRPr lang="tr-TR" dirty="0"/>
          </a:p>
        </p:txBody>
      </p:sp>
      <p:sp>
        <p:nvSpPr>
          <p:cNvPr id="3" name="Başlık 2"/>
          <p:cNvSpPr>
            <a:spLocks noGrp="1"/>
          </p:cNvSpPr>
          <p:nvPr>
            <p:ph type="title"/>
          </p:nvPr>
        </p:nvSpPr>
        <p:spPr/>
        <p:txBody>
          <a:bodyPr/>
          <a:lstStyle/>
          <a:p>
            <a:r>
              <a:rPr lang="en-US" b="1" i="1" dirty="0"/>
              <a:t>Malı </a:t>
            </a:r>
            <a:r>
              <a:rPr lang="en-US" b="1" i="1" dirty="0" err="1"/>
              <a:t>Teslim</a:t>
            </a:r>
            <a:r>
              <a:rPr lang="en-US" b="1" i="1" dirty="0"/>
              <a:t> </a:t>
            </a:r>
            <a:r>
              <a:rPr lang="en-US" b="1" i="1" dirty="0" err="1"/>
              <a:t>Almadan</a:t>
            </a:r>
            <a:r>
              <a:rPr lang="en-US" b="1" i="1" dirty="0"/>
              <a:t> </a:t>
            </a:r>
            <a:r>
              <a:rPr lang="en-US" b="1" i="1" dirty="0" err="1"/>
              <a:t>Satmanın</a:t>
            </a:r>
            <a:r>
              <a:rPr lang="en-US" b="1" i="1" dirty="0"/>
              <a:t> </a:t>
            </a:r>
            <a:r>
              <a:rPr lang="en-US" b="1" i="1" dirty="0" err="1"/>
              <a:t>Yasaklanması</a:t>
            </a:r>
            <a:endParaRPr lang="tr-TR" dirty="0"/>
          </a:p>
        </p:txBody>
      </p:sp>
    </p:spTree>
    <p:extLst>
      <p:ext uri="{BB962C8B-B14F-4D97-AF65-F5344CB8AC3E}">
        <p14:creationId xmlns:p14="http://schemas.microsoft.com/office/powerpoint/2010/main" val="34962650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541872"/>
            <a:ext cx="8407893" cy="4407408"/>
          </a:xfrm>
        </p:spPr>
        <p:txBody>
          <a:bodyPr>
            <a:noAutofit/>
          </a:bodyPr>
          <a:lstStyle/>
          <a:p>
            <a:r>
              <a:rPr lang="en-US" sz="2400" dirty="0" err="1"/>
              <a:t>Erzak</a:t>
            </a:r>
            <a:r>
              <a:rPr lang="en-US" sz="2400" dirty="0"/>
              <a:t> </a:t>
            </a:r>
            <a:r>
              <a:rPr lang="en-US" sz="2400" dirty="0" err="1" smtClean="0"/>
              <a:t>herkesin</a:t>
            </a:r>
            <a:r>
              <a:rPr lang="en-US" sz="2400" dirty="0" smtClean="0"/>
              <a:t> </a:t>
            </a:r>
            <a:r>
              <a:rPr lang="en-US" sz="2400" dirty="0"/>
              <a:t>her zaman </a:t>
            </a:r>
            <a:r>
              <a:rPr lang="en-US" sz="2400" dirty="0" err="1"/>
              <a:t>ihtiyaç</a:t>
            </a:r>
            <a:r>
              <a:rPr lang="en-US" sz="2400" dirty="0"/>
              <a:t> </a:t>
            </a:r>
            <a:r>
              <a:rPr lang="en-US" sz="2400" dirty="0" err="1"/>
              <a:t>duyduğu</a:t>
            </a:r>
            <a:r>
              <a:rPr lang="en-US" sz="2400" dirty="0"/>
              <a:t> </a:t>
            </a:r>
            <a:r>
              <a:rPr lang="en-US" sz="2400" dirty="0" err="1"/>
              <a:t>maddelerdir</a:t>
            </a:r>
            <a:r>
              <a:rPr lang="en-US" sz="2400" dirty="0"/>
              <a:t>. </a:t>
            </a:r>
            <a:r>
              <a:rPr lang="en-US" sz="2400" dirty="0" err="1"/>
              <a:t>Bunun</a:t>
            </a:r>
            <a:r>
              <a:rPr lang="en-US" sz="2400" dirty="0"/>
              <a:t> </a:t>
            </a:r>
            <a:r>
              <a:rPr lang="en-US" sz="2400" dirty="0" err="1"/>
              <a:t>stok</a:t>
            </a:r>
            <a:r>
              <a:rPr lang="en-US" sz="2400" dirty="0"/>
              <a:t> </a:t>
            </a:r>
            <a:r>
              <a:rPr lang="en-US" sz="2400" dirty="0" err="1"/>
              <a:t>edilmesi</a:t>
            </a:r>
            <a:r>
              <a:rPr lang="en-US" sz="2400" dirty="0"/>
              <a:t>, </a:t>
            </a:r>
            <a:r>
              <a:rPr lang="en-US" sz="2400" dirty="0" err="1"/>
              <a:t>yer</a:t>
            </a:r>
            <a:r>
              <a:rPr lang="en-US" sz="2400" dirty="0"/>
              <a:t> </a:t>
            </a:r>
            <a:r>
              <a:rPr lang="en-US" sz="2400" dirty="0" err="1"/>
              <a:t>değiştirme­den</a:t>
            </a:r>
            <a:r>
              <a:rPr lang="en-US" sz="2400" dirty="0"/>
              <a:t> el </a:t>
            </a:r>
            <a:r>
              <a:rPr lang="en-US" sz="2400" dirty="0" err="1"/>
              <a:t>değiştirmesi</a:t>
            </a:r>
            <a:r>
              <a:rPr lang="en-US" sz="2400" dirty="0"/>
              <a:t> </a:t>
            </a:r>
            <a:r>
              <a:rPr lang="en-US" sz="2400" dirty="0" err="1"/>
              <a:t>ve</a:t>
            </a:r>
            <a:r>
              <a:rPr lang="en-US" sz="2400" dirty="0"/>
              <a:t> </a:t>
            </a:r>
            <a:r>
              <a:rPr lang="en-US" sz="2400" dirty="0" err="1"/>
              <a:t>pazara</a:t>
            </a:r>
            <a:r>
              <a:rPr lang="en-US" sz="2400" dirty="0"/>
              <a:t> </a:t>
            </a:r>
            <a:r>
              <a:rPr lang="en-US" sz="2400" dirty="0" err="1"/>
              <a:t>sevk</a:t>
            </a:r>
            <a:r>
              <a:rPr lang="en-US" sz="2400" dirty="0"/>
              <a:t> </a:t>
            </a:r>
            <a:r>
              <a:rPr lang="en-US" sz="2400" dirty="0" err="1"/>
              <a:t>edilmemesi</a:t>
            </a:r>
            <a:r>
              <a:rPr lang="en-US" sz="2400" dirty="0"/>
              <a:t> </a:t>
            </a:r>
            <a:r>
              <a:rPr lang="en-US" sz="2400" dirty="0" err="1"/>
              <a:t>piyasada</a:t>
            </a:r>
            <a:r>
              <a:rPr lang="en-US" sz="2400" dirty="0"/>
              <a:t> </a:t>
            </a:r>
            <a:r>
              <a:rPr lang="en-US" sz="2400" dirty="0" err="1"/>
              <a:t>bir</a:t>
            </a:r>
            <a:r>
              <a:rPr lang="en-US" sz="2400" dirty="0"/>
              <a:t> </a:t>
            </a:r>
            <a:r>
              <a:rPr lang="en-US" sz="2400" dirty="0" err="1"/>
              <a:t>darlığın</a:t>
            </a:r>
            <a:r>
              <a:rPr lang="en-US" sz="2400" dirty="0"/>
              <a:t> </a:t>
            </a:r>
            <a:r>
              <a:rPr lang="en-US" sz="2400" dirty="0" err="1"/>
              <a:t>doğmasına</a:t>
            </a:r>
            <a:r>
              <a:rPr lang="en-US" sz="2400" dirty="0"/>
              <a:t> </a:t>
            </a:r>
            <a:r>
              <a:rPr lang="en-US" sz="2400" dirty="0" err="1"/>
              <a:t>ve</a:t>
            </a:r>
            <a:r>
              <a:rPr lang="en-US" sz="2400" dirty="0"/>
              <a:t> </a:t>
            </a:r>
            <a:r>
              <a:rPr lang="en-US" sz="2400" dirty="0" err="1"/>
              <a:t>ihtikâra</a:t>
            </a:r>
            <a:r>
              <a:rPr lang="en-US" sz="2400" dirty="0"/>
              <a:t> </a:t>
            </a:r>
            <a:r>
              <a:rPr lang="en-US" sz="2400" dirty="0" err="1"/>
              <a:t>yol</a:t>
            </a:r>
            <a:r>
              <a:rPr lang="en-US" sz="2400" dirty="0"/>
              <a:t> </a:t>
            </a:r>
            <a:r>
              <a:rPr lang="en-US" sz="2400" dirty="0" err="1"/>
              <a:t>açabilir</a:t>
            </a:r>
            <a:r>
              <a:rPr lang="en-US" sz="2400" dirty="0"/>
              <a:t>. </a:t>
            </a:r>
            <a:r>
              <a:rPr lang="en-US" sz="2400" dirty="0" err="1" smtClean="0"/>
              <a:t>Meselâ</a:t>
            </a:r>
            <a:r>
              <a:rPr lang="en-US" sz="2400" dirty="0" smtClean="0"/>
              <a:t> </a:t>
            </a:r>
            <a:r>
              <a:rPr lang="en-US" sz="2400" dirty="0"/>
              <a:t>depo </a:t>
            </a:r>
            <a:r>
              <a:rPr lang="en-US" sz="2400" dirty="0" err="1"/>
              <a:t>edilmiş</a:t>
            </a:r>
            <a:r>
              <a:rPr lang="en-US" sz="2400" dirty="0"/>
              <a:t> </a:t>
            </a:r>
            <a:r>
              <a:rPr lang="en-US" sz="2400" dirty="0" err="1"/>
              <a:t>bir</a:t>
            </a:r>
            <a:r>
              <a:rPr lang="en-US" sz="2400" dirty="0"/>
              <a:t> </a:t>
            </a:r>
            <a:r>
              <a:rPr lang="en-US" sz="2400" dirty="0" err="1"/>
              <a:t>er­zak</a:t>
            </a:r>
            <a:r>
              <a:rPr lang="en-US" sz="2400" dirty="0"/>
              <a:t> </a:t>
            </a:r>
            <a:r>
              <a:rPr lang="en-US" sz="2400" dirty="0" err="1"/>
              <a:t>düşünelim</a:t>
            </a:r>
            <a:r>
              <a:rPr lang="en-US" sz="2400" dirty="0"/>
              <a:t>. </a:t>
            </a:r>
            <a:r>
              <a:rPr lang="en-US" sz="2400" dirty="0" err="1"/>
              <a:t>Müşteri</a:t>
            </a:r>
            <a:r>
              <a:rPr lang="en-US" sz="2400" dirty="0"/>
              <a:t> </a:t>
            </a:r>
            <a:r>
              <a:rPr lang="en-US" sz="2400" dirty="0" err="1"/>
              <a:t>bunu</a:t>
            </a:r>
            <a:r>
              <a:rPr lang="en-US" sz="2400" dirty="0"/>
              <a:t> </a:t>
            </a:r>
            <a:r>
              <a:rPr lang="en-US" sz="2400" dirty="0" err="1"/>
              <a:t>onbin</a:t>
            </a:r>
            <a:r>
              <a:rPr lang="en-US" sz="2400" dirty="0"/>
              <a:t> </a:t>
            </a:r>
            <a:r>
              <a:rPr lang="en-US" sz="2400" dirty="0" err="1"/>
              <a:t>liraya</a:t>
            </a:r>
            <a:r>
              <a:rPr lang="en-US" sz="2400" dirty="0"/>
              <a:t> </a:t>
            </a:r>
            <a:r>
              <a:rPr lang="en-US" sz="2400" dirty="0" err="1"/>
              <a:t>alır</a:t>
            </a:r>
            <a:r>
              <a:rPr lang="en-US" sz="2400" dirty="0"/>
              <a:t>. </a:t>
            </a:r>
            <a:r>
              <a:rPr lang="en-US" sz="2400" dirty="0" err="1"/>
              <a:t>Ama</a:t>
            </a:r>
            <a:r>
              <a:rPr lang="en-US" sz="2400" dirty="0"/>
              <a:t> el </a:t>
            </a:r>
            <a:r>
              <a:rPr lang="en-US" sz="2400" dirty="0" err="1"/>
              <a:t>sürmeden</a:t>
            </a:r>
            <a:r>
              <a:rPr lang="en-US" sz="2400" dirty="0"/>
              <a:t> </a:t>
            </a:r>
            <a:r>
              <a:rPr lang="en-US" sz="2400" dirty="0" err="1"/>
              <a:t>ve</a:t>
            </a:r>
            <a:r>
              <a:rPr lang="en-US" sz="2400" dirty="0"/>
              <a:t> </a:t>
            </a:r>
            <a:r>
              <a:rPr lang="en-US" sz="2400" dirty="0" err="1"/>
              <a:t>yerini</a:t>
            </a:r>
            <a:r>
              <a:rPr lang="en-US" sz="2400" dirty="0"/>
              <a:t> </a:t>
            </a:r>
            <a:r>
              <a:rPr lang="en-US" sz="2400" dirty="0" err="1"/>
              <a:t>değiştirmeden</a:t>
            </a:r>
            <a:r>
              <a:rPr lang="en-US" sz="2400" dirty="0"/>
              <a:t> </a:t>
            </a:r>
            <a:r>
              <a:rPr lang="en-US" sz="2400" dirty="0" err="1"/>
              <a:t>olduğu</a:t>
            </a:r>
            <a:r>
              <a:rPr lang="en-US" sz="2400" dirty="0"/>
              <a:t> </a:t>
            </a:r>
            <a:r>
              <a:rPr lang="en-US" sz="2400" dirty="0" err="1"/>
              <a:t>yerde</a:t>
            </a:r>
            <a:r>
              <a:rPr lang="en-US" sz="2400" dirty="0"/>
              <a:t> </a:t>
            </a:r>
            <a:r>
              <a:rPr lang="en-US" sz="2400" dirty="0" err="1"/>
              <a:t>bir</a:t>
            </a:r>
            <a:r>
              <a:rPr lang="en-US" sz="2400" dirty="0"/>
              <a:t> ay </a:t>
            </a:r>
            <a:r>
              <a:rPr lang="en-US" sz="2400" dirty="0" err="1"/>
              <a:t>sonra</a:t>
            </a:r>
            <a:r>
              <a:rPr lang="en-US" sz="2400" dirty="0"/>
              <a:t> </a:t>
            </a:r>
            <a:r>
              <a:rPr lang="en-US" sz="2400" dirty="0" err="1"/>
              <a:t>oniki</a:t>
            </a:r>
            <a:r>
              <a:rPr lang="en-US" sz="2400" dirty="0"/>
              <a:t> bin </a:t>
            </a:r>
            <a:r>
              <a:rPr lang="en-US" sz="2400" dirty="0" err="1"/>
              <a:t>liraya</a:t>
            </a:r>
            <a:r>
              <a:rPr lang="en-US" sz="2400" dirty="0"/>
              <a:t> </a:t>
            </a:r>
            <a:r>
              <a:rPr lang="en-US" sz="2400" dirty="0" err="1"/>
              <a:t>sa­tar</a:t>
            </a:r>
            <a:r>
              <a:rPr lang="en-US" sz="2400" dirty="0"/>
              <a:t>, </a:t>
            </a:r>
            <a:r>
              <a:rPr lang="en-US" sz="2400" dirty="0" err="1"/>
              <a:t>ikinci</a:t>
            </a:r>
            <a:r>
              <a:rPr lang="en-US" sz="2400" dirty="0"/>
              <a:t> </a:t>
            </a:r>
            <a:r>
              <a:rPr lang="en-US" sz="2400" dirty="0" err="1"/>
              <a:t>müşteri</a:t>
            </a:r>
            <a:r>
              <a:rPr lang="en-US" sz="2400" dirty="0"/>
              <a:t> de </a:t>
            </a:r>
            <a:r>
              <a:rPr lang="en-US" sz="2400" dirty="0" err="1"/>
              <a:t>ayni</a:t>
            </a:r>
            <a:r>
              <a:rPr lang="en-US" sz="2400" dirty="0"/>
              <a:t> </a:t>
            </a:r>
            <a:r>
              <a:rPr lang="en-US" sz="2400" dirty="0" err="1"/>
              <a:t>şekilde</a:t>
            </a:r>
            <a:r>
              <a:rPr lang="en-US" sz="2400" dirty="0"/>
              <a:t> </a:t>
            </a:r>
            <a:r>
              <a:rPr lang="en-US" sz="2400" dirty="0" err="1"/>
              <a:t>bir</a:t>
            </a:r>
            <a:r>
              <a:rPr lang="en-US" sz="2400" dirty="0"/>
              <a:t> </a:t>
            </a:r>
            <a:r>
              <a:rPr lang="en-US" sz="2400" dirty="0" err="1"/>
              <a:t>süre</a:t>
            </a:r>
            <a:r>
              <a:rPr lang="en-US" sz="2400" dirty="0"/>
              <a:t> </a:t>
            </a:r>
            <a:r>
              <a:rPr lang="en-US" sz="2400" dirty="0" err="1"/>
              <a:t>sonra</a:t>
            </a:r>
            <a:r>
              <a:rPr lang="en-US" sz="2400" dirty="0"/>
              <a:t> </a:t>
            </a:r>
            <a:r>
              <a:rPr lang="en-US" sz="2400" dirty="0" err="1"/>
              <a:t>onbeş</a:t>
            </a:r>
            <a:r>
              <a:rPr lang="en-US" sz="2400" dirty="0"/>
              <a:t> bin </a:t>
            </a:r>
            <a:r>
              <a:rPr lang="en-US" sz="2400" dirty="0" err="1"/>
              <a:t>liraya</a:t>
            </a:r>
            <a:r>
              <a:rPr lang="en-US" sz="2400" dirty="0"/>
              <a:t> </a:t>
            </a:r>
            <a:r>
              <a:rPr lang="en-US" sz="2400" dirty="0" err="1"/>
              <a:t>satar</a:t>
            </a:r>
            <a:r>
              <a:rPr lang="en-US" sz="2400" dirty="0"/>
              <a:t>. </a:t>
            </a:r>
            <a:r>
              <a:rPr lang="en-US" sz="2400" dirty="0" err="1"/>
              <a:t>Görüldüğü</a:t>
            </a:r>
            <a:r>
              <a:rPr lang="en-US" sz="2400" dirty="0"/>
              <a:t> </a:t>
            </a:r>
            <a:r>
              <a:rPr lang="en-US" sz="2400" dirty="0" err="1"/>
              <a:t>gibi</a:t>
            </a:r>
            <a:r>
              <a:rPr lang="en-US" sz="2400" dirty="0"/>
              <a:t> </a:t>
            </a:r>
            <a:r>
              <a:rPr lang="en-US" sz="2400" dirty="0" err="1"/>
              <a:t>bu</a:t>
            </a:r>
            <a:r>
              <a:rPr lang="en-US" sz="2400" dirty="0"/>
              <a:t> </a:t>
            </a:r>
            <a:r>
              <a:rPr lang="en-US" sz="2400" dirty="0" err="1"/>
              <a:t>satışlarda</a:t>
            </a:r>
            <a:r>
              <a:rPr lang="en-US" sz="2400" dirty="0"/>
              <a:t> </a:t>
            </a:r>
            <a:r>
              <a:rPr lang="en-US" sz="2400" dirty="0" err="1"/>
              <a:t>bir</a:t>
            </a:r>
            <a:r>
              <a:rPr lang="en-US" sz="2400" dirty="0"/>
              <a:t> para </a:t>
            </a:r>
            <a:r>
              <a:rPr lang="tr-TR" sz="2400" dirty="0" smtClean="0"/>
              <a:t>değişimi </a:t>
            </a:r>
            <a:r>
              <a:rPr lang="en-US" sz="2400" dirty="0" err="1" smtClean="0"/>
              <a:t>görülür</a:t>
            </a:r>
            <a:r>
              <a:rPr lang="en-US" sz="2400" dirty="0" smtClean="0"/>
              <a:t> </a:t>
            </a:r>
            <a:r>
              <a:rPr lang="en-US" sz="2400" dirty="0" err="1"/>
              <a:t>ve</a:t>
            </a:r>
            <a:r>
              <a:rPr lang="en-US" sz="2400" dirty="0"/>
              <a:t> </a:t>
            </a:r>
            <a:r>
              <a:rPr lang="en-US" sz="2400" dirty="0" err="1"/>
              <a:t>bir</a:t>
            </a:r>
            <a:r>
              <a:rPr lang="en-US" sz="2400" dirty="0"/>
              <a:t> mal </a:t>
            </a:r>
            <a:r>
              <a:rPr lang="tr-TR" sz="2400" dirty="0" smtClean="0"/>
              <a:t>değişimi </a:t>
            </a:r>
            <a:r>
              <a:rPr lang="en-US" sz="2400" dirty="0" err="1" smtClean="0"/>
              <a:t>görülmez</a:t>
            </a:r>
            <a:r>
              <a:rPr lang="en-US" sz="2400" dirty="0"/>
              <a:t>. </a:t>
            </a:r>
            <a:r>
              <a:rPr lang="en-US" sz="2400" dirty="0" err="1"/>
              <a:t>Hulâsa</a:t>
            </a:r>
            <a:r>
              <a:rPr lang="en-US" sz="2400" dirty="0"/>
              <a:t> </a:t>
            </a:r>
            <a:r>
              <a:rPr lang="en-US" sz="2400" dirty="0" err="1"/>
              <a:t>çeşitli</a:t>
            </a:r>
            <a:r>
              <a:rPr lang="en-US" sz="2400" dirty="0"/>
              <a:t> </a:t>
            </a:r>
            <a:r>
              <a:rPr lang="en-US" sz="2400" dirty="0" err="1"/>
              <a:t>nedenler</a:t>
            </a:r>
            <a:r>
              <a:rPr lang="en-US" sz="2400" dirty="0"/>
              <a:t> </a:t>
            </a:r>
            <a:r>
              <a:rPr lang="en-US" sz="2400" dirty="0" err="1"/>
              <a:t>yanında</a:t>
            </a:r>
            <a:r>
              <a:rPr lang="en-US" sz="2400" dirty="0"/>
              <a:t>, </a:t>
            </a:r>
            <a:r>
              <a:rPr lang="en-US" sz="2400" dirty="0" err="1"/>
              <a:t>ihtikâr</a:t>
            </a:r>
            <a:r>
              <a:rPr lang="en-US" sz="2400" dirty="0"/>
              <a:t> </a:t>
            </a:r>
            <a:r>
              <a:rPr lang="en-US" sz="2400" dirty="0" err="1"/>
              <a:t>ve</a:t>
            </a:r>
            <a:r>
              <a:rPr lang="en-US" sz="2400" dirty="0"/>
              <a:t> </a:t>
            </a:r>
            <a:r>
              <a:rPr lang="en-US" sz="2400" dirty="0" err="1"/>
              <a:t>faizciliğin</a:t>
            </a:r>
            <a:r>
              <a:rPr lang="en-US" sz="2400" dirty="0"/>
              <a:t> </a:t>
            </a:r>
            <a:r>
              <a:rPr lang="en-US" sz="2400" dirty="0" err="1"/>
              <a:t>doğmasını</a:t>
            </a:r>
            <a:r>
              <a:rPr lang="en-US" sz="2400" dirty="0"/>
              <a:t> </a:t>
            </a:r>
            <a:r>
              <a:rPr lang="en-US" sz="2400" dirty="0" err="1"/>
              <a:t>önlemek</a:t>
            </a:r>
            <a:r>
              <a:rPr lang="en-US" sz="2400" dirty="0"/>
              <a:t> de </a:t>
            </a:r>
            <a:r>
              <a:rPr lang="en-US" sz="2400" dirty="0" err="1"/>
              <a:t>bu</a:t>
            </a:r>
            <a:r>
              <a:rPr lang="en-US" sz="2400" dirty="0"/>
              <a:t> </a:t>
            </a:r>
            <a:r>
              <a:rPr lang="en-US" sz="2400" dirty="0" err="1"/>
              <a:t>hükümlerin</a:t>
            </a:r>
            <a:r>
              <a:rPr lang="en-US" sz="2400" dirty="0"/>
              <a:t> </a:t>
            </a:r>
            <a:r>
              <a:rPr lang="en-US" sz="2400" dirty="0" err="1" smtClean="0"/>
              <a:t>sebebi</a:t>
            </a:r>
            <a:r>
              <a:rPr lang="en-US" sz="2400" dirty="0" smtClean="0"/>
              <a:t> </a:t>
            </a:r>
            <a:r>
              <a:rPr lang="en-US" sz="2400" dirty="0" err="1"/>
              <a:t>olabilir</a:t>
            </a:r>
            <a:r>
              <a:rPr lang="en-US" sz="2400" dirty="0" smtClean="0"/>
              <a:t>.</a:t>
            </a:r>
            <a:r>
              <a:rPr lang="tr-TR" sz="2400" dirty="0" smtClean="0"/>
              <a:t> </a:t>
            </a:r>
            <a:r>
              <a:rPr lang="tr-TR" sz="1800" dirty="0"/>
              <a:t>Hatipoğlu, Haydar, </a:t>
            </a:r>
            <a:r>
              <a:rPr lang="tr-TR" sz="1800" i="1" dirty="0" err="1"/>
              <a:t>Suneni</a:t>
            </a:r>
            <a:r>
              <a:rPr lang="tr-TR" sz="1800" i="1" dirty="0"/>
              <a:t> </a:t>
            </a:r>
            <a:r>
              <a:rPr lang="tr-TR" sz="1800" i="1" dirty="0" err="1"/>
              <a:t>İbn</a:t>
            </a:r>
            <a:r>
              <a:rPr lang="tr-TR" sz="1800" i="1" dirty="0"/>
              <a:t> </a:t>
            </a:r>
            <a:r>
              <a:rPr lang="tr-TR" sz="1800" i="1" dirty="0" err="1"/>
              <a:t>Mâce</a:t>
            </a:r>
            <a:r>
              <a:rPr lang="tr-TR" sz="1800" i="1" dirty="0"/>
              <a:t> </a:t>
            </a:r>
            <a:r>
              <a:rPr lang="tr-TR" sz="1800" i="1" dirty="0" err="1"/>
              <a:t>Tercemesi</a:t>
            </a:r>
            <a:r>
              <a:rPr lang="tr-TR" sz="1800" i="1" dirty="0"/>
              <a:t> ve Şerhi</a:t>
            </a:r>
            <a:endParaRPr lang="tr-TR" sz="1800" dirty="0"/>
          </a:p>
        </p:txBody>
      </p:sp>
      <p:sp>
        <p:nvSpPr>
          <p:cNvPr id="3" name="Başlık 2"/>
          <p:cNvSpPr>
            <a:spLocks noGrp="1"/>
          </p:cNvSpPr>
          <p:nvPr>
            <p:ph type="title"/>
          </p:nvPr>
        </p:nvSpPr>
        <p:spPr/>
        <p:txBody>
          <a:bodyPr/>
          <a:lstStyle/>
          <a:p>
            <a:r>
              <a:rPr lang="en-US" b="1" i="1" dirty="0"/>
              <a:t>Malı </a:t>
            </a:r>
            <a:r>
              <a:rPr lang="en-US" b="1" i="1" dirty="0" err="1"/>
              <a:t>Teslim</a:t>
            </a:r>
            <a:r>
              <a:rPr lang="en-US" b="1" i="1" dirty="0"/>
              <a:t> </a:t>
            </a:r>
            <a:r>
              <a:rPr lang="en-US" b="1" i="1" dirty="0" err="1"/>
              <a:t>Almadan</a:t>
            </a:r>
            <a:r>
              <a:rPr lang="en-US" b="1" i="1" dirty="0"/>
              <a:t> </a:t>
            </a:r>
            <a:r>
              <a:rPr lang="en-US" b="1" i="1" dirty="0" err="1"/>
              <a:t>Satmanın</a:t>
            </a:r>
            <a:r>
              <a:rPr lang="en-US" b="1" i="1" dirty="0"/>
              <a:t> </a:t>
            </a:r>
            <a:r>
              <a:rPr lang="en-US" b="1" i="1" dirty="0" err="1"/>
              <a:t>Yasaklanması</a:t>
            </a:r>
            <a:endParaRPr lang="tr-TR" dirty="0"/>
          </a:p>
        </p:txBody>
      </p:sp>
    </p:spTree>
    <p:extLst>
      <p:ext uri="{BB962C8B-B14F-4D97-AF65-F5344CB8AC3E}">
        <p14:creationId xmlns:p14="http://schemas.microsoft.com/office/powerpoint/2010/main" val="2737270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sz="2400" dirty="0"/>
              <a:t>“</a:t>
            </a:r>
            <a:r>
              <a:rPr lang="en-US" sz="2400" i="1" dirty="0" err="1"/>
              <a:t>Vezin</a:t>
            </a:r>
            <a:r>
              <a:rPr lang="en-US" sz="2400" i="1" dirty="0"/>
              <a:t> (</a:t>
            </a:r>
            <a:r>
              <a:rPr lang="en-US" sz="2400" i="1" dirty="0" err="1"/>
              <a:t>ağırlık</a:t>
            </a:r>
            <a:r>
              <a:rPr lang="en-US" sz="2400" i="1" dirty="0"/>
              <a:t> </a:t>
            </a:r>
            <a:r>
              <a:rPr lang="en-US" sz="2400" i="1" dirty="0" err="1"/>
              <a:t>ölçüsü</a:t>
            </a:r>
            <a:r>
              <a:rPr lang="en-US" sz="2400" i="1" dirty="0"/>
              <a:t>) </a:t>
            </a:r>
            <a:r>
              <a:rPr lang="en-US" sz="2400" i="1" dirty="0" err="1"/>
              <a:t>Mekkelilerin</a:t>
            </a:r>
            <a:r>
              <a:rPr lang="en-US" sz="2400" i="1" dirty="0"/>
              <a:t> </a:t>
            </a:r>
            <a:r>
              <a:rPr lang="en-US" sz="2400" i="1" dirty="0" err="1"/>
              <a:t>vezni</a:t>
            </a:r>
            <a:r>
              <a:rPr lang="en-US" sz="2400" i="1" dirty="0"/>
              <a:t>, </a:t>
            </a:r>
            <a:r>
              <a:rPr lang="en-US" sz="2400" i="1" dirty="0" err="1"/>
              <a:t>ölçekse</a:t>
            </a:r>
            <a:r>
              <a:rPr lang="en-US" sz="2400" i="1" dirty="0"/>
              <a:t> </a:t>
            </a:r>
            <a:r>
              <a:rPr lang="en-US" sz="2400" i="1" dirty="0" err="1"/>
              <a:t>Medinelilerin</a:t>
            </a:r>
            <a:r>
              <a:rPr lang="en-US" sz="2400" i="1" dirty="0"/>
              <a:t> </a:t>
            </a:r>
            <a:r>
              <a:rPr lang="en-US" sz="2400" i="1" dirty="0" err="1"/>
              <a:t>ölçeğidir</a:t>
            </a:r>
            <a:r>
              <a:rPr lang="en-US" sz="2400" dirty="0"/>
              <a:t>.” Hz. </a:t>
            </a:r>
            <a:r>
              <a:rPr lang="en-US" sz="2400" dirty="0" err="1"/>
              <a:t>Peygamber'in</a:t>
            </a:r>
            <a:r>
              <a:rPr lang="en-US" sz="2400" dirty="0"/>
              <a:t> </a:t>
            </a:r>
            <a:r>
              <a:rPr lang="en-US" sz="2400" dirty="0" err="1"/>
              <a:t>bu</a:t>
            </a:r>
            <a:r>
              <a:rPr lang="en-US" sz="2400" dirty="0"/>
              <a:t> </a:t>
            </a:r>
            <a:r>
              <a:rPr lang="en-US" sz="2400" dirty="0" err="1"/>
              <a:t>tercihine</a:t>
            </a:r>
            <a:r>
              <a:rPr lang="en-US" sz="2400" dirty="0"/>
              <a:t> </a:t>
            </a:r>
            <a:r>
              <a:rPr lang="en-US" sz="2400" dirty="0" err="1"/>
              <a:t>sebep</a:t>
            </a:r>
            <a:r>
              <a:rPr lang="en-US" sz="2400" dirty="0"/>
              <a:t> </a:t>
            </a:r>
            <a:r>
              <a:rPr lang="en-US" sz="2400" dirty="0" err="1"/>
              <a:t>Mekkelilerin</a:t>
            </a:r>
            <a:r>
              <a:rPr lang="en-US" sz="2400" dirty="0"/>
              <a:t> </a:t>
            </a:r>
            <a:r>
              <a:rPr lang="en-US" sz="2400" dirty="0" err="1"/>
              <a:t>ticaret</a:t>
            </a:r>
            <a:r>
              <a:rPr lang="en-US" sz="2400" dirty="0"/>
              <a:t>, </a:t>
            </a:r>
            <a:r>
              <a:rPr lang="en-US" sz="2400" dirty="0" err="1"/>
              <a:t>Medinelilerin</a:t>
            </a:r>
            <a:r>
              <a:rPr lang="en-US" sz="2400" dirty="0"/>
              <a:t> de </a:t>
            </a:r>
            <a:r>
              <a:rPr lang="en-US" sz="2400" dirty="0" err="1"/>
              <a:t>tarımla</a:t>
            </a:r>
            <a:r>
              <a:rPr lang="en-US" sz="2400" dirty="0"/>
              <a:t> </a:t>
            </a:r>
            <a:r>
              <a:rPr lang="en-US" sz="2400" dirty="0" err="1"/>
              <a:t>uğraşmalarıdır</a:t>
            </a:r>
            <a:r>
              <a:rPr lang="en-US" sz="2400" dirty="0"/>
              <a:t>. </a:t>
            </a:r>
            <a:r>
              <a:rPr lang="en-US" sz="2400" dirty="0" err="1"/>
              <a:t>Çünkü</a:t>
            </a:r>
            <a:r>
              <a:rPr lang="en-US" sz="2400" dirty="0"/>
              <a:t> </a:t>
            </a:r>
            <a:r>
              <a:rPr lang="en-US" sz="2400" dirty="0" err="1"/>
              <a:t>ticaretle</a:t>
            </a:r>
            <a:r>
              <a:rPr lang="en-US" sz="2400" dirty="0"/>
              <a:t> </a:t>
            </a:r>
            <a:r>
              <a:rPr lang="en-US" sz="2400" dirty="0" err="1"/>
              <a:t>uğraşanlar</a:t>
            </a:r>
            <a:r>
              <a:rPr lang="en-US" sz="2400" dirty="0"/>
              <a:t> </a:t>
            </a:r>
            <a:r>
              <a:rPr lang="en-US" sz="2400" dirty="0" err="1"/>
              <a:t>ağırlık</a:t>
            </a:r>
            <a:r>
              <a:rPr lang="en-US" sz="2400" dirty="0"/>
              <a:t> </a:t>
            </a:r>
            <a:r>
              <a:rPr lang="en-US" sz="2400" dirty="0" err="1"/>
              <a:t>ölçülerini</a:t>
            </a:r>
            <a:r>
              <a:rPr lang="en-US" sz="2400" dirty="0"/>
              <a:t>, </a:t>
            </a:r>
            <a:r>
              <a:rPr lang="en-US" sz="2400" dirty="0" err="1"/>
              <a:t>tarımla</a:t>
            </a:r>
            <a:r>
              <a:rPr lang="en-US" sz="2400" dirty="0"/>
              <a:t> </a:t>
            </a:r>
            <a:r>
              <a:rPr lang="en-US" sz="2400" dirty="0" err="1"/>
              <a:t>uğraşanlar</a:t>
            </a:r>
            <a:r>
              <a:rPr lang="en-US" sz="2400" dirty="0"/>
              <a:t> </a:t>
            </a:r>
            <a:r>
              <a:rPr lang="en-US" sz="2400" dirty="0" err="1"/>
              <a:t>ise</a:t>
            </a:r>
            <a:r>
              <a:rPr lang="en-US" sz="2400" dirty="0"/>
              <a:t> </a:t>
            </a:r>
            <a:r>
              <a:rPr lang="en-US" sz="2400" dirty="0" err="1"/>
              <a:t>ölçekleri</a:t>
            </a:r>
            <a:r>
              <a:rPr lang="en-US" sz="2400" dirty="0"/>
              <a:t> </a:t>
            </a:r>
            <a:r>
              <a:rPr lang="en-US" sz="2400" dirty="0" err="1"/>
              <a:t>daha</a:t>
            </a:r>
            <a:r>
              <a:rPr lang="en-US" sz="2400" dirty="0"/>
              <a:t> </a:t>
            </a:r>
            <a:r>
              <a:rPr lang="en-US" sz="2400" dirty="0" err="1"/>
              <a:t>iyi</a:t>
            </a:r>
            <a:r>
              <a:rPr lang="en-US" sz="2400" dirty="0"/>
              <a:t> </a:t>
            </a:r>
            <a:r>
              <a:rPr lang="en-US" sz="2400" dirty="0" err="1"/>
              <a:t>bilirler</a:t>
            </a:r>
            <a:r>
              <a:rPr lang="en-US" sz="2400" dirty="0"/>
              <a:t>. </a:t>
            </a:r>
            <a:r>
              <a:rPr lang="en-US" sz="2400" dirty="0" err="1"/>
              <a:t>Böylece</a:t>
            </a:r>
            <a:r>
              <a:rPr lang="en-US" sz="2400" dirty="0"/>
              <a:t> </a:t>
            </a:r>
            <a:r>
              <a:rPr lang="en-US" sz="2400" dirty="0" err="1"/>
              <a:t>piyasada</a:t>
            </a:r>
            <a:r>
              <a:rPr lang="en-US" sz="2400" dirty="0"/>
              <a:t> </a:t>
            </a:r>
            <a:r>
              <a:rPr lang="en-US" sz="2400" dirty="0" err="1"/>
              <a:t>standart</a:t>
            </a:r>
            <a:r>
              <a:rPr lang="en-US" sz="2400" dirty="0"/>
              <a:t> </a:t>
            </a:r>
            <a:r>
              <a:rPr lang="en-US" sz="2400" dirty="0" err="1"/>
              <a:t>ölçü</a:t>
            </a:r>
            <a:r>
              <a:rPr lang="en-US" sz="2400" dirty="0"/>
              <a:t> </a:t>
            </a:r>
            <a:r>
              <a:rPr lang="en-US" sz="2400" dirty="0" err="1"/>
              <a:t>birimleri</a:t>
            </a:r>
            <a:r>
              <a:rPr lang="en-US" sz="2400" dirty="0"/>
              <a:t> </a:t>
            </a:r>
            <a:r>
              <a:rPr lang="en-US" sz="2400" dirty="0" err="1"/>
              <a:t>kullanılarak</a:t>
            </a:r>
            <a:r>
              <a:rPr lang="en-US" sz="2400" dirty="0"/>
              <a:t> </a:t>
            </a:r>
            <a:r>
              <a:rPr lang="en-US" sz="2400" dirty="0" err="1"/>
              <a:t>taraflar</a:t>
            </a:r>
            <a:r>
              <a:rPr lang="en-US" sz="2400" dirty="0"/>
              <a:t> </a:t>
            </a:r>
            <a:r>
              <a:rPr lang="en-US" sz="2400" dirty="0" err="1"/>
              <a:t>arası</a:t>
            </a:r>
            <a:r>
              <a:rPr lang="en-US" sz="2400" dirty="0"/>
              <a:t> </a:t>
            </a:r>
            <a:r>
              <a:rPr lang="en-US" sz="2400" dirty="0" err="1"/>
              <a:t>muhtemel</a:t>
            </a:r>
            <a:r>
              <a:rPr lang="en-US" sz="2400" dirty="0"/>
              <a:t> </a:t>
            </a:r>
            <a:r>
              <a:rPr lang="en-US" sz="2400" dirty="0" err="1"/>
              <a:t>anlaşmazsızlıkların</a:t>
            </a:r>
            <a:r>
              <a:rPr lang="en-US" sz="2400" dirty="0"/>
              <a:t> </a:t>
            </a:r>
            <a:r>
              <a:rPr lang="en-US" sz="2400" dirty="0" err="1"/>
              <a:t>ortaya</a:t>
            </a:r>
            <a:r>
              <a:rPr lang="en-US" sz="2400" dirty="0"/>
              <a:t> </a:t>
            </a:r>
            <a:r>
              <a:rPr lang="en-US" sz="2400" dirty="0" err="1"/>
              <a:t>çıkması</a:t>
            </a:r>
            <a:r>
              <a:rPr lang="en-US" sz="2400" dirty="0"/>
              <a:t> </a:t>
            </a:r>
            <a:r>
              <a:rPr lang="en-US" sz="2400" dirty="0" err="1"/>
              <a:t>engellenmektedir</a:t>
            </a:r>
            <a:r>
              <a:rPr lang="en-US" sz="2400" dirty="0"/>
              <a:t>.</a:t>
            </a:r>
            <a:endParaRPr lang="tr-TR" sz="2400" dirty="0"/>
          </a:p>
          <a:p>
            <a:r>
              <a:rPr lang="tr-TR" sz="2400" dirty="0" err="1"/>
              <a:t>Ebû</a:t>
            </a:r>
            <a:r>
              <a:rPr lang="tr-TR" sz="2400" dirty="0"/>
              <a:t> </a:t>
            </a:r>
            <a:r>
              <a:rPr lang="tr-TR" sz="2400" dirty="0" err="1"/>
              <a:t>Dâvûd</a:t>
            </a:r>
            <a:r>
              <a:rPr lang="tr-TR" sz="2400" dirty="0"/>
              <a:t>, </a:t>
            </a:r>
            <a:r>
              <a:rPr lang="tr-TR" sz="2400" dirty="0" err="1"/>
              <a:t>Buyû</a:t>
            </a:r>
            <a:r>
              <a:rPr lang="tr-TR" sz="2400" dirty="0"/>
              <a:t>’ </a:t>
            </a:r>
            <a:r>
              <a:rPr lang="tr-TR" sz="2400" dirty="0" smtClean="0"/>
              <a:t>8</a:t>
            </a:r>
            <a:endParaRPr lang="tr-TR" sz="2400" dirty="0"/>
          </a:p>
          <a:p>
            <a:endParaRPr lang="tr-TR" dirty="0"/>
          </a:p>
        </p:txBody>
      </p:sp>
      <p:sp>
        <p:nvSpPr>
          <p:cNvPr id="3" name="Başlık 2"/>
          <p:cNvSpPr>
            <a:spLocks noGrp="1"/>
          </p:cNvSpPr>
          <p:nvPr>
            <p:ph type="title"/>
          </p:nvPr>
        </p:nvSpPr>
        <p:spPr/>
        <p:txBody>
          <a:bodyPr/>
          <a:lstStyle/>
          <a:p>
            <a:r>
              <a:rPr lang="tr-TR" dirty="0" smtClean="0"/>
              <a:t>ÖLÇÜLERDE STANDARTLAŞMA</a:t>
            </a:r>
            <a:endParaRPr lang="tr-TR" dirty="0"/>
          </a:p>
        </p:txBody>
      </p:sp>
    </p:spTree>
    <p:extLst>
      <p:ext uri="{BB962C8B-B14F-4D97-AF65-F5344CB8AC3E}">
        <p14:creationId xmlns:p14="http://schemas.microsoft.com/office/powerpoint/2010/main" val="575163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600" dirty="0" err="1"/>
              <a:t>Resûlullah’ın</a:t>
            </a:r>
            <a:r>
              <a:rPr lang="en-US" sz="2600" dirty="0"/>
              <a:t> (s) </a:t>
            </a:r>
            <a:r>
              <a:rPr lang="en-US" sz="2600" dirty="0" err="1"/>
              <a:t>zamanında</a:t>
            </a:r>
            <a:r>
              <a:rPr lang="en-US" sz="2600" dirty="0"/>
              <a:t> </a:t>
            </a:r>
            <a:r>
              <a:rPr lang="en-US" sz="2600" dirty="0" err="1"/>
              <a:t>fiyatlar</a:t>
            </a:r>
            <a:r>
              <a:rPr lang="en-US" sz="2600" dirty="0"/>
              <a:t> </a:t>
            </a:r>
            <a:r>
              <a:rPr lang="en-US" sz="2600" dirty="0" err="1"/>
              <a:t>yükseldi</a:t>
            </a:r>
            <a:r>
              <a:rPr lang="en-US" sz="2600" dirty="0"/>
              <a:t>, </a:t>
            </a:r>
            <a:r>
              <a:rPr lang="en-US" sz="2600" dirty="0" err="1"/>
              <a:t>bunun</a:t>
            </a:r>
            <a:r>
              <a:rPr lang="en-US" sz="2600" dirty="0"/>
              <a:t> </a:t>
            </a:r>
            <a:r>
              <a:rPr lang="en-US" sz="2600" dirty="0" err="1"/>
              <a:t>üzerine</a:t>
            </a:r>
            <a:r>
              <a:rPr lang="en-US" sz="2600" dirty="0"/>
              <a:t> </a:t>
            </a:r>
            <a:r>
              <a:rPr lang="en-US" sz="2600" dirty="0" err="1"/>
              <a:t>Ey</a:t>
            </a:r>
            <a:r>
              <a:rPr lang="en-US" sz="2600" dirty="0"/>
              <a:t> </a:t>
            </a:r>
            <a:r>
              <a:rPr lang="en-US" sz="2600" dirty="0" err="1"/>
              <a:t>Allah’ın</a:t>
            </a:r>
            <a:r>
              <a:rPr lang="en-US" sz="2600" dirty="0"/>
              <a:t> </a:t>
            </a:r>
            <a:r>
              <a:rPr lang="en-US" sz="2600" dirty="0" err="1"/>
              <a:t>Rasûlü</a:t>
            </a:r>
            <a:r>
              <a:rPr lang="en-US" sz="2600" dirty="0"/>
              <a:t>! </a:t>
            </a:r>
            <a:r>
              <a:rPr lang="en-US" sz="2600" dirty="0" err="1"/>
              <a:t>Fiyatlara</a:t>
            </a:r>
            <a:r>
              <a:rPr lang="en-US" sz="2600" dirty="0"/>
              <a:t> </a:t>
            </a:r>
            <a:r>
              <a:rPr lang="en-US" sz="2600" dirty="0" err="1"/>
              <a:t>sınır</a:t>
            </a:r>
            <a:r>
              <a:rPr lang="en-US" sz="2600" dirty="0"/>
              <a:t> </a:t>
            </a:r>
            <a:r>
              <a:rPr lang="en-US" sz="2600" dirty="0" err="1"/>
              <a:t>koy</a:t>
            </a:r>
            <a:r>
              <a:rPr lang="en-US" sz="2600" dirty="0"/>
              <a:t>, </a:t>
            </a:r>
            <a:r>
              <a:rPr lang="en-US" sz="2600" dirty="0" err="1"/>
              <a:t>fiyatlar</a:t>
            </a:r>
            <a:r>
              <a:rPr lang="en-US" sz="2600" dirty="0"/>
              <a:t> </a:t>
            </a:r>
            <a:r>
              <a:rPr lang="en-US" sz="2600" dirty="0" err="1"/>
              <a:t>çok</a:t>
            </a:r>
            <a:r>
              <a:rPr lang="en-US" sz="2600" dirty="0"/>
              <a:t> </a:t>
            </a:r>
            <a:r>
              <a:rPr lang="en-US" sz="2600" dirty="0" err="1"/>
              <a:t>yükseldi</a:t>
            </a:r>
            <a:r>
              <a:rPr lang="en-US" sz="2600" dirty="0"/>
              <a:t> </a:t>
            </a:r>
            <a:r>
              <a:rPr lang="en-US" sz="2600" dirty="0" err="1"/>
              <a:t>dediler</a:t>
            </a:r>
            <a:r>
              <a:rPr lang="en-US" sz="2600" dirty="0"/>
              <a:t>. </a:t>
            </a:r>
            <a:r>
              <a:rPr lang="en-US" sz="2600" dirty="0" err="1"/>
              <a:t>Resûlullah</a:t>
            </a:r>
            <a:r>
              <a:rPr lang="en-US" sz="2600" dirty="0"/>
              <a:t> (s): “</a:t>
            </a:r>
            <a:r>
              <a:rPr lang="en-US" sz="2600" i="1" dirty="0" err="1"/>
              <a:t>Fiyatları</a:t>
            </a:r>
            <a:r>
              <a:rPr lang="en-US" sz="2600" i="1" dirty="0"/>
              <a:t> </a:t>
            </a:r>
            <a:r>
              <a:rPr lang="en-US" sz="2600" i="1" dirty="0" err="1"/>
              <a:t>ayarlayan</a:t>
            </a:r>
            <a:r>
              <a:rPr lang="en-US" sz="2600" i="1" dirty="0"/>
              <a:t> </a:t>
            </a:r>
            <a:r>
              <a:rPr lang="en-US" sz="2600" i="1" dirty="0" err="1"/>
              <a:t>Allah’tır</a:t>
            </a:r>
            <a:r>
              <a:rPr lang="en-US" sz="2600" i="1" dirty="0"/>
              <a:t>, </a:t>
            </a:r>
            <a:r>
              <a:rPr lang="en-US" sz="2600" i="1" dirty="0" err="1"/>
              <a:t>genişleten</a:t>
            </a:r>
            <a:r>
              <a:rPr lang="en-US" sz="2600" i="1" dirty="0"/>
              <a:t> </a:t>
            </a:r>
            <a:r>
              <a:rPr lang="en-US" sz="2600" i="1" dirty="0" err="1"/>
              <a:t>Allah’tır</a:t>
            </a:r>
            <a:r>
              <a:rPr lang="en-US" sz="2600" i="1" dirty="0"/>
              <a:t>. </a:t>
            </a:r>
            <a:r>
              <a:rPr lang="en-US" sz="2600" i="1" dirty="0" err="1"/>
              <a:t>Rızık</a:t>
            </a:r>
            <a:r>
              <a:rPr lang="en-US" sz="2600" i="1" dirty="0"/>
              <a:t> </a:t>
            </a:r>
            <a:r>
              <a:rPr lang="en-US" sz="2600" i="1" dirty="0" err="1"/>
              <a:t>veren</a:t>
            </a:r>
            <a:r>
              <a:rPr lang="en-US" sz="2600" i="1" dirty="0"/>
              <a:t> </a:t>
            </a:r>
            <a:r>
              <a:rPr lang="en-US" sz="2600" i="1" dirty="0" err="1"/>
              <a:t>Allah’tır</a:t>
            </a:r>
            <a:r>
              <a:rPr lang="en-US" sz="2600" i="1" dirty="0"/>
              <a:t>. </a:t>
            </a:r>
            <a:r>
              <a:rPr lang="en-US" sz="2600" i="1" dirty="0" err="1"/>
              <a:t>Daraltan</a:t>
            </a:r>
            <a:r>
              <a:rPr lang="en-US" sz="2600" i="1" dirty="0"/>
              <a:t> </a:t>
            </a:r>
            <a:r>
              <a:rPr lang="en-US" sz="2600" i="1" dirty="0" err="1"/>
              <a:t>Allah’tır</a:t>
            </a:r>
            <a:r>
              <a:rPr lang="en-US" sz="2600" i="1" dirty="0"/>
              <a:t>, Ben, </a:t>
            </a:r>
            <a:r>
              <a:rPr lang="en-US" sz="2600" i="1" dirty="0" smtClean="0"/>
              <a:t>Allah</a:t>
            </a:r>
            <a:r>
              <a:rPr lang="tr-TR" sz="2600" i="1" dirty="0"/>
              <a:t> </a:t>
            </a:r>
            <a:r>
              <a:rPr lang="tr-TR" sz="2600" i="1" dirty="0" smtClean="0"/>
              <a:t>Teala’ya </a:t>
            </a:r>
            <a:r>
              <a:rPr lang="en-US" sz="2600" i="1" dirty="0" smtClean="0"/>
              <a:t> </a:t>
            </a:r>
            <a:r>
              <a:rPr lang="en-US" sz="2600" i="1" dirty="0" err="1"/>
              <a:t>yanımda</a:t>
            </a:r>
            <a:r>
              <a:rPr lang="en-US" sz="2600" i="1" dirty="0"/>
              <a:t> </a:t>
            </a:r>
            <a:r>
              <a:rPr lang="en-US" sz="2600" i="1" dirty="0" err="1"/>
              <a:t>kimsenin</a:t>
            </a:r>
            <a:r>
              <a:rPr lang="en-US" sz="2600" i="1" dirty="0"/>
              <a:t> mal </a:t>
            </a:r>
            <a:r>
              <a:rPr lang="en-US" sz="2600" i="1" dirty="0" err="1"/>
              <a:t>ve</a:t>
            </a:r>
            <a:r>
              <a:rPr lang="en-US" sz="2600" i="1" dirty="0"/>
              <a:t> </a:t>
            </a:r>
            <a:r>
              <a:rPr lang="en-US" sz="2600" i="1" dirty="0" err="1"/>
              <a:t>kan</a:t>
            </a:r>
            <a:r>
              <a:rPr lang="en-US" sz="2600" i="1" dirty="0"/>
              <a:t> </a:t>
            </a:r>
            <a:r>
              <a:rPr lang="en-US" sz="2600" i="1" dirty="0" err="1"/>
              <a:t>hakkı</a:t>
            </a:r>
            <a:r>
              <a:rPr lang="en-US" sz="2600" i="1" dirty="0"/>
              <a:t> </a:t>
            </a:r>
            <a:r>
              <a:rPr lang="en-US" sz="2600" i="1" dirty="0" err="1"/>
              <a:t>olmadığı</a:t>
            </a:r>
            <a:r>
              <a:rPr lang="en-US" sz="2600" i="1" dirty="0"/>
              <a:t> </a:t>
            </a:r>
            <a:r>
              <a:rPr lang="en-US" sz="2600" i="1" dirty="0" err="1"/>
              <a:t>halde</a:t>
            </a:r>
            <a:r>
              <a:rPr lang="en-US" sz="2600" i="1" dirty="0"/>
              <a:t> </a:t>
            </a:r>
            <a:r>
              <a:rPr lang="en-US" sz="2600" i="1" dirty="0" err="1"/>
              <a:t>ulaşmayı</a:t>
            </a:r>
            <a:r>
              <a:rPr lang="en-US" sz="2600" i="1" dirty="0"/>
              <a:t> </a:t>
            </a:r>
            <a:r>
              <a:rPr lang="en-US" sz="2600" i="1" dirty="0" err="1"/>
              <a:t>umuyorum</a:t>
            </a:r>
            <a:r>
              <a:rPr lang="en-US" sz="2600" dirty="0"/>
              <a:t>” </a:t>
            </a:r>
            <a:r>
              <a:rPr lang="en-US" sz="2600" dirty="0" err="1"/>
              <a:t>buyurdu</a:t>
            </a:r>
            <a:r>
              <a:rPr lang="en-US" sz="2600" dirty="0"/>
              <a:t>. </a:t>
            </a:r>
            <a:r>
              <a:rPr lang="tr-TR" sz="2600" dirty="0" smtClean="0"/>
              <a:t> </a:t>
            </a:r>
            <a:r>
              <a:rPr lang="tr-TR" sz="2600" dirty="0" err="1" smtClean="0"/>
              <a:t>Tirmizî</a:t>
            </a:r>
            <a:r>
              <a:rPr lang="tr-TR" sz="2600" dirty="0"/>
              <a:t>, </a:t>
            </a:r>
            <a:r>
              <a:rPr lang="tr-TR" sz="2600" dirty="0" err="1"/>
              <a:t>Buyû</a:t>
            </a:r>
            <a:r>
              <a:rPr lang="tr-TR" sz="2600" dirty="0"/>
              <a:t>’ </a:t>
            </a:r>
            <a:r>
              <a:rPr lang="tr-TR" sz="2600" dirty="0" smtClean="0"/>
              <a:t>73</a:t>
            </a:r>
            <a:endParaRPr lang="tr-TR" sz="2600" dirty="0"/>
          </a:p>
        </p:txBody>
      </p:sp>
      <p:sp>
        <p:nvSpPr>
          <p:cNvPr id="3" name="Başlık 2"/>
          <p:cNvSpPr>
            <a:spLocks noGrp="1"/>
          </p:cNvSpPr>
          <p:nvPr>
            <p:ph type="title"/>
          </p:nvPr>
        </p:nvSpPr>
        <p:spPr/>
        <p:txBody>
          <a:bodyPr/>
          <a:lstStyle/>
          <a:p>
            <a:r>
              <a:rPr lang="tr-TR" dirty="0" smtClean="0"/>
              <a:t>SERBEST PİYASA- FİYATLARA MÜDAHALE ETMEME</a:t>
            </a:r>
            <a:endParaRPr lang="tr-TR" dirty="0"/>
          </a:p>
        </p:txBody>
      </p:sp>
    </p:spTree>
    <p:extLst>
      <p:ext uri="{BB962C8B-B14F-4D97-AF65-F5344CB8AC3E}">
        <p14:creationId xmlns:p14="http://schemas.microsoft.com/office/powerpoint/2010/main" val="1504617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a:t>Hz. </a:t>
            </a:r>
            <a:r>
              <a:rPr lang="en-US" sz="2400" dirty="0" err="1"/>
              <a:t>Peygamber</a:t>
            </a:r>
            <a:r>
              <a:rPr lang="en-US" sz="2400" dirty="0"/>
              <a:t> (s) </a:t>
            </a:r>
            <a:r>
              <a:rPr lang="en-US" sz="2400" dirty="0" err="1"/>
              <a:t>Medine’de</a:t>
            </a:r>
            <a:r>
              <a:rPr lang="en-US" sz="2400" dirty="0"/>
              <a:t> </a:t>
            </a:r>
            <a:r>
              <a:rPr lang="en-US" sz="2400" dirty="0" err="1"/>
              <a:t>bir</a:t>
            </a:r>
            <a:r>
              <a:rPr lang="en-US" sz="2400" dirty="0"/>
              <a:t> </a:t>
            </a:r>
            <a:r>
              <a:rPr lang="en-US" sz="2400" dirty="0" err="1"/>
              <a:t>çarşı</a:t>
            </a:r>
            <a:r>
              <a:rPr lang="en-US" sz="2400" dirty="0"/>
              <a:t> </a:t>
            </a:r>
            <a:r>
              <a:rPr lang="en-US" sz="2400" dirty="0" err="1"/>
              <a:t>yeri</a:t>
            </a:r>
            <a:r>
              <a:rPr lang="en-US" sz="2400" dirty="0"/>
              <a:t> </a:t>
            </a:r>
            <a:r>
              <a:rPr lang="en-US" sz="2400" dirty="0" err="1"/>
              <a:t>belirleyerek</a:t>
            </a:r>
            <a:r>
              <a:rPr lang="en-US" sz="2400" dirty="0"/>
              <a:t> </a:t>
            </a:r>
            <a:r>
              <a:rPr lang="en-US" sz="2400" dirty="0" err="1"/>
              <a:t>Müslümanların</a:t>
            </a:r>
            <a:r>
              <a:rPr lang="en-US" sz="2400" dirty="0"/>
              <a:t> </a:t>
            </a:r>
            <a:r>
              <a:rPr lang="en-US" sz="2400" dirty="0" err="1"/>
              <a:t>iktisâdi</a:t>
            </a:r>
            <a:r>
              <a:rPr lang="en-US" sz="2400" dirty="0"/>
              <a:t> </a:t>
            </a:r>
            <a:r>
              <a:rPr lang="en-US" sz="2400" dirty="0" err="1"/>
              <a:t>bağımsızlığı</a:t>
            </a:r>
            <a:r>
              <a:rPr lang="en-US" sz="2400" dirty="0"/>
              <a:t> </a:t>
            </a:r>
            <a:r>
              <a:rPr lang="en-US" sz="2400" dirty="0" err="1"/>
              <a:t>için</a:t>
            </a:r>
            <a:r>
              <a:rPr lang="en-US" sz="2400" dirty="0"/>
              <a:t> </a:t>
            </a:r>
            <a:r>
              <a:rPr lang="en-US" sz="2400" dirty="0" err="1"/>
              <a:t>önemli</a:t>
            </a:r>
            <a:r>
              <a:rPr lang="en-US" sz="2400" dirty="0"/>
              <a:t> </a:t>
            </a:r>
            <a:r>
              <a:rPr lang="en-US" sz="2400" dirty="0" err="1"/>
              <a:t>bir</a:t>
            </a:r>
            <a:r>
              <a:rPr lang="en-US" sz="2400" dirty="0"/>
              <a:t> </a:t>
            </a:r>
            <a:r>
              <a:rPr lang="en-US" sz="2400" dirty="0" err="1"/>
              <a:t>adım</a:t>
            </a:r>
            <a:r>
              <a:rPr lang="en-US" sz="2400" dirty="0"/>
              <a:t> </a:t>
            </a:r>
            <a:r>
              <a:rPr lang="en-US" sz="2400" dirty="0" err="1"/>
              <a:t>atmıştır</a:t>
            </a:r>
            <a:r>
              <a:rPr lang="en-US" sz="2400" dirty="0"/>
              <a:t>. </a:t>
            </a:r>
            <a:r>
              <a:rPr lang="en-US" sz="2400" dirty="0" err="1"/>
              <a:t>Müslümanlara</a:t>
            </a:r>
            <a:r>
              <a:rPr lang="en-US" sz="2400" dirty="0"/>
              <a:t> </a:t>
            </a:r>
            <a:r>
              <a:rPr lang="en-US" sz="2400" dirty="0" err="1"/>
              <a:t>ait</a:t>
            </a:r>
            <a:r>
              <a:rPr lang="en-US" sz="2400" dirty="0"/>
              <a:t> </a:t>
            </a:r>
            <a:r>
              <a:rPr lang="en-US" sz="2400" dirty="0" err="1"/>
              <a:t>müstakil</a:t>
            </a:r>
            <a:r>
              <a:rPr lang="en-US" sz="2400" dirty="0"/>
              <a:t> </a:t>
            </a:r>
            <a:r>
              <a:rPr lang="en-US" sz="2400" dirty="0" err="1"/>
              <a:t>bir</a:t>
            </a:r>
            <a:r>
              <a:rPr lang="en-US" sz="2400" dirty="0"/>
              <a:t> </a:t>
            </a:r>
            <a:r>
              <a:rPr lang="en-US" sz="2400" dirty="0" err="1"/>
              <a:t>pazarın</a:t>
            </a:r>
            <a:r>
              <a:rPr lang="en-US" sz="2400" dirty="0"/>
              <a:t> </a:t>
            </a:r>
            <a:r>
              <a:rPr lang="en-US" sz="2400" dirty="0" err="1"/>
              <a:t>olması</a:t>
            </a:r>
            <a:r>
              <a:rPr lang="en-US" sz="2400" dirty="0"/>
              <a:t> Hz. </a:t>
            </a:r>
            <a:r>
              <a:rPr lang="en-US" sz="2400" dirty="0" err="1"/>
              <a:t>Peygamber’in</a:t>
            </a:r>
            <a:r>
              <a:rPr lang="en-US" sz="2400" dirty="0"/>
              <a:t> (s) </a:t>
            </a:r>
            <a:r>
              <a:rPr lang="en-US" sz="2400" dirty="0" err="1"/>
              <a:t>uygulamaya</a:t>
            </a:r>
            <a:r>
              <a:rPr lang="en-US" sz="2400" dirty="0"/>
              <a:t> </a:t>
            </a:r>
            <a:r>
              <a:rPr lang="en-US" sz="2400" dirty="0" err="1"/>
              <a:t>koyacağı</a:t>
            </a:r>
            <a:r>
              <a:rPr lang="en-US" sz="2400" dirty="0"/>
              <a:t> </a:t>
            </a:r>
            <a:r>
              <a:rPr lang="en-US" sz="2400" dirty="0" err="1"/>
              <a:t>piyasa</a:t>
            </a:r>
            <a:r>
              <a:rPr lang="en-US" sz="2400" dirty="0"/>
              <a:t> </a:t>
            </a:r>
            <a:r>
              <a:rPr lang="en-US" sz="2400" dirty="0" err="1"/>
              <a:t>düzenlemesine</a:t>
            </a:r>
            <a:r>
              <a:rPr lang="en-US" sz="2400" dirty="0"/>
              <a:t> </a:t>
            </a:r>
            <a:r>
              <a:rPr lang="en-US" sz="2400" dirty="0" err="1"/>
              <a:t>ilişkin</a:t>
            </a:r>
            <a:r>
              <a:rPr lang="en-US" sz="2400" dirty="0"/>
              <a:t> </a:t>
            </a:r>
            <a:r>
              <a:rPr lang="en-US" sz="2400" dirty="0" err="1"/>
              <a:t>pek</a:t>
            </a:r>
            <a:r>
              <a:rPr lang="en-US" sz="2400" dirty="0"/>
              <a:t> </a:t>
            </a:r>
            <a:r>
              <a:rPr lang="en-US" sz="2400" dirty="0" err="1"/>
              <a:t>çok</a:t>
            </a:r>
            <a:r>
              <a:rPr lang="en-US" sz="2400" dirty="0"/>
              <a:t> </a:t>
            </a:r>
            <a:r>
              <a:rPr lang="en-US" sz="2400" dirty="0" err="1"/>
              <a:t>esasların</a:t>
            </a:r>
            <a:r>
              <a:rPr lang="en-US" sz="2400" dirty="0"/>
              <a:t> </a:t>
            </a:r>
            <a:r>
              <a:rPr lang="en-US" sz="2400" dirty="0" err="1"/>
              <a:t>rahatlıkla</a:t>
            </a:r>
            <a:r>
              <a:rPr lang="en-US" sz="2400" dirty="0"/>
              <a:t> </a:t>
            </a:r>
            <a:r>
              <a:rPr lang="en-US" sz="2400" dirty="0" err="1"/>
              <a:t>yürürlüğe</a:t>
            </a:r>
            <a:r>
              <a:rPr lang="en-US" sz="2400" dirty="0"/>
              <a:t> </a:t>
            </a:r>
            <a:r>
              <a:rPr lang="en-US" sz="2400" dirty="0" err="1"/>
              <a:t>girmesi</a:t>
            </a:r>
            <a:r>
              <a:rPr lang="en-US" sz="2400" dirty="0"/>
              <a:t> </a:t>
            </a:r>
            <a:r>
              <a:rPr lang="en-US" sz="2400" dirty="0" err="1"/>
              <a:t>bakımından</a:t>
            </a:r>
            <a:r>
              <a:rPr lang="en-US" sz="2400" dirty="0"/>
              <a:t> da son </a:t>
            </a:r>
            <a:r>
              <a:rPr lang="en-US" sz="2400" dirty="0" err="1"/>
              <a:t>derece</a:t>
            </a:r>
            <a:r>
              <a:rPr lang="en-US" sz="2400" dirty="0"/>
              <a:t> </a:t>
            </a:r>
            <a:r>
              <a:rPr lang="en-US" sz="2400" dirty="0" err="1"/>
              <a:t>önemlidir</a:t>
            </a:r>
            <a:r>
              <a:rPr lang="en-US" sz="2400" dirty="0"/>
              <a:t>. </a:t>
            </a:r>
            <a:r>
              <a:rPr lang="tr-TR" sz="2400" dirty="0" smtClean="0"/>
              <a:t>K</a:t>
            </a:r>
            <a:r>
              <a:rPr lang="en-US" sz="2400" dirty="0" err="1" smtClean="0"/>
              <a:t>alkınmanın</a:t>
            </a:r>
            <a:r>
              <a:rPr lang="en-US" sz="2400" dirty="0" smtClean="0"/>
              <a:t> </a:t>
            </a:r>
            <a:r>
              <a:rPr lang="en-US" sz="2400" dirty="0" err="1"/>
              <a:t>önünü</a:t>
            </a:r>
            <a:r>
              <a:rPr lang="en-US" sz="2400" dirty="0"/>
              <a:t> </a:t>
            </a:r>
            <a:r>
              <a:rPr lang="en-US" sz="2400" dirty="0" err="1"/>
              <a:t>açacak</a:t>
            </a:r>
            <a:r>
              <a:rPr lang="en-US" sz="2400" dirty="0"/>
              <a:t> </a:t>
            </a:r>
            <a:r>
              <a:rPr lang="en-US" sz="2400" dirty="0" err="1" smtClean="0"/>
              <a:t>dinamikler</a:t>
            </a:r>
            <a:r>
              <a:rPr lang="tr-TR" sz="2400" dirty="0" smtClean="0"/>
              <a:t> </a:t>
            </a:r>
            <a:r>
              <a:rPr lang="en-US" sz="2400" dirty="0" smtClean="0"/>
              <a:t>de</a:t>
            </a:r>
            <a:r>
              <a:rPr lang="tr-TR" sz="2400" dirty="0" smtClean="0"/>
              <a:t> böylece</a:t>
            </a:r>
            <a:r>
              <a:rPr lang="en-US" sz="2400" dirty="0" smtClean="0"/>
              <a:t> </a:t>
            </a:r>
            <a:r>
              <a:rPr lang="en-US" sz="2400" dirty="0" err="1" smtClean="0"/>
              <a:t>hazırla</a:t>
            </a:r>
            <a:r>
              <a:rPr lang="tr-TR" sz="2400" dirty="0" smtClean="0"/>
              <a:t>n</a:t>
            </a:r>
            <a:r>
              <a:rPr lang="en-US" sz="2400" dirty="0" err="1" smtClean="0"/>
              <a:t>mış</a:t>
            </a:r>
            <a:r>
              <a:rPr lang="en-US" sz="2400" dirty="0" smtClean="0"/>
              <a:t> </a:t>
            </a:r>
            <a:r>
              <a:rPr lang="en-US" sz="2400" dirty="0" err="1"/>
              <a:t>oluyordu</a:t>
            </a:r>
            <a:r>
              <a:rPr lang="en-US" sz="2400" dirty="0"/>
              <a:t>. </a:t>
            </a:r>
            <a:endParaRPr lang="tr-TR" sz="2400" dirty="0"/>
          </a:p>
        </p:txBody>
      </p:sp>
      <p:sp>
        <p:nvSpPr>
          <p:cNvPr id="3" name="Başlık 2"/>
          <p:cNvSpPr>
            <a:spLocks noGrp="1"/>
          </p:cNvSpPr>
          <p:nvPr>
            <p:ph type="title"/>
          </p:nvPr>
        </p:nvSpPr>
        <p:spPr/>
        <p:txBody>
          <a:bodyPr/>
          <a:lstStyle/>
          <a:p>
            <a:r>
              <a:rPr lang="en-US" b="1" dirty="0" err="1"/>
              <a:t>Medine</a:t>
            </a:r>
            <a:r>
              <a:rPr lang="en-US" b="1" dirty="0"/>
              <a:t> </a:t>
            </a:r>
            <a:r>
              <a:rPr lang="en-US" b="1" dirty="0" err="1" smtClean="0"/>
              <a:t>Pazarı</a:t>
            </a:r>
            <a:endParaRPr lang="tr-TR" dirty="0"/>
          </a:p>
        </p:txBody>
      </p:sp>
    </p:spTree>
    <p:extLst>
      <p:ext uri="{BB962C8B-B14F-4D97-AF65-F5344CB8AC3E}">
        <p14:creationId xmlns:p14="http://schemas.microsoft.com/office/powerpoint/2010/main" val="10747599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en-US" sz="2400" dirty="0" err="1"/>
              <a:t>Günümüzde</a:t>
            </a:r>
            <a:r>
              <a:rPr lang="en-US" sz="2400" dirty="0"/>
              <a:t> </a:t>
            </a:r>
            <a:r>
              <a:rPr lang="en-US" sz="2400" dirty="0" err="1"/>
              <a:t>serbest</a:t>
            </a:r>
            <a:r>
              <a:rPr lang="en-US" sz="2400" dirty="0"/>
              <a:t> </a:t>
            </a:r>
            <a:r>
              <a:rPr lang="en-US" sz="2400" dirty="0" err="1"/>
              <a:t>piyasa</a:t>
            </a:r>
            <a:r>
              <a:rPr lang="en-US" sz="2400" dirty="0"/>
              <a:t> </a:t>
            </a:r>
            <a:r>
              <a:rPr lang="en-US" sz="2400" dirty="0" err="1"/>
              <a:t>ekonomilerinde</a:t>
            </a:r>
            <a:r>
              <a:rPr lang="en-US" sz="2400" dirty="0"/>
              <a:t> </a:t>
            </a:r>
            <a:r>
              <a:rPr lang="en-US" sz="2400" dirty="0" err="1"/>
              <a:t>geçerli</a:t>
            </a:r>
            <a:r>
              <a:rPr lang="en-US" sz="2400" dirty="0"/>
              <a:t> </a:t>
            </a:r>
            <a:r>
              <a:rPr lang="en-US" sz="2400" dirty="0" err="1"/>
              <a:t>olan</a:t>
            </a:r>
            <a:r>
              <a:rPr lang="en-US" sz="2400" dirty="0"/>
              <a:t> </a:t>
            </a:r>
            <a:r>
              <a:rPr lang="en-US" sz="2400" dirty="0" err="1"/>
              <a:t>önemli</a:t>
            </a:r>
            <a:r>
              <a:rPr lang="en-US" sz="2400" dirty="0"/>
              <a:t> </a:t>
            </a:r>
            <a:r>
              <a:rPr lang="en-US" sz="2400" dirty="0" err="1"/>
              <a:t>bir</a:t>
            </a:r>
            <a:r>
              <a:rPr lang="en-US" sz="2400" dirty="0"/>
              <a:t> </a:t>
            </a:r>
            <a:r>
              <a:rPr lang="en-US" sz="2400" dirty="0" err="1"/>
              <a:t>iktisadi</a:t>
            </a:r>
            <a:r>
              <a:rPr lang="en-US" sz="2400" dirty="0"/>
              <a:t> </a:t>
            </a:r>
            <a:r>
              <a:rPr lang="en-US" sz="2400" dirty="0" err="1"/>
              <a:t>ilke</a:t>
            </a:r>
            <a:r>
              <a:rPr lang="en-US" sz="2400" dirty="0"/>
              <a:t> </a:t>
            </a:r>
            <a:r>
              <a:rPr lang="en-US" sz="2400" dirty="0" err="1"/>
              <a:t>piyasalara</a:t>
            </a:r>
            <a:r>
              <a:rPr lang="en-US" sz="2400" dirty="0"/>
              <a:t> </a:t>
            </a:r>
            <a:r>
              <a:rPr lang="en-US" sz="2400" dirty="0" err="1"/>
              <a:t>haklı</a:t>
            </a:r>
            <a:r>
              <a:rPr lang="en-US" sz="2400" dirty="0"/>
              <a:t> </a:t>
            </a:r>
            <a:r>
              <a:rPr lang="en-US" sz="2400" dirty="0" err="1"/>
              <a:t>bir</a:t>
            </a:r>
            <a:r>
              <a:rPr lang="en-US" sz="2400" dirty="0"/>
              <a:t> </a:t>
            </a:r>
            <a:r>
              <a:rPr lang="en-US" sz="2400" dirty="0" err="1"/>
              <a:t>gerekçe</a:t>
            </a:r>
            <a:r>
              <a:rPr lang="en-US" sz="2400" dirty="0"/>
              <a:t> </a:t>
            </a:r>
            <a:r>
              <a:rPr lang="en-US" sz="2400" dirty="0" err="1"/>
              <a:t>olmadıkça</a:t>
            </a:r>
            <a:r>
              <a:rPr lang="en-US" sz="2400" dirty="0"/>
              <a:t> </a:t>
            </a:r>
            <a:r>
              <a:rPr lang="en-US" sz="2400" dirty="0" err="1"/>
              <a:t>devletin</a:t>
            </a:r>
            <a:r>
              <a:rPr lang="en-US" sz="2400" dirty="0"/>
              <a:t> </a:t>
            </a:r>
            <a:r>
              <a:rPr lang="en-US" sz="2400" dirty="0" err="1"/>
              <a:t>müdahale</a:t>
            </a:r>
            <a:r>
              <a:rPr lang="en-US" sz="2400" dirty="0"/>
              <a:t> </a:t>
            </a:r>
            <a:r>
              <a:rPr lang="en-US" sz="2400" dirty="0" err="1"/>
              <a:t>etmemesi</a:t>
            </a:r>
            <a:r>
              <a:rPr lang="en-US" sz="2400" dirty="0"/>
              <a:t> </a:t>
            </a:r>
            <a:r>
              <a:rPr lang="en-US" sz="2400" dirty="0" err="1"/>
              <a:t>ilkesidir</a:t>
            </a:r>
            <a:r>
              <a:rPr lang="en-US" sz="2400" dirty="0"/>
              <a:t>. </a:t>
            </a:r>
            <a:r>
              <a:rPr lang="en-US" sz="2400" dirty="0" err="1"/>
              <a:t>Çünkü</a:t>
            </a:r>
            <a:r>
              <a:rPr lang="en-US" sz="2400" dirty="0"/>
              <a:t> </a:t>
            </a:r>
            <a:r>
              <a:rPr lang="en-US" sz="2400" dirty="0" err="1"/>
              <a:t>araştırmaların</a:t>
            </a:r>
            <a:r>
              <a:rPr lang="en-US" sz="2400" dirty="0"/>
              <a:t> </a:t>
            </a:r>
            <a:r>
              <a:rPr lang="en-US" sz="2400" dirty="0" err="1"/>
              <a:t>gösterdiği</a:t>
            </a:r>
            <a:r>
              <a:rPr lang="en-US" sz="2400" dirty="0"/>
              <a:t> </a:t>
            </a:r>
            <a:r>
              <a:rPr lang="en-US" sz="2400" dirty="0" err="1"/>
              <a:t>üzere</a:t>
            </a:r>
            <a:r>
              <a:rPr lang="en-US" sz="2400" dirty="0"/>
              <a:t>, </a:t>
            </a:r>
            <a:r>
              <a:rPr lang="en-US" sz="2400" dirty="0" err="1"/>
              <a:t>dışarıdan</a:t>
            </a:r>
            <a:r>
              <a:rPr lang="en-US" sz="2400" dirty="0"/>
              <a:t> </a:t>
            </a:r>
            <a:r>
              <a:rPr lang="en-US" sz="2400" dirty="0" err="1"/>
              <a:t>yapılan</a:t>
            </a:r>
            <a:r>
              <a:rPr lang="en-US" sz="2400" dirty="0"/>
              <a:t> her </a:t>
            </a:r>
            <a:r>
              <a:rPr lang="en-US" sz="2400" dirty="0" err="1"/>
              <a:t>müdahale</a:t>
            </a:r>
            <a:r>
              <a:rPr lang="en-US" sz="2400" dirty="0"/>
              <a:t> </a:t>
            </a:r>
            <a:r>
              <a:rPr lang="en-US" sz="2400" dirty="0" err="1"/>
              <a:t>arz</a:t>
            </a:r>
            <a:r>
              <a:rPr lang="en-US" sz="2400" dirty="0"/>
              <a:t> </a:t>
            </a:r>
            <a:r>
              <a:rPr lang="en-US" sz="2400" dirty="0" err="1"/>
              <a:t>ve</a:t>
            </a:r>
            <a:r>
              <a:rPr lang="en-US" sz="2400" dirty="0"/>
              <a:t> </a:t>
            </a:r>
            <a:r>
              <a:rPr lang="en-US" sz="2400" dirty="0" err="1"/>
              <a:t>talebin</a:t>
            </a:r>
            <a:r>
              <a:rPr lang="en-US" sz="2400" dirty="0"/>
              <a:t> </a:t>
            </a:r>
            <a:r>
              <a:rPr lang="en-US" sz="2400" dirty="0" err="1"/>
              <a:t>tabii</a:t>
            </a:r>
            <a:r>
              <a:rPr lang="en-US" sz="2400" dirty="0"/>
              <a:t> </a:t>
            </a:r>
            <a:r>
              <a:rPr lang="en-US" sz="2400" dirty="0" err="1"/>
              <a:t>akışını</a:t>
            </a:r>
            <a:r>
              <a:rPr lang="en-US" sz="2400" dirty="0"/>
              <a:t> </a:t>
            </a:r>
            <a:r>
              <a:rPr lang="en-US" sz="2400" dirty="0" err="1"/>
              <a:t>bozarak</a:t>
            </a:r>
            <a:r>
              <a:rPr lang="en-US" sz="2400" dirty="0"/>
              <a:t> </a:t>
            </a:r>
            <a:r>
              <a:rPr lang="en-US" sz="2400" dirty="0" err="1"/>
              <a:t>neticede</a:t>
            </a:r>
            <a:r>
              <a:rPr lang="en-US" sz="2400" dirty="0"/>
              <a:t> </a:t>
            </a:r>
            <a:r>
              <a:rPr lang="en-US" sz="2400" dirty="0" err="1"/>
              <a:t>toplumun</a:t>
            </a:r>
            <a:r>
              <a:rPr lang="en-US" sz="2400" dirty="0"/>
              <a:t> </a:t>
            </a:r>
            <a:r>
              <a:rPr lang="en-US" sz="2400" dirty="0" err="1"/>
              <a:t>tümünün</a:t>
            </a:r>
            <a:r>
              <a:rPr lang="en-US" sz="2400" dirty="0"/>
              <a:t> </a:t>
            </a:r>
            <a:r>
              <a:rPr lang="en-US" sz="2400" dirty="0" err="1"/>
              <a:t>daha</a:t>
            </a:r>
            <a:r>
              <a:rPr lang="en-US" sz="2400" dirty="0"/>
              <a:t> </a:t>
            </a:r>
            <a:r>
              <a:rPr lang="en-US" sz="2400" dirty="0" err="1"/>
              <a:t>zararlı</a:t>
            </a:r>
            <a:r>
              <a:rPr lang="en-US" sz="2400" dirty="0"/>
              <a:t> </a:t>
            </a:r>
            <a:r>
              <a:rPr lang="en-US" sz="2400" dirty="0" err="1"/>
              <a:t>çıkmasına</a:t>
            </a:r>
            <a:r>
              <a:rPr lang="en-US" sz="2400" dirty="0"/>
              <a:t> </a:t>
            </a:r>
            <a:r>
              <a:rPr lang="en-US" sz="2400" dirty="0" err="1"/>
              <a:t>neden</a:t>
            </a:r>
            <a:r>
              <a:rPr lang="en-US" sz="2400" dirty="0"/>
              <a:t> </a:t>
            </a:r>
            <a:r>
              <a:rPr lang="en-US" sz="2400" dirty="0" err="1"/>
              <a:t>olmaktadır</a:t>
            </a:r>
            <a:r>
              <a:rPr lang="en-US" sz="2400" dirty="0"/>
              <a:t>. </a:t>
            </a:r>
            <a:endParaRPr lang="tr-TR" sz="2400" dirty="0"/>
          </a:p>
          <a:p>
            <a:r>
              <a:rPr lang="tr-TR" sz="2400" dirty="0" smtClean="0"/>
              <a:t>Ancak suni işlemlerle piyasanın tabii akışı bozulmuşsa gerekli tedbir ve düzenlemeler alınabilir.</a:t>
            </a:r>
            <a:endParaRPr lang="tr-TR" sz="2400" dirty="0"/>
          </a:p>
        </p:txBody>
      </p:sp>
      <p:sp>
        <p:nvSpPr>
          <p:cNvPr id="3" name="Başlık 2"/>
          <p:cNvSpPr>
            <a:spLocks noGrp="1"/>
          </p:cNvSpPr>
          <p:nvPr>
            <p:ph type="title"/>
          </p:nvPr>
        </p:nvSpPr>
        <p:spPr/>
        <p:txBody>
          <a:bodyPr/>
          <a:lstStyle/>
          <a:p>
            <a:r>
              <a:rPr lang="tr-TR" dirty="0"/>
              <a:t>SERBEST PİYASA- FİYATLARA MÜDAHALE ETMEME</a:t>
            </a:r>
          </a:p>
        </p:txBody>
      </p:sp>
    </p:spTree>
    <p:extLst>
      <p:ext uri="{BB962C8B-B14F-4D97-AF65-F5344CB8AC3E}">
        <p14:creationId xmlns:p14="http://schemas.microsoft.com/office/powerpoint/2010/main" val="31180162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sz="2600" dirty="0"/>
              <a:t>Hz. Ali </a:t>
            </a:r>
            <a:r>
              <a:rPr lang="en-US" sz="2600" dirty="0" err="1"/>
              <a:t>şunları</a:t>
            </a:r>
            <a:r>
              <a:rPr lang="en-US" sz="2600" dirty="0"/>
              <a:t> </a:t>
            </a:r>
            <a:r>
              <a:rPr lang="en-US" sz="2600" dirty="0" err="1"/>
              <a:t>söyledi</a:t>
            </a:r>
            <a:r>
              <a:rPr lang="en-US" sz="2600" dirty="0"/>
              <a:t>: </a:t>
            </a:r>
            <a:r>
              <a:rPr lang="en-US" sz="2600" dirty="0" err="1"/>
              <a:t>İnsanların</a:t>
            </a:r>
            <a:r>
              <a:rPr lang="en-US" sz="2600" dirty="0"/>
              <a:t> </a:t>
            </a:r>
            <a:r>
              <a:rPr lang="en-US" sz="2600" dirty="0" err="1"/>
              <a:t>üzerine</a:t>
            </a:r>
            <a:r>
              <a:rPr lang="en-US" sz="2600" dirty="0"/>
              <a:t> </a:t>
            </a:r>
            <a:r>
              <a:rPr lang="en-US" sz="2600" dirty="0" err="1"/>
              <a:t>çok</a:t>
            </a:r>
            <a:r>
              <a:rPr lang="en-US" sz="2600" dirty="0"/>
              <a:t> </a:t>
            </a:r>
            <a:r>
              <a:rPr lang="en-US" sz="2600" dirty="0" err="1"/>
              <a:t>şiddetli</a:t>
            </a:r>
            <a:r>
              <a:rPr lang="en-US" sz="2600" dirty="0"/>
              <a:t> </a:t>
            </a:r>
            <a:r>
              <a:rPr lang="en-US" sz="2600" dirty="0" err="1"/>
              <a:t>bir</a:t>
            </a:r>
            <a:r>
              <a:rPr lang="en-US" sz="2600" dirty="0"/>
              <a:t> zaman </a:t>
            </a:r>
            <a:r>
              <a:rPr lang="en-US" sz="2600" dirty="0" err="1"/>
              <a:t>gelecek</a:t>
            </a:r>
            <a:r>
              <a:rPr lang="en-US" sz="2600" dirty="0"/>
              <a:t>; </a:t>
            </a:r>
            <a:r>
              <a:rPr lang="en-US" sz="2600" dirty="0" err="1"/>
              <a:t>onunla</a:t>
            </a:r>
            <a:r>
              <a:rPr lang="en-US" sz="2600" dirty="0"/>
              <a:t> </a:t>
            </a:r>
            <a:r>
              <a:rPr lang="en-US" sz="2600" dirty="0" err="1"/>
              <a:t>emr</a:t>
            </a:r>
            <a:r>
              <a:rPr lang="en-US" sz="2600" dirty="0"/>
              <a:t> </a:t>
            </a:r>
            <a:r>
              <a:rPr lang="en-US" sz="2600" dirty="0" err="1"/>
              <a:t>olunmadığı</a:t>
            </a:r>
            <a:r>
              <a:rPr lang="en-US" sz="2600" dirty="0"/>
              <a:t> </a:t>
            </a:r>
            <a:r>
              <a:rPr lang="en-US" sz="2600" dirty="0" err="1"/>
              <a:t>halde</a:t>
            </a:r>
            <a:r>
              <a:rPr lang="en-US" sz="2600" dirty="0"/>
              <a:t> </a:t>
            </a:r>
            <a:r>
              <a:rPr lang="en-US" sz="2600" dirty="0" err="1"/>
              <a:t>zengin</a:t>
            </a:r>
            <a:r>
              <a:rPr lang="en-US" sz="2600" dirty="0"/>
              <a:t> </a:t>
            </a:r>
            <a:r>
              <a:rPr lang="en-US" sz="2600" dirty="0" err="1"/>
              <a:t>elindeki</a:t>
            </a:r>
            <a:r>
              <a:rPr lang="en-US" sz="2600" dirty="0"/>
              <a:t> </a:t>
            </a:r>
            <a:r>
              <a:rPr lang="en-US" sz="2600" dirty="0" err="1"/>
              <a:t>malını</a:t>
            </a:r>
            <a:r>
              <a:rPr lang="en-US" sz="2600" dirty="0"/>
              <a:t> </a:t>
            </a:r>
            <a:r>
              <a:rPr lang="en-US" sz="2600" dirty="0" err="1"/>
              <a:t>ısıracak</a:t>
            </a:r>
            <a:r>
              <a:rPr lang="en-US" sz="2600" dirty="0"/>
              <a:t> (</a:t>
            </a:r>
            <a:r>
              <a:rPr lang="en-US" sz="2600" dirty="0" err="1"/>
              <a:t>sıkı</a:t>
            </a:r>
            <a:r>
              <a:rPr lang="en-US" sz="2600" dirty="0"/>
              <a:t> </a:t>
            </a:r>
            <a:r>
              <a:rPr lang="en-US" sz="2600" dirty="0" err="1"/>
              <a:t>sıkıya</a:t>
            </a:r>
            <a:r>
              <a:rPr lang="en-US" sz="2600" dirty="0"/>
              <a:t> </a:t>
            </a:r>
            <a:r>
              <a:rPr lang="en-US" sz="2600" dirty="0" err="1"/>
              <a:t>sarılıp</a:t>
            </a:r>
            <a:r>
              <a:rPr lang="en-US" sz="2600" dirty="0"/>
              <a:t> </a:t>
            </a:r>
            <a:r>
              <a:rPr lang="en-US" sz="2600" dirty="0" err="1"/>
              <a:t>fa­kire</a:t>
            </a:r>
            <a:r>
              <a:rPr lang="en-US" sz="2600" dirty="0"/>
              <a:t> </a:t>
            </a:r>
            <a:r>
              <a:rPr lang="en-US" sz="2600" dirty="0" err="1"/>
              <a:t>vermeyecek</a:t>
            </a:r>
            <a:r>
              <a:rPr lang="en-US" sz="2600" dirty="0"/>
              <a:t>). </a:t>
            </a:r>
            <a:r>
              <a:rPr lang="en-US" sz="2600" dirty="0" err="1"/>
              <a:t>Halbuki</a:t>
            </a:r>
            <a:r>
              <a:rPr lang="en-US" sz="2600" dirty="0"/>
              <a:t> Allah (</a:t>
            </a:r>
            <a:r>
              <a:rPr lang="en-US" sz="2600" dirty="0" err="1"/>
              <a:t>c.c</a:t>
            </a:r>
            <a:r>
              <a:rPr lang="en-US" sz="2600" dirty="0"/>
              <a:t>), “</a:t>
            </a:r>
            <a:r>
              <a:rPr lang="en-US" sz="2600" dirty="0" err="1"/>
              <a:t>Aranızda</a:t>
            </a:r>
            <a:r>
              <a:rPr lang="en-US" sz="2600" dirty="0"/>
              <a:t> </a:t>
            </a:r>
            <a:r>
              <a:rPr lang="en-US" sz="2600" dirty="0" err="1"/>
              <a:t>iyiliği</a:t>
            </a:r>
            <a:r>
              <a:rPr lang="en-US" sz="2600" dirty="0"/>
              <a:t> </a:t>
            </a:r>
            <a:r>
              <a:rPr lang="en-US" sz="2600" dirty="0" err="1"/>
              <a:t>unutmayınız</a:t>
            </a:r>
            <a:r>
              <a:rPr lang="en-US" sz="2600" dirty="0"/>
              <a:t>” </a:t>
            </a:r>
            <a:r>
              <a:rPr lang="en-US" sz="2600" dirty="0" err="1"/>
              <a:t>buyurmuştur</a:t>
            </a:r>
            <a:r>
              <a:rPr lang="en-US" sz="2600" dirty="0"/>
              <a:t>. </a:t>
            </a:r>
            <a:r>
              <a:rPr lang="en-US" sz="2600" dirty="0" err="1"/>
              <a:t>Zorda</a:t>
            </a:r>
            <a:r>
              <a:rPr lang="en-US" sz="2600" dirty="0"/>
              <a:t> </a:t>
            </a:r>
            <a:r>
              <a:rPr lang="en-US" sz="2600" dirty="0" err="1"/>
              <a:t>kalanlar</a:t>
            </a:r>
            <a:r>
              <a:rPr lang="en-US" sz="2600" dirty="0"/>
              <a:t> (</a:t>
            </a:r>
            <a:r>
              <a:rPr lang="en-US" sz="2600" dirty="0" err="1"/>
              <a:t>mallarını</a:t>
            </a:r>
            <a:r>
              <a:rPr lang="en-US" sz="2600" dirty="0"/>
              <a:t>) </a:t>
            </a:r>
            <a:r>
              <a:rPr lang="en-US" sz="2600" dirty="0" err="1"/>
              <a:t>satacaklar</a:t>
            </a:r>
            <a:r>
              <a:rPr lang="en-US" sz="2600" dirty="0"/>
              <a:t>. </a:t>
            </a:r>
            <a:r>
              <a:rPr lang="en-US" sz="2600" dirty="0" err="1"/>
              <a:t>Oysa</a:t>
            </a:r>
            <a:r>
              <a:rPr lang="en-US" sz="2600" dirty="0"/>
              <a:t> </a:t>
            </a:r>
            <a:r>
              <a:rPr lang="en-US" sz="2600" dirty="0" err="1"/>
              <a:t>Resûlullah</a:t>
            </a:r>
            <a:r>
              <a:rPr lang="en-US" sz="2600" dirty="0"/>
              <a:t> (s) </a:t>
            </a:r>
            <a:r>
              <a:rPr lang="en-US" sz="2600" dirty="0" err="1"/>
              <a:t>zor</a:t>
            </a:r>
            <a:r>
              <a:rPr lang="en-US" sz="2600" dirty="0"/>
              <a:t> </a:t>
            </a:r>
            <a:r>
              <a:rPr lang="en-US" sz="2600" dirty="0" err="1"/>
              <a:t>durumda</a:t>
            </a:r>
            <a:r>
              <a:rPr lang="en-US" sz="2600" dirty="0"/>
              <a:t> </a:t>
            </a:r>
            <a:r>
              <a:rPr lang="en-US" sz="2600" dirty="0" err="1"/>
              <a:t>kalmış</a:t>
            </a:r>
            <a:r>
              <a:rPr lang="en-US" sz="2600" dirty="0"/>
              <a:t> </a:t>
            </a:r>
            <a:r>
              <a:rPr lang="en-US" sz="2600" dirty="0" err="1"/>
              <a:t>kimsenin</a:t>
            </a:r>
            <a:r>
              <a:rPr lang="en-US" sz="2600" dirty="0"/>
              <a:t> </a:t>
            </a:r>
            <a:r>
              <a:rPr lang="en-US" sz="2600" dirty="0" err="1"/>
              <a:t>satışını</a:t>
            </a:r>
            <a:r>
              <a:rPr lang="en-US" sz="2600" dirty="0"/>
              <a:t>, </a:t>
            </a:r>
            <a:r>
              <a:rPr lang="en-US" sz="2600" dirty="0" err="1"/>
              <a:t>içerisinde</a:t>
            </a:r>
            <a:r>
              <a:rPr lang="en-US" sz="2600" dirty="0"/>
              <a:t> </a:t>
            </a:r>
            <a:r>
              <a:rPr lang="en-US" sz="2600" dirty="0" err="1"/>
              <a:t>belirsizlik</a:t>
            </a:r>
            <a:r>
              <a:rPr lang="en-US" sz="2600" dirty="0"/>
              <a:t> </a:t>
            </a:r>
            <a:r>
              <a:rPr lang="en-US" sz="2600" dirty="0" err="1"/>
              <a:t>olan</a:t>
            </a:r>
            <a:r>
              <a:rPr lang="en-US" sz="2600" dirty="0"/>
              <a:t> </a:t>
            </a:r>
            <a:r>
              <a:rPr lang="en-US" sz="2600" dirty="0" err="1"/>
              <a:t>satışı</a:t>
            </a:r>
            <a:r>
              <a:rPr lang="en-US" sz="2600" dirty="0"/>
              <a:t> </a:t>
            </a:r>
            <a:r>
              <a:rPr lang="en-US" sz="2600" dirty="0" err="1"/>
              <a:t>ve</a:t>
            </a:r>
            <a:r>
              <a:rPr lang="en-US" sz="2600" dirty="0"/>
              <a:t> </a:t>
            </a:r>
            <a:r>
              <a:rPr lang="en-US" sz="2600" dirty="0" err="1"/>
              <a:t>olgunlaş­madan</a:t>
            </a:r>
            <a:r>
              <a:rPr lang="en-US" sz="2600" dirty="0"/>
              <a:t> </a:t>
            </a:r>
            <a:r>
              <a:rPr lang="en-US" sz="2600" dirty="0" err="1"/>
              <a:t>önceki</a:t>
            </a:r>
            <a:r>
              <a:rPr lang="en-US" sz="2600" dirty="0"/>
              <a:t> </a:t>
            </a:r>
            <a:r>
              <a:rPr lang="en-US" sz="2600" dirty="0" err="1"/>
              <a:t>meyvenin</a:t>
            </a:r>
            <a:r>
              <a:rPr lang="en-US" sz="2600" dirty="0"/>
              <a:t> </a:t>
            </a:r>
            <a:r>
              <a:rPr lang="en-US" sz="2600" dirty="0" err="1"/>
              <a:t>satışını</a:t>
            </a:r>
            <a:r>
              <a:rPr lang="en-US" sz="2600" dirty="0"/>
              <a:t> </a:t>
            </a:r>
            <a:r>
              <a:rPr lang="tr-TR" sz="2600" dirty="0" smtClean="0"/>
              <a:t>yasaklamıştır</a:t>
            </a:r>
            <a:r>
              <a:rPr lang="en-US" sz="2600" dirty="0" smtClean="0"/>
              <a:t>. </a:t>
            </a:r>
            <a:r>
              <a:rPr lang="tr-TR" sz="2600" dirty="0" err="1" smtClean="0"/>
              <a:t>Ebû</a:t>
            </a:r>
            <a:r>
              <a:rPr lang="tr-TR" sz="2600" dirty="0" smtClean="0"/>
              <a:t> </a:t>
            </a:r>
            <a:r>
              <a:rPr lang="tr-TR" sz="2600" dirty="0" err="1"/>
              <a:t>Dâvûd</a:t>
            </a:r>
            <a:r>
              <a:rPr lang="tr-TR" sz="2600" dirty="0"/>
              <a:t>, </a:t>
            </a:r>
            <a:r>
              <a:rPr lang="tr-TR" sz="2600" dirty="0" err="1"/>
              <a:t>Buyû</a:t>
            </a:r>
            <a:r>
              <a:rPr lang="tr-TR" sz="2600" dirty="0"/>
              <a:t>’ </a:t>
            </a:r>
            <a:r>
              <a:rPr lang="tr-TR" sz="2600" dirty="0" smtClean="0"/>
              <a:t>25</a:t>
            </a:r>
            <a:endParaRPr lang="tr-TR" sz="2600" dirty="0"/>
          </a:p>
          <a:p>
            <a:endParaRPr lang="tr-TR" dirty="0"/>
          </a:p>
        </p:txBody>
      </p:sp>
      <p:sp>
        <p:nvSpPr>
          <p:cNvPr id="3" name="Başlık 2"/>
          <p:cNvSpPr>
            <a:spLocks noGrp="1"/>
          </p:cNvSpPr>
          <p:nvPr>
            <p:ph type="title"/>
          </p:nvPr>
        </p:nvSpPr>
        <p:spPr/>
        <p:txBody>
          <a:bodyPr/>
          <a:lstStyle/>
          <a:p>
            <a:pPr lvl="0"/>
            <a:r>
              <a:rPr lang="en-US" b="1" i="1" dirty="0" err="1" smtClean="0"/>
              <a:t>Zor</a:t>
            </a:r>
            <a:r>
              <a:rPr lang="en-US" b="1" i="1" dirty="0" smtClean="0"/>
              <a:t> </a:t>
            </a:r>
            <a:r>
              <a:rPr lang="en-US" b="1" i="1" dirty="0" err="1"/>
              <a:t>durumda</a:t>
            </a:r>
            <a:r>
              <a:rPr lang="en-US" b="1" i="1" dirty="0"/>
              <a:t> </a:t>
            </a:r>
            <a:r>
              <a:rPr lang="en-US" b="1" i="1" dirty="0" err="1"/>
              <a:t>kalmış</a:t>
            </a:r>
            <a:r>
              <a:rPr lang="en-US" b="1" i="1" dirty="0"/>
              <a:t> </a:t>
            </a:r>
            <a:r>
              <a:rPr lang="en-US" b="1" i="1" dirty="0" err="1" smtClean="0"/>
              <a:t>kimse</a:t>
            </a:r>
            <a:r>
              <a:rPr lang="tr-TR" b="1" i="1" dirty="0" err="1" smtClean="0"/>
              <a:t>nİn</a:t>
            </a:r>
            <a:r>
              <a:rPr lang="en-US" b="1" i="1" dirty="0" smtClean="0"/>
              <a:t> </a:t>
            </a:r>
            <a:r>
              <a:rPr lang="en-US" b="1" i="1" dirty="0" err="1" smtClean="0"/>
              <a:t>Satışı</a:t>
            </a:r>
            <a:endParaRPr lang="tr-TR" dirty="0"/>
          </a:p>
        </p:txBody>
      </p:sp>
    </p:spTree>
    <p:extLst>
      <p:ext uri="{BB962C8B-B14F-4D97-AF65-F5344CB8AC3E}">
        <p14:creationId xmlns:p14="http://schemas.microsoft.com/office/powerpoint/2010/main" val="367573717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950289"/>
          </a:xfrm>
        </p:spPr>
        <p:txBody>
          <a:bodyPr>
            <a:normAutofit fontScale="92500" lnSpcReduction="10000"/>
          </a:bodyPr>
          <a:lstStyle/>
          <a:p>
            <a:r>
              <a:rPr lang="en-US" sz="2400" dirty="0"/>
              <a:t>“</a:t>
            </a:r>
            <a:r>
              <a:rPr lang="en-US" sz="2400" i="1" dirty="0" err="1"/>
              <a:t>Ancak</a:t>
            </a:r>
            <a:r>
              <a:rPr lang="en-US" sz="2400" i="1" dirty="0"/>
              <a:t> </a:t>
            </a:r>
            <a:r>
              <a:rPr lang="en-US" sz="2400" i="1" dirty="0" err="1"/>
              <a:t>günahkâr</a:t>
            </a:r>
            <a:r>
              <a:rPr lang="en-US" sz="2400" i="1" dirty="0"/>
              <a:t> </a:t>
            </a:r>
            <a:r>
              <a:rPr lang="en-US" sz="2400" i="1" dirty="0" err="1"/>
              <a:t>suçlu</a:t>
            </a:r>
            <a:r>
              <a:rPr lang="en-US" sz="2400" i="1" dirty="0"/>
              <a:t> </a:t>
            </a:r>
            <a:r>
              <a:rPr lang="en-US" sz="2400" i="1" dirty="0" err="1"/>
              <a:t>ihtikar</a:t>
            </a:r>
            <a:r>
              <a:rPr lang="en-US" sz="2400" i="1" dirty="0"/>
              <a:t> </a:t>
            </a:r>
            <a:r>
              <a:rPr lang="en-US" sz="2400" i="1" dirty="0" err="1"/>
              <a:t>yapar</a:t>
            </a:r>
            <a:r>
              <a:rPr lang="en-US" sz="2400" dirty="0"/>
              <a:t>.” </a:t>
            </a:r>
            <a:r>
              <a:rPr lang="tr-TR" sz="2400" dirty="0" err="1"/>
              <a:t>Muslim</a:t>
            </a:r>
            <a:r>
              <a:rPr lang="tr-TR" sz="2400" dirty="0"/>
              <a:t>, </a:t>
            </a:r>
            <a:r>
              <a:rPr lang="tr-TR" sz="2400" dirty="0" err="1"/>
              <a:t>Musakat</a:t>
            </a:r>
            <a:r>
              <a:rPr lang="tr-TR" sz="2400" dirty="0"/>
              <a:t> 129,130</a:t>
            </a:r>
          </a:p>
          <a:p>
            <a:endParaRPr lang="tr-TR" sz="2400" dirty="0" smtClean="0"/>
          </a:p>
          <a:p>
            <a:r>
              <a:rPr lang="en-US" sz="2400" i="1" dirty="0" smtClean="0"/>
              <a:t>“</a:t>
            </a:r>
            <a:r>
              <a:rPr lang="en-US" sz="2400" i="1" dirty="0" err="1"/>
              <a:t>Ticari</a:t>
            </a:r>
            <a:r>
              <a:rPr lang="en-US" sz="2400" i="1" dirty="0"/>
              <a:t> </a:t>
            </a:r>
            <a:r>
              <a:rPr lang="en-US" sz="2400" i="1" dirty="0" err="1"/>
              <a:t>malı</a:t>
            </a:r>
            <a:r>
              <a:rPr lang="en-US" sz="2400" i="1" dirty="0"/>
              <a:t> </a:t>
            </a:r>
            <a:r>
              <a:rPr lang="en-US" sz="2400" i="1" dirty="0" err="1"/>
              <a:t>getirip</a:t>
            </a:r>
            <a:r>
              <a:rPr lang="en-US" sz="2400" i="1" dirty="0"/>
              <a:t> </a:t>
            </a:r>
            <a:r>
              <a:rPr lang="en-US" sz="2400" i="1" dirty="0" err="1"/>
              <a:t>piyasaya</a:t>
            </a:r>
            <a:r>
              <a:rPr lang="en-US" sz="2400" i="1" dirty="0"/>
              <a:t> </a:t>
            </a:r>
            <a:r>
              <a:rPr lang="en-US" sz="2400" i="1" dirty="0" err="1"/>
              <a:t>süren</a:t>
            </a:r>
            <a:r>
              <a:rPr lang="en-US" sz="2400" i="1" dirty="0"/>
              <a:t> </a:t>
            </a:r>
            <a:r>
              <a:rPr lang="en-US" sz="2400" i="1" dirty="0" err="1"/>
              <a:t>rızıklanmıştır</a:t>
            </a:r>
            <a:r>
              <a:rPr lang="en-US" sz="2400" i="1" dirty="0"/>
              <a:t>, </a:t>
            </a:r>
            <a:r>
              <a:rPr lang="en-US" sz="2400" i="1" dirty="0" err="1"/>
              <a:t>muhtekir</a:t>
            </a:r>
            <a:r>
              <a:rPr lang="en-US" sz="2400" i="1" dirty="0"/>
              <a:t> </a:t>
            </a:r>
            <a:r>
              <a:rPr lang="en-US" sz="2400" i="1" dirty="0" err="1"/>
              <a:t>ise</a:t>
            </a:r>
            <a:r>
              <a:rPr lang="en-US" sz="2400" i="1" dirty="0"/>
              <a:t> </a:t>
            </a:r>
            <a:r>
              <a:rPr lang="en-US" sz="2400" i="1" dirty="0" err="1"/>
              <a:t>lanetlenmiştir</a:t>
            </a:r>
            <a:r>
              <a:rPr lang="en-US" sz="2400" dirty="0"/>
              <a:t>.” İbn </a:t>
            </a:r>
            <a:r>
              <a:rPr lang="en-US" sz="2400" dirty="0" err="1"/>
              <a:t>Mâce</a:t>
            </a:r>
            <a:r>
              <a:rPr lang="en-US" sz="2400" dirty="0"/>
              <a:t>, </a:t>
            </a:r>
            <a:r>
              <a:rPr lang="en-US" sz="2400" dirty="0" err="1"/>
              <a:t>Ticarat</a:t>
            </a:r>
            <a:r>
              <a:rPr lang="en-US" sz="2400" dirty="0"/>
              <a:t> </a:t>
            </a:r>
            <a:r>
              <a:rPr lang="en-US" sz="2400" dirty="0" smtClean="0"/>
              <a:t>6</a:t>
            </a:r>
            <a:r>
              <a:rPr lang="tr-TR" sz="2400" dirty="0" smtClean="0"/>
              <a:t>. </a:t>
            </a:r>
          </a:p>
          <a:p>
            <a:endParaRPr lang="tr-TR" sz="2400" dirty="0"/>
          </a:p>
          <a:p>
            <a:r>
              <a:rPr lang="tr-TR" sz="2400" dirty="0" smtClean="0"/>
              <a:t>«Karaborsacı ne kötü kuldur. Allah Teala fiyatları düşürünce üzülür, yükseltince sevinir.» </a:t>
            </a:r>
            <a:r>
              <a:rPr lang="tr-TR" sz="2400" dirty="0" err="1" smtClean="0"/>
              <a:t>Ramuzu’l-Ehadis</a:t>
            </a:r>
            <a:endParaRPr lang="tr-TR" sz="2400" dirty="0" smtClean="0"/>
          </a:p>
          <a:p>
            <a:endParaRPr lang="tr-TR" sz="2400" dirty="0"/>
          </a:p>
          <a:p>
            <a:r>
              <a:rPr lang="en-US" sz="2400" dirty="0" err="1"/>
              <a:t>İhtikar</a:t>
            </a:r>
            <a:r>
              <a:rPr lang="en-US" sz="2400" dirty="0"/>
              <a:t> </a:t>
            </a:r>
            <a:r>
              <a:rPr lang="en-US" sz="2400" dirty="0" err="1"/>
              <a:t>fiyatların</a:t>
            </a:r>
            <a:r>
              <a:rPr lang="en-US" sz="2400" dirty="0"/>
              <a:t> </a:t>
            </a:r>
            <a:r>
              <a:rPr lang="en-US" sz="2400" dirty="0" err="1"/>
              <a:t>sûni</a:t>
            </a:r>
            <a:r>
              <a:rPr lang="en-US" sz="2400" dirty="0"/>
              <a:t> </a:t>
            </a:r>
            <a:r>
              <a:rPr lang="en-US" sz="2400" dirty="0" err="1"/>
              <a:t>biçimde</a:t>
            </a:r>
            <a:r>
              <a:rPr lang="en-US" sz="2400" dirty="0"/>
              <a:t> </a:t>
            </a:r>
            <a:r>
              <a:rPr lang="en-US" sz="2400" dirty="0" err="1"/>
              <a:t>yükselmesine</a:t>
            </a:r>
            <a:r>
              <a:rPr lang="en-US" sz="2400" dirty="0"/>
              <a:t> </a:t>
            </a:r>
            <a:r>
              <a:rPr lang="en-US" sz="2400" dirty="0" err="1"/>
              <a:t>sebep</a:t>
            </a:r>
            <a:r>
              <a:rPr lang="en-US" sz="2400" dirty="0"/>
              <a:t> </a:t>
            </a:r>
            <a:r>
              <a:rPr lang="en-US" sz="2400" dirty="0" err="1"/>
              <a:t>olarak</a:t>
            </a:r>
            <a:r>
              <a:rPr lang="en-US" sz="2400" dirty="0"/>
              <a:t> </a:t>
            </a:r>
            <a:r>
              <a:rPr lang="en-US" sz="2400" dirty="0" err="1"/>
              <a:t>insanların</a:t>
            </a:r>
            <a:r>
              <a:rPr lang="en-US" sz="2400" dirty="0"/>
              <a:t> </a:t>
            </a:r>
            <a:r>
              <a:rPr lang="en-US" sz="2400" dirty="0" err="1"/>
              <a:t>gelirlerinin</a:t>
            </a:r>
            <a:r>
              <a:rPr lang="en-US" sz="2400" dirty="0"/>
              <a:t> </a:t>
            </a:r>
            <a:r>
              <a:rPr lang="en-US" sz="2400" dirty="0" err="1"/>
              <a:t>büyük</a:t>
            </a:r>
            <a:r>
              <a:rPr lang="en-US" sz="2400" dirty="0"/>
              <a:t> </a:t>
            </a:r>
            <a:r>
              <a:rPr lang="en-US" sz="2400" dirty="0" err="1"/>
              <a:t>kısmının</a:t>
            </a:r>
            <a:r>
              <a:rPr lang="en-US" sz="2400" dirty="0"/>
              <a:t> </a:t>
            </a:r>
            <a:r>
              <a:rPr lang="en-US" sz="2400" dirty="0" err="1"/>
              <a:t>tüketim</a:t>
            </a:r>
            <a:r>
              <a:rPr lang="en-US" sz="2400" dirty="0"/>
              <a:t> </a:t>
            </a:r>
            <a:r>
              <a:rPr lang="en-US" sz="2400" dirty="0" err="1"/>
              <a:t>harcamalarına</a:t>
            </a:r>
            <a:r>
              <a:rPr lang="en-US" sz="2400" dirty="0"/>
              <a:t> </a:t>
            </a:r>
            <a:r>
              <a:rPr lang="en-US" sz="2400" dirty="0" err="1"/>
              <a:t>gitmesine</a:t>
            </a:r>
            <a:r>
              <a:rPr lang="en-US" sz="2400" dirty="0"/>
              <a:t> </a:t>
            </a:r>
            <a:r>
              <a:rPr lang="en-US" sz="2400" dirty="0" err="1"/>
              <a:t>ve</a:t>
            </a:r>
            <a:r>
              <a:rPr lang="en-US" sz="2400" dirty="0"/>
              <a:t> </a:t>
            </a:r>
            <a:r>
              <a:rPr lang="en-US" sz="2400" dirty="0" err="1"/>
              <a:t>bu</a:t>
            </a:r>
            <a:r>
              <a:rPr lang="en-US" sz="2400" dirty="0"/>
              <a:t> </a:t>
            </a:r>
            <a:r>
              <a:rPr lang="en-US" sz="2400" dirty="0" err="1"/>
              <a:t>şekilde</a:t>
            </a:r>
            <a:r>
              <a:rPr lang="en-US" sz="2400" dirty="0"/>
              <a:t> </a:t>
            </a:r>
            <a:r>
              <a:rPr lang="en-US" sz="2400" dirty="0" err="1"/>
              <a:t>tasarruf</a:t>
            </a:r>
            <a:r>
              <a:rPr lang="en-US" sz="2400" dirty="0"/>
              <a:t> </a:t>
            </a:r>
            <a:r>
              <a:rPr lang="en-US" sz="2400" dirty="0" err="1"/>
              <a:t>ve</a:t>
            </a:r>
            <a:r>
              <a:rPr lang="en-US" sz="2400" dirty="0"/>
              <a:t> </a:t>
            </a:r>
            <a:r>
              <a:rPr lang="en-US" sz="2400" dirty="0" err="1"/>
              <a:t>dolayısıyla</a:t>
            </a:r>
            <a:r>
              <a:rPr lang="en-US" sz="2400" dirty="0"/>
              <a:t> </a:t>
            </a:r>
            <a:r>
              <a:rPr lang="en-US" sz="2400" dirty="0" err="1"/>
              <a:t>yatırımların</a:t>
            </a:r>
            <a:r>
              <a:rPr lang="en-US" sz="2400" dirty="0"/>
              <a:t> </a:t>
            </a:r>
            <a:r>
              <a:rPr lang="en-US" sz="2400" dirty="0" err="1"/>
              <a:t>azalmasına</a:t>
            </a:r>
            <a:r>
              <a:rPr lang="en-US" sz="2400" dirty="0"/>
              <a:t> </a:t>
            </a:r>
            <a:r>
              <a:rPr lang="en-US" sz="2400" dirty="0" err="1"/>
              <a:t>yol</a:t>
            </a:r>
            <a:r>
              <a:rPr lang="en-US" sz="2400" dirty="0"/>
              <a:t> </a:t>
            </a:r>
            <a:r>
              <a:rPr lang="en-US" sz="2400" dirty="0" err="1"/>
              <a:t>açar</a:t>
            </a:r>
            <a:r>
              <a:rPr lang="en-US" sz="2400" dirty="0"/>
              <a:t> </a:t>
            </a:r>
            <a:r>
              <a:rPr lang="en-US" sz="2400" dirty="0" err="1"/>
              <a:t>ve</a:t>
            </a:r>
            <a:r>
              <a:rPr lang="en-US" sz="2400" dirty="0"/>
              <a:t> </a:t>
            </a:r>
            <a:r>
              <a:rPr lang="en-US" sz="2400" dirty="0" err="1"/>
              <a:t>böylece</a:t>
            </a:r>
            <a:r>
              <a:rPr lang="en-US" sz="2400" dirty="0"/>
              <a:t> </a:t>
            </a:r>
            <a:r>
              <a:rPr lang="en-US" sz="2400" dirty="0" err="1"/>
              <a:t>iktisada</a:t>
            </a:r>
            <a:r>
              <a:rPr lang="en-US" sz="2400" dirty="0"/>
              <a:t> </a:t>
            </a:r>
            <a:r>
              <a:rPr lang="en-US" sz="2400" dirty="0" err="1"/>
              <a:t>büyük</a:t>
            </a:r>
            <a:r>
              <a:rPr lang="en-US" sz="2400" dirty="0"/>
              <a:t> </a:t>
            </a:r>
            <a:r>
              <a:rPr lang="en-US" sz="2400" dirty="0" err="1"/>
              <a:t>bir</a:t>
            </a:r>
            <a:r>
              <a:rPr lang="en-US" sz="2400" dirty="0"/>
              <a:t> </a:t>
            </a:r>
            <a:r>
              <a:rPr lang="en-US" sz="2400" dirty="0" err="1"/>
              <a:t>zarar</a:t>
            </a:r>
            <a:r>
              <a:rPr lang="en-US" sz="2400" dirty="0"/>
              <a:t> </a:t>
            </a:r>
            <a:r>
              <a:rPr lang="en-US" sz="2400" dirty="0" err="1"/>
              <a:t>vermiş</a:t>
            </a:r>
            <a:r>
              <a:rPr lang="en-US" sz="2400" dirty="0"/>
              <a:t> </a:t>
            </a:r>
            <a:r>
              <a:rPr lang="en-US" sz="2400" dirty="0" err="1"/>
              <a:t>olur</a:t>
            </a:r>
            <a:r>
              <a:rPr lang="en-US" sz="2400" dirty="0"/>
              <a:t>.</a:t>
            </a:r>
            <a:endParaRPr lang="tr-TR" sz="2400" dirty="0"/>
          </a:p>
        </p:txBody>
      </p:sp>
      <p:sp>
        <p:nvSpPr>
          <p:cNvPr id="3" name="Başlık 2"/>
          <p:cNvSpPr>
            <a:spLocks noGrp="1"/>
          </p:cNvSpPr>
          <p:nvPr>
            <p:ph type="title"/>
          </p:nvPr>
        </p:nvSpPr>
        <p:spPr/>
        <p:txBody>
          <a:bodyPr/>
          <a:lstStyle/>
          <a:p>
            <a:r>
              <a:rPr lang="tr-TR" dirty="0" smtClean="0"/>
              <a:t>KARABORSACILIK</a:t>
            </a:r>
            <a:endParaRPr lang="tr-TR" dirty="0"/>
          </a:p>
        </p:txBody>
      </p:sp>
    </p:spTree>
    <p:extLst>
      <p:ext uri="{BB962C8B-B14F-4D97-AF65-F5344CB8AC3E}">
        <p14:creationId xmlns:p14="http://schemas.microsoft.com/office/powerpoint/2010/main" val="47554781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5022297"/>
          </a:xfrm>
        </p:spPr>
        <p:txBody>
          <a:bodyPr>
            <a:normAutofit lnSpcReduction="10000"/>
          </a:bodyPr>
          <a:lstStyle/>
          <a:p>
            <a:r>
              <a:rPr lang="tr-TR" dirty="0" err="1"/>
              <a:t>Resûlullah</a:t>
            </a:r>
            <a:r>
              <a:rPr lang="tr-TR" dirty="0"/>
              <a:t> karaborsacılığa karşı çok kararlı davranmış, çeşitli tedbirler almak suretiyle topluma yönelik zararını önlemiştir. Meselâ bir defasında Medine’ye gelen </a:t>
            </a:r>
            <a:r>
              <a:rPr lang="tr-TR" dirty="0" err="1"/>
              <a:t>erzağın</a:t>
            </a:r>
            <a:r>
              <a:rPr lang="tr-TR" dirty="0"/>
              <a:t> tamamını satın alan Hakîm b. </a:t>
            </a:r>
            <a:r>
              <a:rPr lang="tr-TR" dirty="0" err="1"/>
              <a:t>Hizâm’a</a:t>
            </a:r>
            <a:r>
              <a:rPr lang="tr-TR" dirty="0"/>
              <a:t> ihtikâr yapmaması uyarısında bulunmuş, yine Medine’de tek bir </a:t>
            </a:r>
            <a:r>
              <a:rPr lang="tr-TR" dirty="0" err="1"/>
              <a:t>sahâbînin</a:t>
            </a:r>
            <a:r>
              <a:rPr lang="tr-TR" dirty="0"/>
              <a:t> elindekiler hariç bütün </a:t>
            </a:r>
            <a:r>
              <a:rPr lang="tr-TR" dirty="0" err="1"/>
              <a:t>erzağın</a:t>
            </a:r>
            <a:r>
              <a:rPr lang="tr-TR" dirty="0"/>
              <a:t> tükendiği bir sırada ilgili şahsa stoklarını piyasaya çıkarıp dilediği gibi satmasını ve karaborsacılıktan kaçınmasını emretmiştir. Ayrıca ihtikâra yönelen bazı satıcıların ellerindeki stokları satışa sunmalarını buyurmuş, ancak narh koymaktan kaçınarak fiyatlarını mevcut </a:t>
            </a:r>
            <a:r>
              <a:rPr lang="tr-TR" dirty="0" err="1"/>
              <a:t>arztalep</a:t>
            </a:r>
            <a:r>
              <a:rPr lang="tr-TR" dirty="0"/>
              <a:t> dengesine göre belirlemelerine izin vermiştir (Hür el-</a:t>
            </a:r>
            <a:r>
              <a:rPr lang="tr-TR" dirty="0" err="1"/>
              <a:t>Âmilî</a:t>
            </a:r>
            <a:r>
              <a:rPr lang="tr-TR" dirty="0"/>
              <a:t>, XII, 316-317). Hz. Peygamber’in karaborsacılık karşısındaki bu tutumu piyasa denetimleri için </a:t>
            </a:r>
            <a:r>
              <a:rPr lang="tr-TR" dirty="0" err="1"/>
              <a:t>hisbe</a:t>
            </a:r>
            <a:r>
              <a:rPr lang="tr-TR" dirty="0"/>
              <a:t> teşkilâtının nüvesini de oluşturmuştur. Halife Ömer, Osman ve Ali’nin de karaborsacılığa izin vermedikleri ve bu hususta ya bizzat veya </a:t>
            </a:r>
            <a:r>
              <a:rPr lang="tr-TR" dirty="0" err="1"/>
              <a:t>hisbe</a:t>
            </a:r>
            <a:r>
              <a:rPr lang="tr-TR" dirty="0"/>
              <a:t> teşkilâtı vasıtasıyla sıkı önlemler aldıkları bilinmektedir</a:t>
            </a:r>
            <a:r>
              <a:rPr lang="tr-TR" dirty="0" smtClean="0"/>
              <a:t>. </a:t>
            </a:r>
            <a:r>
              <a:rPr lang="tr-TR" dirty="0"/>
              <a:t>İslam Ansiklopedisi, «İhtikar</a:t>
            </a:r>
            <a:r>
              <a:rPr lang="tr-TR" dirty="0" smtClean="0"/>
              <a:t>»</a:t>
            </a:r>
            <a:endParaRPr lang="tr-TR" dirty="0"/>
          </a:p>
        </p:txBody>
      </p:sp>
      <p:sp>
        <p:nvSpPr>
          <p:cNvPr id="3" name="Başlık 2"/>
          <p:cNvSpPr>
            <a:spLocks noGrp="1"/>
          </p:cNvSpPr>
          <p:nvPr>
            <p:ph type="title"/>
          </p:nvPr>
        </p:nvSpPr>
        <p:spPr/>
        <p:txBody>
          <a:bodyPr/>
          <a:lstStyle/>
          <a:p>
            <a:r>
              <a:rPr lang="tr-TR" dirty="0" smtClean="0"/>
              <a:t>KARABORSACILIK</a:t>
            </a:r>
            <a:endParaRPr lang="tr-TR" dirty="0"/>
          </a:p>
        </p:txBody>
      </p:sp>
    </p:spTree>
    <p:extLst>
      <p:ext uri="{BB962C8B-B14F-4D97-AF65-F5344CB8AC3E}">
        <p14:creationId xmlns:p14="http://schemas.microsoft.com/office/powerpoint/2010/main" val="5654768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78281"/>
          </a:xfrm>
        </p:spPr>
        <p:txBody>
          <a:bodyPr>
            <a:normAutofit fontScale="92500"/>
          </a:bodyPr>
          <a:lstStyle/>
          <a:p>
            <a:r>
              <a:rPr lang="en-US" sz="2400" dirty="0"/>
              <a:t>“</a:t>
            </a:r>
            <a:r>
              <a:rPr lang="en-US" sz="2400" i="1" dirty="0" err="1"/>
              <a:t>Şehirli</a:t>
            </a:r>
            <a:r>
              <a:rPr lang="en-US" sz="2400" i="1" dirty="0"/>
              <a:t> </a:t>
            </a:r>
            <a:r>
              <a:rPr lang="en-US" sz="2400" i="1" dirty="0" err="1"/>
              <a:t>bedevi</a:t>
            </a:r>
            <a:r>
              <a:rPr lang="en-US" sz="2400" i="1" dirty="0"/>
              <a:t> </a:t>
            </a:r>
            <a:r>
              <a:rPr lang="en-US" sz="2400" i="1" dirty="0" err="1"/>
              <a:t>adına</a:t>
            </a:r>
            <a:r>
              <a:rPr lang="en-US" sz="2400" i="1" dirty="0"/>
              <a:t> </a:t>
            </a:r>
            <a:r>
              <a:rPr lang="en-US" sz="2400" i="1" dirty="0" err="1"/>
              <a:t>satış</a:t>
            </a:r>
            <a:r>
              <a:rPr lang="en-US" sz="2400" i="1" dirty="0"/>
              <a:t> </a:t>
            </a:r>
            <a:r>
              <a:rPr lang="en-US" sz="2400" i="1" dirty="0" err="1"/>
              <a:t>yapmasın</a:t>
            </a:r>
            <a:r>
              <a:rPr lang="en-US" sz="2400" i="1" dirty="0"/>
              <a:t>! </a:t>
            </a:r>
            <a:r>
              <a:rPr lang="en-US" sz="2400" i="1" dirty="0" err="1"/>
              <a:t>Bırakın</a:t>
            </a:r>
            <a:r>
              <a:rPr lang="en-US" sz="2400" i="1" dirty="0"/>
              <a:t> </a:t>
            </a:r>
            <a:r>
              <a:rPr lang="en-US" sz="2400" i="1" dirty="0" err="1"/>
              <a:t>insanları</a:t>
            </a:r>
            <a:r>
              <a:rPr lang="en-US" sz="2400" i="1" dirty="0"/>
              <a:t> Allah </a:t>
            </a:r>
            <a:r>
              <a:rPr lang="en-US" sz="2400" i="1" dirty="0" err="1"/>
              <a:t>birbirlerinden</a:t>
            </a:r>
            <a:r>
              <a:rPr lang="en-US" sz="2400" i="1" dirty="0"/>
              <a:t> </a:t>
            </a:r>
            <a:r>
              <a:rPr lang="en-US" sz="2400" i="1" dirty="0" err="1"/>
              <a:t>rızıklandırsın</a:t>
            </a:r>
            <a:r>
              <a:rPr lang="en-US" sz="2400" i="1" dirty="0"/>
              <a:t>.”</a:t>
            </a:r>
            <a:r>
              <a:rPr lang="en-US" sz="2400" dirty="0"/>
              <a:t> Muslim, </a:t>
            </a:r>
            <a:r>
              <a:rPr lang="en-US" sz="2400" dirty="0" err="1"/>
              <a:t>Buyû</a:t>
            </a:r>
            <a:r>
              <a:rPr lang="en-US" sz="2400" dirty="0"/>
              <a:t>’ </a:t>
            </a:r>
            <a:r>
              <a:rPr lang="en-US" sz="2400" dirty="0" smtClean="0"/>
              <a:t>20</a:t>
            </a:r>
            <a:endParaRPr lang="tr-TR" sz="2400" dirty="0"/>
          </a:p>
          <a:p>
            <a:endParaRPr lang="tr-TR" sz="2400" dirty="0" smtClean="0"/>
          </a:p>
          <a:p>
            <a:r>
              <a:rPr lang="en-US" sz="2400" dirty="0"/>
              <a:t>Bu </a:t>
            </a:r>
            <a:r>
              <a:rPr lang="en-US" sz="2400" dirty="0" err="1"/>
              <a:t>düzenleme</a:t>
            </a:r>
            <a:r>
              <a:rPr lang="en-US" sz="2400" dirty="0"/>
              <a:t>, </a:t>
            </a:r>
            <a:r>
              <a:rPr lang="en-US" sz="2400" dirty="0" err="1"/>
              <a:t>üretici</a:t>
            </a:r>
            <a:r>
              <a:rPr lang="en-US" sz="2400" dirty="0"/>
              <a:t> </a:t>
            </a:r>
            <a:r>
              <a:rPr lang="en-US" sz="2400" dirty="0" err="1"/>
              <a:t>ile</a:t>
            </a:r>
            <a:r>
              <a:rPr lang="en-US" sz="2400" dirty="0"/>
              <a:t> </a:t>
            </a:r>
            <a:r>
              <a:rPr lang="en-US" sz="2400" dirty="0" err="1"/>
              <a:t>tüketici</a:t>
            </a:r>
            <a:r>
              <a:rPr lang="en-US" sz="2400" dirty="0"/>
              <a:t> </a:t>
            </a:r>
            <a:r>
              <a:rPr lang="en-US" sz="2400" dirty="0" err="1"/>
              <a:t>arasında</a:t>
            </a:r>
            <a:r>
              <a:rPr lang="en-US" sz="2400" dirty="0"/>
              <a:t> </a:t>
            </a:r>
            <a:r>
              <a:rPr lang="en-US" sz="2400" dirty="0" err="1"/>
              <a:t>faaliyet</a:t>
            </a:r>
            <a:r>
              <a:rPr lang="en-US" sz="2400" dirty="0"/>
              <a:t> </a:t>
            </a:r>
            <a:r>
              <a:rPr lang="en-US" sz="2400" dirty="0" err="1" smtClean="0"/>
              <a:t>gösteren</a:t>
            </a:r>
            <a:r>
              <a:rPr lang="tr-TR" sz="2400" dirty="0" smtClean="0"/>
              <a:t>, iki tarafa da katma değer sağlamayan ve</a:t>
            </a:r>
            <a:r>
              <a:rPr lang="en-US" sz="2400" dirty="0" smtClean="0"/>
              <a:t> </a:t>
            </a:r>
            <a:r>
              <a:rPr lang="en-US" sz="2400" dirty="0" err="1"/>
              <a:t>fahiş</a:t>
            </a:r>
            <a:r>
              <a:rPr lang="en-US" sz="2400" dirty="0"/>
              <a:t> </a:t>
            </a:r>
            <a:r>
              <a:rPr lang="en-US" sz="2400" dirty="0" err="1"/>
              <a:t>kazançlar</a:t>
            </a:r>
            <a:r>
              <a:rPr lang="en-US" sz="2400" dirty="0"/>
              <a:t> </a:t>
            </a:r>
            <a:r>
              <a:rPr lang="en-US" sz="2400" dirty="0" err="1"/>
              <a:t>sağlayan</a:t>
            </a:r>
            <a:r>
              <a:rPr lang="en-US" sz="2400" dirty="0"/>
              <a:t> </a:t>
            </a:r>
            <a:r>
              <a:rPr lang="en-US" sz="2400" dirty="0" err="1"/>
              <a:t>aracıları</a:t>
            </a:r>
            <a:r>
              <a:rPr lang="en-US" sz="2400" dirty="0"/>
              <a:t> </a:t>
            </a:r>
            <a:r>
              <a:rPr lang="en-US" sz="2400" dirty="0" err="1"/>
              <a:t>önlemek</a:t>
            </a:r>
            <a:r>
              <a:rPr lang="en-US" sz="2400" dirty="0"/>
              <a:t> </a:t>
            </a:r>
            <a:r>
              <a:rPr lang="en-US" sz="2400" dirty="0" err="1"/>
              <a:t>maksadını</a:t>
            </a:r>
            <a:r>
              <a:rPr lang="en-US" sz="2400" dirty="0"/>
              <a:t> </a:t>
            </a:r>
            <a:r>
              <a:rPr lang="en-US" sz="2400" dirty="0" err="1"/>
              <a:t>taşımaktadır</a:t>
            </a:r>
            <a:r>
              <a:rPr lang="en-US" sz="2400" dirty="0" smtClean="0"/>
              <a:t>.</a:t>
            </a:r>
            <a:endParaRPr lang="tr-TR" sz="2400" dirty="0" smtClean="0"/>
          </a:p>
          <a:p>
            <a:r>
              <a:rPr lang="en-US" sz="2400" dirty="0" err="1"/>
              <a:t>Bir</a:t>
            </a:r>
            <a:r>
              <a:rPr lang="en-US" sz="2400" dirty="0"/>
              <a:t> </a:t>
            </a:r>
            <a:r>
              <a:rPr lang="en-US" sz="2400" dirty="0" err="1"/>
              <a:t>bedevi</a:t>
            </a:r>
            <a:r>
              <a:rPr lang="en-US" sz="2400" dirty="0"/>
              <a:t> </a:t>
            </a:r>
            <a:r>
              <a:rPr lang="en-US" sz="2400" dirty="0" err="1"/>
              <a:t>Resûlullah</a:t>
            </a:r>
            <a:r>
              <a:rPr lang="en-US" sz="2400" dirty="0"/>
              <a:t> (s) </a:t>
            </a:r>
            <a:r>
              <a:rPr lang="en-US" sz="2400" dirty="0" err="1"/>
              <a:t>zamanında</a:t>
            </a:r>
            <a:r>
              <a:rPr lang="en-US" sz="2400" dirty="0"/>
              <a:t> </a:t>
            </a:r>
            <a:r>
              <a:rPr lang="en-US" sz="2400" dirty="0" err="1"/>
              <a:t>sağmal</a:t>
            </a:r>
            <a:r>
              <a:rPr lang="en-US" sz="2400" dirty="0"/>
              <a:t> </a:t>
            </a:r>
            <a:r>
              <a:rPr lang="en-US" sz="2400" dirty="0" err="1"/>
              <a:t>devesini</a:t>
            </a:r>
            <a:r>
              <a:rPr lang="en-US" sz="2400" dirty="0"/>
              <a:t> </a:t>
            </a:r>
            <a:r>
              <a:rPr lang="en-US" sz="2400" dirty="0" err="1"/>
              <a:t>getirip</a:t>
            </a:r>
            <a:r>
              <a:rPr lang="en-US" sz="2400" dirty="0"/>
              <a:t>, </a:t>
            </a:r>
            <a:r>
              <a:rPr lang="en-US" sz="2400" dirty="0" err="1"/>
              <a:t>Talha</a:t>
            </a:r>
            <a:r>
              <a:rPr lang="en-US" sz="2400" dirty="0"/>
              <a:t> b. </a:t>
            </a:r>
            <a:r>
              <a:rPr lang="en-US" sz="2400" dirty="0" err="1"/>
              <a:t>Ubeydillah'a</a:t>
            </a:r>
            <a:r>
              <a:rPr lang="en-US" sz="2400" dirty="0"/>
              <a:t> </a:t>
            </a:r>
            <a:r>
              <a:rPr lang="en-US" sz="2400" dirty="0" err="1"/>
              <a:t>misafir</a:t>
            </a:r>
            <a:r>
              <a:rPr lang="en-US" sz="2400" dirty="0"/>
              <a:t> </a:t>
            </a:r>
            <a:r>
              <a:rPr lang="en-US" sz="2400" dirty="0" err="1"/>
              <a:t>oldu</a:t>
            </a:r>
            <a:r>
              <a:rPr lang="en-US" sz="2400" dirty="0"/>
              <a:t>. </a:t>
            </a:r>
            <a:r>
              <a:rPr lang="en-US" sz="2400" dirty="0" err="1"/>
              <a:t>Talha</a:t>
            </a:r>
            <a:r>
              <a:rPr lang="en-US" sz="2400" dirty="0"/>
              <a:t>: </a:t>
            </a:r>
            <a:r>
              <a:rPr lang="en-US" sz="2400" dirty="0" err="1"/>
              <a:t>Resûlullah</a:t>
            </a:r>
            <a:r>
              <a:rPr lang="en-US" sz="2400" dirty="0"/>
              <a:t> (s) </a:t>
            </a:r>
            <a:r>
              <a:rPr lang="en-US" sz="2400" dirty="0" err="1"/>
              <a:t>şehirlilerin</a:t>
            </a:r>
            <a:r>
              <a:rPr lang="en-US" sz="2400" dirty="0"/>
              <a:t>, </a:t>
            </a:r>
            <a:r>
              <a:rPr lang="en-US" sz="2400" dirty="0" err="1"/>
              <a:t>bedevi</a:t>
            </a:r>
            <a:r>
              <a:rPr lang="en-US" sz="2400" dirty="0"/>
              <a:t> </a:t>
            </a:r>
            <a:r>
              <a:rPr lang="en-US" sz="2400" dirty="0" err="1"/>
              <a:t>adına</a:t>
            </a:r>
            <a:r>
              <a:rPr lang="en-US" sz="2400" dirty="0"/>
              <a:t> </a:t>
            </a:r>
            <a:r>
              <a:rPr lang="en-US" sz="2400" dirty="0" err="1"/>
              <a:t>satmasını</a:t>
            </a:r>
            <a:r>
              <a:rPr lang="en-US" sz="2400" dirty="0"/>
              <a:t> </a:t>
            </a:r>
            <a:r>
              <a:rPr lang="en-US" sz="2400" dirty="0" err="1"/>
              <a:t>yasakladı</a:t>
            </a:r>
            <a:r>
              <a:rPr lang="en-US" sz="2400" dirty="0"/>
              <a:t>. </a:t>
            </a:r>
            <a:r>
              <a:rPr lang="en-US" sz="2400" dirty="0" err="1"/>
              <a:t>Ama</a:t>
            </a:r>
            <a:r>
              <a:rPr lang="en-US" sz="2400" dirty="0"/>
              <a:t> </a:t>
            </a:r>
            <a:r>
              <a:rPr lang="en-US" sz="2400" dirty="0" err="1"/>
              <a:t>sen</a:t>
            </a:r>
            <a:r>
              <a:rPr lang="en-US" sz="2400" dirty="0"/>
              <a:t> </a:t>
            </a:r>
            <a:r>
              <a:rPr lang="en-US" sz="2400" dirty="0" err="1"/>
              <a:t>çarşıya</a:t>
            </a:r>
            <a:r>
              <a:rPr lang="en-US" sz="2400" dirty="0"/>
              <a:t> </a:t>
            </a:r>
            <a:r>
              <a:rPr lang="en-US" sz="2400" dirty="0" err="1"/>
              <a:t>git</a:t>
            </a:r>
            <a:r>
              <a:rPr lang="en-US" sz="2400" dirty="0"/>
              <a:t>, satın </a:t>
            </a:r>
            <a:r>
              <a:rPr lang="en-US" sz="2400" dirty="0" err="1"/>
              <a:t>almak</a:t>
            </a:r>
            <a:r>
              <a:rPr lang="en-US" sz="2400" dirty="0"/>
              <a:t> </a:t>
            </a:r>
            <a:r>
              <a:rPr lang="en-US" sz="2400" dirty="0" err="1"/>
              <a:t>isteyenlere</a:t>
            </a:r>
            <a:r>
              <a:rPr lang="en-US" sz="2400" dirty="0"/>
              <a:t> </a:t>
            </a:r>
            <a:r>
              <a:rPr lang="en-US" sz="2400" dirty="0" err="1"/>
              <a:t>bak</a:t>
            </a:r>
            <a:r>
              <a:rPr lang="en-US" sz="2400" dirty="0"/>
              <a:t>, </a:t>
            </a:r>
            <a:r>
              <a:rPr lang="en-US" sz="2400" dirty="0" err="1"/>
              <a:t>sonra</a:t>
            </a:r>
            <a:r>
              <a:rPr lang="en-US" sz="2400" dirty="0"/>
              <a:t> gel </a:t>
            </a:r>
            <a:r>
              <a:rPr lang="en-US" sz="2400" dirty="0" err="1"/>
              <a:t>bana</a:t>
            </a:r>
            <a:r>
              <a:rPr lang="en-US" sz="2400" dirty="0"/>
              <a:t> </a:t>
            </a:r>
            <a:r>
              <a:rPr lang="en-US" sz="2400" dirty="0" err="1"/>
              <a:t>danış</a:t>
            </a:r>
            <a:r>
              <a:rPr lang="en-US" sz="2400" dirty="0"/>
              <a:t>. Ben </a:t>
            </a:r>
            <a:r>
              <a:rPr lang="en-US" sz="2400" dirty="0" err="1"/>
              <a:t>sana</a:t>
            </a:r>
            <a:r>
              <a:rPr lang="en-US" sz="2400" dirty="0"/>
              <a:t> (</a:t>
            </a:r>
            <a:r>
              <a:rPr lang="en-US" sz="2400" dirty="0" err="1"/>
              <a:t>verilen</a:t>
            </a:r>
            <a:r>
              <a:rPr lang="en-US" sz="2400" dirty="0"/>
              <a:t> </a:t>
            </a:r>
            <a:r>
              <a:rPr lang="en-US" sz="2400" dirty="0" err="1"/>
              <a:t>fiyata</a:t>
            </a:r>
            <a:r>
              <a:rPr lang="en-US" sz="2400" dirty="0"/>
              <a:t> </a:t>
            </a:r>
            <a:r>
              <a:rPr lang="en-US" sz="2400" dirty="0" err="1"/>
              <a:t>göre</a:t>
            </a:r>
            <a:r>
              <a:rPr lang="en-US" sz="2400" dirty="0"/>
              <a:t>) sat </a:t>
            </a:r>
            <a:r>
              <a:rPr lang="en-US" sz="2400" dirty="0" err="1"/>
              <a:t>veya</a:t>
            </a:r>
            <a:r>
              <a:rPr lang="en-US" sz="2400" dirty="0"/>
              <a:t> </a:t>
            </a:r>
            <a:r>
              <a:rPr lang="en-US" sz="2400" dirty="0" err="1"/>
              <a:t>satma</a:t>
            </a:r>
            <a:r>
              <a:rPr lang="en-US" sz="2400" dirty="0"/>
              <a:t> </a:t>
            </a:r>
            <a:r>
              <a:rPr lang="en-US" sz="2400" dirty="0" err="1"/>
              <a:t>derim</a:t>
            </a:r>
            <a:r>
              <a:rPr lang="en-US" sz="2400" dirty="0"/>
              <a:t>, </a:t>
            </a:r>
            <a:r>
              <a:rPr lang="en-US" sz="2400" dirty="0" err="1"/>
              <a:t>dedi</a:t>
            </a:r>
            <a:r>
              <a:rPr lang="en-US" sz="2400" dirty="0"/>
              <a:t>. </a:t>
            </a:r>
            <a:r>
              <a:rPr lang="en-US" sz="2400" dirty="0" err="1"/>
              <a:t>Ebû</a:t>
            </a:r>
            <a:r>
              <a:rPr lang="en-US" sz="2400" dirty="0"/>
              <a:t> </a:t>
            </a:r>
            <a:r>
              <a:rPr lang="en-US" sz="2400" dirty="0" err="1"/>
              <a:t>Dâvûd</a:t>
            </a:r>
            <a:r>
              <a:rPr lang="en-US" sz="2400" dirty="0"/>
              <a:t>, </a:t>
            </a:r>
            <a:r>
              <a:rPr lang="en-US" sz="2400" dirty="0" err="1"/>
              <a:t>Buyû</a:t>
            </a:r>
            <a:r>
              <a:rPr lang="en-US" sz="2400" dirty="0"/>
              <a:t>’ </a:t>
            </a:r>
            <a:r>
              <a:rPr lang="en-US" sz="2400" dirty="0" smtClean="0"/>
              <a:t>45</a:t>
            </a:r>
            <a:endParaRPr lang="tr-TR" sz="2400" dirty="0"/>
          </a:p>
        </p:txBody>
      </p:sp>
      <p:sp>
        <p:nvSpPr>
          <p:cNvPr id="3" name="Başlık 2"/>
          <p:cNvSpPr>
            <a:spLocks noGrp="1"/>
          </p:cNvSpPr>
          <p:nvPr>
            <p:ph type="title"/>
          </p:nvPr>
        </p:nvSpPr>
        <p:spPr/>
        <p:txBody>
          <a:bodyPr/>
          <a:lstStyle/>
          <a:p>
            <a:pPr lvl="0"/>
            <a:r>
              <a:rPr lang="en-US" b="1" i="1" dirty="0" err="1"/>
              <a:t>Şehirli</a:t>
            </a:r>
            <a:r>
              <a:rPr lang="en-US" b="1" i="1" dirty="0"/>
              <a:t> </a:t>
            </a:r>
            <a:r>
              <a:rPr lang="en-US" b="1" i="1" dirty="0" err="1"/>
              <a:t>Köylünün</a:t>
            </a:r>
            <a:r>
              <a:rPr lang="en-US" b="1" i="1" dirty="0"/>
              <a:t> </a:t>
            </a:r>
            <a:r>
              <a:rPr lang="en-US" b="1" i="1" dirty="0" err="1"/>
              <a:t>Malını</a:t>
            </a:r>
            <a:r>
              <a:rPr lang="en-US" b="1" i="1" dirty="0"/>
              <a:t> </a:t>
            </a:r>
            <a:r>
              <a:rPr lang="en-US" b="1" i="1" dirty="0" err="1"/>
              <a:t>Onun</a:t>
            </a:r>
            <a:r>
              <a:rPr lang="en-US" b="1" i="1" dirty="0"/>
              <a:t> Adına </a:t>
            </a:r>
            <a:r>
              <a:rPr lang="en-US" b="1" i="1" dirty="0" err="1"/>
              <a:t>Satabilir</a:t>
            </a:r>
            <a:r>
              <a:rPr lang="en-US" b="1" i="1" dirty="0"/>
              <a:t> </a:t>
            </a:r>
            <a:r>
              <a:rPr lang="en-US" b="1" i="1" dirty="0" err="1"/>
              <a:t>Mi</a:t>
            </a:r>
            <a:r>
              <a:rPr lang="en-US" b="1" i="1" dirty="0" smtClean="0"/>
              <a:t>?</a:t>
            </a:r>
            <a:endParaRPr lang="tr-TR" dirty="0"/>
          </a:p>
        </p:txBody>
      </p:sp>
    </p:spTree>
    <p:extLst>
      <p:ext uri="{BB962C8B-B14F-4D97-AF65-F5344CB8AC3E}">
        <p14:creationId xmlns:p14="http://schemas.microsoft.com/office/powerpoint/2010/main" val="41356449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sz="2400" dirty="0"/>
              <a:t>a) </a:t>
            </a:r>
            <a:r>
              <a:rPr lang="en-US" sz="2400" b="1" dirty="0" err="1"/>
              <a:t>Üreticiyi</a:t>
            </a:r>
            <a:r>
              <a:rPr lang="en-US" sz="2400" b="1" dirty="0"/>
              <a:t> </a:t>
            </a:r>
            <a:r>
              <a:rPr lang="en-US" sz="2400" b="1" dirty="0" err="1"/>
              <a:t>korumak</a:t>
            </a:r>
            <a:r>
              <a:rPr lang="en-US" sz="2400" dirty="0"/>
              <a:t>: </a:t>
            </a:r>
            <a:r>
              <a:rPr lang="en-US" sz="2400" dirty="0" err="1"/>
              <a:t>Genellikle</a:t>
            </a:r>
            <a:r>
              <a:rPr lang="en-US" sz="2400" dirty="0"/>
              <a:t> </a:t>
            </a:r>
            <a:r>
              <a:rPr lang="en-US" sz="2400" dirty="0" err="1"/>
              <a:t>yollara</a:t>
            </a:r>
            <a:r>
              <a:rPr lang="en-US" sz="2400" dirty="0"/>
              <a:t> </a:t>
            </a:r>
            <a:r>
              <a:rPr lang="en-US" sz="2400" dirty="0" err="1"/>
              <a:t>çıkıp</a:t>
            </a:r>
            <a:r>
              <a:rPr lang="en-US" sz="2400" dirty="0"/>
              <a:t> </a:t>
            </a:r>
            <a:r>
              <a:rPr lang="en-US" sz="2400" dirty="0" err="1"/>
              <a:t>ticarî</a:t>
            </a:r>
            <a:r>
              <a:rPr lang="en-US" sz="2400" dirty="0"/>
              <a:t> </a:t>
            </a:r>
            <a:r>
              <a:rPr lang="en-US" sz="2400" dirty="0" err="1"/>
              <a:t>kafileleri</a:t>
            </a:r>
            <a:r>
              <a:rPr lang="en-US" sz="2400" dirty="0"/>
              <a:t> </a:t>
            </a:r>
            <a:r>
              <a:rPr lang="en-US" sz="2400" dirty="0" err="1"/>
              <a:t>karşıla­yanların</a:t>
            </a:r>
            <a:r>
              <a:rPr lang="en-US" sz="2400" dirty="0"/>
              <a:t> </a:t>
            </a:r>
            <a:r>
              <a:rPr lang="en-US" sz="2400" dirty="0" err="1"/>
              <a:t>maksadı</a:t>
            </a:r>
            <a:r>
              <a:rPr lang="en-US" sz="2400" dirty="0"/>
              <a:t>, </a:t>
            </a:r>
            <a:r>
              <a:rPr lang="en-US" sz="2400" dirty="0" err="1"/>
              <a:t>üreticinin</a:t>
            </a:r>
            <a:r>
              <a:rPr lang="en-US" sz="2400" dirty="0"/>
              <a:t> </a:t>
            </a:r>
            <a:r>
              <a:rPr lang="en-US" sz="2400" dirty="0" err="1"/>
              <a:t>elindeki</a:t>
            </a:r>
            <a:r>
              <a:rPr lang="en-US" sz="2400" dirty="0"/>
              <a:t> </a:t>
            </a:r>
            <a:r>
              <a:rPr lang="en-US" sz="2400" dirty="0" err="1"/>
              <a:t>malı</a:t>
            </a:r>
            <a:r>
              <a:rPr lang="en-US" sz="2400" dirty="0"/>
              <a:t> </a:t>
            </a:r>
            <a:r>
              <a:rPr lang="en-US" sz="2400" dirty="0" err="1"/>
              <a:t>ucuza</a:t>
            </a:r>
            <a:r>
              <a:rPr lang="en-US" sz="2400" dirty="0"/>
              <a:t> </a:t>
            </a:r>
            <a:r>
              <a:rPr lang="en-US" sz="2400" dirty="0" err="1"/>
              <a:t>almaktır</a:t>
            </a:r>
            <a:r>
              <a:rPr lang="en-US" sz="2400" dirty="0"/>
              <a:t>. </a:t>
            </a:r>
            <a:r>
              <a:rPr lang="en-US" sz="2400" dirty="0" err="1"/>
              <a:t>Çünkü</a:t>
            </a:r>
            <a:r>
              <a:rPr lang="en-US" sz="2400" dirty="0"/>
              <a:t> </a:t>
            </a:r>
            <a:r>
              <a:rPr lang="en-US" sz="2400" dirty="0" err="1"/>
              <a:t>köyden</a:t>
            </a:r>
            <a:r>
              <a:rPr lang="en-US" sz="2400" dirty="0"/>
              <a:t> </a:t>
            </a:r>
            <a:r>
              <a:rPr lang="en-US" sz="2400" dirty="0" err="1"/>
              <a:t>gelen</a:t>
            </a:r>
            <a:r>
              <a:rPr lang="en-US" sz="2400" dirty="0"/>
              <a:t> </a:t>
            </a:r>
            <a:r>
              <a:rPr lang="en-US" sz="2400" dirty="0" err="1"/>
              <a:t>üretici</a:t>
            </a:r>
            <a:r>
              <a:rPr lang="en-US" sz="2400" dirty="0"/>
              <a:t> </a:t>
            </a:r>
            <a:r>
              <a:rPr lang="en-US" sz="2400" dirty="0" err="1"/>
              <a:t>şehirdeki</a:t>
            </a:r>
            <a:r>
              <a:rPr lang="en-US" sz="2400" dirty="0"/>
              <a:t> </a:t>
            </a:r>
            <a:r>
              <a:rPr lang="en-US" sz="2400" dirty="0" err="1"/>
              <a:t>fiyatı</a:t>
            </a:r>
            <a:r>
              <a:rPr lang="en-US" sz="2400" dirty="0"/>
              <a:t> </a:t>
            </a:r>
            <a:r>
              <a:rPr lang="en-US" sz="2400" dirty="0" err="1"/>
              <a:t>bilemez</a:t>
            </a:r>
            <a:r>
              <a:rPr lang="en-US" sz="2400" dirty="0"/>
              <a:t>. </a:t>
            </a:r>
            <a:r>
              <a:rPr lang="en-US" sz="2400" dirty="0" err="1"/>
              <a:t>Özellikle</a:t>
            </a:r>
            <a:r>
              <a:rPr lang="en-US" sz="2400" dirty="0"/>
              <a:t>, </a:t>
            </a:r>
            <a:r>
              <a:rPr lang="en-US" sz="2400" dirty="0" err="1"/>
              <a:t>kendilerini</a:t>
            </a:r>
            <a:r>
              <a:rPr lang="en-US" sz="2400" dirty="0"/>
              <a:t> </a:t>
            </a:r>
            <a:r>
              <a:rPr lang="en-US" sz="2400" dirty="0" err="1"/>
              <a:t>karşılayan</a:t>
            </a:r>
            <a:r>
              <a:rPr lang="en-US" sz="2400" dirty="0"/>
              <a:t> </a:t>
            </a:r>
            <a:r>
              <a:rPr lang="en-US" sz="2400" dirty="0" err="1"/>
              <a:t>tacirler</a:t>
            </a:r>
            <a:r>
              <a:rPr lang="en-US" sz="2400" dirty="0"/>
              <a:t> </a:t>
            </a:r>
            <a:r>
              <a:rPr lang="en-US" sz="2400" dirty="0" err="1"/>
              <a:t>pazardaki</a:t>
            </a:r>
            <a:r>
              <a:rPr lang="en-US" sz="2400" dirty="0"/>
              <a:t> </a:t>
            </a:r>
            <a:r>
              <a:rPr lang="en-US" sz="2400" dirty="0" err="1"/>
              <a:t>fiyatları</a:t>
            </a:r>
            <a:r>
              <a:rPr lang="en-US" sz="2400" dirty="0"/>
              <a:t> </a:t>
            </a:r>
            <a:r>
              <a:rPr lang="en-US" sz="2400" dirty="0" err="1"/>
              <a:t>gizler</a:t>
            </a:r>
            <a:r>
              <a:rPr lang="en-US" sz="2400" dirty="0"/>
              <a:t> </a:t>
            </a:r>
            <a:r>
              <a:rPr lang="en-US" sz="2400" dirty="0" err="1"/>
              <a:t>veya</a:t>
            </a:r>
            <a:r>
              <a:rPr lang="en-US" sz="2400" dirty="0"/>
              <a:t> </a:t>
            </a:r>
            <a:r>
              <a:rPr lang="en-US" sz="2400" dirty="0" err="1"/>
              <a:t>olduklarından</a:t>
            </a:r>
            <a:r>
              <a:rPr lang="en-US" sz="2400" dirty="0"/>
              <a:t> </a:t>
            </a:r>
            <a:r>
              <a:rPr lang="en-US" sz="2400" dirty="0" err="1"/>
              <a:t>daha</a:t>
            </a:r>
            <a:r>
              <a:rPr lang="en-US" sz="2400" dirty="0"/>
              <a:t> </a:t>
            </a:r>
            <a:r>
              <a:rPr lang="en-US" sz="2400" dirty="0" err="1"/>
              <a:t>az</a:t>
            </a:r>
            <a:r>
              <a:rPr lang="en-US" sz="2400" dirty="0"/>
              <a:t> </a:t>
            </a:r>
            <a:r>
              <a:rPr lang="en-US" sz="2400" dirty="0" err="1"/>
              <a:t>gösterirlerse</a:t>
            </a:r>
            <a:r>
              <a:rPr lang="en-US" sz="2400" dirty="0"/>
              <a:t>, </a:t>
            </a:r>
            <a:r>
              <a:rPr lang="en-US" sz="2400" dirty="0" err="1"/>
              <a:t>üreticinin</a:t>
            </a:r>
            <a:r>
              <a:rPr lang="en-US" sz="2400" dirty="0"/>
              <a:t> </a:t>
            </a:r>
            <a:r>
              <a:rPr lang="en-US" sz="2400" dirty="0" err="1"/>
              <a:t>aldanması</a:t>
            </a:r>
            <a:r>
              <a:rPr lang="en-US" sz="2400" dirty="0"/>
              <a:t> </a:t>
            </a:r>
            <a:r>
              <a:rPr lang="en-US" sz="2400" dirty="0" err="1"/>
              <a:t>daha</a:t>
            </a:r>
            <a:r>
              <a:rPr lang="en-US" sz="2400" dirty="0"/>
              <a:t> </a:t>
            </a:r>
            <a:r>
              <a:rPr lang="en-US" sz="2400" dirty="0" err="1"/>
              <a:t>fazla</a:t>
            </a:r>
            <a:r>
              <a:rPr lang="en-US" sz="2400" dirty="0"/>
              <a:t> </a:t>
            </a:r>
            <a:r>
              <a:rPr lang="en-US" sz="2400" dirty="0" err="1"/>
              <a:t>olur</a:t>
            </a:r>
            <a:r>
              <a:rPr lang="en-US" sz="2400" dirty="0"/>
              <a:t>.</a:t>
            </a:r>
            <a:endParaRPr lang="tr-TR" sz="2400" dirty="0"/>
          </a:p>
          <a:p>
            <a:endParaRPr lang="tr-TR" dirty="0"/>
          </a:p>
        </p:txBody>
      </p:sp>
      <p:sp>
        <p:nvSpPr>
          <p:cNvPr id="3" name="Başlık 2"/>
          <p:cNvSpPr>
            <a:spLocks noGrp="1"/>
          </p:cNvSpPr>
          <p:nvPr>
            <p:ph type="title"/>
          </p:nvPr>
        </p:nvSpPr>
        <p:spPr/>
        <p:txBody>
          <a:bodyPr/>
          <a:lstStyle/>
          <a:p>
            <a:r>
              <a:rPr lang="en-US" dirty="0" err="1"/>
              <a:t>pazara</a:t>
            </a:r>
            <a:r>
              <a:rPr lang="en-US" dirty="0"/>
              <a:t> </a:t>
            </a:r>
            <a:r>
              <a:rPr lang="en-US" dirty="0" err="1"/>
              <a:t>getirilmekte</a:t>
            </a:r>
            <a:r>
              <a:rPr lang="en-US" dirty="0"/>
              <a:t> </a:t>
            </a:r>
            <a:r>
              <a:rPr lang="en-US" dirty="0" err="1"/>
              <a:t>olan</a:t>
            </a:r>
            <a:r>
              <a:rPr lang="en-US" dirty="0"/>
              <a:t> </a:t>
            </a:r>
            <a:r>
              <a:rPr lang="en-US" dirty="0" err="1"/>
              <a:t>malları</a:t>
            </a:r>
            <a:r>
              <a:rPr lang="en-US" dirty="0"/>
              <a:t> </a:t>
            </a:r>
            <a:r>
              <a:rPr lang="en-US" dirty="0" err="1"/>
              <a:t>karşılayıp</a:t>
            </a:r>
            <a:r>
              <a:rPr lang="en-US" dirty="0"/>
              <a:t> satın </a:t>
            </a:r>
            <a:r>
              <a:rPr lang="en-US" dirty="0" smtClean="0"/>
              <a:t>alma</a:t>
            </a:r>
            <a:endParaRPr lang="tr-TR" dirty="0"/>
          </a:p>
        </p:txBody>
      </p:sp>
    </p:spTree>
    <p:extLst>
      <p:ext uri="{BB962C8B-B14F-4D97-AF65-F5344CB8AC3E}">
        <p14:creationId xmlns:p14="http://schemas.microsoft.com/office/powerpoint/2010/main" val="12044113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sz="2400" dirty="0"/>
              <a:t>b) </a:t>
            </a:r>
            <a:r>
              <a:rPr lang="en-US" sz="2400" b="1" dirty="0" err="1"/>
              <a:t>Tüketiciyi</a:t>
            </a:r>
            <a:r>
              <a:rPr lang="en-US" sz="2400" b="1" dirty="0"/>
              <a:t> </a:t>
            </a:r>
            <a:r>
              <a:rPr lang="en-US" sz="2400" b="1" dirty="0" err="1"/>
              <a:t>korumak</a:t>
            </a:r>
            <a:r>
              <a:rPr lang="en-US" sz="2400" dirty="0"/>
              <a:t>: </a:t>
            </a:r>
            <a:r>
              <a:rPr lang="en-US" sz="2400" dirty="0" err="1"/>
              <a:t>Çünkü</a:t>
            </a:r>
            <a:r>
              <a:rPr lang="en-US" sz="2400" dirty="0"/>
              <a:t> </a:t>
            </a:r>
            <a:r>
              <a:rPr lang="en-US" sz="2400" dirty="0" err="1"/>
              <a:t>şehre</a:t>
            </a:r>
            <a:r>
              <a:rPr lang="en-US" sz="2400" dirty="0"/>
              <a:t> </a:t>
            </a:r>
            <a:r>
              <a:rPr lang="en-US" sz="2400" dirty="0" err="1"/>
              <a:t>gelen</a:t>
            </a:r>
            <a:r>
              <a:rPr lang="en-US" sz="2400" dirty="0"/>
              <a:t> </a:t>
            </a:r>
            <a:r>
              <a:rPr lang="en-US" sz="2400" dirty="0" err="1"/>
              <a:t>malı</a:t>
            </a:r>
            <a:r>
              <a:rPr lang="en-US" sz="2400" dirty="0"/>
              <a:t> </a:t>
            </a:r>
            <a:r>
              <a:rPr lang="en-US" sz="2400" dirty="0" err="1"/>
              <a:t>yolda</a:t>
            </a:r>
            <a:r>
              <a:rPr lang="en-US" sz="2400" dirty="0"/>
              <a:t> </a:t>
            </a:r>
            <a:r>
              <a:rPr lang="en-US" sz="2400" dirty="0" err="1"/>
              <a:t>karşılayanın</a:t>
            </a:r>
            <a:r>
              <a:rPr lang="en-US" sz="2400" dirty="0"/>
              <a:t> </a:t>
            </a:r>
            <a:r>
              <a:rPr lang="en-US" sz="2400" dirty="0" err="1"/>
              <a:t>mak­sadı</a:t>
            </a:r>
            <a:r>
              <a:rPr lang="en-US" sz="2400" dirty="0"/>
              <a:t>, </a:t>
            </a:r>
            <a:r>
              <a:rPr lang="en-US" sz="2400" dirty="0" err="1"/>
              <a:t>fazla</a:t>
            </a:r>
            <a:r>
              <a:rPr lang="en-US" sz="2400" dirty="0"/>
              <a:t> </a:t>
            </a:r>
            <a:r>
              <a:rPr lang="en-US" sz="2400" dirty="0" err="1"/>
              <a:t>kâr</a:t>
            </a:r>
            <a:r>
              <a:rPr lang="en-US" sz="2400" dirty="0"/>
              <a:t> </a:t>
            </a:r>
            <a:r>
              <a:rPr lang="en-US" sz="2400" dirty="0" err="1"/>
              <a:t>etmektir</a:t>
            </a:r>
            <a:r>
              <a:rPr lang="en-US" sz="2400" dirty="0"/>
              <a:t>. </a:t>
            </a:r>
            <a:r>
              <a:rPr lang="en-US" sz="2400" dirty="0" err="1"/>
              <a:t>Dolayısıyla</a:t>
            </a:r>
            <a:r>
              <a:rPr lang="en-US" sz="2400" dirty="0"/>
              <a:t> </a:t>
            </a:r>
            <a:r>
              <a:rPr lang="en-US" sz="2400" dirty="0" err="1"/>
              <a:t>bu</a:t>
            </a:r>
            <a:r>
              <a:rPr lang="en-US" sz="2400" dirty="0"/>
              <a:t> </a:t>
            </a:r>
            <a:r>
              <a:rPr lang="en-US" sz="2400" dirty="0" err="1"/>
              <a:t>durumda</a:t>
            </a:r>
            <a:r>
              <a:rPr lang="en-US" sz="2400" dirty="0"/>
              <a:t> </a:t>
            </a:r>
            <a:r>
              <a:rPr lang="en-US" sz="2400" dirty="0" err="1"/>
              <a:t>olan</a:t>
            </a:r>
            <a:r>
              <a:rPr lang="en-US" sz="2400" dirty="0"/>
              <a:t> </a:t>
            </a:r>
            <a:r>
              <a:rPr lang="en-US" sz="2400" dirty="0" err="1"/>
              <a:t>kişi</a:t>
            </a:r>
            <a:r>
              <a:rPr lang="en-US" sz="2400" dirty="0"/>
              <a:t> </a:t>
            </a:r>
            <a:r>
              <a:rPr lang="en-US" sz="2400" dirty="0" err="1"/>
              <a:t>üreticiden</a:t>
            </a:r>
            <a:r>
              <a:rPr lang="en-US" sz="2400" dirty="0"/>
              <a:t> </a:t>
            </a:r>
            <a:r>
              <a:rPr lang="en-US" sz="2400" dirty="0" err="1"/>
              <a:t>aldığı</a:t>
            </a:r>
            <a:r>
              <a:rPr lang="en-US" sz="2400" dirty="0"/>
              <a:t> </a:t>
            </a:r>
            <a:r>
              <a:rPr lang="en-US" sz="2400" dirty="0" err="1"/>
              <a:t>malı</a:t>
            </a:r>
            <a:r>
              <a:rPr lang="en-US" sz="2400" dirty="0"/>
              <a:t> </a:t>
            </a:r>
            <a:r>
              <a:rPr lang="en-US" sz="2400" dirty="0" err="1"/>
              <a:t>elinden</a:t>
            </a:r>
            <a:r>
              <a:rPr lang="en-US" sz="2400" dirty="0"/>
              <a:t> </a:t>
            </a:r>
            <a:r>
              <a:rPr lang="en-US" sz="2400" dirty="0" err="1"/>
              <a:t>geldiği</a:t>
            </a:r>
            <a:r>
              <a:rPr lang="en-US" sz="2400" dirty="0"/>
              <a:t> </a:t>
            </a:r>
            <a:r>
              <a:rPr lang="en-US" sz="2400" dirty="0" err="1"/>
              <a:t>kadar</a:t>
            </a:r>
            <a:r>
              <a:rPr lang="en-US" sz="2400" dirty="0"/>
              <a:t> </a:t>
            </a:r>
            <a:r>
              <a:rPr lang="en-US" sz="2400" dirty="0" err="1"/>
              <a:t>pahalıya</a:t>
            </a:r>
            <a:r>
              <a:rPr lang="en-US" sz="2400" dirty="0"/>
              <a:t> </a:t>
            </a:r>
            <a:r>
              <a:rPr lang="en-US" sz="2400" dirty="0" err="1"/>
              <a:t>satmak</a:t>
            </a:r>
            <a:r>
              <a:rPr lang="en-US" sz="2400" dirty="0"/>
              <a:t> </a:t>
            </a:r>
            <a:r>
              <a:rPr lang="en-US" sz="2400" dirty="0" err="1"/>
              <a:t>isteyecektir</a:t>
            </a:r>
            <a:r>
              <a:rPr lang="en-US" sz="2400" dirty="0"/>
              <a:t>. </a:t>
            </a:r>
            <a:r>
              <a:rPr lang="en-US" sz="2400" dirty="0" err="1"/>
              <a:t>Ayrıca</a:t>
            </a:r>
            <a:r>
              <a:rPr lang="en-US" sz="2400" dirty="0"/>
              <a:t> </a:t>
            </a:r>
            <a:r>
              <a:rPr lang="en-US" sz="2400" dirty="0" err="1"/>
              <a:t>tüccarın</a:t>
            </a:r>
            <a:r>
              <a:rPr lang="en-US" sz="2400" dirty="0"/>
              <a:t> </a:t>
            </a:r>
            <a:r>
              <a:rPr lang="en-US" sz="2400" dirty="0" err="1"/>
              <a:t>üre­ticilerin</a:t>
            </a:r>
            <a:r>
              <a:rPr lang="en-US" sz="2400" dirty="0"/>
              <a:t> </a:t>
            </a:r>
            <a:r>
              <a:rPr lang="en-US" sz="2400" dirty="0" err="1"/>
              <a:t>mallarını</a:t>
            </a:r>
            <a:r>
              <a:rPr lang="en-US" sz="2400" dirty="0"/>
              <a:t> </a:t>
            </a:r>
            <a:r>
              <a:rPr lang="en-US" sz="2400" dirty="0" err="1"/>
              <a:t>yollarda</a:t>
            </a:r>
            <a:r>
              <a:rPr lang="en-US" sz="2400" dirty="0"/>
              <a:t> </a:t>
            </a:r>
            <a:r>
              <a:rPr lang="en-US" sz="2400" dirty="0" err="1"/>
              <a:t>karşılayıp</a:t>
            </a:r>
            <a:r>
              <a:rPr lang="en-US" sz="2400" dirty="0"/>
              <a:t> satın </a:t>
            </a:r>
            <a:r>
              <a:rPr lang="en-US" sz="2400" dirty="0" err="1"/>
              <a:t>alması</a:t>
            </a:r>
            <a:r>
              <a:rPr lang="en-US" sz="2400" dirty="0"/>
              <a:t> </a:t>
            </a:r>
            <a:r>
              <a:rPr lang="en-US" sz="2400" dirty="0" err="1"/>
              <a:t>tekelciliğe</a:t>
            </a:r>
            <a:r>
              <a:rPr lang="en-US" sz="2400" dirty="0"/>
              <a:t> </a:t>
            </a:r>
            <a:r>
              <a:rPr lang="en-US" sz="2400" dirty="0" err="1"/>
              <a:t>sebep</a:t>
            </a:r>
            <a:r>
              <a:rPr lang="en-US" sz="2400" dirty="0"/>
              <a:t> </a:t>
            </a:r>
            <a:r>
              <a:rPr lang="en-US" sz="2400" dirty="0" err="1"/>
              <a:t>olur</a:t>
            </a:r>
            <a:r>
              <a:rPr lang="en-US" sz="2400" dirty="0"/>
              <a:t>. </a:t>
            </a:r>
            <a:r>
              <a:rPr lang="en-US" sz="2400" dirty="0" err="1"/>
              <a:t>Ser­best</a:t>
            </a:r>
            <a:r>
              <a:rPr lang="en-US" sz="2400" dirty="0"/>
              <a:t> </a:t>
            </a:r>
            <a:r>
              <a:rPr lang="en-US" sz="2400" dirty="0" err="1"/>
              <a:t>rekabete</a:t>
            </a:r>
            <a:r>
              <a:rPr lang="en-US" sz="2400" dirty="0"/>
              <a:t> </a:t>
            </a:r>
            <a:r>
              <a:rPr lang="en-US" sz="2400" dirty="0" err="1"/>
              <a:t>engel</a:t>
            </a:r>
            <a:r>
              <a:rPr lang="en-US" sz="2400" dirty="0"/>
              <a:t> </a:t>
            </a:r>
            <a:r>
              <a:rPr lang="en-US" sz="2400" dirty="0" err="1"/>
              <a:t>olur</a:t>
            </a:r>
            <a:r>
              <a:rPr lang="en-US" sz="2400" dirty="0"/>
              <a:t>. </a:t>
            </a:r>
            <a:r>
              <a:rPr lang="en-US" sz="2400" dirty="0" err="1"/>
              <a:t>Fiyatların</a:t>
            </a:r>
            <a:r>
              <a:rPr lang="en-US" sz="2400" dirty="0"/>
              <a:t> </a:t>
            </a:r>
            <a:r>
              <a:rPr lang="en-US" sz="2400" dirty="0" err="1"/>
              <a:t>düşmesinde</a:t>
            </a:r>
            <a:r>
              <a:rPr lang="en-US" sz="2400" dirty="0"/>
              <a:t> </a:t>
            </a:r>
            <a:r>
              <a:rPr lang="en-US" sz="2400" dirty="0" err="1"/>
              <a:t>önemli</a:t>
            </a:r>
            <a:r>
              <a:rPr lang="en-US" sz="2400" dirty="0"/>
              <a:t> </a:t>
            </a:r>
            <a:r>
              <a:rPr lang="en-US" sz="2400" dirty="0" err="1"/>
              <a:t>payı</a:t>
            </a:r>
            <a:r>
              <a:rPr lang="en-US" sz="2400" dirty="0"/>
              <a:t> </a:t>
            </a:r>
            <a:r>
              <a:rPr lang="en-US" sz="2400" dirty="0" err="1"/>
              <a:t>olan</a:t>
            </a:r>
            <a:r>
              <a:rPr lang="en-US" sz="2400" dirty="0"/>
              <a:t> </a:t>
            </a:r>
            <a:r>
              <a:rPr lang="en-US" sz="2400" dirty="0" err="1"/>
              <a:t>rekabet</a:t>
            </a:r>
            <a:r>
              <a:rPr lang="en-US" sz="2400" dirty="0"/>
              <a:t> </a:t>
            </a:r>
            <a:r>
              <a:rPr lang="en-US" sz="2400" dirty="0" err="1"/>
              <a:t>im­kânı</a:t>
            </a:r>
            <a:r>
              <a:rPr lang="en-US" sz="2400" dirty="0"/>
              <a:t> </a:t>
            </a:r>
            <a:r>
              <a:rPr lang="en-US" sz="2400" dirty="0" err="1"/>
              <a:t>ortadan</a:t>
            </a:r>
            <a:r>
              <a:rPr lang="en-US" sz="2400" dirty="0"/>
              <a:t> </a:t>
            </a:r>
            <a:r>
              <a:rPr lang="en-US" sz="2400" dirty="0" err="1"/>
              <a:t>kalkınca</a:t>
            </a:r>
            <a:r>
              <a:rPr lang="en-US" sz="2400" dirty="0"/>
              <a:t> </a:t>
            </a:r>
            <a:r>
              <a:rPr lang="en-US" sz="2400" dirty="0" err="1"/>
              <a:t>fiyatlar</a:t>
            </a:r>
            <a:r>
              <a:rPr lang="en-US" sz="2400" dirty="0"/>
              <a:t> </a:t>
            </a:r>
            <a:r>
              <a:rPr lang="en-US" sz="2400" dirty="0" err="1"/>
              <a:t>artar</a:t>
            </a:r>
            <a:r>
              <a:rPr lang="en-US" sz="2400" dirty="0"/>
              <a:t>, </a:t>
            </a:r>
            <a:r>
              <a:rPr lang="en-US" sz="2400" dirty="0" err="1"/>
              <a:t>bundan</a:t>
            </a:r>
            <a:r>
              <a:rPr lang="en-US" sz="2400" dirty="0"/>
              <a:t> da </a:t>
            </a:r>
            <a:r>
              <a:rPr lang="en-US" sz="2400" dirty="0" err="1"/>
              <a:t>tüketici</a:t>
            </a:r>
            <a:r>
              <a:rPr lang="en-US" sz="2400" dirty="0"/>
              <a:t> </a:t>
            </a:r>
            <a:r>
              <a:rPr lang="en-US" sz="2400" dirty="0" err="1"/>
              <a:t>zarar</a:t>
            </a:r>
            <a:r>
              <a:rPr lang="en-US" sz="2400" dirty="0"/>
              <a:t> </a:t>
            </a:r>
            <a:r>
              <a:rPr lang="en-US" sz="2400" dirty="0" err="1"/>
              <a:t>görür</a:t>
            </a:r>
            <a:r>
              <a:rPr lang="en-US" sz="2400" dirty="0"/>
              <a:t>.” </a:t>
            </a:r>
            <a:endParaRPr lang="tr-TR" sz="2400" dirty="0"/>
          </a:p>
          <a:p>
            <a:r>
              <a:rPr lang="tr-TR" dirty="0" err="1"/>
              <a:t>Yeniel</a:t>
            </a:r>
            <a:r>
              <a:rPr lang="tr-TR" dirty="0"/>
              <a:t>, </a:t>
            </a:r>
            <a:r>
              <a:rPr lang="tr-TR" dirty="0" err="1" smtClean="0"/>
              <a:t>Kayapınar</a:t>
            </a:r>
            <a:r>
              <a:rPr lang="tr-TR" dirty="0" smtClean="0"/>
              <a:t> Sünen </a:t>
            </a:r>
            <a:r>
              <a:rPr lang="tr-TR" dirty="0" err="1" smtClean="0"/>
              <a:t>Ebi</a:t>
            </a:r>
            <a:r>
              <a:rPr lang="tr-TR" dirty="0" smtClean="0"/>
              <a:t> Davud Şerhi</a:t>
            </a:r>
            <a:endParaRPr lang="tr-TR" dirty="0"/>
          </a:p>
        </p:txBody>
      </p:sp>
      <p:sp>
        <p:nvSpPr>
          <p:cNvPr id="3" name="Başlık 2"/>
          <p:cNvSpPr>
            <a:spLocks noGrp="1"/>
          </p:cNvSpPr>
          <p:nvPr>
            <p:ph type="title"/>
          </p:nvPr>
        </p:nvSpPr>
        <p:spPr/>
        <p:txBody>
          <a:bodyPr/>
          <a:lstStyle/>
          <a:p>
            <a:r>
              <a:rPr lang="en-US" dirty="0" err="1"/>
              <a:t>pazara</a:t>
            </a:r>
            <a:r>
              <a:rPr lang="en-US" dirty="0"/>
              <a:t> </a:t>
            </a:r>
            <a:r>
              <a:rPr lang="en-US" dirty="0" err="1"/>
              <a:t>getirilmekte</a:t>
            </a:r>
            <a:r>
              <a:rPr lang="en-US" dirty="0"/>
              <a:t> </a:t>
            </a:r>
            <a:r>
              <a:rPr lang="en-US" dirty="0" err="1"/>
              <a:t>olan</a:t>
            </a:r>
            <a:r>
              <a:rPr lang="en-US" dirty="0"/>
              <a:t> </a:t>
            </a:r>
            <a:r>
              <a:rPr lang="en-US" dirty="0" err="1"/>
              <a:t>malları</a:t>
            </a:r>
            <a:r>
              <a:rPr lang="en-US" dirty="0"/>
              <a:t> </a:t>
            </a:r>
            <a:r>
              <a:rPr lang="en-US" dirty="0" err="1"/>
              <a:t>karşılayıp</a:t>
            </a:r>
            <a:r>
              <a:rPr lang="en-US" dirty="0"/>
              <a:t> satın alma</a:t>
            </a:r>
            <a:endParaRPr lang="tr-TR" dirty="0"/>
          </a:p>
        </p:txBody>
      </p:sp>
    </p:spTree>
    <p:extLst>
      <p:ext uri="{BB962C8B-B14F-4D97-AF65-F5344CB8AC3E}">
        <p14:creationId xmlns:p14="http://schemas.microsoft.com/office/powerpoint/2010/main" val="39498639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78281"/>
          </a:xfrm>
        </p:spPr>
        <p:txBody>
          <a:bodyPr/>
          <a:lstStyle/>
          <a:p>
            <a:r>
              <a:rPr lang="tr-TR" sz="2200" dirty="0"/>
              <a:t>Kalkınma yazınındaki araştırmalar sözleşmelerin güven altına alınması ile iktisadi büyüme arasında güçlü bir ilişkinin varlığını ortaya koymuştur. Nitekim sözleşmelerin etkin ve düşük maliyetle uygulanabilir olması sayesinde bu yönde yapılacak kaynak harcamaları tasarruf edilebilecektir. Bu bağlamda, toplum içinde güven unsurunun önemi ön plana çıkmaktadır. Çünkü güven eksikliği durumunda her türlü ihtimali göz önüne alan karmaşık sözleşme yapmak gereği doğacak ve maliyete yol açacaktır. </a:t>
            </a:r>
            <a:endParaRPr lang="tr-TR" sz="2200" dirty="0" smtClean="0"/>
          </a:p>
          <a:p>
            <a:r>
              <a:rPr lang="tr-TR" sz="1800" b="1" dirty="0" smtClean="0"/>
              <a:t>Arslan</a:t>
            </a:r>
            <a:r>
              <a:rPr lang="tr-TR" sz="1800" dirty="0"/>
              <a:t>, Ünal, </a:t>
            </a:r>
            <a:r>
              <a:rPr lang="tr-TR" sz="1800" i="1" dirty="0"/>
              <a:t>Kurumların İktisadi Büyüme Üzerindeki Etkisi</a:t>
            </a:r>
            <a:r>
              <a:rPr lang="tr-TR" sz="1800" dirty="0"/>
              <a:t>, Doktora Tezi, Ankara Üniversitesi Sosyal Bilimler Enstitüsü, Ankara, </a:t>
            </a:r>
            <a:r>
              <a:rPr lang="tr-TR" sz="1800" dirty="0" smtClean="0"/>
              <a:t>2007, </a:t>
            </a:r>
            <a:r>
              <a:rPr lang="tr-TR" sz="1800" dirty="0"/>
              <a:t>s. 79-80</a:t>
            </a:r>
          </a:p>
          <a:p>
            <a:endParaRPr lang="tr-TR" sz="1800" dirty="0"/>
          </a:p>
          <a:p>
            <a:endParaRPr lang="tr-TR" dirty="0"/>
          </a:p>
        </p:txBody>
      </p:sp>
      <p:sp>
        <p:nvSpPr>
          <p:cNvPr id="3" name="Başlık 2"/>
          <p:cNvSpPr>
            <a:spLocks noGrp="1"/>
          </p:cNvSpPr>
          <p:nvPr>
            <p:ph type="title"/>
          </p:nvPr>
        </p:nvSpPr>
        <p:spPr/>
        <p:txBody>
          <a:bodyPr/>
          <a:lstStyle/>
          <a:p>
            <a:pPr lvl="0"/>
            <a:r>
              <a:rPr lang="en-US" b="1" dirty="0" err="1"/>
              <a:t>Sözleşmelerin</a:t>
            </a:r>
            <a:r>
              <a:rPr lang="en-US" b="1" dirty="0"/>
              <a:t> </a:t>
            </a:r>
            <a:r>
              <a:rPr lang="en-US" b="1" dirty="0" err="1"/>
              <a:t>Güvencesi</a:t>
            </a:r>
            <a:r>
              <a:rPr lang="en-US" b="1" dirty="0"/>
              <a:t> </a:t>
            </a:r>
            <a:r>
              <a:rPr lang="en-US" b="1" dirty="0" err="1"/>
              <a:t>Ve</a:t>
            </a:r>
            <a:r>
              <a:rPr lang="en-US" b="1" dirty="0"/>
              <a:t> </a:t>
            </a:r>
            <a:r>
              <a:rPr lang="en-US" b="1" dirty="0" err="1" smtClean="0"/>
              <a:t>Uygulanabilirliği</a:t>
            </a:r>
            <a:endParaRPr lang="tr-TR" dirty="0"/>
          </a:p>
        </p:txBody>
      </p:sp>
    </p:spTree>
    <p:extLst>
      <p:ext uri="{BB962C8B-B14F-4D97-AF65-F5344CB8AC3E}">
        <p14:creationId xmlns:p14="http://schemas.microsoft.com/office/powerpoint/2010/main" val="11696354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sz="2400" dirty="0"/>
              <a:t>“</a:t>
            </a:r>
            <a:r>
              <a:rPr lang="tr-TR" sz="2400" i="1" dirty="0"/>
              <a:t>Ey iman edenler! </a:t>
            </a:r>
            <a:r>
              <a:rPr lang="tr-TR" sz="2400" i="1" dirty="0" smtClean="0"/>
              <a:t>Sözleşmelerinizi yerine </a:t>
            </a:r>
            <a:r>
              <a:rPr lang="tr-TR" sz="2400" i="1" dirty="0"/>
              <a:t>getirin.”</a:t>
            </a:r>
            <a:r>
              <a:rPr lang="en-US" sz="2400" dirty="0"/>
              <a:t> </a:t>
            </a:r>
            <a:r>
              <a:rPr lang="en-US" sz="2400" dirty="0" smtClean="0"/>
              <a:t>Maide-1</a:t>
            </a:r>
            <a:endParaRPr lang="tr-TR" sz="2400" dirty="0"/>
          </a:p>
          <a:p>
            <a:r>
              <a:rPr lang="tr-TR" sz="2400" dirty="0" smtClean="0"/>
              <a:t>“</a:t>
            </a:r>
            <a:r>
              <a:rPr lang="tr-TR" sz="2400" i="1" dirty="0" smtClean="0"/>
              <a:t>Bile </a:t>
            </a:r>
            <a:r>
              <a:rPr lang="tr-TR" sz="2400" i="1" dirty="0"/>
              <a:t>bile kendi (aranızdaki) emanetlerinize hainlik etmeyin”.</a:t>
            </a:r>
            <a:r>
              <a:rPr lang="en-US" sz="2400" dirty="0"/>
              <a:t> </a:t>
            </a:r>
            <a:r>
              <a:rPr lang="tr-TR" sz="2400" dirty="0" smtClean="0"/>
              <a:t>Enfal-27</a:t>
            </a:r>
          </a:p>
          <a:p>
            <a:r>
              <a:rPr lang="tr-TR" sz="2400" dirty="0"/>
              <a:t>“</a:t>
            </a:r>
            <a:r>
              <a:rPr lang="tr-TR" sz="2400" i="1" dirty="0"/>
              <a:t>Onlar emanetlerini ve sözlerini yerine getirirler</a:t>
            </a:r>
            <a:r>
              <a:rPr lang="tr-TR" sz="2400" dirty="0" smtClean="0"/>
              <a:t>.”</a:t>
            </a:r>
            <a:r>
              <a:rPr lang="tr-TR" sz="2400" dirty="0"/>
              <a:t> </a:t>
            </a:r>
            <a:r>
              <a:rPr lang="en-US" sz="2400" dirty="0" smtClean="0"/>
              <a:t>Muminun-8</a:t>
            </a:r>
            <a:endParaRPr lang="tr-TR" sz="2400" dirty="0"/>
          </a:p>
          <a:p>
            <a:r>
              <a:rPr lang="tr-TR" sz="2400" dirty="0" smtClean="0"/>
              <a:t>“</a:t>
            </a:r>
            <a:r>
              <a:rPr lang="tr-TR" sz="2400" i="1" dirty="0"/>
              <a:t>Belli bir süre için birbirinize borçlandığınız zaman bunu yazın… Az olsun, çok olsun, borcu süresine kadar yazmaktan usanmayın. Bu, Allah katında adalete daha uygun, şahitlik için daha sağlam, şüpheye düşmemeniz için daha elverişlidir”.</a:t>
            </a:r>
            <a:r>
              <a:rPr lang="tr-TR" sz="2400" dirty="0"/>
              <a:t> </a:t>
            </a:r>
            <a:r>
              <a:rPr lang="en-US" sz="2400" dirty="0"/>
              <a:t>2-Bakara-282</a:t>
            </a:r>
            <a:endParaRPr lang="tr-TR" sz="2400" dirty="0"/>
          </a:p>
          <a:p>
            <a:endParaRPr lang="tr-TR" sz="2400" dirty="0" smtClean="0"/>
          </a:p>
          <a:p>
            <a:endParaRPr lang="tr-TR" sz="2400" dirty="0" smtClean="0"/>
          </a:p>
          <a:p>
            <a:endParaRPr lang="tr-TR" sz="2400" dirty="0"/>
          </a:p>
        </p:txBody>
      </p:sp>
      <p:sp>
        <p:nvSpPr>
          <p:cNvPr id="3" name="Başlık 2"/>
          <p:cNvSpPr>
            <a:spLocks noGrp="1"/>
          </p:cNvSpPr>
          <p:nvPr>
            <p:ph type="title"/>
          </p:nvPr>
        </p:nvSpPr>
        <p:spPr/>
        <p:txBody>
          <a:bodyPr/>
          <a:lstStyle/>
          <a:p>
            <a:r>
              <a:rPr lang="en-US" b="1" dirty="0" err="1"/>
              <a:t>Sözleşmelerin</a:t>
            </a:r>
            <a:r>
              <a:rPr lang="en-US" b="1" dirty="0"/>
              <a:t> </a:t>
            </a:r>
            <a:r>
              <a:rPr lang="en-US" b="1" dirty="0" err="1"/>
              <a:t>Güvencesi</a:t>
            </a:r>
            <a:r>
              <a:rPr lang="en-US" b="1" dirty="0"/>
              <a:t> </a:t>
            </a:r>
            <a:r>
              <a:rPr lang="en-US" b="1" dirty="0" err="1"/>
              <a:t>Ve</a:t>
            </a:r>
            <a:r>
              <a:rPr lang="en-US" b="1" dirty="0"/>
              <a:t> </a:t>
            </a:r>
            <a:r>
              <a:rPr lang="en-US" b="1" dirty="0" err="1"/>
              <a:t>Uygulanabilirliği</a:t>
            </a:r>
            <a:endParaRPr lang="tr-TR" dirty="0"/>
          </a:p>
        </p:txBody>
      </p:sp>
    </p:spTree>
    <p:extLst>
      <p:ext uri="{BB962C8B-B14F-4D97-AF65-F5344CB8AC3E}">
        <p14:creationId xmlns:p14="http://schemas.microsoft.com/office/powerpoint/2010/main" val="39802005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400" dirty="0"/>
              <a:t>“</a:t>
            </a:r>
            <a:r>
              <a:rPr lang="tr-TR" sz="2400" i="1" dirty="0"/>
              <a:t>İnsanlardan, kendileri bir şeyi ölçerek aldıkları zaman tam alan, ama onlara bir şeyi ölçüp tartarak verdikleri zaman eksik tartan kimselerin vay haline</a:t>
            </a:r>
            <a:r>
              <a:rPr lang="tr-TR" sz="2400" dirty="0"/>
              <a:t>!”</a:t>
            </a:r>
            <a:r>
              <a:rPr lang="en-US" sz="2400" dirty="0"/>
              <a:t> </a:t>
            </a:r>
            <a:r>
              <a:rPr lang="tr-TR" sz="2400" dirty="0" smtClean="0"/>
              <a:t>Mutaffifin-1-3</a:t>
            </a:r>
            <a:endParaRPr lang="tr-TR" sz="2400" dirty="0"/>
          </a:p>
          <a:p>
            <a:endParaRPr lang="tr-TR" sz="2400" dirty="0" smtClean="0"/>
          </a:p>
          <a:p>
            <a:r>
              <a:rPr lang="en-US" sz="2400" dirty="0"/>
              <a:t>“</a:t>
            </a:r>
            <a:r>
              <a:rPr lang="en-US" sz="2400" b="1" dirty="0" err="1"/>
              <a:t>Bizi</a:t>
            </a:r>
            <a:r>
              <a:rPr lang="en-US" sz="2400" b="1" dirty="0"/>
              <a:t> </a:t>
            </a:r>
            <a:r>
              <a:rPr lang="en-US" sz="2400" b="1" dirty="0" err="1"/>
              <a:t>aldatan</a:t>
            </a:r>
            <a:r>
              <a:rPr lang="en-US" sz="2400" b="1" dirty="0"/>
              <a:t> </a:t>
            </a:r>
            <a:r>
              <a:rPr lang="en-US" sz="2400" b="1" dirty="0" err="1"/>
              <a:t>bizden</a:t>
            </a:r>
            <a:r>
              <a:rPr lang="en-US" sz="2400" b="1" dirty="0"/>
              <a:t> </a:t>
            </a:r>
            <a:r>
              <a:rPr lang="en-US" sz="2400" b="1" dirty="0" err="1"/>
              <a:t>değildir</a:t>
            </a:r>
            <a:r>
              <a:rPr lang="en-US" sz="2400" b="1" dirty="0"/>
              <a:t>.”</a:t>
            </a:r>
            <a:r>
              <a:rPr lang="en-US" sz="2400" dirty="0"/>
              <a:t> </a:t>
            </a:r>
            <a:r>
              <a:rPr lang="tr-TR" sz="2400" dirty="0" err="1"/>
              <a:t>Tirmizî</a:t>
            </a:r>
            <a:r>
              <a:rPr lang="tr-TR" sz="2400" dirty="0"/>
              <a:t>, </a:t>
            </a:r>
            <a:r>
              <a:rPr lang="tr-TR" sz="2400" dirty="0" err="1"/>
              <a:t>Buyû</a:t>
            </a:r>
            <a:r>
              <a:rPr lang="tr-TR" sz="2400" dirty="0"/>
              <a:t>’ </a:t>
            </a:r>
            <a:r>
              <a:rPr lang="tr-TR" sz="2400" dirty="0" smtClean="0"/>
              <a:t>74</a:t>
            </a:r>
          </a:p>
          <a:p>
            <a:endParaRPr lang="tr-TR" sz="2400" dirty="0"/>
          </a:p>
          <a:p>
            <a:r>
              <a:rPr lang="tr-TR" sz="2400" dirty="0" smtClean="0"/>
              <a:t>“</a:t>
            </a:r>
            <a:r>
              <a:rPr lang="tr-TR" sz="2400" i="1" dirty="0"/>
              <a:t>Dürüst ve güvenilir tüccar, peygamberler ve peygamberleri tasdik eden doğru kimseler ve </a:t>
            </a:r>
            <a:r>
              <a:rPr lang="tr-TR" sz="2400" i="1" dirty="0" err="1"/>
              <a:t>şehîdlerle</a:t>
            </a:r>
            <a:r>
              <a:rPr lang="tr-TR" sz="2400" i="1" dirty="0"/>
              <a:t> beraberdir.</a:t>
            </a:r>
            <a:r>
              <a:rPr lang="tr-TR" sz="2400" dirty="0"/>
              <a:t>” </a:t>
            </a:r>
            <a:r>
              <a:rPr lang="tr-TR" sz="2400" dirty="0" err="1"/>
              <a:t>Tirmizî</a:t>
            </a:r>
            <a:r>
              <a:rPr lang="tr-TR" sz="2400" dirty="0"/>
              <a:t>, </a:t>
            </a:r>
            <a:r>
              <a:rPr lang="tr-TR" sz="2400" dirty="0" err="1"/>
              <a:t>Buyû</a:t>
            </a:r>
            <a:r>
              <a:rPr lang="tr-TR" sz="2400" dirty="0"/>
              <a:t>’ 4</a:t>
            </a:r>
          </a:p>
          <a:p>
            <a:endParaRPr lang="tr-TR" dirty="0"/>
          </a:p>
        </p:txBody>
      </p:sp>
      <p:sp>
        <p:nvSpPr>
          <p:cNvPr id="3" name="Başlık 2"/>
          <p:cNvSpPr>
            <a:spLocks noGrp="1"/>
          </p:cNvSpPr>
          <p:nvPr>
            <p:ph type="title"/>
          </p:nvPr>
        </p:nvSpPr>
        <p:spPr/>
        <p:txBody>
          <a:bodyPr/>
          <a:lstStyle/>
          <a:p>
            <a:r>
              <a:rPr lang="tr-TR" dirty="0"/>
              <a:t>Ticaret ahlakı</a:t>
            </a:r>
          </a:p>
        </p:txBody>
      </p:sp>
    </p:spTree>
    <p:extLst>
      <p:ext uri="{BB962C8B-B14F-4D97-AF65-F5344CB8AC3E}">
        <p14:creationId xmlns:p14="http://schemas.microsoft.com/office/powerpoint/2010/main" val="1289940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smtClean="0"/>
              <a:t>Sözleşmelerde </a:t>
            </a:r>
            <a:r>
              <a:rPr lang="en-US" sz="2800" dirty="0" err="1" smtClean="0"/>
              <a:t>belirsizliğin</a:t>
            </a:r>
            <a:r>
              <a:rPr lang="en-US" sz="2800" dirty="0" smtClean="0"/>
              <a:t> </a:t>
            </a:r>
            <a:r>
              <a:rPr lang="en-US" sz="2800" dirty="0" err="1"/>
              <a:t>önlenmesi</a:t>
            </a:r>
            <a:r>
              <a:rPr lang="en-US" sz="2800" dirty="0"/>
              <a:t>, </a:t>
            </a:r>
            <a:endParaRPr lang="tr-TR" sz="2800" dirty="0" smtClean="0"/>
          </a:p>
          <a:p>
            <a:r>
              <a:rPr lang="en-US" sz="2800" dirty="0" err="1" smtClean="0"/>
              <a:t>ticari</a:t>
            </a:r>
            <a:r>
              <a:rPr lang="en-US" sz="2800" dirty="0" smtClean="0"/>
              <a:t> </a:t>
            </a:r>
            <a:r>
              <a:rPr lang="en-US" sz="2800" dirty="0" err="1"/>
              <a:t>işlemlerde</a:t>
            </a:r>
            <a:r>
              <a:rPr lang="en-US" sz="2800" dirty="0"/>
              <a:t> </a:t>
            </a:r>
            <a:r>
              <a:rPr lang="en-US" sz="2800" dirty="0" err="1"/>
              <a:t>haksız</a:t>
            </a:r>
            <a:r>
              <a:rPr lang="en-US" sz="2800" dirty="0"/>
              <a:t> </a:t>
            </a:r>
            <a:r>
              <a:rPr lang="en-US" sz="2800" dirty="0" err="1"/>
              <a:t>kazancın</a:t>
            </a:r>
            <a:r>
              <a:rPr lang="en-US" sz="2800" dirty="0"/>
              <a:t> </a:t>
            </a:r>
            <a:r>
              <a:rPr lang="en-US" sz="2800" dirty="0" err="1"/>
              <a:t>engellenmesi</a:t>
            </a:r>
            <a:r>
              <a:rPr lang="en-US" sz="2800" dirty="0"/>
              <a:t>, </a:t>
            </a:r>
            <a:endParaRPr lang="tr-TR" sz="2800" dirty="0" smtClean="0"/>
          </a:p>
          <a:p>
            <a:r>
              <a:rPr lang="en-US" sz="2800" dirty="0" err="1" smtClean="0"/>
              <a:t>toplum</a:t>
            </a:r>
            <a:r>
              <a:rPr lang="en-US" sz="2800" dirty="0" smtClean="0"/>
              <a:t> </a:t>
            </a:r>
            <a:r>
              <a:rPr lang="en-US" sz="2800" dirty="0" err="1"/>
              <a:t>maslahatının</a:t>
            </a:r>
            <a:r>
              <a:rPr lang="en-US" sz="2800" dirty="0"/>
              <a:t> </a:t>
            </a:r>
            <a:r>
              <a:rPr lang="en-US" sz="2800" dirty="0" err="1"/>
              <a:t>gözetilmesi</a:t>
            </a:r>
            <a:r>
              <a:rPr lang="en-US" sz="2800" dirty="0"/>
              <a:t>, </a:t>
            </a:r>
            <a:endParaRPr lang="tr-TR" sz="2800" dirty="0" smtClean="0"/>
          </a:p>
          <a:p>
            <a:r>
              <a:rPr lang="en-US" sz="2800" dirty="0" err="1" smtClean="0"/>
              <a:t>üretici</a:t>
            </a:r>
            <a:r>
              <a:rPr lang="en-US" sz="2800" dirty="0" smtClean="0"/>
              <a:t> </a:t>
            </a:r>
            <a:r>
              <a:rPr lang="en-US" sz="2800" dirty="0" err="1"/>
              <a:t>ile</a:t>
            </a:r>
            <a:r>
              <a:rPr lang="en-US" sz="2800" dirty="0"/>
              <a:t> </a:t>
            </a:r>
            <a:r>
              <a:rPr lang="en-US" sz="2800" dirty="0" err="1"/>
              <a:t>tüketici</a:t>
            </a:r>
            <a:r>
              <a:rPr lang="en-US" sz="2800" dirty="0"/>
              <a:t> </a:t>
            </a:r>
            <a:r>
              <a:rPr lang="en-US" sz="2800" dirty="0" err="1"/>
              <a:t>arasında</a:t>
            </a:r>
            <a:r>
              <a:rPr lang="en-US" sz="2800" dirty="0"/>
              <a:t> </a:t>
            </a:r>
            <a:r>
              <a:rPr lang="en-US" sz="2800" dirty="0" err="1"/>
              <a:t>engellerin</a:t>
            </a:r>
            <a:r>
              <a:rPr lang="en-US" sz="2800" dirty="0"/>
              <a:t> </a:t>
            </a:r>
            <a:r>
              <a:rPr lang="en-US" sz="2800" dirty="0" err="1" smtClean="0"/>
              <a:t>kaldırılması</a:t>
            </a:r>
            <a:endParaRPr lang="tr-TR" sz="2800" dirty="0" smtClean="0"/>
          </a:p>
          <a:p>
            <a:r>
              <a:rPr lang="en-US" sz="2800" dirty="0" err="1" smtClean="0"/>
              <a:t>ve</a:t>
            </a:r>
            <a:r>
              <a:rPr lang="en-US" sz="2800" dirty="0" smtClean="0"/>
              <a:t> </a:t>
            </a:r>
            <a:r>
              <a:rPr lang="en-US" sz="2800" dirty="0" err="1"/>
              <a:t>serbest</a:t>
            </a:r>
            <a:r>
              <a:rPr lang="en-US" sz="2800" dirty="0"/>
              <a:t> </a:t>
            </a:r>
            <a:r>
              <a:rPr lang="en-US" sz="2800" dirty="0" err="1"/>
              <a:t>piyasa</a:t>
            </a:r>
            <a:r>
              <a:rPr lang="en-US" sz="2800" dirty="0"/>
              <a:t> </a:t>
            </a:r>
            <a:r>
              <a:rPr lang="en-US" sz="2800" dirty="0" err="1"/>
              <a:t>şartlarının</a:t>
            </a:r>
            <a:r>
              <a:rPr lang="en-US" sz="2800" dirty="0"/>
              <a:t> </a:t>
            </a:r>
            <a:r>
              <a:rPr lang="en-US" sz="2800" dirty="0" err="1"/>
              <a:t>temini</a:t>
            </a:r>
            <a:endParaRPr lang="tr-TR" sz="2800" dirty="0"/>
          </a:p>
        </p:txBody>
      </p:sp>
      <p:sp>
        <p:nvSpPr>
          <p:cNvPr id="3" name="Başlık 2"/>
          <p:cNvSpPr>
            <a:spLocks noGrp="1"/>
          </p:cNvSpPr>
          <p:nvPr>
            <p:ph type="title"/>
          </p:nvPr>
        </p:nvSpPr>
        <p:spPr/>
        <p:txBody>
          <a:bodyPr/>
          <a:lstStyle/>
          <a:p>
            <a:r>
              <a:rPr lang="tr-TR" dirty="0" smtClean="0"/>
              <a:t>PİYASA DÜZENLEMELERİNİN AMACI</a:t>
            </a:r>
            <a:endParaRPr lang="tr-TR" dirty="0"/>
          </a:p>
        </p:txBody>
      </p:sp>
    </p:spTree>
    <p:extLst>
      <p:ext uri="{BB962C8B-B14F-4D97-AF65-F5344CB8AC3E}">
        <p14:creationId xmlns:p14="http://schemas.microsoft.com/office/powerpoint/2010/main" val="18125591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78281"/>
          </a:xfrm>
        </p:spPr>
        <p:txBody>
          <a:bodyPr>
            <a:normAutofit lnSpcReduction="10000"/>
          </a:bodyPr>
          <a:lstStyle/>
          <a:p>
            <a:r>
              <a:rPr lang="tr-TR" sz="2400" dirty="0" err="1"/>
              <a:t>Resûlullah</a:t>
            </a:r>
            <a:r>
              <a:rPr lang="tr-TR" sz="2400" dirty="0"/>
              <a:t> (s) ölçü ve tartı aletleri kullanarak iş yapan kimselere şöyle buyurdu: “</a:t>
            </a:r>
            <a:r>
              <a:rPr lang="tr-TR" sz="2400" i="1" dirty="0"/>
              <a:t>Siz sizden önce geçen toplumların bu yüzden helak oldukları bir konuda iş başındasınız</a:t>
            </a:r>
            <a:r>
              <a:rPr lang="tr-TR" sz="2400" dirty="0"/>
              <a:t>.” </a:t>
            </a:r>
            <a:r>
              <a:rPr lang="tr-TR" sz="2400" dirty="0" err="1" smtClean="0"/>
              <a:t>Tirmizî</a:t>
            </a:r>
            <a:r>
              <a:rPr lang="tr-TR" sz="2400" dirty="0"/>
              <a:t>, </a:t>
            </a:r>
            <a:r>
              <a:rPr lang="tr-TR" sz="2400" dirty="0" err="1"/>
              <a:t>Buyû</a:t>
            </a:r>
            <a:r>
              <a:rPr lang="tr-TR" sz="2400" dirty="0"/>
              <a:t>’ </a:t>
            </a:r>
            <a:r>
              <a:rPr lang="tr-TR" sz="2400" dirty="0" smtClean="0"/>
              <a:t>9</a:t>
            </a:r>
          </a:p>
          <a:p>
            <a:endParaRPr lang="tr-TR" sz="2400" dirty="0"/>
          </a:p>
          <a:p>
            <a:r>
              <a:rPr lang="tr-TR" sz="2400" dirty="0"/>
              <a:t>“</a:t>
            </a:r>
            <a:r>
              <a:rPr lang="tr-TR" sz="2400" i="1" dirty="0"/>
              <a:t>Alışveriş eden iki kişi (</a:t>
            </a:r>
            <a:r>
              <a:rPr lang="tr-TR" sz="2400" i="1" dirty="0" err="1"/>
              <a:t>yânî</a:t>
            </a:r>
            <a:r>
              <a:rPr lang="tr-TR" sz="2400" i="1" dirty="0"/>
              <a:t> satıcı ile satın alıcı) bir­birlerinden ayrılmadıkları müddetçe </a:t>
            </a:r>
            <a:r>
              <a:rPr lang="tr-TR" sz="2400" i="1" dirty="0" smtClean="0"/>
              <a:t>seçim hakkına sâhiptirler</a:t>
            </a:r>
            <a:r>
              <a:rPr lang="tr-TR" sz="2400" i="1" dirty="0"/>
              <a:t>. Bunlardan </a:t>
            </a:r>
            <a:r>
              <a:rPr lang="tr-TR" sz="2400" i="1" dirty="0" err="1"/>
              <a:t>herbiri</a:t>
            </a:r>
            <a:r>
              <a:rPr lang="tr-TR" sz="2400" i="1" dirty="0"/>
              <a:t> dürüst ve doğru söyler ve (mala, fiyata </a:t>
            </a:r>
            <a:r>
              <a:rPr lang="tr-TR" sz="2400" i="1" dirty="0" err="1"/>
              <a:t>âit</a:t>
            </a:r>
            <a:r>
              <a:rPr lang="tr-TR" sz="2400" i="1" dirty="0"/>
              <a:t> hususları) birbirlerine açıklarlarsa, bu alış­verişlerinde kendilerine bereket ihsan olunur. Eğer iki taraf (mal ve bedelin ayıbını) gizlerler ve yalan söylerlerse, bu alışverişlerinin be­reketi giderilir</a:t>
            </a:r>
            <a:r>
              <a:rPr lang="tr-TR" sz="2400" dirty="0"/>
              <a:t>.” </a:t>
            </a:r>
            <a:r>
              <a:rPr lang="tr-TR" sz="2400" dirty="0" err="1" smtClean="0"/>
              <a:t>Buhârî</a:t>
            </a:r>
            <a:r>
              <a:rPr lang="tr-TR" sz="2400" dirty="0"/>
              <a:t>, </a:t>
            </a:r>
            <a:r>
              <a:rPr lang="tr-TR" sz="2400" dirty="0" err="1"/>
              <a:t>Buyû</a:t>
            </a:r>
            <a:r>
              <a:rPr lang="tr-TR" sz="2400" dirty="0"/>
              <a:t>’ </a:t>
            </a:r>
            <a:r>
              <a:rPr lang="tr-TR" sz="2400" dirty="0" smtClean="0"/>
              <a:t>22</a:t>
            </a:r>
            <a:endParaRPr lang="tr-TR" sz="2400" dirty="0"/>
          </a:p>
        </p:txBody>
      </p:sp>
      <p:sp>
        <p:nvSpPr>
          <p:cNvPr id="3" name="Başlık 2"/>
          <p:cNvSpPr>
            <a:spLocks noGrp="1"/>
          </p:cNvSpPr>
          <p:nvPr>
            <p:ph type="title"/>
          </p:nvPr>
        </p:nvSpPr>
        <p:spPr/>
        <p:txBody>
          <a:bodyPr/>
          <a:lstStyle/>
          <a:p>
            <a:r>
              <a:rPr lang="tr-TR" dirty="0"/>
              <a:t>Ticaret ahlakı</a:t>
            </a:r>
          </a:p>
        </p:txBody>
      </p:sp>
    </p:spTree>
    <p:extLst>
      <p:ext uri="{BB962C8B-B14F-4D97-AF65-F5344CB8AC3E}">
        <p14:creationId xmlns:p14="http://schemas.microsoft.com/office/powerpoint/2010/main" val="16603342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80999" y="1719070"/>
            <a:ext cx="8407893" cy="4878281"/>
          </a:xfrm>
        </p:spPr>
        <p:txBody>
          <a:bodyPr>
            <a:normAutofit/>
          </a:bodyPr>
          <a:lstStyle/>
          <a:p>
            <a:r>
              <a:rPr lang="tr-TR" sz="2400" dirty="0"/>
              <a:t>“</a:t>
            </a:r>
            <a:r>
              <a:rPr lang="tr-TR" sz="2400" i="1" dirty="0"/>
              <a:t>Yemin, mal için sürüm ve </a:t>
            </a:r>
            <a:r>
              <a:rPr lang="tr-TR" sz="2400" i="1" dirty="0" err="1"/>
              <a:t>revâç</a:t>
            </a:r>
            <a:r>
              <a:rPr lang="tr-TR" sz="2400" i="1" dirty="0"/>
              <a:t> sebebi sanılır; hakikatte bereketin kaybolma sebebidir</a:t>
            </a:r>
            <a:r>
              <a:rPr lang="tr-TR" sz="2400" i="1" dirty="0" smtClean="0"/>
              <a:t>.</a:t>
            </a:r>
            <a:r>
              <a:rPr lang="tr-TR" sz="2400" dirty="0" smtClean="0"/>
              <a:t>”</a:t>
            </a:r>
            <a:r>
              <a:rPr lang="tr-TR" sz="2400" dirty="0"/>
              <a:t> </a:t>
            </a:r>
            <a:r>
              <a:rPr lang="tr-TR" sz="2400" dirty="0" err="1"/>
              <a:t>Buhârî</a:t>
            </a:r>
            <a:r>
              <a:rPr lang="tr-TR" sz="2400" dirty="0"/>
              <a:t>, </a:t>
            </a:r>
            <a:r>
              <a:rPr lang="tr-TR" sz="2400" dirty="0" err="1"/>
              <a:t>Buyû</a:t>
            </a:r>
            <a:r>
              <a:rPr lang="tr-TR" sz="2400" dirty="0"/>
              <a:t>’ 26 </a:t>
            </a:r>
            <a:r>
              <a:rPr lang="tr-TR" sz="2400" dirty="0" smtClean="0"/>
              <a:t> </a:t>
            </a:r>
          </a:p>
          <a:p>
            <a:pPr marL="45720" indent="0">
              <a:buNone/>
            </a:pPr>
            <a:endParaRPr lang="tr-TR" sz="2400" dirty="0" smtClean="0"/>
          </a:p>
          <a:p>
            <a:r>
              <a:rPr lang="tr-TR" sz="2400" dirty="0" smtClean="0"/>
              <a:t>“</a:t>
            </a:r>
            <a:r>
              <a:rPr lang="tr-TR" sz="2400" i="1" dirty="0"/>
              <a:t>Üç gurup insan vardır ki kıyamet günü Allah (cc) onların yüzüne bakmayacak, onları günahlarından temize çıkarmayacak ve onlara acıklı azabını tattıracaktır. Biz de kimdir bu zarar ve ziyanda olanlar Ey Allah’ın </a:t>
            </a:r>
            <a:r>
              <a:rPr lang="tr-TR" sz="2400" i="1" dirty="0" err="1"/>
              <a:t>Rasûlü</a:t>
            </a:r>
            <a:r>
              <a:rPr lang="tr-TR" sz="2400" i="1" dirty="0"/>
              <a:t>! dedik. Şöyle buyurdular: 1- Yaptığı iyiliği başa kalkan, 2- Kibir ve gurur için elbisesini yerlerde sürüyen kimse, 3- Ticari eşyasını yalan yeminle satıp tüketen kimse.</a:t>
            </a:r>
            <a:r>
              <a:rPr lang="tr-TR" sz="2400" dirty="0"/>
              <a:t>” </a:t>
            </a:r>
            <a:r>
              <a:rPr lang="en-US" sz="2400" dirty="0" err="1" smtClean="0"/>
              <a:t>Tirmizî</a:t>
            </a:r>
            <a:r>
              <a:rPr lang="en-US" sz="2400" dirty="0"/>
              <a:t>, </a:t>
            </a:r>
            <a:r>
              <a:rPr lang="en-US" sz="2400" dirty="0" err="1"/>
              <a:t>Buyû</a:t>
            </a:r>
            <a:r>
              <a:rPr lang="en-US" sz="2400" dirty="0"/>
              <a:t>’ </a:t>
            </a:r>
            <a:r>
              <a:rPr lang="en-US" sz="2400" dirty="0" smtClean="0"/>
              <a:t>5</a:t>
            </a:r>
            <a:endParaRPr lang="tr-TR" sz="2400" dirty="0"/>
          </a:p>
        </p:txBody>
      </p:sp>
      <p:sp>
        <p:nvSpPr>
          <p:cNvPr id="3" name="Başlık 2"/>
          <p:cNvSpPr>
            <a:spLocks noGrp="1"/>
          </p:cNvSpPr>
          <p:nvPr>
            <p:ph type="title"/>
          </p:nvPr>
        </p:nvSpPr>
        <p:spPr/>
        <p:txBody>
          <a:bodyPr/>
          <a:lstStyle/>
          <a:p>
            <a:r>
              <a:rPr lang="tr-TR" dirty="0"/>
              <a:t>Ticaret ahlakı</a:t>
            </a:r>
          </a:p>
        </p:txBody>
      </p:sp>
    </p:spTree>
    <p:extLst>
      <p:ext uri="{BB962C8B-B14F-4D97-AF65-F5344CB8AC3E}">
        <p14:creationId xmlns:p14="http://schemas.microsoft.com/office/powerpoint/2010/main" val="8021502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a:t>“</a:t>
            </a:r>
            <a:r>
              <a:rPr lang="tr-TR" sz="2400" i="1" dirty="0"/>
              <a:t>Müslüman, </a:t>
            </a:r>
            <a:r>
              <a:rPr lang="tr-TR" sz="2400" i="1" dirty="0" err="1"/>
              <a:t>müslümanın</a:t>
            </a:r>
            <a:r>
              <a:rPr lang="tr-TR" sz="2400" i="1" dirty="0"/>
              <a:t> kardeşidir. Kusurlu bir malı kar­deşine satan hiç bir </a:t>
            </a:r>
            <a:r>
              <a:rPr lang="tr-TR" sz="2400" i="1" dirty="0" err="1"/>
              <a:t>müslümana</a:t>
            </a:r>
            <a:r>
              <a:rPr lang="tr-TR" sz="2400" i="1" dirty="0"/>
              <a:t> bu satış helal olmaz. Meğer ki bu kusuru ona açıklamış olsun.</a:t>
            </a:r>
            <a:r>
              <a:rPr lang="tr-TR" sz="2400" dirty="0"/>
              <a:t>” </a:t>
            </a:r>
            <a:r>
              <a:rPr lang="en-US" sz="2400" dirty="0"/>
              <a:t>İbn </a:t>
            </a:r>
            <a:r>
              <a:rPr lang="en-US" sz="2400" dirty="0" err="1"/>
              <a:t>Mâce</a:t>
            </a:r>
            <a:r>
              <a:rPr lang="en-US" sz="2400" dirty="0"/>
              <a:t>, </a:t>
            </a:r>
            <a:r>
              <a:rPr lang="en-US" sz="2400" dirty="0" err="1"/>
              <a:t>Ticarat</a:t>
            </a:r>
            <a:r>
              <a:rPr lang="en-US" sz="2400" dirty="0"/>
              <a:t> 45</a:t>
            </a:r>
            <a:endParaRPr lang="tr-TR" sz="2400" dirty="0"/>
          </a:p>
          <a:p>
            <a:endParaRPr lang="tr-TR" sz="2400" dirty="0"/>
          </a:p>
          <a:p>
            <a:r>
              <a:rPr lang="tr-TR" sz="2400" dirty="0" smtClean="0"/>
              <a:t>“</a:t>
            </a:r>
            <a:r>
              <a:rPr lang="tr-TR" sz="2400" i="1" dirty="0"/>
              <a:t>Kusurunu açıklamadığı bir mal satan bir kimse, </a:t>
            </a:r>
            <a:r>
              <a:rPr lang="tr-TR" sz="2400" i="1" dirty="0" err="1"/>
              <a:t>dâima</a:t>
            </a:r>
            <a:r>
              <a:rPr lang="tr-TR" sz="2400" i="1" dirty="0"/>
              <a:t> Allah'ın gazabı altındadır ve melekler devamlı ona lanet ederler</a:t>
            </a:r>
            <a:r>
              <a:rPr lang="tr-TR" sz="2400" dirty="0"/>
              <a:t>.” </a:t>
            </a:r>
            <a:r>
              <a:rPr lang="en-US" sz="2400" dirty="0" smtClean="0"/>
              <a:t>İbn </a:t>
            </a:r>
            <a:r>
              <a:rPr lang="en-US" sz="2400" dirty="0" err="1"/>
              <a:t>Mâce</a:t>
            </a:r>
            <a:r>
              <a:rPr lang="en-US" sz="2400" dirty="0"/>
              <a:t>, </a:t>
            </a:r>
            <a:r>
              <a:rPr lang="en-US" sz="2400" dirty="0" err="1"/>
              <a:t>Ticarat</a:t>
            </a:r>
            <a:r>
              <a:rPr lang="en-US" sz="2400" dirty="0"/>
              <a:t> </a:t>
            </a:r>
            <a:r>
              <a:rPr lang="en-US" sz="2400" dirty="0" smtClean="0"/>
              <a:t>45</a:t>
            </a:r>
            <a:endParaRPr lang="tr-TR" sz="2400" dirty="0" smtClean="0"/>
          </a:p>
          <a:p>
            <a:endParaRPr lang="tr-TR" sz="2400" dirty="0"/>
          </a:p>
          <a:p>
            <a:r>
              <a:rPr lang="tr-TR" sz="2400" dirty="0" smtClean="0"/>
              <a:t>Ayrıca gerçek alıcı olmadığı halde alıcıymış gibi davranarak müşteri kızıştırmak yasaklanmıştır. </a:t>
            </a:r>
            <a:endParaRPr lang="tr-TR" sz="2400" dirty="0"/>
          </a:p>
        </p:txBody>
      </p:sp>
      <p:sp>
        <p:nvSpPr>
          <p:cNvPr id="3" name="Başlık 2"/>
          <p:cNvSpPr>
            <a:spLocks noGrp="1"/>
          </p:cNvSpPr>
          <p:nvPr>
            <p:ph type="title"/>
          </p:nvPr>
        </p:nvSpPr>
        <p:spPr/>
        <p:txBody>
          <a:bodyPr/>
          <a:lstStyle/>
          <a:p>
            <a:r>
              <a:rPr lang="tr-TR" dirty="0"/>
              <a:t>Ticaret ahlakı</a:t>
            </a:r>
          </a:p>
        </p:txBody>
      </p:sp>
    </p:spTree>
    <p:extLst>
      <p:ext uri="{BB962C8B-B14F-4D97-AF65-F5344CB8AC3E}">
        <p14:creationId xmlns:p14="http://schemas.microsoft.com/office/powerpoint/2010/main" val="21732256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600" dirty="0" smtClean="0"/>
              <a:t>ADIYAMAN EV FİYATLARI krş. Malatya ev fiyatları</a:t>
            </a:r>
          </a:p>
          <a:p>
            <a:endParaRPr lang="tr-TR" sz="2600" dirty="0"/>
          </a:p>
          <a:p>
            <a:r>
              <a:rPr lang="tr-TR" sz="2600" dirty="0" smtClean="0"/>
              <a:t>GIDA FİYATLARI- karaborsacılık ilişkisi</a:t>
            </a:r>
          </a:p>
          <a:p>
            <a:endParaRPr lang="tr-TR" sz="2600" dirty="0"/>
          </a:p>
          <a:p>
            <a:r>
              <a:rPr lang="tr-TR" sz="2600" dirty="0" smtClean="0"/>
              <a:t>PARALAR YATIRIM YERİNE NİÇİN FAİZDE? Ekonomiye ve işsizliğe etkisi?</a:t>
            </a:r>
            <a:endParaRPr lang="tr-TR" sz="2600" dirty="0"/>
          </a:p>
        </p:txBody>
      </p:sp>
      <p:sp>
        <p:nvSpPr>
          <p:cNvPr id="3" name="Başlık 2"/>
          <p:cNvSpPr>
            <a:spLocks noGrp="1"/>
          </p:cNvSpPr>
          <p:nvPr>
            <p:ph type="title"/>
          </p:nvPr>
        </p:nvSpPr>
        <p:spPr/>
        <p:txBody>
          <a:bodyPr/>
          <a:lstStyle/>
          <a:p>
            <a:r>
              <a:rPr lang="tr-TR" dirty="0" smtClean="0"/>
              <a:t>GÜNCEL ÖRNEKLER</a:t>
            </a:r>
            <a:endParaRPr lang="tr-TR" dirty="0"/>
          </a:p>
        </p:txBody>
      </p:sp>
      <p:pic>
        <p:nvPicPr>
          <p:cNvPr id="1026" name="Picture 2" descr="Image result for soru soran ins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6656" y="4371528"/>
            <a:ext cx="2369840" cy="2369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079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400" dirty="0" err="1"/>
              <a:t>Resûlullah</a:t>
            </a:r>
            <a:r>
              <a:rPr lang="tr-TR" sz="2400" dirty="0"/>
              <a:t> (s) bir buğday yığınının yanından geçti, elini yığına daldırınca eline ıslaklık geldi. </a:t>
            </a:r>
            <a:r>
              <a:rPr lang="en-US" sz="2400" dirty="0" err="1"/>
              <a:t>Bunun</a:t>
            </a:r>
            <a:r>
              <a:rPr lang="en-US" sz="2400" dirty="0"/>
              <a:t> </a:t>
            </a:r>
            <a:r>
              <a:rPr lang="en-US" sz="2400" dirty="0" err="1"/>
              <a:t>üzerine</a:t>
            </a:r>
            <a:r>
              <a:rPr lang="en-US" sz="2400" dirty="0"/>
              <a:t>: “</a:t>
            </a:r>
            <a:r>
              <a:rPr lang="en-US" sz="2400" dirty="0" err="1"/>
              <a:t>Ey</a:t>
            </a:r>
            <a:r>
              <a:rPr lang="en-US" sz="2400" dirty="0"/>
              <a:t> </a:t>
            </a:r>
            <a:r>
              <a:rPr lang="en-US" sz="2400" dirty="0" err="1"/>
              <a:t>bu</a:t>
            </a:r>
            <a:r>
              <a:rPr lang="en-US" sz="2400" dirty="0"/>
              <a:t> </a:t>
            </a:r>
            <a:r>
              <a:rPr lang="en-US" sz="2400" dirty="0" err="1"/>
              <a:t>yığının</a:t>
            </a:r>
            <a:r>
              <a:rPr lang="en-US" sz="2400" dirty="0"/>
              <a:t> </a:t>
            </a:r>
            <a:r>
              <a:rPr lang="en-US" sz="2400" dirty="0" err="1"/>
              <a:t>sahibi</a:t>
            </a:r>
            <a:r>
              <a:rPr lang="en-US" sz="2400" dirty="0"/>
              <a:t> </a:t>
            </a:r>
            <a:r>
              <a:rPr lang="en-US" sz="2400" dirty="0" err="1"/>
              <a:t>nedir</a:t>
            </a:r>
            <a:r>
              <a:rPr lang="en-US" sz="2400" dirty="0"/>
              <a:t> </a:t>
            </a:r>
            <a:r>
              <a:rPr lang="en-US" sz="2400" dirty="0" err="1"/>
              <a:t>bu</a:t>
            </a:r>
            <a:r>
              <a:rPr lang="en-US" sz="2400" dirty="0"/>
              <a:t> durum” </a:t>
            </a:r>
            <a:r>
              <a:rPr lang="en-US" sz="2400" dirty="0" err="1"/>
              <a:t>dedi</a:t>
            </a:r>
            <a:r>
              <a:rPr lang="en-US" sz="2400" dirty="0"/>
              <a:t>. Adam: “</a:t>
            </a:r>
            <a:r>
              <a:rPr lang="en-US" sz="2400" dirty="0" err="1"/>
              <a:t>Ey</a:t>
            </a:r>
            <a:r>
              <a:rPr lang="en-US" sz="2400" dirty="0"/>
              <a:t> </a:t>
            </a:r>
            <a:r>
              <a:rPr lang="en-US" sz="2400" dirty="0" err="1"/>
              <a:t>Allah’ın</a:t>
            </a:r>
            <a:r>
              <a:rPr lang="en-US" sz="2400" dirty="0"/>
              <a:t> </a:t>
            </a:r>
            <a:r>
              <a:rPr lang="en-US" sz="2400" dirty="0" err="1"/>
              <a:t>Rasûlû</a:t>
            </a:r>
            <a:r>
              <a:rPr lang="en-US" sz="2400" dirty="0"/>
              <a:t>! </a:t>
            </a:r>
            <a:r>
              <a:rPr lang="en-US" sz="2400" dirty="0" err="1"/>
              <a:t>Gökten</a:t>
            </a:r>
            <a:r>
              <a:rPr lang="en-US" sz="2400" dirty="0"/>
              <a:t> </a:t>
            </a:r>
            <a:r>
              <a:rPr lang="en-US" sz="2400" dirty="0" err="1"/>
              <a:t>yağmur</a:t>
            </a:r>
            <a:r>
              <a:rPr lang="en-US" sz="2400" dirty="0"/>
              <a:t> </a:t>
            </a:r>
            <a:r>
              <a:rPr lang="en-US" sz="2400" dirty="0" err="1"/>
              <a:t>isabet</a:t>
            </a:r>
            <a:r>
              <a:rPr lang="en-US" sz="2400" dirty="0"/>
              <a:t> </a:t>
            </a:r>
            <a:r>
              <a:rPr lang="en-US" sz="2400" dirty="0" err="1"/>
              <a:t>etmiştir</a:t>
            </a:r>
            <a:r>
              <a:rPr lang="en-US" sz="2400" dirty="0"/>
              <a:t>” </a:t>
            </a:r>
            <a:r>
              <a:rPr lang="en-US" sz="2400" dirty="0" err="1"/>
              <a:t>dedi</a:t>
            </a:r>
            <a:r>
              <a:rPr lang="en-US" sz="2400" dirty="0"/>
              <a:t>. </a:t>
            </a:r>
            <a:r>
              <a:rPr lang="en-US" sz="2400" dirty="0" err="1"/>
              <a:t>Resûlullah</a:t>
            </a:r>
            <a:r>
              <a:rPr lang="en-US" sz="2400" dirty="0"/>
              <a:t> (s) “</a:t>
            </a:r>
            <a:r>
              <a:rPr lang="en-US" sz="2400" dirty="0" err="1"/>
              <a:t>Islak</a:t>
            </a:r>
            <a:r>
              <a:rPr lang="en-US" sz="2400" dirty="0"/>
              <a:t> </a:t>
            </a:r>
            <a:r>
              <a:rPr lang="en-US" sz="2400" dirty="0" err="1"/>
              <a:t>olan</a:t>
            </a:r>
            <a:r>
              <a:rPr lang="en-US" sz="2400" dirty="0"/>
              <a:t> </a:t>
            </a:r>
            <a:r>
              <a:rPr lang="en-US" sz="2400" dirty="0" err="1"/>
              <a:t>kısmı</a:t>
            </a:r>
            <a:r>
              <a:rPr lang="en-US" sz="2400" dirty="0"/>
              <a:t> </a:t>
            </a:r>
            <a:r>
              <a:rPr lang="en-US" sz="2400" dirty="0" err="1"/>
              <a:t>müşterinin</a:t>
            </a:r>
            <a:r>
              <a:rPr lang="en-US" sz="2400" dirty="0"/>
              <a:t> </a:t>
            </a:r>
            <a:r>
              <a:rPr lang="en-US" sz="2400" dirty="0" err="1"/>
              <a:t>görmesi</a:t>
            </a:r>
            <a:r>
              <a:rPr lang="en-US" sz="2400" dirty="0"/>
              <a:t> </a:t>
            </a:r>
            <a:r>
              <a:rPr lang="en-US" sz="2400" dirty="0" err="1"/>
              <a:t>için</a:t>
            </a:r>
            <a:r>
              <a:rPr lang="en-US" sz="2400" dirty="0"/>
              <a:t> </a:t>
            </a:r>
            <a:r>
              <a:rPr lang="en-US" sz="2400" dirty="0" err="1"/>
              <a:t>yığının</a:t>
            </a:r>
            <a:r>
              <a:rPr lang="en-US" sz="2400" dirty="0"/>
              <a:t> </a:t>
            </a:r>
            <a:r>
              <a:rPr lang="en-US" sz="2400" dirty="0" err="1"/>
              <a:t>üzerine</a:t>
            </a:r>
            <a:r>
              <a:rPr lang="en-US" sz="2400" dirty="0"/>
              <a:t> </a:t>
            </a:r>
            <a:r>
              <a:rPr lang="en-US" sz="2400" dirty="0" err="1"/>
              <a:t>çıkarmanız</a:t>
            </a:r>
            <a:r>
              <a:rPr lang="en-US" sz="2400" dirty="0"/>
              <a:t> </a:t>
            </a:r>
            <a:r>
              <a:rPr lang="en-US" sz="2400" dirty="0" err="1"/>
              <a:t>gerekmez</a:t>
            </a:r>
            <a:r>
              <a:rPr lang="en-US" sz="2400" dirty="0"/>
              <a:t> mi?” </a:t>
            </a:r>
            <a:r>
              <a:rPr lang="en-US" sz="2400" dirty="0" err="1"/>
              <a:t>Sonra</a:t>
            </a:r>
            <a:r>
              <a:rPr lang="en-US" sz="2400" dirty="0"/>
              <a:t> </a:t>
            </a:r>
            <a:r>
              <a:rPr lang="en-US" sz="2400" dirty="0" err="1"/>
              <a:t>şöyle</a:t>
            </a:r>
            <a:r>
              <a:rPr lang="en-US" sz="2400" dirty="0"/>
              <a:t> </a:t>
            </a:r>
            <a:r>
              <a:rPr lang="en-US" sz="2400" dirty="0" err="1"/>
              <a:t>devam</a:t>
            </a:r>
            <a:r>
              <a:rPr lang="en-US" sz="2400" dirty="0"/>
              <a:t> </a:t>
            </a:r>
            <a:r>
              <a:rPr lang="en-US" sz="2400" dirty="0" err="1"/>
              <a:t>etti</a:t>
            </a:r>
            <a:r>
              <a:rPr lang="en-US" sz="2400" dirty="0"/>
              <a:t>: “</a:t>
            </a:r>
            <a:r>
              <a:rPr lang="en-US" sz="2400" b="1" dirty="0" err="1"/>
              <a:t>Bizi</a:t>
            </a:r>
            <a:r>
              <a:rPr lang="en-US" sz="2400" b="1" dirty="0"/>
              <a:t> </a:t>
            </a:r>
            <a:r>
              <a:rPr lang="en-US" sz="2400" b="1" dirty="0" err="1"/>
              <a:t>aldatan</a:t>
            </a:r>
            <a:r>
              <a:rPr lang="en-US" sz="2400" b="1" dirty="0"/>
              <a:t> </a:t>
            </a:r>
            <a:r>
              <a:rPr lang="en-US" sz="2400" b="1" dirty="0" err="1"/>
              <a:t>bizden</a:t>
            </a:r>
            <a:r>
              <a:rPr lang="en-US" sz="2400" b="1" dirty="0"/>
              <a:t> </a:t>
            </a:r>
            <a:r>
              <a:rPr lang="en-US" sz="2400" b="1" dirty="0" err="1"/>
              <a:t>değildir</a:t>
            </a:r>
            <a:r>
              <a:rPr lang="en-US" sz="2400" b="1" dirty="0"/>
              <a:t>.”</a:t>
            </a:r>
            <a:r>
              <a:rPr lang="en-US" sz="2400" dirty="0"/>
              <a:t> </a:t>
            </a:r>
            <a:r>
              <a:rPr lang="tr-TR" sz="2400" dirty="0" err="1"/>
              <a:t>Tirmizî</a:t>
            </a:r>
            <a:r>
              <a:rPr lang="tr-TR" sz="2400" dirty="0"/>
              <a:t>, </a:t>
            </a:r>
            <a:r>
              <a:rPr lang="tr-TR" sz="2400" dirty="0" err="1"/>
              <a:t>Buyû</a:t>
            </a:r>
            <a:r>
              <a:rPr lang="tr-TR" sz="2400" dirty="0"/>
              <a:t>’ </a:t>
            </a:r>
            <a:r>
              <a:rPr lang="tr-TR" sz="2400" dirty="0" smtClean="0"/>
              <a:t>74</a:t>
            </a:r>
            <a:endParaRPr lang="tr-TR" sz="2400" dirty="0"/>
          </a:p>
        </p:txBody>
      </p:sp>
      <p:sp>
        <p:nvSpPr>
          <p:cNvPr id="3" name="Başlık 2"/>
          <p:cNvSpPr>
            <a:spLocks noGrp="1"/>
          </p:cNvSpPr>
          <p:nvPr>
            <p:ph type="title"/>
          </p:nvPr>
        </p:nvSpPr>
        <p:spPr/>
        <p:txBody>
          <a:bodyPr/>
          <a:lstStyle/>
          <a:p>
            <a:r>
              <a:rPr lang="tr-TR" dirty="0" smtClean="0"/>
              <a:t>Piyasa denetimi</a:t>
            </a:r>
            <a:endParaRPr lang="tr-TR" dirty="0"/>
          </a:p>
        </p:txBody>
      </p:sp>
    </p:spTree>
    <p:extLst>
      <p:ext uri="{BB962C8B-B14F-4D97-AF65-F5344CB8AC3E}">
        <p14:creationId xmlns:p14="http://schemas.microsoft.com/office/powerpoint/2010/main" val="1044425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err="1" smtClean="0"/>
              <a:t>Resulullah</a:t>
            </a:r>
            <a:r>
              <a:rPr lang="tr-TR" sz="2800" dirty="0" smtClean="0"/>
              <a:t> (sav) hem bizzat kendisi hem de görevlendirdiği memurlar düzenli biçimde pazarı dolaşarak gerekli denetimleri yapmış, konulan kurallara uyulup uyulmadığını incelemişlerdir. Günümüzde de piyasa düzenleme ve denetleme kurumları aynı işlevi yerine getirmektedirler.</a:t>
            </a:r>
            <a:endParaRPr lang="tr-TR" sz="2800" dirty="0"/>
          </a:p>
        </p:txBody>
      </p:sp>
      <p:sp>
        <p:nvSpPr>
          <p:cNvPr id="3" name="Başlık 2"/>
          <p:cNvSpPr>
            <a:spLocks noGrp="1"/>
          </p:cNvSpPr>
          <p:nvPr>
            <p:ph type="title"/>
          </p:nvPr>
        </p:nvSpPr>
        <p:spPr/>
        <p:txBody>
          <a:bodyPr/>
          <a:lstStyle/>
          <a:p>
            <a:r>
              <a:rPr lang="tr-TR" dirty="0"/>
              <a:t>Piyasa </a:t>
            </a:r>
            <a:r>
              <a:rPr lang="tr-TR" dirty="0" smtClean="0"/>
              <a:t>denetimi- </a:t>
            </a:r>
            <a:r>
              <a:rPr lang="tr-TR" dirty="0" err="1" smtClean="0"/>
              <a:t>hisbe</a:t>
            </a:r>
            <a:endParaRPr lang="tr-TR" dirty="0"/>
          </a:p>
        </p:txBody>
      </p:sp>
    </p:spTree>
    <p:extLst>
      <p:ext uri="{BB962C8B-B14F-4D97-AF65-F5344CB8AC3E}">
        <p14:creationId xmlns:p14="http://schemas.microsoft.com/office/powerpoint/2010/main" val="811070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83" y="0"/>
            <a:ext cx="92323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3780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2837</TotalTime>
  <Words>4378</Words>
  <Application>Microsoft Office PowerPoint</Application>
  <PresentationFormat>Ekran Gösterisi (4:3)</PresentationFormat>
  <Paragraphs>207</Paragraphs>
  <Slides>63</Slides>
  <Notes>0</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Kılavuz</vt:lpstr>
      <vt:lpstr>İSLAM İKTİSADI PİYASA DÜZENLEMELERİ</vt:lpstr>
      <vt:lpstr>Medine Pazarının Kurulması</vt:lpstr>
      <vt:lpstr>Medine Pazarının Kurulması</vt:lpstr>
      <vt:lpstr>PowerPoint Sunusu</vt:lpstr>
      <vt:lpstr>Medine Pazarı</vt:lpstr>
      <vt:lpstr>PİYASA DÜZENLEMELERİNİN AMACI</vt:lpstr>
      <vt:lpstr>Piyasa denetimi</vt:lpstr>
      <vt:lpstr>Piyasa denetimi- hisbe</vt:lpstr>
      <vt:lpstr>PowerPoint Sunusu</vt:lpstr>
      <vt:lpstr>FAİZ</vt:lpstr>
      <vt:lpstr>FAİZ </vt:lpstr>
      <vt:lpstr>FAİZ AYETLERİ</vt:lpstr>
      <vt:lpstr>FAİZ AYETLERİ</vt:lpstr>
      <vt:lpstr>FAİZ AYETLERİ</vt:lpstr>
      <vt:lpstr>FAİZ AYETLERİNİN TEDRİCİ OLMASI</vt:lpstr>
      <vt:lpstr>FAİZİN SAKINCALARI</vt:lpstr>
      <vt:lpstr>FAİZİN SAKINCALARI</vt:lpstr>
      <vt:lpstr>ekonomik büyümeYE ETKİSİ</vt:lpstr>
      <vt:lpstr>gelir dağılımına etkİSİ</vt:lpstr>
      <vt:lpstr>sosyal sermayeYE ETKİSİ</vt:lpstr>
      <vt:lpstr>sosyal sermayeYE ETKİSİ</vt:lpstr>
      <vt:lpstr>İşsizlik ve enflasyon</vt:lpstr>
      <vt:lpstr>MALİ KRİZLERİN ALTYAPISI</vt:lpstr>
      <vt:lpstr>İLGİLİ BAZI HADİSLER</vt:lpstr>
      <vt:lpstr>İLGİLİ BAZI HADİSLER</vt:lpstr>
      <vt:lpstr>İSLAMİ FİNANS</vt:lpstr>
      <vt:lpstr>Günümüzde çözüm nedir?</vt:lpstr>
      <vt:lpstr>Günümüzde çözüm nedir?</vt:lpstr>
      <vt:lpstr>Günümüzde çözüm nedir?</vt:lpstr>
      <vt:lpstr>KREDİ HACMİNİN BÜYÜMESİ</vt:lpstr>
      <vt:lpstr>SERMAYE ORTAKLIKLARI</vt:lpstr>
      <vt:lpstr>Karz-ı Hasen</vt:lpstr>
      <vt:lpstr>BORÇ VERMEK</vt:lpstr>
      <vt:lpstr>BORÇLUYA KOLAYLIK GÖSTERME</vt:lpstr>
      <vt:lpstr>Belirsizlik Yasağı</vt:lpstr>
      <vt:lpstr>Belirsizlik Yasağı</vt:lpstr>
      <vt:lpstr>Belirsizlik Yasağı</vt:lpstr>
      <vt:lpstr>“Yaşanan Krİzİn  Temel Sebeplerİ” G20 RAPORU</vt:lpstr>
      <vt:lpstr>PowerPoint Sunusu</vt:lpstr>
      <vt:lpstr>DİĞER PİYASA DÜZENLEMELERİ</vt:lpstr>
      <vt:lpstr>PİYASA DÜZENLEMELERİ</vt:lpstr>
      <vt:lpstr>Malı Teslim Almadan Satmanın Yasaklanması</vt:lpstr>
      <vt:lpstr>GÜNÜMÜZDE GEREKSİZ ARACILIK (AL-SAT) YAPMAK</vt:lpstr>
      <vt:lpstr>GÜNÜMÜZDE GEREKSİZ ARACILIK (AL-SAT) YAPMAK</vt:lpstr>
      <vt:lpstr>Malı Teslim Almadan Satmanın Yasaklanması</vt:lpstr>
      <vt:lpstr>Malı Teslim Almadan Satmanın Yasaklanması</vt:lpstr>
      <vt:lpstr>Malı Teslim Almadan Satmanın Yasaklanması</vt:lpstr>
      <vt:lpstr>ÖLÇÜLERDE STANDARTLAŞMA</vt:lpstr>
      <vt:lpstr>SERBEST PİYASA- FİYATLARA MÜDAHALE ETMEME</vt:lpstr>
      <vt:lpstr>SERBEST PİYASA- FİYATLARA MÜDAHALE ETMEME</vt:lpstr>
      <vt:lpstr>Zor durumda kalmış kimsenİn Satışı</vt:lpstr>
      <vt:lpstr>KARABORSACILIK</vt:lpstr>
      <vt:lpstr>KARABORSACILIK</vt:lpstr>
      <vt:lpstr>Şehirli Köylünün Malını Onun Adına Satabilir Mi?</vt:lpstr>
      <vt:lpstr>pazara getirilmekte olan malları karşılayıp satın alma</vt:lpstr>
      <vt:lpstr>pazara getirilmekte olan malları karşılayıp satın alma</vt:lpstr>
      <vt:lpstr>Sözleşmelerin Güvencesi Ve Uygulanabilirliği</vt:lpstr>
      <vt:lpstr>Sözleşmelerin Güvencesi Ve Uygulanabilirliği</vt:lpstr>
      <vt:lpstr>Ticaret ahlakı</vt:lpstr>
      <vt:lpstr>Ticaret ahlakı</vt:lpstr>
      <vt:lpstr>Ticaret ahlakı</vt:lpstr>
      <vt:lpstr>Ticaret ahlakı</vt:lpstr>
      <vt:lpstr>GÜNCEL ÖRNEKLER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İKTİSADI</dc:title>
  <dc:creator>pc</dc:creator>
  <cp:lastModifiedBy>pc</cp:lastModifiedBy>
  <cp:revision>229</cp:revision>
  <dcterms:created xsi:type="dcterms:W3CDTF">2019-02-08T12:26:05Z</dcterms:created>
  <dcterms:modified xsi:type="dcterms:W3CDTF">2019-03-22T12:03:55Z</dcterms:modified>
</cp:coreProperties>
</file>