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14" r:id="rId4"/>
    <p:sldId id="280" r:id="rId5"/>
    <p:sldId id="306" r:id="rId6"/>
    <p:sldId id="310" r:id="rId7"/>
    <p:sldId id="313" r:id="rId8"/>
    <p:sldId id="316" r:id="rId9"/>
    <p:sldId id="305" r:id="rId10"/>
    <p:sldId id="308" r:id="rId11"/>
    <p:sldId id="307" r:id="rId12"/>
    <p:sldId id="311" r:id="rId13"/>
    <p:sldId id="312" r:id="rId14"/>
    <p:sldId id="315" r:id="rId15"/>
    <p:sldId id="341" r:id="rId16"/>
    <p:sldId id="318" r:id="rId17"/>
    <p:sldId id="309" r:id="rId18"/>
    <p:sldId id="317" r:id="rId19"/>
    <p:sldId id="340" r:id="rId20"/>
    <p:sldId id="319" r:id="rId21"/>
    <p:sldId id="320" r:id="rId22"/>
    <p:sldId id="321" r:id="rId23"/>
    <p:sldId id="284" r:id="rId24"/>
    <p:sldId id="282" r:id="rId25"/>
    <p:sldId id="283" r:id="rId26"/>
    <p:sldId id="285" r:id="rId27"/>
    <p:sldId id="286" r:id="rId28"/>
    <p:sldId id="288" r:id="rId29"/>
    <p:sldId id="287"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7ADA5FF-3BAB-4650-8F8C-6E1A5B5202DE}" type="datetimeFigureOut">
              <a:rPr lang="tr-TR" smtClean="0"/>
              <a:t>05.03.2019</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832C479-A5B2-4E15-86BA-BB5D629C733C}" type="slidenum">
              <a:rPr lang="tr-TR" smtClean="0"/>
              <a:t>‹#›</a:t>
            </a:fld>
            <a:endParaRPr lang="tr-T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7ADA5FF-3BAB-4650-8F8C-6E1A5B5202DE}" type="datetimeFigureOut">
              <a:rPr lang="tr-TR" smtClean="0"/>
              <a:t>05.03.2019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32C479-A5B2-4E15-86BA-BB5D629C733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DA5FF-3BAB-4650-8F8C-6E1A5B5202DE}" type="datetimeFigureOut">
              <a:rPr lang="tr-TR" smtClean="0"/>
              <a:t>05.03.2019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832C479-A5B2-4E15-86BA-BB5D629C733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DA5FF-3BAB-4650-8F8C-6E1A5B5202DE}" type="datetimeFigureOut">
              <a:rPr lang="tr-TR" smtClean="0"/>
              <a:t>05.03.2019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32C479-A5B2-4E15-86BA-BB5D629C733C}"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57ADA5FF-3BAB-4650-8F8C-6E1A5B5202DE}" type="datetimeFigureOut">
              <a:rPr lang="tr-TR" smtClean="0"/>
              <a:t>05.03.2019</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832C479-A5B2-4E15-86BA-BB5D629C733C}"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ADA5FF-3BAB-4650-8F8C-6E1A5B5202DE}" type="datetimeFigureOut">
              <a:rPr lang="tr-TR" smtClean="0"/>
              <a:t>05.03.2019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32C479-A5B2-4E15-86BA-BB5D629C733C}"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ADA5FF-3BAB-4650-8F8C-6E1A5B5202DE}" type="datetimeFigureOut">
              <a:rPr lang="tr-TR" smtClean="0"/>
              <a:t>05.03.2019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32C479-A5B2-4E15-86BA-BB5D629C733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ADA5FF-3BAB-4650-8F8C-6E1A5B5202DE}" type="datetimeFigureOut">
              <a:rPr lang="tr-TR" smtClean="0"/>
              <a:t>05.03.2019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32C479-A5B2-4E15-86BA-BB5D629C733C}"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7ADA5FF-3BAB-4650-8F8C-6E1A5B5202DE}" type="datetimeFigureOut">
              <a:rPr lang="tr-TR" smtClean="0"/>
              <a:t>05.03.2019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32C479-A5B2-4E15-86BA-BB5D629C733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ADA5FF-3BAB-4650-8F8C-6E1A5B5202DE}" type="datetimeFigureOut">
              <a:rPr lang="tr-TR" smtClean="0"/>
              <a:t>05.03.2019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832C479-A5B2-4E15-86BA-BB5D629C733C}" type="slidenum">
              <a:rPr lang="tr-TR" smtClean="0"/>
              <a:t>‹#›</a:t>
            </a:fld>
            <a:endParaRPr lang="tr-T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ADA5FF-3BAB-4650-8F8C-6E1A5B5202DE}" type="datetimeFigureOut">
              <a:rPr lang="tr-TR" smtClean="0"/>
              <a:t>05.03.2019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32C479-A5B2-4E15-86BA-BB5D629C733C}" type="slidenum">
              <a:rPr lang="tr-TR" smtClean="0"/>
              <a:t>‹#›</a:t>
            </a:fld>
            <a:endParaRPr lang="tr-T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7ADA5FF-3BAB-4650-8F8C-6E1A5B5202DE}" type="datetimeFigureOut">
              <a:rPr lang="tr-TR" smtClean="0"/>
              <a:t>05.03.2019</a:t>
            </a:fld>
            <a:endParaRPr lang="tr-T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832C479-A5B2-4E15-86BA-BB5D629C733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orldbank.org/en/topic/poverty/overview"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ADYÜ İİBF</a:t>
            </a:r>
          </a:p>
          <a:p>
            <a:r>
              <a:rPr lang="tr-TR" dirty="0" smtClean="0"/>
              <a:t>2019 BAHAR</a:t>
            </a:r>
            <a:endParaRPr lang="tr-TR" dirty="0"/>
          </a:p>
        </p:txBody>
      </p:sp>
      <p:sp>
        <p:nvSpPr>
          <p:cNvPr id="2" name="Başlık 1"/>
          <p:cNvSpPr>
            <a:spLocks noGrp="1"/>
          </p:cNvSpPr>
          <p:nvPr>
            <p:ph type="title"/>
          </p:nvPr>
        </p:nvSpPr>
        <p:spPr/>
        <p:txBody>
          <a:bodyPr/>
          <a:lstStyle/>
          <a:p>
            <a:r>
              <a:rPr lang="tr-TR" b="1" dirty="0" smtClean="0"/>
              <a:t>İSLAM İKTİSADI DÜŞÜNCESİ</a:t>
            </a:r>
            <a:endParaRPr lang="tr-TR" b="1" dirty="0"/>
          </a:p>
        </p:txBody>
      </p:sp>
    </p:spTree>
    <p:extLst>
      <p:ext uri="{BB962C8B-B14F-4D97-AF65-F5344CB8AC3E}">
        <p14:creationId xmlns:p14="http://schemas.microsoft.com/office/powerpoint/2010/main" val="1167846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138929"/>
          </a:xfrm>
        </p:spPr>
        <p:txBody>
          <a:bodyPr>
            <a:normAutofit/>
          </a:bodyPr>
          <a:lstStyle/>
          <a:p>
            <a:r>
              <a:rPr lang="tr-TR" sz="2400" dirty="0" smtClean="0"/>
              <a:t>Koyduğu </a:t>
            </a:r>
            <a:r>
              <a:rPr lang="tr-TR" sz="2400" dirty="0"/>
              <a:t>düzen içinde huzurla yaşaması için ona </a:t>
            </a:r>
            <a:r>
              <a:rPr lang="tr-TR" sz="2400" dirty="0" smtClean="0"/>
              <a:t>doğru yolu göstererek </a:t>
            </a:r>
            <a:r>
              <a:rPr lang="tr-TR" sz="2400" dirty="0"/>
              <a:t>bazı sınırlar koymuş, emir ve yasaklar belirlemiştir. </a:t>
            </a:r>
            <a:r>
              <a:rPr lang="tr-TR" sz="2400" dirty="0" smtClean="0"/>
              <a:t>İnsan da </a:t>
            </a:r>
            <a:r>
              <a:rPr lang="tr-TR" sz="2400" dirty="0"/>
              <a:t>göklerin, yerin ve heybetli dağların dahi üstlenmekten </a:t>
            </a:r>
            <a:r>
              <a:rPr lang="tr-TR" sz="2400" dirty="0" smtClean="0"/>
              <a:t>çekindiği "</a:t>
            </a:r>
            <a:r>
              <a:rPr lang="tr-TR" sz="2400" dirty="0" err="1" smtClean="0"/>
              <a:t>emanet"i</a:t>
            </a:r>
            <a:r>
              <a:rPr lang="tr-TR" sz="2400" dirty="0"/>
              <a:t>, yani Allah'a kul olma sorumluluğunu akıllı, irade sahibi, </a:t>
            </a:r>
            <a:r>
              <a:rPr lang="tr-TR" sz="2400" dirty="0" smtClean="0"/>
              <a:t>düşünen, gören </a:t>
            </a:r>
            <a:r>
              <a:rPr lang="tr-TR" sz="2400" dirty="0"/>
              <a:t>ve işiten bir varlık olarak kabul etmiştir</a:t>
            </a:r>
            <a:r>
              <a:rPr lang="tr-TR" sz="2400" dirty="0" smtClean="0"/>
              <a:t>. </a:t>
            </a:r>
            <a:r>
              <a:rPr lang="tr-TR" sz="2400" dirty="0"/>
              <a:t>Böylece Allah'a </a:t>
            </a:r>
            <a:r>
              <a:rPr lang="tr-TR" sz="2400" dirty="0" smtClean="0"/>
              <a:t>bir</a:t>
            </a:r>
            <a:r>
              <a:rPr lang="tr-TR" sz="2400" dirty="0"/>
              <a:t> anlamda söz vererek sözünü yerine getirmekle yükümlü olan sorumlu </a:t>
            </a:r>
            <a:r>
              <a:rPr lang="tr-TR" sz="2400" dirty="0" smtClean="0"/>
              <a:t>bir varlık</a:t>
            </a:r>
            <a:r>
              <a:rPr lang="tr-TR" sz="2400" dirty="0"/>
              <a:t>, yani "mükellef" </a:t>
            </a:r>
            <a:r>
              <a:rPr lang="tr-TR" sz="2400" dirty="0" smtClean="0"/>
              <a:t>olmuştur. (Hadislerle İslam c3, s99)</a:t>
            </a:r>
            <a:endParaRPr lang="tr-TR" sz="2400" dirty="0"/>
          </a:p>
        </p:txBody>
      </p:sp>
      <p:sp>
        <p:nvSpPr>
          <p:cNvPr id="3" name="Başlık 2"/>
          <p:cNvSpPr>
            <a:spLocks noGrp="1"/>
          </p:cNvSpPr>
          <p:nvPr>
            <p:ph type="title"/>
          </p:nvPr>
        </p:nvSpPr>
        <p:spPr/>
        <p:txBody>
          <a:bodyPr/>
          <a:lstStyle/>
          <a:p>
            <a:r>
              <a:rPr lang="tr-TR" dirty="0" smtClean="0"/>
              <a:t>İNSANIN SORUMLULUĞU</a:t>
            </a:r>
            <a:endParaRPr lang="tr-TR" dirty="0"/>
          </a:p>
        </p:txBody>
      </p:sp>
    </p:spTree>
    <p:extLst>
      <p:ext uri="{BB962C8B-B14F-4D97-AF65-F5344CB8AC3E}">
        <p14:creationId xmlns:p14="http://schemas.microsoft.com/office/powerpoint/2010/main" val="42308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72817"/>
            <a:ext cx="8407893" cy="5040559"/>
          </a:xfrm>
        </p:spPr>
        <p:txBody>
          <a:bodyPr>
            <a:normAutofit fontScale="92500" lnSpcReduction="20000"/>
          </a:bodyPr>
          <a:lstStyle/>
          <a:p>
            <a:r>
              <a:rPr lang="tr-TR" sz="2600" dirty="0" smtClean="0"/>
              <a:t>Biz</a:t>
            </a:r>
            <a:r>
              <a:rPr lang="tr-TR" sz="2600" dirty="0"/>
              <a:t>, gerçekten insanı en güzel bir biçimde yarattık</a:t>
            </a:r>
            <a:r>
              <a:rPr lang="tr-TR" sz="2600" dirty="0" smtClean="0"/>
              <a:t>. Tin 4</a:t>
            </a:r>
          </a:p>
          <a:p>
            <a:pPr marL="45720" indent="0">
              <a:buNone/>
            </a:pPr>
            <a:endParaRPr lang="tr-TR" sz="2600" dirty="0"/>
          </a:p>
          <a:p>
            <a:r>
              <a:rPr lang="tr-TR" sz="2600" dirty="0"/>
              <a:t>Biz, hakikaten insanoğlunu </a:t>
            </a:r>
            <a:r>
              <a:rPr lang="tr-TR" sz="2600" dirty="0" smtClean="0"/>
              <a:t>şeref </a:t>
            </a:r>
            <a:r>
              <a:rPr lang="tr-TR" sz="2600" dirty="0"/>
              <a:t>sahibi kıldık. Onları, (çeşitli nakil vasıtaları ile) karada ve denizde taşıdık; kendilerine güzel güzel rızıklar verdik; yine onları, yarattıklarımızın birçoğundan </a:t>
            </a:r>
            <a:r>
              <a:rPr lang="tr-TR" sz="2600" dirty="0" smtClean="0"/>
              <a:t>üstün </a:t>
            </a:r>
            <a:r>
              <a:rPr lang="tr-TR" sz="2600" dirty="0"/>
              <a:t>kıldık</a:t>
            </a:r>
            <a:r>
              <a:rPr lang="tr-TR" sz="2600" dirty="0" smtClean="0"/>
              <a:t>. </a:t>
            </a:r>
            <a:r>
              <a:rPr lang="tr-TR" sz="2600" dirty="0" err="1" smtClean="0"/>
              <a:t>İsra</a:t>
            </a:r>
            <a:r>
              <a:rPr lang="tr-TR" sz="2600" dirty="0" smtClean="0"/>
              <a:t> 70</a:t>
            </a:r>
          </a:p>
          <a:p>
            <a:pPr marL="45720" indent="0">
              <a:buNone/>
            </a:pPr>
            <a:endParaRPr lang="tr-TR" sz="2600" dirty="0" smtClean="0"/>
          </a:p>
          <a:p>
            <a:r>
              <a:rPr lang="tr-TR" sz="2600" dirty="0"/>
              <a:t>Kuşkusuz biz ona yolu gösterdik; ister şükredici olsun, ister nankör. İnsan 3</a:t>
            </a:r>
          </a:p>
          <a:p>
            <a:pPr marL="45720" indent="0">
              <a:buNone/>
            </a:pPr>
            <a:endParaRPr lang="tr-TR" sz="2600" dirty="0"/>
          </a:p>
          <a:p>
            <a:r>
              <a:rPr lang="tr-TR" sz="2600" dirty="0"/>
              <a:t>İnsan, kendisinin başıboş bırakılacağını mı zanneder. Kıyamet 36</a:t>
            </a:r>
          </a:p>
          <a:p>
            <a:pPr marL="45720" indent="0">
              <a:buNone/>
            </a:pPr>
            <a:endParaRPr lang="tr-TR" dirty="0"/>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3781415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Ey insan! Seni yaratıp seni düzgün ve dengeli kılan, seni istediği bir şekilde birleştiren, ihsanı </a:t>
            </a:r>
            <a:r>
              <a:rPr lang="tr-TR" sz="2800" dirty="0" smtClean="0"/>
              <a:t>bol ve cömert </a:t>
            </a:r>
            <a:r>
              <a:rPr lang="tr-TR" sz="2800" dirty="0"/>
              <a:t>Rabbine karşı seni aldatan nedir</a:t>
            </a:r>
            <a:r>
              <a:rPr lang="tr-TR" sz="2800" dirty="0" smtClean="0"/>
              <a:t>? </a:t>
            </a:r>
            <a:r>
              <a:rPr lang="tr-TR" sz="2800" dirty="0" err="1" smtClean="0"/>
              <a:t>İnfitar</a:t>
            </a:r>
            <a:r>
              <a:rPr lang="tr-TR" sz="2800" dirty="0" smtClean="0"/>
              <a:t> 6</a:t>
            </a:r>
          </a:p>
          <a:p>
            <a:endParaRPr lang="tr-TR" sz="2800" dirty="0"/>
          </a:p>
          <a:p>
            <a:r>
              <a:rPr lang="tr-TR" sz="2800" dirty="0"/>
              <a:t>“O size istediğiniz her şeyden verdi. Eğer Allah(cc)’</a:t>
            </a:r>
            <a:r>
              <a:rPr lang="tr-TR" sz="2800" dirty="0" err="1"/>
              <a:t>ın</a:t>
            </a:r>
            <a:r>
              <a:rPr lang="tr-TR" sz="2800" dirty="0"/>
              <a:t> nimetini sayacak olsanız sayamazsınız. Doğrusu insan çok zalim çok nankördür.”(İbrahim 34)</a:t>
            </a:r>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3549827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fontAlgn="base"/>
            <a:r>
              <a:rPr lang="tr-TR" sz="2800" i="1" dirty="0"/>
              <a:t>Mesnevî</a:t>
            </a:r>
            <a:r>
              <a:rPr lang="tr-TR" sz="2800" dirty="0"/>
              <a:t> </a:t>
            </a:r>
            <a:r>
              <a:rPr lang="tr-TR" sz="2800" dirty="0" err="1"/>
              <a:t>şârihi</a:t>
            </a:r>
            <a:r>
              <a:rPr lang="tr-TR" sz="2800" dirty="0"/>
              <a:t> </a:t>
            </a:r>
            <a:r>
              <a:rPr lang="tr-TR" sz="2800" dirty="0" err="1"/>
              <a:t>Tâhiru’l</a:t>
            </a:r>
            <a:r>
              <a:rPr lang="tr-TR" sz="2800" dirty="0"/>
              <a:t>-Mevlevî, insanın yüklendiği bu </a:t>
            </a:r>
            <a:r>
              <a:rPr lang="tr-TR" sz="2800" dirty="0" err="1"/>
              <a:t>mes’ûliyetin</a:t>
            </a:r>
            <a:r>
              <a:rPr lang="tr-TR" sz="2800" dirty="0"/>
              <a:t> ağırlığını şöyle dile getirir</a:t>
            </a:r>
            <a:r>
              <a:rPr lang="tr-TR" sz="2800" dirty="0" smtClean="0"/>
              <a:t>:</a:t>
            </a:r>
          </a:p>
          <a:p>
            <a:pPr marL="45720" indent="0" fontAlgn="base">
              <a:buNone/>
            </a:pPr>
            <a:endParaRPr lang="tr-TR" sz="2800" dirty="0"/>
          </a:p>
          <a:p>
            <a:pPr fontAlgn="base"/>
            <a:r>
              <a:rPr lang="tr-TR" sz="2800" i="1" dirty="0"/>
              <a:t>Eli boş gidilmez gidilen yere;</a:t>
            </a:r>
            <a:br>
              <a:rPr lang="tr-TR" sz="2800" i="1" dirty="0"/>
            </a:br>
            <a:r>
              <a:rPr lang="tr-TR" sz="2800" i="1" dirty="0"/>
              <a:t>Rabbim, boş gelmedim ben suç getirdim!..</a:t>
            </a:r>
            <a:br>
              <a:rPr lang="tr-TR" sz="2800" i="1" dirty="0"/>
            </a:br>
            <a:r>
              <a:rPr lang="tr-TR" sz="2800" i="1" dirty="0"/>
              <a:t>Dağlar çekemezken o ağır yükü;</a:t>
            </a:r>
            <a:br>
              <a:rPr lang="tr-TR" sz="2800" i="1" dirty="0"/>
            </a:br>
            <a:r>
              <a:rPr lang="tr-TR" sz="2800" i="1" dirty="0"/>
              <a:t>İki kat sırtımda pek güç getirdim!..</a:t>
            </a:r>
            <a:endParaRPr lang="tr-TR" sz="2800" dirty="0"/>
          </a:p>
          <a:p>
            <a:endParaRPr lang="tr-TR" dirty="0"/>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3035919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Ey insanlar! Şüphesiz Allah’ın vaadi gerçektir. Sakın dünya hayatı sizi aldatmasın. Sakın çok aldatıcı (şeytan), Allah hakkında sizi aldatmasın</a:t>
            </a:r>
            <a:r>
              <a:rPr lang="tr-TR" sz="2400" dirty="0" smtClean="0"/>
              <a:t>. </a:t>
            </a:r>
            <a:r>
              <a:rPr lang="tr-TR" sz="2400" dirty="0" err="1" smtClean="0"/>
              <a:t>Fatır</a:t>
            </a:r>
            <a:r>
              <a:rPr lang="tr-TR" sz="2400" dirty="0" smtClean="0"/>
              <a:t> 5</a:t>
            </a:r>
          </a:p>
          <a:p>
            <a:endParaRPr lang="tr-TR" sz="2400" dirty="0"/>
          </a:p>
          <a:p>
            <a:r>
              <a:rPr lang="tr-TR" sz="2400" dirty="0" smtClean="0"/>
              <a:t>Kıyamet </a:t>
            </a:r>
            <a:r>
              <a:rPr lang="tr-TR" sz="2400" dirty="0"/>
              <a:t>muhakkak gelecektir. Onun vaktini gizli tutuyorum ki, herkes </a:t>
            </a:r>
            <a:r>
              <a:rPr lang="tr-TR" sz="2400" dirty="0" err="1"/>
              <a:t>yaptiginin</a:t>
            </a:r>
            <a:r>
              <a:rPr lang="tr-TR" sz="2400" dirty="0"/>
              <a:t> </a:t>
            </a:r>
            <a:r>
              <a:rPr lang="tr-TR" sz="2400" dirty="0" err="1"/>
              <a:t>karsiligini</a:t>
            </a:r>
            <a:r>
              <a:rPr lang="tr-TR" sz="2400" dirty="0"/>
              <a:t> görsün</a:t>
            </a:r>
            <a:r>
              <a:rPr lang="tr-TR" sz="2400" dirty="0" smtClean="0"/>
              <a:t>.</a:t>
            </a:r>
            <a:r>
              <a:rPr lang="tr-TR" sz="2400" dirty="0"/>
              <a:t> Buna inanmayan ve nefsinin arzusuna uyan kimseler, seni ondan (ona </a:t>
            </a:r>
            <a:r>
              <a:rPr lang="tr-TR" sz="2400" dirty="0" smtClean="0"/>
              <a:t>inanmaktan ve hazırlanmaktan</a:t>
            </a:r>
            <a:r>
              <a:rPr lang="tr-TR" sz="2400" dirty="0"/>
              <a:t>) sakın alıkoymasın, sonra helâk olursun</a:t>
            </a:r>
            <a:r>
              <a:rPr lang="tr-TR" sz="2400" dirty="0" smtClean="0"/>
              <a:t>! Taha 15-16</a:t>
            </a:r>
            <a:endParaRPr lang="tr-TR" sz="2400" dirty="0"/>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273755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400" dirty="0"/>
              <a:t>Öyle bir günden sakının ki, o gün hepiniz Allah’a döndürülüp götürüleceksiniz. Sonra herkese kazandığı amellerin karşılığı verilecek ve onlara asla haksızlık yapılmayacaktır</a:t>
            </a:r>
            <a:r>
              <a:rPr lang="tr-TR" sz="2400" dirty="0" smtClean="0"/>
              <a:t>. Bakara </a:t>
            </a:r>
            <a:r>
              <a:rPr lang="tr-TR" sz="2400" dirty="0" smtClean="0"/>
              <a:t>282</a:t>
            </a:r>
          </a:p>
          <a:p>
            <a:endParaRPr lang="tr-TR" sz="2400" dirty="0"/>
          </a:p>
          <a:p>
            <a:r>
              <a:rPr lang="tr-TR" sz="2400" dirty="0"/>
              <a:t>“Sizi boşuna yarattığımızı ve bize tekrar döndürülmeyeceğinizi mi sandınız</a:t>
            </a:r>
            <a:r>
              <a:rPr lang="tr-TR" sz="2400" dirty="0" smtClean="0"/>
              <a:t>?”</a:t>
            </a:r>
            <a:r>
              <a:rPr lang="tr-TR" sz="2400" dirty="0" err="1" smtClean="0"/>
              <a:t>Müminun</a:t>
            </a:r>
            <a:r>
              <a:rPr lang="tr-TR" sz="2400" dirty="0" smtClean="0"/>
              <a:t> 115</a:t>
            </a:r>
            <a:endParaRPr lang="tr-TR" sz="2400" dirty="0" smtClean="0"/>
          </a:p>
          <a:p>
            <a:endParaRPr lang="tr-TR" sz="2400" dirty="0"/>
          </a:p>
          <a:p>
            <a:r>
              <a:rPr lang="tr-TR" sz="2400" dirty="0" smtClean="0"/>
              <a:t>İşte bu ve benzeri ayeti kerimeler insana sorumluluk aşılayarak başıboş olmadığını ve iyi / kötü amellerinin mutlaka karşılığını göreceğini belirtmektedir.</a:t>
            </a:r>
            <a:endParaRPr lang="tr-TR" sz="2400" dirty="0"/>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2378655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Yadında mı doğduğun zamanlar? </a:t>
            </a:r>
            <a:br>
              <a:rPr lang="tr-TR" sz="2800" dirty="0"/>
            </a:br>
            <a:r>
              <a:rPr lang="tr-TR" sz="2800" dirty="0"/>
              <a:t>Sen ağlar idin gülerdi âlem;</a:t>
            </a:r>
            <a:br>
              <a:rPr lang="tr-TR" sz="2800" dirty="0"/>
            </a:br>
            <a:r>
              <a:rPr lang="tr-TR" sz="2800" dirty="0"/>
              <a:t>Bir öyle ömür geçir ki olsun</a:t>
            </a:r>
            <a:br>
              <a:rPr lang="tr-TR" sz="2800" dirty="0"/>
            </a:br>
            <a:r>
              <a:rPr lang="tr-TR" sz="2800" dirty="0"/>
              <a:t>Mevtin sana hande halka matem</a:t>
            </a:r>
            <a:r>
              <a:rPr lang="tr-TR" sz="2800" dirty="0" smtClean="0"/>
              <a:t>.</a:t>
            </a:r>
          </a:p>
          <a:p>
            <a:pPr marL="45720" indent="0">
              <a:buNone/>
            </a:pPr>
            <a:r>
              <a:rPr lang="tr-TR" sz="2800" dirty="0" smtClean="0"/>
              <a:t>   Hafız </a:t>
            </a:r>
            <a:r>
              <a:rPr lang="tr-TR" sz="2800" dirty="0" err="1" smtClean="0"/>
              <a:t>Şirazi</a:t>
            </a:r>
            <a:endParaRPr lang="tr-TR" sz="2800" dirty="0" smtClean="0"/>
          </a:p>
          <a:p>
            <a:r>
              <a:rPr lang="tr-TR" sz="2800" dirty="0" smtClean="0"/>
              <a:t>Hande: mutlu</a:t>
            </a:r>
          </a:p>
          <a:p>
            <a:endParaRPr lang="tr-TR" sz="2800" dirty="0"/>
          </a:p>
          <a:p>
            <a:r>
              <a:rPr lang="tr-TR" sz="2800" dirty="0" smtClean="0"/>
              <a:t>İnsanın bir gün hesap vereceği bilinciyle sorumlu bir hayat sürmesi gerekir. </a:t>
            </a:r>
            <a:endParaRPr lang="tr-TR" sz="2800" dirty="0"/>
          </a:p>
          <a:p>
            <a:endParaRPr lang="tr-TR" sz="2800" dirty="0"/>
          </a:p>
        </p:txBody>
      </p:sp>
      <p:sp>
        <p:nvSpPr>
          <p:cNvPr id="3" name="Başlık 2"/>
          <p:cNvSpPr>
            <a:spLocks noGrp="1"/>
          </p:cNvSpPr>
          <p:nvPr>
            <p:ph type="title"/>
          </p:nvPr>
        </p:nvSpPr>
        <p:spPr/>
        <p:txBody>
          <a:bodyPr/>
          <a:lstStyle/>
          <a:p>
            <a:r>
              <a:rPr lang="tr-TR" dirty="0"/>
              <a:t>İNSANIN SORUMLULUĞU</a:t>
            </a:r>
          </a:p>
        </p:txBody>
      </p:sp>
    </p:spTree>
    <p:extLst>
      <p:ext uri="{BB962C8B-B14F-4D97-AF65-F5344CB8AC3E}">
        <p14:creationId xmlns:p14="http://schemas.microsoft.com/office/powerpoint/2010/main" val="2623259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sz="3200" dirty="0" smtClean="0"/>
              <a:t>Salih kişi için </a:t>
            </a:r>
            <a:r>
              <a:rPr lang="tr-TR" sz="3200" dirty="0" err="1" smtClean="0"/>
              <a:t>salih</a:t>
            </a:r>
            <a:r>
              <a:rPr lang="tr-TR" sz="3200" dirty="0" smtClean="0"/>
              <a:t> mal ne güzeldir (Hadis)</a:t>
            </a:r>
          </a:p>
          <a:p>
            <a:pPr marL="45720" indent="0">
              <a:buNone/>
            </a:pPr>
            <a:endParaRPr lang="tr-TR" sz="3200" dirty="0" smtClean="0"/>
          </a:p>
          <a:p>
            <a:r>
              <a:rPr lang="tr-TR" sz="3200" dirty="0"/>
              <a:t>Peygamber Efendimiz maddi zenginliğin ve dünya malının hırsla istenmediği, nefis </a:t>
            </a:r>
            <a:r>
              <a:rPr lang="tr-TR" sz="3200" dirty="0" err="1"/>
              <a:t>feragatıyla</a:t>
            </a:r>
            <a:r>
              <a:rPr lang="tr-TR" sz="3200" dirty="0"/>
              <a:t> elde edildiğinde </a:t>
            </a:r>
            <a:r>
              <a:rPr lang="tr-TR" sz="3200" dirty="0" err="1"/>
              <a:t>salih</a:t>
            </a:r>
            <a:r>
              <a:rPr lang="tr-TR" sz="3200" dirty="0"/>
              <a:t> kimseler için haddi zatında kötü olmadığını, hatta iyiliklere vesile olduğunu ancak tehlikenin mala karşı kişide bir hırs olursa ortaya çıkacağını beyan etmişlerdir. Nitekim iktisadi kalkınmanın temininde kişinin servetini </a:t>
            </a:r>
            <a:r>
              <a:rPr lang="tr-TR" sz="3200" dirty="0" err="1"/>
              <a:t>âtıl</a:t>
            </a:r>
            <a:r>
              <a:rPr lang="tr-TR" sz="3200" dirty="0"/>
              <a:t> tutarak biriktirmesi yerine toplum yararına faydalı yatırım faaliyetlerine ve hayır yolunda harcaması büyük rol oynamaktadır</a:t>
            </a:r>
            <a:r>
              <a:rPr lang="tr-TR" sz="3200" dirty="0" smtClean="0"/>
              <a:t>.</a:t>
            </a:r>
          </a:p>
          <a:p>
            <a:endParaRPr lang="tr-TR" sz="3200" dirty="0" smtClean="0"/>
          </a:p>
          <a:p>
            <a:endParaRPr lang="tr-TR" sz="3200" dirty="0"/>
          </a:p>
        </p:txBody>
      </p:sp>
      <p:sp>
        <p:nvSpPr>
          <p:cNvPr id="2" name="Başlık 1"/>
          <p:cNvSpPr>
            <a:spLocks noGrp="1"/>
          </p:cNvSpPr>
          <p:nvPr>
            <p:ph type="title"/>
          </p:nvPr>
        </p:nvSpPr>
        <p:spPr/>
        <p:txBody>
          <a:bodyPr/>
          <a:lstStyle/>
          <a:p>
            <a:r>
              <a:rPr lang="tr-TR" dirty="0" err="1"/>
              <a:t>İslamın</a:t>
            </a:r>
            <a:r>
              <a:rPr lang="tr-TR" dirty="0"/>
              <a:t> Mal ve Servete bakışı</a:t>
            </a:r>
            <a:endParaRPr lang="tr-TR" b="1" dirty="0"/>
          </a:p>
        </p:txBody>
      </p:sp>
    </p:spTree>
    <p:extLst>
      <p:ext uri="{BB962C8B-B14F-4D97-AF65-F5344CB8AC3E}">
        <p14:creationId xmlns:p14="http://schemas.microsoft.com/office/powerpoint/2010/main" val="1796425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Kuran Kerim’de çalışmaya «Allah’ın (cc) lütfunu aramak» ifadesi kullanılır</a:t>
            </a:r>
            <a:r>
              <a:rPr lang="tr-TR" sz="2800" dirty="0" smtClean="0"/>
              <a:t>,</a:t>
            </a:r>
            <a:r>
              <a:rPr lang="tr-TR" sz="2800" dirty="0"/>
              <a:t> pek çok önemli ibadet ancak malla mümkündür. </a:t>
            </a:r>
          </a:p>
          <a:p>
            <a:pPr marL="45720" indent="0">
              <a:buNone/>
            </a:pPr>
            <a:endParaRPr lang="tr-TR" sz="2800" dirty="0"/>
          </a:p>
          <a:p>
            <a:r>
              <a:rPr lang="tr-TR" sz="2800" dirty="0"/>
              <a:t>Malı </a:t>
            </a:r>
            <a:r>
              <a:rPr lang="tr-TR" sz="2800" dirty="0" err="1"/>
              <a:t>kesben</a:t>
            </a:r>
            <a:r>
              <a:rPr lang="tr-TR" sz="2800" dirty="0"/>
              <a:t> değil, kalben </a:t>
            </a:r>
            <a:r>
              <a:rPr lang="tr-TR" sz="2800" dirty="0" err="1"/>
              <a:t>terketmek</a:t>
            </a:r>
            <a:r>
              <a:rPr lang="tr-TR" sz="2800" dirty="0"/>
              <a:t> gerekir</a:t>
            </a:r>
            <a:r>
              <a:rPr lang="tr-TR" sz="2800" dirty="0" smtClean="0"/>
              <a:t>. </a:t>
            </a:r>
            <a:r>
              <a:rPr lang="tr-TR" sz="2800" i="1" dirty="0" smtClean="0"/>
              <a:t>Mal insana değil, insan mala hükmetmelidir. Maddeyi değil, maddeye bağımlılığı terk etmek gerekmektedir.</a:t>
            </a:r>
          </a:p>
        </p:txBody>
      </p:sp>
      <p:sp>
        <p:nvSpPr>
          <p:cNvPr id="3" name="Başlık 2"/>
          <p:cNvSpPr>
            <a:spLocks noGrp="1"/>
          </p:cNvSpPr>
          <p:nvPr>
            <p:ph type="title"/>
          </p:nvPr>
        </p:nvSpPr>
        <p:spPr/>
        <p:txBody>
          <a:bodyPr/>
          <a:lstStyle/>
          <a:p>
            <a:r>
              <a:rPr lang="tr-TR" dirty="0" err="1"/>
              <a:t>İslamın</a:t>
            </a:r>
            <a:r>
              <a:rPr lang="tr-TR" dirty="0"/>
              <a:t> Mal ve Servete bakışı</a:t>
            </a:r>
          </a:p>
        </p:txBody>
      </p:sp>
    </p:spTree>
    <p:extLst>
      <p:ext uri="{BB962C8B-B14F-4D97-AF65-F5344CB8AC3E}">
        <p14:creationId xmlns:p14="http://schemas.microsoft.com/office/powerpoint/2010/main" val="3893307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400" dirty="0" err="1"/>
              <a:t>Ashâb</a:t>
            </a:r>
            <a:r>
              <a:rPr lang="tr-TR" sz="2400" dirty="0"/>
              <a:t>-ı </a:t>
            </a:r>
            <a:r>
              <a:rPr lang="tr-TR" sz="2400" dirty="0" err="1"/>
              <a:t>kirâmın</a:t>
            </a:r>
            <a:r>
              <a:rPr lang="tr-TR" sz="2400" dirty="0"/>
              <a:t> fakirleri </a:t>
            </a:r>
            <a:r>
              <a:rPr lang="tr-TR" sz="2400" dirty="0" err="1"/>
              <a:t>Resûlullah'a</a:t>
            </a:r>
            <a:r>
              <a:rPr lang="tr-TR" sz="2400" dirty="0"/>
              <a:t> gelerek: “Ey Allah'ın Resulü, çok mala sahip olan zengin kardeşlerimiz yüksek dereceleri kazandılar. Onlar bizim kıldığımız gibi namaz kılıyor, bizim gibi oruç tutuyorlar. Fakat malları çok olduğu için bizim yapamayacağımız amel­leri de yapıyorlar. Hacca gidiyorlar, umre yapıyorlar, </a:t>
            </a:r>
            <a:r>
              <a:rPr lang="tr-TR" sz="2400" dirty="0" err="1"/>
              <a:t>cihâda</a:t>
            </a:r>
            <a:r>
              <a:rPr lang="tr-TR" sz="2400" dirty="0"/>
              <a:t> rahatlıkla katılıyorlar ve sadaka veriyorlar. Biz ise bunların hiçbirini yapamıyoruz” dediler Bu rivayette vurgulandığı üzere, </a:t>
            </a:r>
            <a:r>
              <a:rPr lang="tr-TR" sz="2400" dirty="0" err="1"/>
              <a:t>salih</a:t>
            </a:r>
            <a:r>
              <a:rPr lang="tr-TR" sz="2400" dirty="0"/>
              <a:t> kişi için mal başka türlü </a:t>
            </a:r>
            <a:r>
              <a:rPr lang="tr-TR" sz="2400" dirty="0" err="1"/>
              <a:t>edâ</a:t>
            </a:r>
            <a:r>
              <a:rPr lang="tr-TR" sz="2400" dirty="0"/>
              <a:t> edilmesi mümkün olmayan pek çok ibadete imkan sağlamakta, böylece kişi bir yandan topluma da çok faydalı </a:t>
            </a:r>
            <a:r>
              <a:rPr lang="tr-TR" sz="2400" dirty="0" smtClean="0"/>
              <a:t>olabilmektedir. </a:t>
            </a:r>
            <a:r>
              <a:rPr lang="tr-TR" sz="2400" dirty="0" err="1" smtClean="0"/>
              <a:t>Buhârî</a:t>
            </a:r>
            <a:r>
              <a:rPr lang="tr-TR" sz="2400" dirty="0"/>
              <a:t>, </a:t>
            </a:r>
            <a:r>
              <a:rPr lang="tr-TR" sz="2400" dirty="0" err="1"/>
              <a:t>Deavât</a:t>
            </a:r>
            <a:r>
              <a:rPr lang="tr-TR" sz="2400" dirty="0"/>
              <a:t> </a:t>
            </a:r>
            <a:r>
              <a:rPr lang="tr-TR" sz="2400" dirty="0" smtClean="0"/>
              <a:t>17</a:t>
            </a:r>
            <a:endParaRPr lang="tr-TR" sz="2400" dirty="0"/>
          </a:p>
        </p:txBody>
      </p:sp>
      <p:sp>
        <p:nvSpPr>
          <p:cNvPr id="3" name="Başlık 2"/>
          <p:cNvSpPr>
            <a:spLocks noGrp="1"/>
          </p:cNvSpPr>
          <p:nvPr>
            <p:ph type="title"/>
          </p:nvPr>
        </p:nvSpPr>
        <p:spPr/>
        <p:txBody>
          <a:bodyPr/>
          <a:lstStyle/>
          <a:p>
            <a:r>
              <a:rPr lang="tr-TR" dirty="0" err="1"/>
              <a:t>İslamın</a:t>
            </a:r>
            <a:r>
              <a:rPr lang="tr-TR" dirty="0"/>
              <a:t> Mal ve Servete bakışı</a:t>
            </a:r>
          </a:p>
        </p:txBody>
      </p:sp>
    </p:spTree>
    <p:extLst>
      <p:ext uri="{BB962C8B-B14F-4D97-AF65-F5344CB8AC3E}">
        <p14:creationId xmlns:p14="http://schemas.microsoft.com/office/powerpoint/2010/main" val="501092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9" y="1719070"/>
            <a:ext cx="8465364" cy="4950289"/>
          </a:xfrm>
        </p:spPr>
        <p:txBody>
          <a:bodyPr>
            <a:normAutofit/>
          </a:bodyPr>
          <a:lstStyle/>
          <a:p>
            <a:r>
              <a:rPr lang="tr-TR" sz="2400" dirty="0" smtClean="0"/>
              <a:t>İktisat sosyal bir bilim, varsayımlar ve insan davranışları (verilen kararlar, yapılan tercihler) belirleyici. Mesela: </a:t>
            </a:r>
          </a:p>
          <a:p>
            <a:endParaRPr lang="tr-TR" sz="2400" dirty="0" smtClean="0"/>
          </a:p>
          <a:p>
            <a:r>
              <a:rPr lang="tr-TR" sz="2400" dirty="0"/>
              <a:t>İktisadi problemin tahlili: kaynaklar kıt, ihtiyaçlar </a:t>
            </a:r>
            <a:r>
              <a:rPr lang="tr-TR" sz="2400" dirty="0" smtClean="0"/>
              <a:t>sınırsız</a:t>
            </a:r>
          </a:p>
          <a:p>
            <a:pPr marL="45720" indent="0">
              <a:buNone/>
            </a:pPr>
            <a:endParaRPr lang="tr-TR" sz="2400" dirty="0"/>
          </a:p>
          <a:p>
            <a:r>
              <a:rPr lang="tr-TR" sz="2400" u="sng" dirty="0"/>
              <a:t>kaynaklar kıt</a:t>
            </a:r>
            <a:r>
              <a:rPr lang="tr-TR" sz="2400" dirty="0"/>
              <a:t>: O, dört gün içinde (dört evrede), yeryüzünde yükselen sabit dağlar yarattı, orada bolluk ve bereket meydana getirdi ve orada rızık arayanların ihtiyaçlarına uygun olarak rızıklar takdir etti</a:t>
            </a:r>
            <a:r>
              <a:rPr lang="tr-TR" sz="2400" dirty="0" smtClean="0"/>
              <a:t>. (</a:t>
            </a:r>
            <a:r>
              <a:rPr lang="tr-TR" sz="2400" dirty="0" err="1" smtClean="0"/>
              <a:t>Fussilet</a:t>
            </a:r>
            <a:r>
              <a:rPr lang="tr-TR" sz="2400" dirty="0" smtClean="0"/>
              <a:t> </a:t>
            </a:r>
            <a:r>
              <a:rPr lang="tr-TR" sz="2400" dirty="0"/>
              <a:t>10</a:t>
            </a:r>
            <a:r>
              <a:rPr lang="tr-TR" sz="2400" dirty="0" smtClean="0"/>
              <a:t>)</a:t>
            </a:r>
            <a:endParaRPr lang="tr-TR" sz="2400" dirty="0"/>
          </a:p>
        </p:txBody>
      </p:sp>
      <p:sp>
        <p:nvSpPr>
          <p:cNvPr id="2" name="Başlık 1"/>
          <p:cNvSpPr>
            <a:spLocks noGrp="1"/>
          </p:cNvSpPr>
          <p:nvPr>
            <p:ph type="title"/>
          </p:nvPr>
        </p:nvSpPr>
        <p:spPr/>
        <p:txBody>
          <a:bodyPr/>
          <a:lstStyle/>
          <a:p>
            <a:r>
              <a:rPr lang="tr-TR" dirty="0"/>
              <a:t>İslam </a:t>
            </a:r>
            <a:r>
              <a:rPr lang="tr-TR" dirty="0" err="1" smtClean="0"/>
              <a:t>İktİsadI</a:t>
            </a:r>
            <a:r>
              <a:rPr lang="tr-TR" dirty="0" smtClean="0"/>
              <a:t> </a:t>
            </a:r>
            <a:r>
              <a:rPr lang="tr-TR" dirty="0"/>
              <a:t>Ne Demek</a:t>
            </a:r>
            <a:r>
              <a:rPr lang="tr-TR" dirty="0" smtClean="0"/>
              <a:t>?</a:t>
            </a:r>
            <a:endParaRPr lang="tr-TR" dirty="0"/>
          </a:p>
        </p:txBody>
      </p:sp>
    </p:spTree>
    <p:extLst>
      <p:ext uri="{BB962C8B-B14F-4D97-AF65-F5344CB8AC3E}">
        <p14:creationId xmlns:p14="http://schemas.microsoft.com/office/powerpoint/2010/main" val="2832761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en-US" sz="2400" i="1" dirty="0"/>
              <a:t>“</a:t>
            </a:r>
            <a:r>
              <a:rPr lang="en-US" sz="2400" i="1" dirty="0" err="1"/>
              <a:t>Dünya</a:t>
            </a:r>
            <a:r>
              <a:rPr lang="en-US" sz="2400" i="1" dirty="0"/>
              <a:t> </a:t>
            </a:r>
            <a:r>
              <a:rPr lang="en-US" sz="2400" i="1" dirty="0" err="1"/>
              <a:t>nedir</a:t>
            </a:r>
            <a:r>
              <a:rPr lang="en-US" sz="2400" i="1" dirty="0"/>
              <a:t>? </a:t>
            </a:r>
            <a:r>
              <a:rPr lang="en-US" sz="2400" i="1" dirty="0" err="1"/>
              <a:t>Tanrıdan</a:t>
            </a:r>
            <a:r>
              <a:rPr lang="en-US" sz="2400" i="1" dirty="0"/>
              <a:t> </a:t>
            </a:r>
            <a:r>
              <a:rPr lang="en-US" sz="2400" i="1" dirty="0" err="1"/>
              <a:t>gafil</a:t>
            </a:r>
            <a:r>
              <a:rPr lang="en-US" sz="2400" i="1" dirty="0"/>
              <a:t> </a:t>
            </a:r>
            <a:r>
              <a:rPr lang="en-US" sz="2400" i="1" dirty="0" err="1"/>
              <a:t>olmak</a:t>
            </a:r>
            <a:r>
              <a:rPr lang="en-US" sz="2400" i="1" dirty="0"/>
              <a:t>. </a:t>
            </a:r>
            <a:r>
              <a:rPr lang="en-US" sz="2400" i="1" dirty="0" err="1"/>
              <a:t>Kumaş</a:t>
            </a:r>
            <a:r>
              <a:rPr lang="en-US" sz="2400" i="1" dirty="0"/>
              <a:t>, para, </a:t>
            </a:r>
            <a:r>
              <a:rPr lang="en-US" sz="2400" i="1" dirty="0" err="1"/>
              <a:t>alım-satım</a:t>
            </a:r>
            <a:r>
              <a:rPr lang="en-US" sz="2400" i="1" dirty="0"/>
              <a:t> </a:t>
            </a:r>
            <a:r>
              <a:rPr lang="en-US" sz="2400" i="1" dirty="0" err="1"/>
              <a:t>ve</a:t>
            </a:r>
            <a:r>
              <a:rPr lang="en-US" sz="2400" i="1" dirty="0"/>
              <a:t> </a:t>
            </a:r>
            <a:r>
              <a:rPr lang="en-US" sz="2400" i="1" dirty="0" err="1"/>
              <a:t>kadın</a:t>
            </a:r>
            <a:r>
              <a:rPr lang="en-US" sz="2400" i="1" dirty="0"/>
              <a:t> </a:t>
            </a:r>
            <a:r>
              <a:rPr lang="en-US" sz="2400" i="1" dirty="0" err="1"/>
              <a:t>dünya</a:t>
            </a:r>
            <a:r>
              <a:rPr lang="en-US" sz="2400" i="1" dirty="0"/>
              <a:t> </a:t>
            </a:r>
            <a:r>
              <a:rPr lang="en-US" sz="2400" i="1" dirty="0" err="1"/>
              <a:t>değildir</a:t>
            </a:r>
            <a:r>
              <a:rPr lang="en-US" sz="2400" i="1" dirty="0"/>
              <a:t>. Din </a:t>
            </a:r>
            <a:r>
              <a:rPr lang="en-US" sz="2400" i="1" dirty="0" err="1"/>
              <a:t>yolunda</a:t>
            </a:r>
            <a:r>
              <a:rPr lang="en-US" sz="2400" i="1" dirty="0"/>
              <a:t> </a:t>
            </a:r>
            <a:r>
              <a:rPr lang="en-US" sz="2400" i="1" dirty="0" err="1"/>
              <a:t>sarf</a:t>
            </a:r>
            <a:r>
              <a:rPr lang="en-US" sz="2400" i="1" dirty="0"/>
              <a:t> </a:t>
            </a:r>
            <a:r>
              <a:rPr lang="en-US" sz="2400" i="1" dirty="0" err="1"/>
              <a:t>edilmek</a:t>
            </a:r>
            <a:r>
              <a:rPr lang="en-US" sz="2400" i="1" dirty="0"/>
              <a:t> </a:t>
            </a:r>
            <a:r>
              <a:rPr lang="en-US" sz="2400" i="1" dirty="0" err="1"/>
              <a:t>için</a:t>
            </a:r>
            <a:r>
              <a:rPr lang="en-US" sz="2400" i="1" dirty="0"/>
              <a:t> </a:t>
            </a:r>
            <a:r>
              <a:rPr lang="en-US" sz="2400" i="1" dirty="0" err="1"/>
              <a:t>kazanılan</a:t>
            </a:r>
            <a:r>
              <a:rPr lang="en-US" sz="2400" i="1" dirty="0"/>
              <a:t> mala </a:t>
            </a:r>
            <a:r>
              <a:rPr lang="en-US" sz="2400" i="1" dirty="0" err="1"/>
              <a:t>Peygamber</a:t>
            </a:r>
            <a:r>
              <a:rPr lang="en-US" sz="2400" i="1" dirty="0"/>
              <a:t>: “ne </a:t>
            </a:r>
            <a:r>
              <a:rPr lang="en-US" sz="2400" i="1" dirty="0" err="1"/>
              <a:t>güzel</a:t>
            </a:r>
            <a:r>
              <a:rPr lang="en-US" sz="2400" i="1" dirty="0"/>
              <a:t> mal” </a:t>
            </a:r>
            <a:r>
              <a:rPr lang="en-US" sz="2400" i="1" dirty="0" err="1"/>
              <a:t>demiştir</a:t>
            </a:r>
            <a:r>
              <a:rPr lang="en-US" sz="2400" i="1" dirty="0"/>
              <a:t>. Su, geminin </a:t>
            </a:r>
            <a:r>
              <a:rPr lang="en-US" sz="2400" i="1" dirty="0" err="1"/>
              <a:t>içinde</a:t>
            </a:r>
            <a:r>
              <a:rPr lang="en-US" sz="2400" i="1" dirty="0"/>
              <a:t> </a:t>
            </a:r>
            <a:r>
              <a:rPr lang="en-US" sz="2400" i="1" dirty="0" err="1"/>
              <a:t>olursa</a:t>
            </a:r>
            <a:r>
              <a:rPr lang="en-US" sz="2400" i="1" dirty="0"/>
              <a:t> </a:t>
            </a:r>
            <a:r>
              <a:rPr lang="en-US" sz="2400" i="1" dirty="0" err="1"/>
              <a:t>gemi</a:t>
            </a:r>
            <a:r>
              <a:rPr lang="en-US" sz="2400" i="1" dirty="0"/>
              <a:t> </a:t>
            </a:r>
            <a:r>
              <a:rPr lang="en-US" sz="2400" i="1" dirty="0" err="1"/>
              <a:t>batar</a:t>
            </a:r>
            <a:r>
              <a:rPr lang="en-US" sz="2400" i="1" dirty="0"/>
              <a:t>. </a:t>
            </a:r>
            <a:r>
              <a:rPr lang="en-US" sz="2400" i="1" dirty="0" err="1"/>
              <a:t>Fakat</a:t>
            </a:r>
            <a:r>
              <a:rPr lang="en-US" sz="2400" i="1" dirty="0"/>
              <a:t> geminin </a:t>
            </a:r>
            <a:r>
              <a:rPr lang="en-US" sz="2400" i="1" dirty="0" err="1"/>
              <a:t>altındaki</a:t>
            </a:r>
            <a:r>
              <a:rPr lang="en-US" sz="2400" i="1" dirty="0"/>
              <a:t> </a:t>
            </a:r>
            <a:r>
              <a:rPr lang="en-US" sz="2400" i="1" dirty="0" err="1"/>
              <a:t>su</a:t>
            </a:r>
            <a:r>
              <a:rPr lang="en-US" sz="2400" i="1" dirty="0"/>
              <a:t>, </a:t>
            </a:r>
            <a:r>
              <a:rPr lang="en-US" sz="2400" i="1" dirty="0" err="1"/>
              <a:t>gemiyi</a:t>
            </a:r>
            <a:r>
              <a:rPr lang="en-US" sz="2400" i="1" dirty="0"/>
              <a:t> </a:t>
            </a:r>
            <a:r>
              <a:rPr lang="en-US" sz="2400" i="1" dirty="0" err="1"/>
              <a:t>yüzdürür</a:t>
            </a:r>
            <a:r>
              <a:rPr lang="en-US" sz="2400" i="1" dirty="0"/>
              <a:t>, </a:t>
            </a:r>
            <a:r>
              <a:rPr lang="en-US" sz="2400" i="1" dirty="0" err="1"/>
              <a:t>yürütür</a:t>
            </a:r>
            <a:r>
              <a:rPr lang="en-US" sz="2400" i="1" dirty="0"/>
              <a:t>. </a:t>
            </a:r>
            <a:r>
              <a:rPr lang="en-US" sz="2400" i="1" dirty="0" err="1"/>
              <a:t>Ağzı</a:t>
            </a:r>
            <a:r>
              <a:rPr lang="en-US" sz="2400" i="1" dirty="0"/>
              <a:t> </a:t>
            </a:r>
            <a:r>
              <a:rPr lang="en-US" sz="2400" i="1" dirty="0" err="1"/>
              <a:t>kapalı</a:t>
            </a:r>
            <a:r>
              <a:rPr lang="en-US" sz="2400" i="1" dirty="0"/>
              <a:t> </a:t>
            </a:r>
            <a:r>
              <a:rPr lang="en-US" sz="2400" i="1" dirty="0" err="1"/>
              <a:t>testinin</a:t>
            </a:r>
            <a:r>
              <a:rPr lang="en-US" sz="2400" i="1" dirty="0"/>
              <a:t> </a:t>
            </a:r>
            <a:r>
              <a:rPr lang="en-US" sz="2400" i="1" dirty="0" err="1"/>
              <a:t>içinde</a:t>
            </a:r>
            <a:r>
              <a:rPr lang="en-US" sz="2400" i="1" dirty="0"/>
              <a:t> </a:t>
            </a:r>
            <a:r>
              <a:rPr lang="en-US" sz="2400" i="1" dirty="0" err="1"/>
              <a:t>hava</a:t>
            </a:r>
            <a:r>
              <a:rPr lang="en-US" sz="2400" i="1" dirty="0"/>
              <a:t> </a:t>
            </a:r>
            <a:r>
              <a:rPr lang="en-US" sz="2400" i="1" dirty="0" err="1"/>
              <a:t>bulunursa</a:t>
            </a:r>
            <a:r>
              <a:rPr lang="en-US" sz="2400" i="1" dirty="0"/>
              <a:t> </a:t>
            </a:r>
            <a:r>
              <a:rPr lang="en-US" sz="2400" i="1" dirty="0" err="1"/>
              <a:t>uçsuz</a:t>
            </a:r>
            <a:r>
              <a:rPr lang="en-US" sz="2400" i="1" dirty="0"/>
              <a:t> </a:t>
            </a:r>
            <a:r>
              <a:rPr lang="en-US" sz="2400" i="1" dirty="0" err="1"/>
              <a:t>bucaksız</a:t>
            </a:r>
            <a:r>
              <a:rPr lang="en-US" sz="2400" i="1" dirty="0"/>
              <a:t> </a:t>
            </a:r>
            <a:r>
              <a:rPr lang="en-US" sz="2400" i="1" dirty="0" err="1"/>
              <a:t>denizde</a:t>
            </a:r>
            <a:r>
              <a:rPr lang="en-US" sz="2400" i="1" dirty="0"/>
              <a:t> </a:t>
            </a:r>
            <a:r>
              <a:rPr lang="en-US" sz="2400" i="1" dirty="0" err="1"/>
              <a:t>yüzüp</a:t>
            </a:r>
            <a:r>
              <a:rPr lang="en-US" sz="2400" i="1" dirty="0"/>
              <a:t> </a:t>
            </a:r>
            <a:r>
              <a:rPr lang="en-US" sz="2400" i="1" dirty="0" err="1"/>
              <a:t>gider</a:t>
            </a:r>
            <a:r>
              <a:rPr lang="en-US" sz="2400" i="1" dirty="0"/>
              <a:t>. </a:t>
            </a:r>
            <a:r>
              <a:rPr lang="en-US" sz="2400" i="1" dirty="0" err="1"/>
              <a:t>İçinde</a:t>
            </a:r>
            <a:r>
              <a:rPr lang="en-US" sz="2400" i="1" dirty="0"/>
              <a:t> </a:t>
            </a:r>
            <a:r>
              <a:rPr lang="en-US" sz="2400" i="1" dirty="0" err="1"/>
              <a:t>yoksulluk</a:t>
            </a:r>
            <a:r>
              <a:rPr lang="en-US" sz="2400" i="1" dirty="0"/>
              <a:t> </a:t>
            </a:r>
            <a:r>
              <a:rPr lang="en-US" sz="2400" i="1" dirty="0" err="1"/>
              <a:t>havası</a:t>
            </a:r>
            <a:r>
              <a:rPr lang="en-US" sz="2400" i="1" dirty="0"/>
              <a:t> </a:t>
            </a:r>
            <a:r>
              <a:rPr lang="en-US" sz="2400" i="1" dirty="0" err="1"/>
              <a:t>oldukça</a:t>
            </a:r>
            <a:r>
              <a:rPr lang="en-US" sz="2400" i="1" dirty="0"/>
              <a:t> </a:t>
            </a:r>
            <a:r>
              <a:rPr lang="en-US" sz="2400" i="1" dirty="0" err="1"/>
              <a:t>insan</a:t>
            </a:r>
            <a:r>
              <a:rPr lang="en-US" sz="2400" i="1" dirty="0"/>
              <a:t>, </a:t>
            </a:r>
            <a:r>
              <a:rPr lang="en-US" sz="2400" i="1" dirty="0" err="1"/>
              <a:t>dünya</a:t>
            </a:r>
            <a:r>
              <a:rPr lang="en-US" sz="2400" i="1" dirty="0"/>
              <a:t> </a:t>
            </a:r>
            <a:r>
              <a:rPr lang="en-US" sz="2400" i="1" dirty="0" err="1"/>
              <a:t>denizine</a:t>
            </a:r>
            <a:r>
              <a:rPr lang="en-US" sz="2400" i="1" dirty="0"/>
              <a:t> </a:t>
            </a:r>
            <a:r>
              <a:rPr lang="en-US" sz="2400" i="1" dirty="0" err="1"/>
              <a:t>batmaz</a:t>
            </a:r>
            <a:r>
              <a:rPr lang="en-US" sz="2400" i="1" dirty="0"/>
              <a:t>, </a:t>
            </a:r>
            <a:r>
              <a:rPr lang="en-US" sz="2400" i="1" dirty="0" err="1"/>
              <a:t>üstünde</a:t>
            </a:r>
            <a:r>
              <a:rPr lang="en-US" sz="2400" i="1" dirty="0"/>
              <a:t> </a:t>
            </a:r>
            <a:r>
              <a:rPr lang="en-US" sz="2400" i="1" dirty="0" err="1"/>
              <a:t>yüzer</a:t>
            </a:r>
            <a:r>
              <a:rPr lang="en-US" sz="2400" i="1" dirty="0"/>
              <a:t>. Bu </a:t>
            </a:r>
            <a:r>
              <a:rPr lang="en-US" sz="2400" i="1" dirty="0" err="1"/>
              <a:t>çeşit</a:t>
            </a:r>
            <a:r>
              <a:rPr lang="en-US" sz="2400" i="1" dirty="0"/>
              <a:t> </a:t>
            </a:r>
            <a:r>
              <a:rPr lang="en-US" sz="2400" i="1" dirty="0" err="1"/>
              <a:t>er</a:t>
            </a:r>
            <a:r>
              <a:rPr lang="en-US" sz="2400" i="1" dirty="0"/>
              <a:t>, </a:t>
            </a:r>
            <a:r>
              <a:rPr lang="en-US" sz="2400" i="1" dirty="0" err="1"/>
              <a:t>bütün</a:t>
            </a:r>
            <a:r>
              <a:rPr lang="en-US" sz="2400" i="1" dirty="0"/>
              <a:t> </a:t>
            </a:r>
            <a:r>
              <a:rPr lang="en-US" sz="2400" i="1" dirty="0" err="1"/>
              <a:t>dünyaya</a:t>
            </a:r>
            <a:r>
              <a:rPr lang="en-US" sz="2400" i="1" dirty="0"/>
              <a:t> </a:t>
            </a:r>
            <a:r>
              <a:rPr lang="en-US" sz="2400" i="1" dirty="0" err="1"/>
              <a:t>sahip</a:t>
            </a:r>
            <a:r>
              <a:rPr lang="en-US" sz="2400" i="1" dirty="0"/>
              <a:t> </a:t>
            </a:r>
            <a:r>
              <a:rPr lang="en-US" sz="2400" i="1" dirty="0" err="1"/>
              <a:t>olsa</a:t>
            </a:r>
            <a:r>
              <a:rPr lang="en-US" sz="2400" i="1" dirty="0"/>
              <a:t> </a:t>
            </a:r>
            <a:r>
              <a:rPr lang="en-US" sz="2400" i="1" dirty="0" err="1"/>
              <a:t>gözüne</a:t>
            </a:r>
            <a:r>
              <a:rPr lang="en-US" sz="2400" i="1" dirty="0"/>
              <a:t> bile </a:t>
            </a:r>
            <a:r>
              <a:rPr lang="en-US" sz="2400" i="1" dirty="0" err="1"/>
              <a:t>görünmez</a:t>
            </a:r>
            <a:r>
              <a:rPr lang="en-US" sz="2400" i="1" dirty="0"/>
              <a:t>, </a:t>
            </a:r>
            <a:r>
              <a:rPr lang="en-US" sz="2400" i="1" dirty="0" err="1"/>
              <a:t>aldırış</a:t>
            </a:r>
            <a:r>
              <a:rPr lang="en-US" sz="2400" i="1" dirty="0"/>
              <a:t> bile </a:t>
            </a:r>
            <a:r>
              <a:rPr lang="en-US" sz="2400" i="1" dirty="0" err="1"/>
              <a:t>etmez</a:t>
            </a:r>
            <a:r>
              <a:rPr lang="en-US" sz="2400" i="1" dirty="0"/>
              <a:t>, </a:t>
            </a:r>
            <a:r>
              <a:rPr lang="en-US" sz="2400" i="1" dirty="0" err="1"/>
              <a:t>onca</a:t>
            </a:r>
            <a:r>
              <a:rPr lang="en-US" sz="2400" i="1" dirty="0"/>
              <a:t> </a:t>
            </a:r>
            <a:r>
              <a:rPr lang="en-US" sz="2400" i="1" dirty="0" err="1"/>
              <a:t>hiç</a:t>
            </a:r>
            <a:r>
              <a:rPr lang="en-US" sz="2400" i="1" dirty="0"/>
              <a:t> </a:t>
            </a:r>
            <a:r>
              <a:rPr lang="en-US" sz="2400" i="1" dirty="0" err="1"/>
              <a:t>bir</a:t>
            </a:r>
            <a:r>
              <a:rPr lang="en-US" sz="2400" i="1" dirty="0"/>
              <a:t> </a:t>
            </a:r>
            <a:r>
              <a:rPr lang="en-US" sz="2400" i="1" dirty="0" err="1"/>
              <a:t>değeri</a:t>
            </a:r>
            <a:r>
              <a:rPr lang="en-US" sz="2400" i="1" dirty="0"/>
              <a:t> </a:t>
            </a:r>
            <a:r>
              <a:rPr lang="en-US" sz="2400" i="1" dirty="0" err="1"/>
              <a:t>yoktur</a:t>
            </a:r>
            <a:r>
              <a:rPr lang="en-US" sz="2400" i="1" dirty="0"/>
              <a:t>.”</a:t>
            </a:r>
            <a:endParaRPr lang="tr-TR" sz="2400" dirty="0"/>
          </a:p>
          <a:p>
            <a:r>
              <a:rPr lang="tr-TR" sz="2400" dirty="0"/>
              <a:t>Mevlânâ, </a:t>
            </a:r>
            <a:r>
              <a:rPr lang="tr-TR" sz="2400" i="1" dirty="0"/>
              <a:t>Mesnevî-i </a:t>
            </a:r>
            <a:r>
              <a:rPr lang="tr-TR" sz="2400" i="1" dirty="0" err="1" smtClean="0"/>
              <a:t>Şerîf</a:t>
            </a:r>
            <a:r>
              <a:rPr lang="tr-TR" sz="2400" dirty="0" smtClean="0"/>
              <a:t>, 1025-1031</a:t>
            </a:r>
            <a:r>
              <a:rPr lang="tr-TR" sz="2400" dirty="0"/>
              <a:t>. </a:t>
            </a:r>
            <a:r>
              <a:rPr lang="tr-TR" sz="2400" dirty="0" smtClean="0"/>
              <a:t>beyitler</a:t>
            </a:r>
            <a:endParaRPr lang="tr-TR" sz="2400" dirty="0"/>
          </a:p>
          <a:p>
            <a:endParaRPr lang="tr-TR" dirty="0"/>
          </a:p>
        </p:txBody>
      </p:sp>
      <p:sp>
        <p:nvSpPr>
          <p:cNvPr id="3" name="Başlık 2"/>
          <p:cNvSpPr>
            <a:spLocks noGrp="1"/>
          </p:cNvSpPr>
          <p:nvPr>
            <p:ph type="title"/>
          </p:nvPr>
        </p:nvSpPr>
        <p:spPr/>
        <p:txBody>
          <a:bodyPr/>
          <a:lstStyle/>
          <a:p>
            <a:r>
              <a:rPr lang="tr-TR" dirty="0" smtClean="0"/>
              <a:t>MEVLANA’NIN DÜNYAYA BAKIŞI</a:t>
            </a:r>
            <a:endParaRPr lang="tr-TR" dirty="0"/>
          </a:p>
        </p:txBody>
      </p:sp>
    </p:spTree>
    <p:extLst>
      <p:ext uri="{BB962C8B-B14F-4D97-AF65-F5344CB8AC3E}">
        <p14:creationId xmlns:p14="http://schemas.microsoft.com/office/powerpoint/2010/main" val="340881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a:t>“</a:t>
            </a:r>
            <a:r>
              <a:rPr lang="en-US" sz="2400" i="1" dirty="0" err="1"/>
              <a:t>Bir</a:t>
            </a:r>
            <a:r>
              <a:rPr lang="en-US" sz="2400" i="1" dirty="0"/>
              <a:t> </a:t>
            </a:r>
            <a:r>
              <a:rPr lang="en-US" sz="2400" i="1" dirty="0" err="1"/>
              <a:t>koyun</a:t>
            </a:r>
            <a:r>
              <a:rPr lang="en-US" sz="2400" i="1" dirty="0"/>
              <a:t> </a:t>
            </a:r>
            <a:r>
              <a:rPr lang="en-US" sz="2400" i="1" dirty="0" err="1"/>
              <a:t>sürüsü</a:t>
            </a:r>
            <a:r>
              <a:rPr lang="en-US" sz="2400" i="1" dirty="0"/>
              <a:t> </a:t>
            </a:r>
            <a:r>
              <a:rPr lang="en-US" sz="2400" i="1" dirty="0" err="1"/>
              <a:t>üzerine</a:t>
            </a:r>
            <a:r>
              <a:rPr lang="en-US" sz="2400" i="1" dirty="0"/>
              <a:t> </a:t>
            </a:r>
            <a:r>
              <a:rPr lang="en-US" sz="2400" i="1" dirty="0" err="1"/>
              <a:t>salıverilen</a:t>
            </a:r>
            <a:r>
              <a:rPr lang="en-US" sz="2400" i="1" dirty="0"/>
              <a:t> </a:t>
            </a:r>
            <a:r>
              <a:rPr lang="en-US" sz="2400" i="1" dirty="0" err="1"/>
              <a:t>iki</a:t>
            </a:r>
            <a:r>
              <a:rPr lang="en-US" sz="2400" i="1" dirty="0"/>
              <a:t> </a:t>
            </a:r>
            <a:r>
              <a:rPr lang="en-US" sz="2400" i="1" dirty="0" err="1"/>
              <a:t>aç</a:t>
            </a:r>
            <a:r>
              <a:rPr lang="en-US" sz="2400" i="1" dirty="0"/>
              <a:t> </a:t>
            </a:r>
            <a:r>
              <a:rPr lang="en-US" sz="2400" i="1" dirty="0" err="1"/>
              <a:t>kurdun</a:t>
            </a:r>
            <a:r>
              <a:rPr lang="en-US" sz="2400" i="1" dirty="0"/>
              <a:t> o </a:t>
            </a:r>
            <a:r>
              <a:rPr lang="en-US" sz="2400" i="1" dirty="0" err="1"/>
              <a:t>sürüye</a:t>
            </a:r>
            <a:r>
              <a:rPr lang="en-US" sz="2400" i="1" dirty="0"/>
              <a:t> </a:t>
            </a:r>
            <a:r>
              <a:rPr lang="en-US" sz="2400" i="1" dirty="0" err="1"/>
              <a:t>zararı</a:t>
            </a:r>
            <a:r>
              <a:rPr lang="en-US" sz="2400" i="1" dirty="0"/>
              <a:t>, </a:t>
            </a:r>
            <a:r>
              <a:rPr lang="en-US" sz="2400" i="1" dirty="0" err="1"/>
              <a:t>kişinin</a:t>
            </a:r>
            <a:r>
              <a:rPr lang="en-US" sz="2400" i="1" dirty="0"/>
              <a:t> mal </a:t>
            </a:r>
            <a:r>
              <a:rPr lang="en-US" sz="2400" i="1" dirty="0" err="1"/>
              <a:t>ve</a:t>
            </a:r>
            <a:r>
              <a:rPr lang="en-US" sz="2400" i="1" dirty="0"/>
              <a:t> </a:t>
            </a:r>
            <a:r>
              <a:rPr lang="en-US" sz="2400" i="1" dirty="0" err="1"/>
              <a:t>makam</a:t>
            </a:r>
            <a:r>
              <a:rPr lang="en-US" sz="2400" i="1" dirty="0"/>
              <a:t> </a:t>
            </a:r>
            <a:r>
              <a:rPr lang="en-US" sz="2400" i="1" dirty="0" err="1"/>
              <a:t>hırsının</a:t>
            </a:r>
            <a:r>
              <a:rPr lang="en-US" sz="2400" i="1" dirty="0"/>
              <a:t> </a:t>
            </a:r>
            <a:r>
              <a:rPr lang="en-US" sz="2400" i="1" dirty="0" err="1"/>
              <a:t>dinine</a:t>
            </a:r>
            <a:r>
              <a:rPr lang="en-US" sz="2400" i="1" dirty="0"/>
              <a:t> </a:t>
            </a:r>
            <a:r>
              <a:rPr lang="en-US" sz="2400" i="1" dirty="0" err="1"/>
              <a:t>verdiği</a:t>
            </a:r>
            <a:r>
              <a:rPr lang="en-US" sz="2400" i="1" dirty="0"/>
              <a:t> </a:t>
            </a:r>
            <a:r>
              <a:rPr lang="en-US" sz="2400" i="1" dirty="0" err="1"/>
              <a:t>zarardan</a:t>
            </a:r>
            <a:r>
              <a:rPr lang="en-US" sz="2400" i="1" dirty="0"/>
              <a:t> </a:t>
            </a:r>
            <a:r>
              <a:rPr lang="en-US" sz="2400" i="1" dirty="0" err="1"/>
              <a:t>daha</a:t>
            </a:r>
            <a:r>
              <a:rPr lang="en-US" sz="2400" i="1" dirty="0"/>
              <a:t> </a:t>
            </a:r>
            <a:r>
              <a:rPr lang="en-US" sz="2400" i="1" dirty="0" err="1"/>
              <a:t>fazla</a:t>
            </a:r>
            <a:r>
              <a:rPr lang="en-US" sz="2400" i="1" dirty="0"/>
              <a:t> </a:t>
            </a:r>
            <a:r>
              <a:rPr lang="en-US" sz="2400" i="1" dirty="0" err="1"/>
              <a:t>değildir</a:t>
            </a:r>
            <a:r>
              <a:rPr lang="en-US" sz="2400" dirty="0"/>
              <a:t>.” </a:t>
            </a:r>
            <a:r>
              <a:rPr lang="tr-TR" sz="2400" dirty="0" err="1"/>
              <a:t>Tirmizî</a:t>
            </a:r>
            <a:r>
              <a:rPr lang="tr-TR" sz="2400" dirty="0"/>
              <a:t>, </a:t>
            </a:r>
            <a:r>
              <a:rPr lang="tr-TR" sz="2400" dirty="0" err="1"/>
              <a:t>Zühd</a:t>
            </a:r>
            <a:r>
              <a:rPr lang="tr-TR" sz="2400" dirty="0"/>
              <a:t> </a:t>
            </a:r>
            <a:r>
              <a:rPr lang="tr-TR" sz="2400" dirty="0" smtClean="0"/>
              <a:t>43</a:t>
            </a:r>
            <a:endParaRPr lang="tr-TR" sz="2400" dirty="0"/>
          </a:p>
          <a:p>
            <a:r>
              <a:rPr lang="en-US" sz="2400" dirty="0"/>
              <a:t>“</a:t>
            </a:r>
            <a:r>
              <a:rPr lang="en-US" sz="2400" i="1" dirty="0" err="1"/>
              <a:t>Dinar’a</a:t>
            </a:r>
            <a:r>
              <a:rPr lang="en-US" sz="2400" i="1" dirty="0"/>
              <a:t> </a:t>
            </a:r>
            <a:r>
              <a:rPr lang="en-US" sz="2400" i="1" dirty="0" err="1"/>
              <a:t>ve</a:t>
            </a:r>
            <a:r>
              <a:rPr lang="en-US" sz="2400" i="1" dirty="0"/>
              <a:t> </a:t>
            </a:r>
            <a:r>
              <a:rPr lang="en-US" sz="2400" i="1" dirty="0" err="1"/>
              <a:t>dirheme</a:t>
            </a:r>
            <a:r>
              <a:rPr lang="en-US" sz="2400" i="1" dirty="0"/>
              <a:t> </a:t>
            </a:r>
            <a:r>
              <a:rPr lang="en-US" sz="2400" i="1" dirty="0" err="1"/>
              <a:t>kulluk</a:t>
            </a:r>
            <a:r>
              <a:rPr lang="en-US" sz="2400" i="1" dirty="0"/>
              <a:t> </a:t>
            </a:r>
            <a:r>
              <a:rPr lang="en-US" sz="2400" i="1" dirty="0" err="1"/>
              <a:t>yapanlara</a:t>
            </a:r>
            <a:r>
              <a:rPr lang="en-US" sz="2400" i="1" dirty="0"/>
              <a:t> </a:t>
            </a:r>
            <a:r>
              <a:rPr lang="en-US" sz="2400" i="1" dirty="0" err="1"/>
              <a:t>lanet</a:t>
            </a:r>
            <a:r>
              <a:rPr lang="en-US" sz="2400" i="1" dirty="0"/>
              <a:t> </a:t>
            </a:r>
            <a:r>
              <a:rPr lang="en-US" sz="2400" i="1" dirty="0" err="1"/>
              <a:t>edilmiştir</a:t>
            </a:r>
            <a:r>
              <a:rPr lang="en-US" sz="2400" dirty="0" smtClean="0"/>
              <a:t>.”</a:t>
            </a:r>
            <a:r>
              <a:rPr lang="tr-TR" sz="2400" dirty="0" smtClean="0"/>
              <a:t> </a:t>
            </a:r>
            <a:r>
              <a:rPr lang="tr-TR" sz="2400" dirty="0" err="1" smtClean="0"/>
              <a:t>Tirmizî</a:t>
            </a:r>
            <a:r>
              <a:rPr lang="tr-TR" sz="2400" dirty="0"/>
              <a:t>, </a:t>
            </a:r>
            <a:r>
              <a:rPr lang="tr-TR" sz="2400" dirty="0" err="1"/>
              <a:t>Zühd</a:t>
            </a:r>
            <a:r>
              <a:rPr lang="tr-TR" sz="2400" dirty="0"/>
              <a:t> </a:t>
            </a:r>
            <a:r>
              <a:rPr lang="tr-TR" sz="2400" dirty="0" smtClean="0"/>
              <a:t>42</a:t>
            </a:r>
          </a:p>
          <a:p>
            <a:endParaRPr lang="tr-TR" sz="2400" dirty="0"/>
          </a:p>
          <a:p>
            <a:r>
              <a:rPr lang="en-US" sz="2400" i="1" dirty="0"/>
              <a:t>“Allah (cc) </a:t>
            </a:r>
            <a:r>
              <a:rPr lang="en-US" sz="2400" i="1" dirty="0" err="1"/>
              <a:t>takva</a:t>
            </a:r>
            <a:r>
              <a:rPr lang="en-US" sz="2400" i="1" dirty="0"/>
              <a:t> </a:t>
            </a:r>
            <a:r>
              <a:rPr lang="en-US" sz="2400" i="1" dirty="0" err="1"/>
              <a:t>sahibi</a:t>
            </a:r>
            <a:r>
              <a:rPr lang="en-US" sz="2400" i="1" dirty="0"/>
              <a:t>, </a:t>
            </a:r>
            <a:r>
              <a:rPr lang="en-US" sz="2400" i="1" dirty="0" err="1"/>
              <a:t>zengin</a:t>
            </a:r>
            <a:r>
              <a:rPr lang="en-US" sz="2400" i="1" dirty="0"/>
              <a:t> </a:t>
            </a:r>
            <a:r>
              <a:rPr lang="en-US" sz="2400" i="1" dirty="0" err="1"/>
              <a:t>ve</a:t>
            </a:r>
            <a:r>
              <a:rPr lang="en-US" sz="2400" i="1" dirty="0"/>
              <a:t> </a:t>
            </a:r>
            <a:r>
              <a:rPr lang="en-US" sz="2400" i="1" dirty="0" err="1"/>
              <a:t>gizli</a:t>
            </a:r>
            <a:r>
              <a:rPr lang="en-US" sz="2400" i="1" dirty="0"/>
              <a:t> </a:t>
            </a:r>
            <a:r>
              <a:rPr lang="en-US" sz="2400" i="1" dirty="0" err="1"/>
              <a:t>kulunu</a:t>
            </a:r>
            <a:r>
              <a:rPr lang="en-US" sz="2400" i="1" dirty="0"/>
              <a:t> sever</a:t>
            </a:r>
            <a:r>
              <a:rPr lang="en-US" sz="2400" i="1" dirty="0" smtClean="0"/>
              <a:t>”</a:t>
            </a:r>
            <a:r>
              <a:rPr lang="tr-TR" sz="2400" dirty="0"/>
              <a:t> </a:t>
            </a:r>
            <a:r>
              <a:rPr lang="tr-TR" sz="2400" dirty="0" err="1"/>
              <a:t>Muslim</a:t>
            </a:r>
            <a:r>
              <a:rPr lang="tr-TR" sz="2400" dirty="0"/>
              <a:t>, </a:t>
            </a:r>
            <a:r>
              <a:rPr lang="tr-TR" sz="2400" dirty="0" err="1"/>
              <a:t>Zühd</a:t>
            </a:r>
            <a:r>
              <a:rPr lang="tr-TR" sz="2400" dirty="0"/>
              <a:t> 11</a:t>
            </a:r>
            <a:r>
              <a:rPr lang="en-US" sz="2400" dirty="0" smtClean="0"/>
              <a:t> </a:t>
            </a:r>
            <a:endParaRPr lang="tr-TR" sz="2400" dirty="0"/>
          </a:p>
          <a:p>
            <a:r>
              <a:rPr lang="en-US" sz="2400" dirty="0"/>
              <a:t>“</a:t>
            </a:r>
            <a:r>
              <a:rPr lang="en-US" sz="2400" i="1" dirty="0" err="1"/>
              <a:t>Allah'dan</a:t>
            </a:r>
            <a:r>
              <a:rPr lang="en-US" sz="2400" i="1" dirty="0"/>
              <a:t> </a:t>
            </a:r>
            <a:r>
              <a:rPr lang="en-US" sz="2400" i="1" dirty="0" err="1"/>
              <a:t>korkan</a:t>
            </a:r>
            <a:r>
              <a:rPr lang="en-US" sz="2400" i="1" dirty="0"/>
              <a:t> (</a:t>
            </a:r>
            <a:r>
              <a:rPr lang="en-US" sz="2400" i="1" dirty="0" err="1"/>
              <a:t>takva</a:t>
            </a:r>
            <a:r>
              <a:rPr lang="en-US" sz="2400" i="1" dirty="0"/>
              <a:t> </a:t>
            </a:r>
            <a:r>
              <a:rPr lang="en-US" sz="2400" i="1" dirty="0" err="1"/>
              <a:t>sahibi</a:t>
            </a:r>
            <a:r>
              <a:rPr lang="en-US" sz="2400" i="1" dirty="0"/>
              <a:t>) </a:t>
            </a:r>
            <a:r>
              <a:rPr lang="en-US" sz="2400" i="1" dirty="0" err="1"/>
              <a:t>kimse</a:t>
            </a:r>
            <a:r>
              <a:rPr lang="en-US" sz="2400" i="1" dirty="0"/>
              <a:t> </a:t>
            </a:r>
            <a:r>
              <a:rPr lang="en-US" sz="2400" i="1" dirty="0" err="1"/>
              <a:t>için</a:t>
            </a:r>
            <a:r>
              <a:rPr lang="en-US" sz="2400" i="1" dirty="0"/>
              <a:t> </a:t>
            </a:r>
            <a:r>
              <a:rPr lang="en-US" sz="2400" i="1" dirty="0" err="1"/>
              <a:t>zenginlikte</a:t>
            </a:r>
            <a:r>
              <a:rPr lang="en-US" sz="2400" i="1" dirty="0"/>
              <a:t> </a:t>
            </a:r>
            <a:r>
              <a:rPr lang="tr-TR" sz="2400" i="1" dirty="0" smtClean="0"/>
              <a:t>sakınca </a:t>
            </a:r>
            <a:r>
              <a:rPr lang="en-US" sz="2400" i="1" dirty="0" err="1" smtClean="0"/>
              <a:t>yoktur</a:t>
            </a:r>
            <a:r>
              <a:rPr lang="en-US" sz="2400" dirty="0"/>
              <a:t>” </a:t>
            </a:r>
            <a:r>
              <a:rPr lang="tr-TR" sz="2400" dirty="0" err="1" smtClean="0"/>
              <a:t>Buhârî</a:t>
            </a:r>
            <a:r>
              <a:rPr lang="tr-TR" sz="2400" dirty="0"/>
              <a:t>, </a:t>
            </a:r>
            <a:r>
              <a:rPr lang="tr-TR" sz="2400" i="1" dirty="0" smtClean="0"/>
              <a:t>el-</a:t>
            </a:r>
            <a:r>
              <a:rPr lang="tr-TR" sz="2400" i="1" dirty="0" err="1" smtClean="0"/>
              <a:t>Edebu’l</a:t>
            </a:r>
            <a:r>
              <a:rPr lang="tr-TR" sz="2400" i="1" dirty="0" smtClean="0"/>
              <a:t>-</a:t>
            </a:r>
            <a:r>
              <a:rPr lang="tr-TR" sz="2400" i="1" dirty="0" err="1" smtClean="0"/>
              <a:t>Mufred</a:t>
            </a:r>
            <a:endParaRPr lang="tr-TR" sz="2400" dirty="0"/>
          </a:p>
        </p:txBody>
      </p:sp>
      <p:sp>
        <p:nvSpPr>
          <p:cNvPr id="3" name="Başlık 2"/>
          <p:cNvSpPr>
            <a:spLocks noGrp="1"/>
          </p:cNvSpPr>
          <p:nvPr>
            <p:ph type="title"/>
          </p:nvPr>
        </p:nvSpPr>
        <p:spPr/>
        <p:txBody>
          <a:bodyPr/>
          <a:lstStyle/>
          <a:p>
            <a:r>
              <a:rPr lang="tr-TR" dirty="0" err="1"/>
              <a:t>İslamın</a:t>
            </a:r>
            <a:r>
              <a:rPr lang="tr-TR" dirty="0"/>
              <a:t> Mal ve Servete bakışı</a:t>
            </a:r>
          </a:p>
        </p:txBody>
      </p:sp>
    </p:spTree>
    <p:extLst>
      <p:ext uri="{BB962C8B-B14F-4D97-AF65-F5344CB8AC3E}">
        <p14:creationId xmlns:p14="http://schemas.microsoft.com/office/powerpoint/2010/main" val="3178068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en-US" dirty="0"/>
              <a:t>“</a:t>
            </a:r>
            <a:r>
              <a:rPr lang="en-US" sz="2400" dirty="0" err="1"/>
              <a:t>Bunların</a:t>
            </a:r>
            <a:r>
              <a:rPr lang="en-US" sz="2400" dirty="0"/>
              <a:t> (</a:t>
            </a:r>
            <a:r>
              <a:rPr lang="en-US" sz="2400" dirty="0" err="1"/>
              <a:t>zühd</a:t>
            </a:r>
            <a:r>
              <a:rPr lang="en-US" sz="2400" dirty="0"/>
              <a:t> </a:t>
            </a:r>
            <a:r>
              <a:rPr lang="en-US" sz="2400" dirty="0" err="1"/>
              <a:t>hadislerinin</a:t>
            </a:r>
            <a:r>
              <a:rPr lang="en-US" sz="2400" dirty="0"/>
              <a:t>) </a:t>
            </a:r>
            <a:r>
              <a:rPr lang="en-US" sz="2400" dirty="0" err="1"/>
              <a:t>insanın</a:t>
            </a:r>
            <a:r>
              <a:rPr lang="en-US" sz="2400" dirty="0"/>
              <a:t> </a:t>
            </a:r>
            <a:r>
              <a:rPr lang="en-US" sz="2400" dirty="0" err="1"/>
              <a:t>dünyaya</a:t>
            </a:r>
            <a:r>
              <a:rPr lang="en-US" sz="2400" dirty="0"/>
              <a:t> </a:t>
            </a:r>
            <a:r>
              <a:rPr lang="en-US" sz="2400" dirty="0" err="1"/>
              <a:t>dalıp</a:t>
            </a:r>
            <a:r>
              <a:rPr lang="en-US" sz="2400" dirty="0"/>
              <a:t> </a:t>
            </a:r>
            <a:r>
              <a:rPr lang="en-US" sz="2400" dirty="0" err="1"/>
              <a:t>âhireti</a:t>
            </a:r>
            <a:r>
              <a:rPr lang="en-US" sz="2400" dirty="0"/>
              <a:t> </a:t>
            </a:r>
            <a:r>
              <a:rPr lang="en-US" sz="2400" dirty="0" err="1"/>
              <a:t>unutma</a:t>
            </a:r>
            <a:r>
              <a:rPr lang="en-US" sz="2400" dirty="0"/>
              <a:t> </a:t>
            </a:r>
            <a:r>
              <a:rPr lang="en-US" sz="2400" dirty="0" err="1"/>
              <a:t>zaafına</a:t>
            </a:r>
            <a:r>
              <a:rPr lang="en-US" sz="2400" dirty="0"/>
              <a:t> </a:t>
            </a:r>
            <a:r>
              <a:rPr lang="en-US" sz="2400" dirty="0" err="1"/>
              <a:t>karşı</a:t>
            </a:r>
            <a:r>
              <a:rPr lang="en-US" sz="2400" dirty="0"/>
              <a:t> </a:t>
            </a:r>
            <a:r>
              <a:rPr lang="en-US" sz="2400" dirty="0" err="1"/>
              <a:t>söylenmiş</a:t>
            </a:r>
            <a:r>
              <a:rPr lang="en-US" sz="2400" dirty="0"/>
              <a:t> </a:t>
            </a:r>
            <a:r>
              <a:rPr lang="en-US" sz="2400" dirty="0" err="1"/>
              <a:t>ifadeler</a:t>
            </a:r>
            <a:r>
              <a:rPr lang="en-US" sz="2400" dirty="0"/>
              <a:t> </a:t>
            </a:r>
            <a:r>
              <a:rPr lang="en-US" sz="2400" dirty="0" err="1"/>
              <a:t>olduğu</a:t>
            </a:r>
            <a:r>
              <a:rPr lang="en-US" sz="2400" dirty="0"/>
              <a:t> </a:t>
            </a:r>
            <a:r>
              <a:rPr lang="en-US" sz="2400" dirty="0" err="1"/>
              <a:t>anlaşılmaktadır</a:t>
            </a:r>
            <a:r>
              <a:rPr lang="en-US" sz="2400" dirty="0"/>
              <a:t>. </a:t>
            </a:r>
            <a:r>
              <a:rPr lang="en-US" sz="2400" dirty="0" err="1"/>
              <a:t>Yoksa</a:t>
            </a:r>
            <a:r>
              <a:rPr lang="en-US" sz="2400" dirty="0"/>
              <a:t> </a:t>
            </a:r>
            <a:r>
              <a:rPr lang="en-US" sz="2400" dirty="0" err="1"/>
              <a:t>müslüman</a:t>
            </a:r>
            <a:r>
              <a:rPr lang="en-US" sz="2400" dirty="0"/>
              <a:t> </a:t>
            </a:r>
            <a:r>
              <a:rPr lang="en-US" sz="2400" dirty="0" err="1"/>
              <a:t>dünyadan</a:t>
            </a:r>
            <a:r>
              <a:rPr lang="en-US" sz="2400" dirty="0"/>
              <a:t> el </a:t>
            </a:r>
            <a:r>
              <a:rPr lang="en-US" sz="2400" dirty="0" err="1"/>
              <a:t>çeksin</a:t>
            </a:r>
            <a:r>
              <a:rPr lang="en-US" sz="2400" dirty="0"/>
              <a:t>, fakir </a:t>
            </a:r>
            <a:r>
              <a:rPr lang="en-US" sz="2400" dirty="0" err="1"/>
              <a:t>olsun</a:t>
            </a:r>
            <a:r>
              <a:rPr lang="en-US" sz="2400" dirty="0"/>
              <a:t>, </a:t>
            </a:r>
            <a:r>
              <a:rPr lang="en-US" sz="2400" dirty="0" err="1"/>
              <a:t>hiç</a:t>
            </a:r>
            <a:r>
              <a:rPr lang="en-US" sz="2400" dirty="0"/>
              <a:t> </a:t>
            </a:r>
            <a:r>
              <a:rPr lang="en-US" sz="2400" dirty="0" err="1"/>
              <a:t>elinde</a:t>
            </a:r>
            <a:r>
              <a:rPr lang="en-US" sz="2400" dirty="0"/>
              <a:t> para </a:t>
            </a:r>
            <a:r>
              <a:rPr lang="en-US" sz="2400" dirty="0" err="1"/>
              <a:t>tutmasın</a:t>
            </a:r>
            <a:r>
              <a:rPr lang="en-US" sz="2400" dirty="0"/>
              <a:t>, </a:t>
            </a:r>
            <a:r>
              <a:rPr lang="en-US" sz="2400" dirty="0" err="1"/>
              <a:t>servet</a:t>
            </a:r>
            <a:r>
              <a:rPr lang="en-US" sz="2400" dirty="0"/>
              <a:t> </a:t>
            </a:r>
            <a:r>
              <a:rPr lang="en-US" sz="2400" dirty="0" err="1"/>
              <a:t>sahibi</a:t>
            </a:r>
            <a:r>
              <a:rPr lang="en-US" sz="2400" dirty="0"/>
              <a:t> </a:t>
            </a:r>
            <a:r>
              <a:rPr lang="en-US" sz="2400" dirty="0" err="1"/>
              <a:t>olmasın</a:t>
            </a:r>
            <a:r>
              <a:rPr lang="en-US" sz="2400" dirty="0"/>
              <a:t>, </a:t>
            </a:r>
            <a:r>
              <a:rPr lang="en-US" sz="2400" dirty="0" err="1"/>
              <a:t>ihtiyacı</a:t>
            </a:r>
            <a:r>
              <a:rPr lang="en-US" sz="2400" dirty="0"/>
              <a:t> </a:t>
            </a:r>
            <a:r>
              <a:rPr lang="en-US" sz="2400" dirty="0" err="1"/>
              <a:t>dışında</a:t>
            </a:r>
            <a:r>
              <a:rPr lang="en-US" sz="2400" dirty="0"/>
              <a:t> para </a:t>
            </a:r>
            <a:r>
              <a:rPr lang="en-US" sz="2400" dirty="0" err="1"/>
              <a:t>kazanmasın</a:t>
            </a:r>
            <a:r>
              <a:rPr lang="en-US" sz="2400" dirty="0"/>
              <a:t> </a:t>
            </a:r>
            <a:r>
              <a:rPr lang="en-US" sz="2400" dirty="0" err="1"/>
              <a:t>şeklinde</a:t>
            </a:r>
            <a:r>
              <a:rPr lang="en-US" sz="2400" dirty="0"/>
              <a:t> </a:t>
            </a:r>
            <a:r>
              <a:rPr lang="en-US" sz="2400" dirty="0" err="1"/>
              <a:t>anlaşılmamalıdır</a:t>
            </a:r>
            <a:r>
              <a:rPr lang="en-US" sz="2400" dirty="0"/>
              <a:t>. </a:t>
            </a:r>
            <a:r>
              <a:rPr lang="en-US" sz="2400" dirty="0" err="1"/>
              <a:t>Zühd</a:t>
            </a:r>
            <a:r>
              <a:rPr lang="en-US" sz="2400" dirty="0"/>
              <a:t> </a:t>
            </a:r>
            <a:r>
              <a:rPr lang="en-US" sz="2400" dirty="0" err="1"/>
              <a:t>konusunda</a:t>
            </a:r>
            <a:r>
              <a:rPr lang="en-US" sz="2400" dirty="0"/>
              <a:t> </a:t>
            </a:r>
            <a:r>
              <a:rPr lang="en-US" sz="2400" dirty="0" err="1"/>
              <a:t>önemli</a:t>
            </a:r>
            <a:r>
              <a:rPr lang="en-US" sz="2400" dirty="0"/>
              <a:t> </a:t>
            </a:r>
            <a:r>
              <a:rPr lang="en-US" sz="2400" dirty="0" err="1"/>
              <a:t>bir</a:t>
            </a:r>
            <a:r>
              <a:rPr lang="en-US" sz="2400" dirty="0"/>
              <a:t> </a:t>
            </a:r>
            <a:r>
              <a:rPr lang="en-US" sz="2400" dirty="0" err="1"/>
              <a:t>nokta</a:t>
            </a:r>
            <a:r>
              <a:rPr lang="en-US" sz="2400" dirty="0"/>
              <a:t> da </a:t>
            </a:r>
            <a:r>
              <a:rPr lang="en-US" sz="2400" dirty="0" err="1"/>
              <a:t>gerçek</a:t>
            </a:r>
            <a:r>
              <a:rPr lang="en-US" sz="2400" dirty="0"/>
              <a:t> </a:t>
            </a:r>
            <a:r>
              <a:rPr lang="en-US" sz="2400" dirty="0" err="1"/>
              <a:t>ihtiyaçlarla</a:t>
            </a:r>
            <a:r>
              <a:rPr lang="en-US" sz="2400" dirty="0"/>
              <a:t>, </a:t>
            </a:r>
            <a:r>
              <a:rPr lang="en-US" sz="2400" dirty="0" err="1"/>
              <a:t>sun'î</a:t>
            </a:r>
            <a:r>
              <a:rPr lang="en-US" sz="2400" dirty="0"/>
              <a:t> </a:t>
            </a:r>
            <a:r>
              <a:rPr lang="en-US" sz="2400" dirty="0" err="1"/>
              <a:t>ihtiyaçların</a:t>
            </a:r>
            <a:r>
              <a:rPr lang="en-US" sz="2400" dirty="0"/>
              <a:t> </a:t>
            </a:r>
            <a:r>
              <a:rPr lang="en-US" sz="2400" dirty="0" err="1"/>
              <a:t>birbirinden</a:t>
            </a:r>
            <a:r>
              <a:rPr lang="en-US" sz="2400" dirty="0"/>
              <a:t> </a:t>
            </a:r>
            <a:r>
              <a:rPr lang="en-US" sz="2400" dirty="0" err="1"/>
              <a:t>ayrılmasıdır</a:t>
            </a:r>
            <a:r>
              <a:rPr lang="en-US" sz="2400" dirty="0" smtClean="0"/>
              <a:t>.”</a:t>
            </a:r>
            <a:endParaRPr lang="tr-TR" sz="2400" dirty="0" smtClean="0"/>
          </a:p>
          <a:p>
            <a:endParaRPr lang="tr-TR" dirty="0"/>
          </a:p>
          <a:p>
            <a:endParaRPr lang="tr-TR" dirty="0" smtClean="0"/>
          </a:p>
          <a:p>
            <a:r>
              <a:rPr lang="tr-TR" sz="1800" dirty="0" smtClean="0"/>
              <a:t>Yıldırım</a:t>
            </a:r>
            <a:r>
              <a:rPr lang="tr-TR" sz="1800" dirty="0"/>
              <a:t>, Ahmet, “</a:t>
            </a:r>
            <a:r>
              <a:rPr lang="tr-TR" sz="1800" i="1" dirty="0"/>
              <a:t>Hadis Edebiyatında </a:t>
            </a:r>
            <a:r>
              <a:rPr lang="tr-TR" sz="1800" i="1" dirty="0" err="1"/>
              <a:t>Zühd</a:t>
            </a:r>
            <a:r>
              <a:rPr lang="tr-TR" sz="1800" i="1" dirty="0"/>
              <a:t> Literatürü Ve </a:t>
            </a:r>
            <a:r>
              <a:rPr lang="tr-TR" sz="1800" i="1" dirty="0" err="1"/>
              <a:t>Zühdle</a:t>
            </a:r>
            <a:r>
              <a:rPr lang="tr-TR" sz="1800" i="1" dirty="0"/>
              <a:t> İlgili Rivayetlerin İncelenmesi</a:t>
            </a:r>
            <a:r>
              <a:rPr lang="tr-TR" sz="1800" dirty="0"/>
              <a:t>”, Süleyman Demirel Üniversitesi İlahiyat Fakültesi Dergisi  Yıl: 2008/1, Sayı: 20, s. 120-138</a:t>
            </a:r>
          </a:p>
          <a:p>
            <a:endParaRPr lang="tr-TR" dirty="0"/>
          </a:p>
        </p:txBody>
      </p:sp>
      <p:sp>
        <p:nvSpPr>
          <p:cNvPr id="3" name="Başlık 2"/>
          <p:cNvSpPr>
            <a:spLocks noGrp="1"/>
          </p:cNvSpPr>
          <p:nvPr>
            <p:ph type="title"/>
          </p:nvPr>
        </p:nvSpPr>
        <p:spPr/>
        <p:txBody>
          <a:bodyPr/>
          <a:lstStyle/>
          <a:p>
            <a:r>
              <a:rPr lang="tr-TR" dirty="0" err="1"/>
              <a:t>İslamın</a:t>
            </a:r>
            <a:r>
              <a:rPr lang="tr-TR" dirty="0"/>
              <a:t> Mal ve Servete bakışı</a:t>
            </a:r>
          </a:p>
        </p:txBody>
      </p:sp>
    </p:spTree>
    <p:extLst>
      <p:ext uri="{BB962C8B-B14F-4D97-AF65-F5344CB8AC3E}">
        <p14:creationId xmlns:p14="http://schemas.microsoft.com/office/powerpoint/2010/main" val="1452356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400" dirty="0"/>
              <a:t>Dünya Bankası en güncel istatistiklerine göre 2012 yılında dünyada 896 milyon insan günde $1.90 doların altında bir gelirle hayatını sürdürmekteydi. </a:t>
            </a:r>
            <a:r>
              <a:rPr lang="en-US" sz="2400" u="sng" dirty="0">
                <a:hlinkClick r:id="rId2"/>
              </a:rPr>
              <a:t>http://www.worldbank.org/en/topic/poverty/overview</a:t>
            </a:r>
            <a:r>
              <a:rPr lang="en-US" sz="2400" dirty="0"/>
              <a:t>. </a:t>
            </a:r>
            <a:endParaRPr lang="tr-TR" sz="2400" dirty="0" smtClean="0"/>
          </a:p>
          <a:p>
            <a:endParaRPr lang="tr-TR" sz="2400" dirty="0"/>
          </a:p>
          <a:p>
            <a:r>
              <a:rPr lang="en-US" sz="2400" dirty="0" err="1" smtClean="0"/>
              <a:t>Öte</a:t>
            </a:r>
            <a:r>
              <a:rPr lang="en-US" sz="2400" dirty="0" smtClean="0"/>
              <a:t> </a:t>
            </a:r>
            <a:r>
              <a:rPr lang="en-US" sz="2400" dirty="0" err="1"/>
              <a:t>yandan</a:t>
            </a:r>
            <a:r>
              <a:rPr lang="en-US" sz="2400" dirty="0"/>
              <a:t>, </a:t>
            </a:r>
            <a:r>
              <a:rPr lang="en-US" sz="2400" dirty="0" err="1"/>
              <a:t>Uluslararası</a:t>
            </a:r>
            <a:r>
              <a:rPr lang="en-US" sz="2400" dirty="0"/>
              <a:t> </a:t>
            </a:r>
            <a:r>
              <a:rPr lang="en-US" sz="2400" dirty="0" err="1"/>
              <a:t>Çalışma</a:t>
            </a:r>
            <a:r>
              <a:rPr lang="en-US" sz="2400" dirty="0"/>
              <a:t> </a:t>
            </a:r>
            <a:r>
              <a:rPr lang="en-US" sz="2400" dirty="0" err="1"/>
              <a:t>Örgütü’nün</a:t>
            </a:r>
            <a:r>
              <a:rPr lang="en-US" sz="2400" dirty="0"/>
              <a:t> (ILO) 2013 </a:t>
            </a:r>
            <a:r>
              <a:rPr lang="en-US" sz="2400" dirty="0" err="1"/>
              <a:t>yılında</a:t>
            </a:r>
            <a:r>
              <a:rPr lang="en-US" sz="2400" dirty="0"/>
              <a:t> </a:t>
            </a:r>
            <a:r>
              <a:rPr lang="en-US" sz="2400" dirty="0" err="1"/>
              <a:t>yayınladığı</a:t>
            </a:r>
            <a:r>
              <a:rPr lang="en-US" sz="2400" dirty="0"/>
              <a:t> </a:t>
            </a:r>
            <a:r>
              <a:rPr lang="en-US" sz="2400" dirty="0" err="1"/>
              <a:t>bir</a:t>
            </a:r>
            <a:r>
              <a:rPr lang="en-US" sz="2400" dirty="0"/>
              <a:t> </a:t>
            </a:r>
            <a:r>
              <a:rPr lang="en-US" sz="2400" dirty="0" err="1"/>
              <a:t>rapora</a:t>
            </a:r>
            <a:r>
              <a:rPr lang="en-US" sz="2400" dirty="0"/>
              <a:t> (“Marking progress against child </a:t>
            </a:r>
            <a:r>
              <a:rPr lang="en-US" sz="2400" dirty="0" err="1"/>
              <a:t>labour</a:t>
            </a:r>
            <a:r>
              <a:rPr lang="en-US" sz="2400" dirty="0"/>
              <a:t>”, ILO, 2013) </a:t>
            </a:r>
            <a:r>
              <a:rPr lang="en-US" sz="2400" dirty="0" err="1"/>
              <a:t>göre</a:t>
            </a:r>
            <a:r>
              <a:rPr lang="en-US" sz="2400" dirty="0"/>
              <a:t>, </a:t>
            </a:r>
            <a:r>
              <a:rPr lang="en-US" sz="2400" dirty="0" err="1"/>
              <a:t>dünya</a:t>
            </a:r>
            <a:r>
              <a:rPr lang="en-US" sz="2400" dirty="0"/>
              <a:t> </a:t>
            </a:r>
            <a:r>
              <a:rPr lang="en-US" sz="2400" dirty="0" err="1"/>
              <a:t>genelinde</a:t>
            </a:r>
            <a:r>
              <a:rPr lang="en-US" sz="2400" dirty="0"/>
              <a:t> 168 </a:t>
            </a:r>
            <a:r>
              <a:rPr lang="en-US" sz="2400" dirty="0" err="1"/>
              <a:t>milyon</a:t>
            </a:r>
            <a:r>
              <a:rPr lang="en-US" sz="2400" dirty="0"/>
              <a:t> </a:t>
            </a:r>
            <a:r>
              <a:rPr lang="en-US" sz="2400" dirty="0" err="1"/>
              <a:t>çocuk</a:t>
            </a:r>
            <a:r>
              <a:rPr lang="en-US" sz="2400" dirty="0"/>
              <a:t>, </a:t>
            </a:r>
            <a:r>
              <a:rPr lang="en-US" sz="2400" dirty="0" err="1"/>
              <a:t>işçi</a:t>
            </a:r>
            <a:r>
              <a:rPr lang="en-US" sz="2400" dirty="0"/>
              <a:t> </a:t>
            </a:r>
            <a:r>
              <a:rPr lang="en-US" sz="2400" dirty="0" err="1"/>
              <a:t>olarak</a:t>
            </a:r>
            <a:r>
              <a:rPr lang="en-US" sz="2400" dirty="0"/>
              <a:t> </a:t>
            </a:r>
            <a:r>
              <a:rPr lang="en-US" sz="2400" dirty="0" err="1"/>
              <a:t>çalışmakta</a:t>
            </a:r>
            <a:r>
              <a:rPr lang="en-US" sz="2400" dirty="0"/>
              <a:t>, </a:t>
            </a:r>
            <a:r>
              <a:rPr lang="en-US" sz="2400" dirty="0" err="1"/>
              <a:t>bunların</a:t>
            </a:r>
            <a:r>
              <a:rPr lang="en-US" sz="2400" dirty="0"/>
              <a:t> </a:t>
            </a:r>
            <a:r>
              <a:rPr lang="en-US" sz="2400" dirty="0" err="1"/>
              <a:t>yarısına</a:t>
            </a:r>
            <a:r>
              <a:rPr lang="en-US" sz="2400" dirty="0"/>
              <a:t> </a:t>
            </a:r>
            <a:r>
              <a:rPr lang="en-US" sz="2400" dirty="0" err="1"/>
              <a:t>yakını</a:t>
            </a:r>
            <a:r>
              <a:rPr lang="en-US" sz="2400" dirty="0"/>
              <a:t> (85 </a:t>
            </a:r>
            <a:r>
              <a:rPr lang="en-US" sz="2400" dirty="0" err="1"/>
              <a:t>milyon</a:t>
            </a:r>
            <a:r>
              <a:rPr lang="en-US" sz="2400" dirty="0"/>
              <a:t> </a:t>
            </a:r>
            <a:r>
              <a:rPr lang="en-US" sz="2400" dirty="0" err="1"/>
              <a:t>çocuk</a:t>
            </a:r>
            <a:r>
              <a:rPr lang="en-US" sz="2400" dirty="0"/>
              <a:t>) </a:t>
            </a:r>
            <a:r>
              <a:rPr lang="en-US" sz="2400" dirty="0" err="1"/>
              <a:t>tehlikeli</a:t>
            </a:r>
            <a:r>
              <a:rPr lang="en-US" sz="2400" dirty="0"/>
              <a:t> </a:t>
            </a:r>
            <a:r>
              <a:rPr lang="en-US" sz="2400" dirty="0" err="1"/>
              <a:t>işlerde</a:t>
            </a:r>
            <a:r>
              <a:rPr lang="en-US" sz="2400" dirty="0"/>
              <a:t> </a:t>
            </a:r>
            <a:r>
              <a:rPr lang="en-US" sz="2400" dirty="0" err="1"/>
              <a:t>çalışmaktadır</a:t>
            </a:r>
            <a:endParaRPr lang="tr-TR" sz="2400" dirty="0"/>
          </a:p>
        </p:txBody>
      </p:sp>
      <p:sp>
        <p:nvSpPr>
          <p:cNvPr id="3" name="Başlık 2"/>
          <p:cNvSpPr>
            <a:spLocks noGrp="1"/>
          </p:cNvSpPr>
          <p:nvPr>
            <p:ph type="title"/>
          </p:nvPr>
        </p:nvSpPr>
        <p:spPr/>
        <p:txBody>
          <a:bodyPr/>
          <a:lstStyle/>
          <a:p>
            <a:r>
              <a:rPr lang="tr-TR" dirty="0" smtClean="0"/>
              <a:t>KALKINMANIN ÖNEMİ</a:t>
            </a:r>
            <a:endParaRPr lang="tr-TR" dirty="0"/>
          </a:p>
        </p:txBody>
      </p:sp>
    </p:spTree>
    <p:extLst>
      <p:ext uri="{BB962C8B-B14F-4D97-AF65-F5344CB8AC3E}">
        <p14:creationId xmlns:p14="http://schemas.microsoft.com/office/powerpoint/2010/main" val="748222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önceleri ekonomik büyümeye münhasır olduğu düşünülen kalkınma konusu günümüzde yerini, ekonomik büyümenin yanında gelir dağılımından iyi idareye, sosyal sermayeden piyasa düzenlemelerine uzanan daha kapsamlı bir kalkınma telakkisine </a:t>
            </a:r>
            <a:r>
              <a:rPr lang="tr-TR" sz="2800" dirty="0" smtClean="0"/>
              <a:t>bırakmıştır.</a:t>
            </a:r>
            <a:endParaRPr lang="tr-TR" sz="2800" dirty="0"/>
          </a:p>
        </p:txBody>
      </p:sp>
      <p:sp>
        <p:nvSpPr>
          <p:cNvPr id="3" name="Başlık 2"/>
          <p:cNvSpPr>
            <a:spLocks noGrp="1"/>
          </p:cNvSpPr>
          <p:nvPr>
            <p:ph type="title"/>
          </p:nvPr>
        </p:nvSpPr>
        <p:spPr/>
        <p:txBody>
          <a:bodyPr/>
          <a:lstStyle/>
          <a:p>
            <a:r>
              <a:rPr lang="tr-TR" dirty="0" smtClean="0"/>
              <a:t>KALKINMANIN BİLEŞENLERİ</a:t>
            </a:r>
            <a:endParaRPr lang="tr-TR" dirty="0"/>
          </a:p>
        </p:txBody>
      </p:sp>
    </p:spTree>
    <p:extLst>
      <p:ext uri="{BB962C8B-B14F-4D97-AF65-F5344CB8AC3E}">
        <p14:creationId xmlns:p14="http://schemas.microsoft.com/office/powerpoint/2010/main" val="2163266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3"/>
          </a:xfrm>
        </p:spPr>
        <p:txBody>
          <a:bodyPr>
            <a:normAutofit lnSpcReduction="10000"/>
          </a:bodyPr>
          <a:lstStyle/>
          <a:p>
            <a:r>
              <a:rPr lang="tr-TR" sz="2400" dirty="0"/>
              <a:t>İslam bir yandan insanın uhrevî saadetini hedeflerken, öbür taraftan dünya hayatının da ihmal edilmemesi ve </a:t>
            </a:r>
            <a:r>
              <a:rPr lang="tr-TR" sz="2400" dirty="0" err="1"/>
              <a:t>müslüman</a:t>
            </a:r>
            <a:r>
              <a:rPr lang="tr-TR" sz="2400" dirty="0"/>
              <a:t> toplumun her sahada söz sahibi ve başarılı olması gerektiğini vurgular, yeryüzünün imarına </a:t>
            </a:r>
            <a:r>
              <a:rPr lang="tr-TR" sz="2400" dirty="0" err="1"/>
              <a:t>Cenab</a:t>
            </a:r>
            <a:r>
              <a:rPr lang="tr-TR" sz="2400" dirty="0"/>
              <a:t>-ı Hakk’ın kullarından istediği bir </a:t>
            </a:r>
            <a:r>
              <a:rPr lang="tr-TR" sz="2400" dirty="0" err="1"/>
              <a:t>vecîbe</a:t>
            </a:r>
            <a:r>
              <a:rPr lang="tr-TR" sz="2400" dirty="0"/>
              <a:t> olarak dikkat çeker</a:t>
            </a:r>
            <a:r>
              <a:rPr lang="tr-TR" sz="2400" dirty="0" smtClean="0"/>
              <a:t>.</a:t>
            </a:r>
          </a:p>
          <a:p>
            <a:endParaRPr lang="tr-TR" sz="2400" dirty="0" smtClean="0"/>
          </a:p>
          <a:p>
            <a:r>
              <a:rPr lang="tr-TR" sz="2400" dirty="0" smtClean="0"/>
              <a:t>Dinimizde korunması istenen beş </a:t>
            </a:r>
            <a:r>
              <a:rPr lang="tr-TR" sz="2400" dirty="0"/>
              <a:t>asıldan (can, din, akıl, mal ve nesil) </a:t>
            </a:r>
            <a:r>
              <a:rPr lang="tr-TR" sz="2400" dirty="0" smtClean="0"/>
              <a:t>birisi </a:t>
            </a:r>
            <a:r>
              <a:rPr lang="tr-TR" sz="2400" dirty="0"/>
              <a:t>malın </a:t>
            </a:r>
            <a:r>
              <a:rPr lang="tr-TR" sz="2400" dirty="0" smtClean="0"/>
              <a:t>korunmasıdır.</a:t>
            </a:r>
            <a:endParaRPr lang="tr-TR" sz="2400" dirty="0"/>
          </a:p>
          <a:p>
            <a:endParaRPr lang="tr-TR" sz="2400" dirty="0"/>
          </a:p>
          <a:p>
            <a:r>
              <a:rPr lang="tr-TR" sz="2400" dirty="0"/>
              <a:t>“</a:t>
            </a:r>
            <a:r>
              <a:rPr lang="tr-TR" sz="2400" i="1" dirty="0"/>
              <a:t>Bir toplum kendilerindeki özellikleri değiştirinceye kadar Allah (cc), onlarda bulunanı değiştirmez</a:t>
            </a:r>
            <a:r>
              <a:rPr lang="tr-TR" sz="2400" dirty="0"/>
              <a:t>.” er-</a:t>
            </a:r>
            <a:r>
              <a:rPr lang="tr-TR" sz="2400" dirty="0" err="1"/>
              <a:t>Ra’d</a:t>
            </a:r>
            <a:r>
              <a:rPr lang="tr-TR" sz="2400" dirty="0"/>
              <a:t> 13/11.</a:t>
            </a:r>
          </a:p>
          <a:p>
            <a:endParaRPr lang="tr-TR" dirty="0" smtClean="0"/>
          </a:p>
          <a:p>
            <a:endParaRPr lang="tr-TR" dirty="0"/>
          </a:p>
          <a:p>
            <a:endParaRPr lang="tr-TR" dirty="0"/>
          </a:p>
        </p:txBody>
      </p:sp>
      <p:sp>
        <p:nvSpPr>
          <p:cNvPr id="3" name="Başlık 2"/>
          <p:cNvSpPr>
            <a:spLocks noGrp="1"/>
          </p:cNvSpPr>
          <p:nvPr>
            <p:ph type="title"/>
          </p:nvPr>
        </p:nvSpPr>
        <p:spPr/>
        <p:txBody>
          <a:bodyPr/>
          <a:lstStyle/>
          <a:p>
            <a:r>
              <a:rPr lang="tr-TR" dirty="0" smtClean="0"/>
              <a:t>İSLAMDA KALKINMA</a:t>
            </a:r>
            <a:endParaRPr lang="tr-TR" dirty="0"/>
          </a:p>
        </p:txBody>
      </p:sp>
    </p:spTree>
    <p:extLst>
      <p:ext uri="{BB962C8B-B14F-4D97-AF65-F5344CB8AC3E}">
        <p14:creationId xmlns:p14="http://schemas.microsoft.com/office/powerpoint/2010/main" val="335466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3"/>
          </a:xfrm>
        </p:spPr>
        <p:txBody>
          <a:bodyPr>
            <a:noAutofit/>
          </a:bodyPr>
          <a:lstStyle/>
          <a:p>
            <a:r>
              <a:rPr lang="tr-TR" sz="2200" dirty="0" smtClean="0"/>
              <a:t>kalkınmanın </a:t>
            </a:r>
            <a:r>
              <a:rPr lang="tr-TR" sz="2200" dirty="0"/>
              <a:t>gereğine, insanın yeryüzünü imar etme görevine, </a:t>
            </a:r>
            <a:endParaRPr lang="tr-TR" sz="2200" dirty="0" smtClean="0"/>
          </a:p>
          <a:p>
            <a:r>
              <a:rPr lang="tr-TR" sz="2200" dirty="0" smtClean="0"/>
              <a:t>yeryüzünün </a:t>
            </a:r>
            <a:r>
              <a:rPr lang="tr-TR" sz="2200" dirty="0"/>
              <a:t>tüm imkânlarının insanoğlunun hizmetine seferber edildiğine ve insanın halife olarak yaratıldığına, </a:t>
            </a:r>
            <a:endParaRPr lang="tr-TR" sz="2200" dirty="0" smtClean="0"/>
          </a:p>
          <a:p>
            <a:r>
              <a:rPr lang="tr-TR" sz="2200" dirty="0" err="1" smtClean="0"/>
              <a:t>sâlih</a:t>
            </a:r>
            <a:r>
              <a:rPr lang="tr-TR" sz="2200" dirty="0" smtClean="0"/>
              <a:t> </a:t>
            </a:r>
            <a:r>
              <a:rPr lang="tr-TR" sz="2200" dirty="0"/>
              <a:t>amel işleyen </a:t>
            </a:r>
            <a:r>
              <a:rPr lang="tr-TR" sz="2200" dirty="0" err="1"/>
              <a:t>müslümanlara</a:t>
            </a:r>
            <a:r>
              <a:rPr lang="tr-TR" sz="2200" dirty="0"/>
              <a:t> bu dünyada da güzel bir hayat </a:t>
            </a:r>
            <a:r>
              <a:rPr lang="tr-TR" sz="2200" dirty="0" err="1"/>
              <a:t>vaad</a:t>
            </a:r>
            <a:r>
              <a:rPr lang="tr-TR" sz="2200" dirty="0"/>
              <a:t> edildiğine, </a:t>
            </a:r>
            <a:endParaRPr lang="tr-TR" sz="2200" dirty="0" smtClean="0"/>
          </a:p>
          <a:p>
            <a:r>
              <a:rPr lang="tr-TR" sz="2200" dirty="0" smtClean="0"/>
              <a:t>millî </a:t>
            </a:r>
            <a:r>
              <a:rPr lang="tr-TR" sz="2200" dirty="0"/>
              <a:t>servetin korunmasına ve sermaye </a:t>
            </a:r>
            <a:r>
              <a:rPr lang="tr-TR" sz="2200" dirty="0" smtClean="0"/>
              <a:t>birikimine, </a:t>
            </a:r>
          </a:p>
          <a:p>
            <a:r>
              <a:rPr lang="tr-TR" sz="2200" dirty="0" smtClean="0"/>
              <a:t>topluma </a:t>
            </a:r>
            <a:r>
              <a:rPr lang="tr-TR" sz="2200" dirty="0"/>
              <a:t>faydalı olmak için kazanç sağlamanın ve maddî ilerlemenin lüzumuna, </a:t>
            </a:r>
            <a:endParaRPr lang="tr-TR" sz="2200" dirty="0" smtClean="0"/>
          </a:p>
          <a:p>
            <a:r>
              <a:rPr lang="tr-TR" sz="2200" dirty="0" smtClean="0"/>
              <a:t>ahiret </a:t>
            </a:r>
            <a:r>
              <a:rPr lang="tr-TR" sz="2200" dirty="0"/>
              <a:t>asıl hedef olmakla beraber dünyanın da terkedilmemesi </a:t>
            </a:r>
            <a:r>
              <a:rPr lang="tr-TR" sz="2200" dirty="0" smtClean="0"/>
              <a:t>gereğine pek çok ayette işaret edilmektedir. </a:t>
            </a:r>
            <a:endParaRPr lang="tr-TR" sz="2200" dirty="0"/>
          </a:p>
        </p:txBody>
      </p:sp>
      <p:sp>
        <p:nvSpPr>
          <p:cNvPr id="3" name="Başlık 2"/>
          <p:cNvSpPr>
            <a:spLocks noGrp="1"/>
          </p:cNvSpPr>
          <p:nvPr>
            <p:ph type="title"/>
          </p:nvPr>
        </p:nvSpPr>
        <p:spPr/>
        <p:txBody>
          <a:bodyPr/>
          <a:lstStyle/>
          <a:p>
            <a:pPr lvl="0"/>
            <a:r>
              <a:rPr lang="en-US" b="1" dirty="0"/>
              <a:t>KALKINMA</a:t>
            </a:r>
            <a:r>
              <a:rPr lang="tr-TR" b="1" dirty="0"/>
              <a:t> İLE İLGİLİ AYETLERİN </a:t>
            </a:r>
            <a:r>
              <a:rPr lang="tr-TR" b="1" dirty="0" smtClean="0"/>
              <a:t>TAHLİLİ</a:t>
            </a:r>
            <a:endParaRPr lang="tr-TR" dirty="0"/>
          </a:p>
        </p:txBody>
      </p:sp>
    </p:spTree>
    <p:extLst>
      <p:ext uri="{BB962C8B-B14F-4D97-AF65-F5344CB8AC3E}">
        <p14:creationId xmlns:p14="http://schemas.microsoft.com/office/powerpoint/2010/main" val="3277624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a:t>
            </a:r>
            <a:r>
              <a:rPr lang="tr-TR" sz="2800" i="1" dirty="0"/>
              <a:t>O, sizi yeryüzünden (topraktan) yarattı ve sizi oranın imarında görevli kıldı</a:t>
            </a:r>
            <a:r>
              <a:rPr lang="tr-TR" sz="2800" dirty="0"/>
              <a:t>.” Hud 11/61</a:t>
            </a:r>
            <a:r>
              <a:rPr lang="tr-TR" sz="2800" dirty="0" smtClean="0"/>
              <a:t>.</a:t>
            </a:r>
          </a:p>
          <a:p>
            <a:pPr marL="45720" indent="0">
              <a:buNone/>
            </a:pPr>
            <a:endParaRPr lang="tr-TR" sz="2800" dirty="0" smtClean="0"/>
          </a:p>
          <a:p>
            <a:r>
              <a:rPr lang="tr-TR" sz="2800" dirty="0"/>
              <a:t>“</a:t>
            </a:r>
            <a:r>
              <a:rPr lang="tr-TR" sz="2800" i="1" dirty="0"/>
              <a:t>Rabbin meleklere: Ben yeryüzünde bir halife yaratacağım, dedi</a:t>
            </a:r>
            <a:r>
              <a:rPr lang="tr-TR" sz="2800" dirty="0"/>
              <a:t>.” el-Bakara 2/30</a:t>
            </a:r>
            <a:r>
              <a:rPr lang="tr-TR" sz="2800" dirty="0" smtClean="0"/>
              <a:t>. Halifelikten kastedilen “yeryüzünün </a:t>
            </a:r>
            <a:r>
              <a:rPr lang="tr-TR" sz="2800" dirty="0"/>
              <a:t>imarı, insanların idaresi ve kendilerini geliştirmeleriyle yükümlü olmaları” </a:t>
            </a:r>
          </a:p>
        </p:txBody>
      </p:sp>
      <p:sp>
        <p:nvSpPr>
          <p:cNvPr id="3" name="Başlık 2"/>
          <p:cNvSpPr>
            <a:spLocks noGrp="1"/>
          </p:cNvSpPr>
          <p:nvPr>
            <p:ph type="title"/>
          </p:nvPr>
        </p:nvSpPr>
        <p:spPr/>
        <p:txBody>
          <a:bodyPr/>
          <a:lstStyle/>
          <a:p>
            <a:pPr lvl="0"/>
            <a:r>
              <a:rPr lang="tr-TR" b="1" dirty="0" err="1" smtClean="0"/>
              <a:t>İnsanIn</a:t>
            </a:r>
            <a:r>
              <a:rPr lang="tr-TR" b="1" dirty="0" smtClean="0"/>
              <a:t> </a:t>
            </a:r>
            <a:r>
              <a:rPr lang="tr-TR" b="1" dirty="0"/>
              <a:t>yeryüzünü </a:t>
            </a:r>
            <a:r>
              <a:rPr lang="tr-TR" b="1" dirty="0" smtClean="0"/>
              <a:t>İmar </a:t>
            </a:r>
            <a:r>
              <a:rPr lang="tr-TR" b="1" dirty="0"/>
              <a:t>etme </a:t>
            </a:r>
            <a:r>
              <a:rPr lang="tr-TR" b="1" dirty="0" err="1" smtClean="0"/>
              <a:t>görevİ</a:t>
            </a:r>
            <a:r>
              <a:rPr lang="tr-TR" b="1" dirty="0" smtClean="0"/>
              <a:t> VE YERYÜZÜNDE YETKİLİ KILINMASI</a:t>
            </a:r>
            <a:endParaRPr lang="tr-TR" dirty="0"/>
          </a:p>
        </p:txBody>
      </p:sp>
    </p:spTree>
    <p:extLst>
      <p:ext uri="{BB962C8B-B14F-4D97-AF65-F5344CB8AC3E}">
        <p14:creationId xmlns:p14="http://schemas.microsoft.com/office/powerpoint/2010/main" val="23794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t>“</a:t>
            </a:r>
            <a:r>
              <a:rPr lang="tr-TR" sz="2400" i="1" dirty="0"/>
              <a:t>Emri gereğince denizde yüzmek üzere gemileri, nehirleri, belli yörüngelerde gezen ay ve güneşi, geceyle gündüzü sizin buyruğunuza veren Allah’tır. O size istediğiniz her şeyden verdi. Allah’ın nimetini sayacak olsanız sayamazsınız</a:t>
            </a:r>
            <a:r>
              <a:rPr lang="tr-TR" sz="2400" dirty="0" smtClean="0"/>
              <a:t>.” </a:t>
            </a:r>
            <a:r>
              <a:rPr lang="tr-TR" sz="2400" dirty="0"/>
              <a:t>İbrahim 14/32-34.</a:t>
            </a:r>
          </a:p>
          <a:p>
            <a:pPr marL="45720" indent="0">
              <a:buNone/>
            </a:pPr>
            <a:r>
              <a:rPr lang="tr-TR" sz="2400" dirty="0" smtClean="0"/>
              <a:t> </a:t>
            </a:r>
          </a:p>
          <a:p>
            <a:r>
              <a:rPr lang="tr-TR" sz="2400" dirty="0" smtClean="0"/>
              <a:t>Yine </a:t>
            </a:r>
            <a:r>
              <a:rPr lang="tr-TR" sz="2400" dirty="0"/>
              <a:t>“</a:t>
            </a:r>
            <a:r>
              <a:rPr lang="tr-TR" sz="2400" i="1" dirty="0"/>
              <a:t>Allah'ın göklerde olanları da, yerde olanları da buyruğunuz altına verdiğini, nimetlerini açık ve gizli olarak size bolca ihsan ettiğini görmez misiniz?”</a:t>
            </a:r>
            <a:r>
              <a:rPr lang="tr-TR" sz="2400" dirty="0"/>
              <a:t> </a:t>
            </a:r>
            <a:r>
              <a:rPr lang="tr-TR" sz="2400" dirty="0" smtClean="0"/>
              <a:t>Lokman </a:t>
            </a:r>
            <a:r>
              <a:rPr lang="tr-TR" sz="2400" dirty="0"/>
              <a:t>31/20.</a:t>
            </a:r>
          </a:p>
          <a:p>
            <a:endParaRPr lang="tr-TR" dirty="0"/>
          </a:p>
        </p:txBody>
      </p:sp>
      <p:sp>
        <p:nvSpPr>
          <p:cNvPr id="3" name="Başlık 2"/>
          <p:cNvSpPr>
            <a:spLocks noGrp="1"/>
          </p:cNvSpPr>
          <p:nvPr>
            <p:ph type="title"/>
          </p:nvPr>
        </p:nvSpPr>
        <p:spPr/>
        <p:txBody>
          <a:bodyPr/>
          <a:lstStyle/>
          <a:p>
            <a:r>
              <a:rPr lang="tr-TR" dirty="0" smtClean="0"/>
              <a:t>KAİNATTA HERŞEY İNSANIN SEFERBER EDİLMİŞTİR</a:t>
            </a:r>
            <a:endParaRPr lang="tr-TR" dirty="0"/>
          </a:p>
        </p:txBody>
      </p:sp>
    </p:spTree>
    <p:extLst>
      <p:ext uri="{BB962C8B-B14F-4D97-AF65-F5344CB8AC3E}">
        <p14:creationId xmlns:p14="http://schemas.microsoft.com/office/powerpoint/2010/main" val="11235855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smtClean="0"/>
              <a:t>“</a:t>
            </a:r>
            <a:r>
              <a:rPr lang="tr-TR" sz="2800" i="1" dirty="0"/>
              <a:t>O, sizi yeryüzünde halifeler (oraya hâkim kimseler) yapan, size verdiği nimetler konusunda sizi sınamak için bazınızı bazınıza derece </a:t>
            </a:r>
            <a:r>
              <a:rPr lang="tr-TR" sz="2800" i="1" dirty="0" err="1" smtClean="0"/>
              <a:t>derece</a:t>
            </a:r>
            <a:r>
              <a:rPr lang="tr-TR" sz="2800" i="1" dirty="0" smtClean="0"/>
              <a:t> </a:t>
            </a:r>
            <a:r>
              <a:rPr lang="tr-TR" sz="2800" i="1" dirty="0"/>
              <a:t>üstün kılandır.”</a:t>
            </a:r>
            <a:r>
              <a:rPr lang="tr-TR" sz="2800" dirty="0"/>
              <a:t> el-Enam 6/165</a:t>
            </a:r>
            <a:r>
              <a:rPr lang="tr-TR" sz="2800" dirty="0" smtClean="0"/>
              <a:t>.</a:t>
            </a:r>
          </a:p>
          <a:p>
            <a:pPr marL="45720" indent="0">
              <a:buNone/>
            </a:pPr>
            <a:endParaRPr lang="tr-TR" sz="2800" dirty="0" smtClean="0"/>
          </a:p>
          <a:p>
            <a:r>
              <a:rPr lang="tr-TR" sz="2800" dirty="0"/>
              <a:t>İnsan, Cenabı Hak tarafından yeryüzünde bir vekil olarak yaratılmış ve kendisine dünya ve ahiret maslahatı için tabiat üzerinde tasarrufta bulunma yetkisi verilmiştir. </a:t>
            </a:r>
          </a:p>
        </p:txBody>
      </p:sp>
      <p:sp>
        <p:nvSpPr>
          <p:cNvPr id="3" name="Başlık 2"/>
          <p:cNvSpPr>
            <a:spLocks noGrp="1"/>
          </p:cNvSpPr>
          <p:nvPr>
            <p:ph type="title"/>
          </p:nvPr>
        </p:nvSpPr>
        <p:spPr/>
        <p:txBody>
          <a:bodyPr/>
          <a:lstStyle/>
          <a:p>
            <a:pPr lvl="0"/>
            <a:r>
              <a:rPr lang="tr-TR" b="1" dirty="0" err="1" smtClean="0"/>
              <a:t>İnsanIn</a:t>
            </a:r>
            <a:r>
              <a:rPr lang="tr-TR" b="1" dirty="0" smtClean="0"/>
              <a:t> </a:t>
            </a:r>
            <a:r>
              <a:rPr lang="tr-TR" b="1" dirty="0"/>
              <a:t>yeryüzünü </a:t>
            </a:r>
            <a:r>
              <a:rPr lang="tr-TR" b="1" dirty="0" smtClean="0"/>
              <a:t>İmar </a:t>
            </a:r>
            <a:r>
              <a:rPr lang="tr-TR" b="1" dirty="0"/>
              <a:t>etme </a:t>
            </a:r>
            <a:r>
              <a:rPr lang="tr-TR" b="1" dirty="0" err="1" smtClean="0"/>
              <a:t>görevİ</a:t>
            </a:r>
            <a:r>
              <a:rPr lang="tr-TR" b="1" dirty="0" smtClean="0"/>
              <a:t> VE YERYÜZÜNDE YETKİLİ KILINMASI</a:t>
            </a:r>
            <a:endParaRPr lang="tr-TR" dirty="0"/>
          </a:p>
        </p:txBody>
      </p:sp>
    </p:spTree>
    <p:extLst>
      <p:ext uri="{BB962C8B-B14F-4D97-AF65-F5344CB8AC3E}">
        <p14:creationId xmlns:p14="http://schemas.microsoft.com/office/powerpoint/2010/main" val="34592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9" y="1719070"/>
            <a:ext cx="8465364" cy="4950289"/>
          </a:xfrm>
        </p:spPr>
        <p:txBody>
          <a:bodyPr>
            <a:normAutofit/>
          </a:bodyPr>
          <a:lstStyle/>
          <a:p>
            <a:r>
              <a:rPr lang="tr-TR" sz="2400" dirty="0" smtClean="0"/>
              <a:t>O</a:t>
            </a:r>
            <a:r>
              <a:rPr lang="tr-TR" sz="2400" dirty="0"/>
              <a:t>, istediğiniz şeylerin hepsinden size verdi. Eğer Allah’ın nimetlerini saymaya kalkışsanız sayamazsınız</a:t>
            </a:r>
            <a:r>
              <a:rPr lang="tr-TR" sz="2400" dirty="0" smtClean="0"/>
              <a:t>. (İbrahim </a:t>
            </a:r>
            <a:r>
              <a:rPr lang="tr-TR" sz="2400" dirty="0"/>
              <a:t>34</a:t>
            </a:r>
            <a:r>
              <a:rPr lang="tr-TR" sz="2400" dirty="0" smtClean="0"/>
              <a:t>)</a:t>
            </a:r>
          </a:p>
          <a:p>
            <a:pPr marL="45720" indent="0">
              <a:buNone/>
            </a:pPr>
            <a:endParaRPr lang="tr-TR" sz="2400" dirty="0" smtClean="0"/>
          </a:p>
          <a:p>
            <a:r>
              <a:rPr lang="tr-TR" sz="2400" dirty="0" smtClean="0"/>
              <a:t> </a:t>
            </a:r>
            <a:r>
              <a:rPr lang="tr-TR" sz="2400" dirty="0"/>
              <a:t>İnsanların kendi işledikleri (kötülükler) sebebiyle karada ve denizde bozulma ortaya çıkmıştır</a:t>
            </a:r>
            <a:r>
              <a:rPr lang="tr-TR" sz="2400" dirty="0" smtClean="0"/>
              <a:t>. (Rum 41)</a:t>
            </a:r>
            <a:endParaRPr lang="tr-TR" sz="2400" b="1" dirty="0"/>
          </a:p>
          <a:p>
            <a:endParaRPr lang="tr-TR" dirty="0" smtClean="0"/>
          </a:p>
          <a:p>
            <a:endParaRPr lang="tr-TR" dirty="0" smtClean="0"/>
          </a:p>
          <a:p>
            <a:endParaRPr lang="tr-TR" dirty="0"/>
          </a:p>
        </p:txBody>
      </p:sp>
      <p:sp>
        <p:nvSpPr>
          <p:cNvPr id="2" name="Başlık 1"/>
          <p:cNvSpPr>
            <a:spLocks noGrp="1"/>
          </p:cNvSpPr>
          <p:nvPr>
            <p:ph type="title"/>
          </p:nvPr>
        </p:nvSpPr>
        <p:spPr/>
        <p:txBody>
          <a:bodyPr/>
          <a:lstStyle/>
          <a:p>
            <a:r>
              <a:rPr lang="tr-TR" dirty="0"/>
              <a:t>İslam </a:t>
            </a:r>
            <a:r>
              <a:rPr lang="tr-TR" dirty="0" err="1" smtClean="0"/>
              <a:t>İktİsadI</a:t>
            </a:r>
            <a:r>
              <a:rPr lang="tr-TR" dirty="0" smtClean="0"/>
              <a:t> </a:t>
            </a:r>
            <a:r>
              <a:rPr lang="tr-TR" dirty="0"/>
              <a:t>Ne Demek</a:t>
            </a:r>
            <a:r>
              <a:rPr lang="tr-TR" dirty="0" smtClean="0"/>
              <a:t>?</a:t>
            </a:r>
            <a:endParaRPr lang="tr-TR" dirty="0"/>
          </a:p>
        </p:txBody>
      </p:sp>
    </p:spTree>
    <p:extLst>
      <p:ext uri="{BB962C8B-B14F-4D97-AF65-F5344CB8AC3E}">
        <p14:creationId xmlns:p14="http://schemas.microsoft.com/office/powerpoint/2010/main" val="26285835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t>
            </a:r>
            <a:r>
              <a:rPr lang="tr-TR" sz="2400" i="1" dirty="0"/>
              <a:t>Erkek veya kadın, mümin olarak kim iyi amel işlerse, onu mutlaka güzel bir hayat ile yaşatırız ve mükâfatlarını, elbette yapmakta olduklarının en güzeli ile veririz.</a:t>
            </a:r>
            <a:r>
              <a:rPr lang="tr-TR" sz="2400" dirty="0"/>
              <a:t>” en-</a:t>
            </a:r>
            <a:r>
              <a:rPr lang="tr-TR" sz="2400" dirty="0" err="1"/>
              <a:t>Nahl</a:t>
            </a:r>
            <a:r>
              <a:rPr lang="tr-TR" sz="2400" dirty="0"/>
              <a:t> 16/97.</a:t>
            </a:r>
          </a:p>
          <a:p>
            <a:r>
              <a:rPr lang="tr-TR" sz="2400" dirty="0"/>
              <a:t>“</a:t>
            </a:r>
            <a:r>
              <a:rPr lang="tr-TR" sz="2400" i="1" dirty="0"/>
              <a:t>Ey Rabbimiz, bize dünyada da iyi hal ver ahirette de iyi hal ver ve bizi o ateş (cehennem) azabından koru</a:t>
            </a:r>
            <a:r>
              <a:rPr lang="tr-TR" sz="2400" dirty="0"/>
              <a:t>” el-Bakara 2/201.</a:t>
            </a:r>
          </a:p>
          <a:p>
            <a:r>
              <a:rPr lang="tr-TR" sz="2400" dirty="0"/>
              <a:t>“</a:t>
            </a:r>
            <a:r>
              <a:rPr lang="tr-TR" sz="2400" i="1" dirty="0"/>
              <a:t>De ki: Allah’ın kulları için çıkardığı ziyneti, temiz ve hoş rızıkları kim haram etmiş? De ki: Onlar dünya hayatında iman edenler içindir. Kıyamet günü ise yalnız ve yalnız onlara mahsustur.” </a:t>
            </a:r>
            <a:r>
              <a:rPr lang="tr-TR" sz="2400" dirty="0"/>
              <a:t>el-</a:t>
            </a:r>
            <a:r>
              <a:rPr lang="tr-TR" sz="2400" dirty="0" err="1"/>
              <a:t>A’raf</a:t>
            </a:r>
            <a:r>
              <a:rPr lang="tr-TR" sz="2400" dirty="0"/>
              <a:t> 7/32</a:t>
            </a:r>
            <a:r>
              <a:rPr lang="tr-TR" sz="2400" dirty="0" smtClean="0"/>
              <a:t>.</a:t>
            </a:r>
            <a:endParaRPr lang="tr-TR" sz="2400" dirty="0"/>
          </a:p>
        </p:txBody>
      </p:sp>
      <p:sp>
        <p:nvSpPr>
          <p:cNvPr id="3" name="Başlık 2"/>
          <p:cNvSpPr>
            <a:spLocks noGrp="1"/>
          </p:cNvSpPr>
          <p:nvPr>
            <p:ph type="title"/>
          </p:nvPr>
        </p:nvSpPr>
        <p:spPr/>
        <p:txBody>
          <a:bodyPr/>
          <a:lstStyle/>
          <a:p>
            <a:pPr lvl="0"/>
            <a:r>
              <a:rPr lang="tr-TR" b="1" dirty="0"/>
              <a:t>Dünyada güzel bir hayat, üstünlük ve emniyet </a:t>
            </a:r>
            <a:r>
              <a:rPr lang="tr-TR" b="1" dirty="0" err="1"/>
              <a:t>vaad</a:t>
            </a:r>
            <a:r>
              <a:rPr lang="tr-TR" b="1" dirty="0"/>
              <a:t> edilmesi </a:t>
            </a:r>
            <a:endParaRPr lang="tr-TR" dirty="0"/>
          </a:p>
        </p:txBody>
      </p:sp>
    </p:spTree>
    <p:extLst>
      <p:ext uri="{BB962C8B-B14F-4D97-AF65-F5344CB8AC3E}">
        <p14:creationId xmlns:p14="http://schemas.microsoft.com/office/powerpoint/2010/main" val="2189223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err="1"/>
              <a:t>Kur’ân</a:t>
            </a:r>
            <a:r>
              <a:rPr lang="tr-TR" sz="2800" dirty="0"/>
              <a:t>-ı Kerim’de son derece sık tekrarlanan </a:t>
            </a:r>
            <a:r>
              <a:rPr lang="tr-TR" sz="2800" dirty="0" err="1"/>
              <a:t>infâk</a:t>
            </a:r>
            <a:r>
              <a:rPr lang="tr-TR" sz="2800" dirty="0"/>
              <a:t> ve diğer </a:t>
            </a:r>
            <a:r>
              <a:rPr lang="tr-TR" sz="2800" dirty="0" err="1"/>
              <a:t>mâlî</a:t>
            </a:r>
            <a:r>
              <a:rPr lang="tr-TR" sz="2800" dirty="0"/>
              <a:t> ibadetler ancak belli bir mal varlığına sahip olmayı gerektirmektedir. Bu yönüyle düşünüldüğünde, çalışıp toplumun diğer fertlerine yardımcı olabilecek bir mal varlığı edinmeye ve kazanç sağlamaya dolaylı yoldan ciddi bir teşvik yapıldığı anlaşılmaktadır. </a:t>
            </a:r>
          </a:p>
        </p:txBody>
      </p:sp>
      <p:sp>
        <p:nvSpPr>
          <p:cNvPr id="3" name="Başlık 2"/>
          <p:cNvSpPr>
            <a:spLocks noGrp="1"/>
          </p:cNvSpPr>
          <p:nvPr>
            <p:ph type="title"/>
          </p:nvPr>
        </p:nvSpPr>
        <p:spPr/>
        <p:txBody>
          <a:bodyPr/>
          <a:lstStyle/>
          <a:p>
            <a:pPr lvl="0"/>
            <a:r>
              <a:rPr lang="tr-TR" b="1" dirty="0" smtClean="0"/>
              <a:t>Çalışmaya ve maddî </a:t>
            </a:r>
            <a:r>
              <a:rPr lang="tr-TR" b="1" dirty="0"/>
              <a:t>ilerlemeye </a:t>
            </a:r>
            <a:r>
              <a:rPr lang="tr-TR" b="1" dirty="0" smtClean="0"/>
              <a:t>teşvik</a:t>
            </a:r>
            <a:endParaRPr lang="tr-TR" dirty="0"/>
          </a:p>
        </p:txBody>
      </p:sp>
    </p:spTree>
    <p:extLst>
      <p:ext uri="{BB962C8B-B14F-4D97-AF65-F5344CB8AC3E}">
        <p14:creationId xmlns:p14="http://schemas.microsoft.com/office/powerpoint/2010/main" val="38042672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smtClean="0"/>
              <a:t>Ayetlerde </a:t>
            </a:r>
            <a:r>
              <a:rPr lang="tr-TR" sz="2800" dirty="0"/>
              <a:t>geçen diğer bir dikkat çekici husus, </a:t>
            </a:r>
            <a:r>
              <a:rPr lang="tr-TR" sz="2800" i="1" dirty="0"/>
              <a:t>“(Cuma) namazını kıldıktan sonra yeryüzüne dağılıp Allah’ın </a:t>
            </a:r>
            <a:r>
              <a:rPr lang="tr-TR" sz="2800" i="1" dirty="0" err="1"/>
              <a:t>lutfundan</a:t>
            </a:r>
            <a:r>
              <a:rPr lang="tr-TR" sz="2800" i="1" dirty="0"/>
              <a:t> nasibinizi arayın</a:t>
            </a:r>
            <a:r>
              <a:rPr lang="tr-TR" sz="2800" dirty="0" smtClean="0"/>
              <a:t>.”</a:t>
            </a:r>
            <a:r>
              <a:rPr lang="tr-TR" sz="2800" dirty="0"/>
              <a:t> el-Cuma </a:t>
            </a:r>
            <a:r>
              <a:rPr lang="tr-TR" sz="2800" dirty="0" smtClean="0"/>
              <a:t>62/10 </a:t>
            </a:r>
            <a:r>
              <a:rPr lang="tr-TR" sz="2800" dirty="0"/>
              <a:t>ayetinde geçtiği gibi, çalışıp rızık kazanmak için uğraşmaya </a:t>
            </a:r>
            <a:r>
              <a:rPr lang="tr-TR" sz="2800" dirty="0" err="1"/>
              <a:t>Kur’ân</a:t>
            </a:r>
            <a:r>
              <a:rPr lang="tr-TR" sz="2800" dirty="0"/>
              <a:t>-ı Kerim’de “</a:t>
            </a:r>
            <a:r>
              <a:rPr lang="tr-TR" sz="2800" i="1" dirty="0"/>
              <a:t>Allah Teâlâ’nın lütfunu aramak</a:t>
            </a:r>
            <a:r>
              <a:rPr lang="tr-TR" sz="2800" dirty="0"/>
              <a:t>” ifadesi kullanılmış ve pek çok yerde, çalışmak bu şekilde vurgulanmıştır. Böylece çalışmaya </a:t>
            </a:r>
            <a:r>
              <a:rPr lang="tr-TR" sz="2800" dirty="0" err="1"/>
              <a:t>dînî</a:t>
            </a:r>
            <a:r>
              <a:rPr lang="tr-TR" sz="2800" dirty="0"/>
              <a:t> bir anlam da yüklenerek ciddi bir teşvik yapılmaktadır. </a:t>
            </a:r>
          </a:p>
        </p:txBody>
      </p:sp>
      <p:sp>
        <p:nvSpPr>
          <p:cNvPr id="3" name="Başlık 2"/>
          <p:cNvSpPr>
            <a:spLocks noGrp="1"/>
          </p:cNvSpPr>
          <p:nvPr>
            <p:ph type="title"/>
          </p:nvPr>
        </p:nvSpPr>
        <p:spPr/>
        <p:txBody>
          <a:bodyPr/>
          <a:lstStyle/>
          <a:p>
            <a:pPr lvl="0"/>
            <a:r>
              <a:rPr lang="tr-TR" b="1" dirty="0" smtClean="0"/>
              <a:t>Çalışmaya ve maddî </a:t>
            </a:r>
            <a:r>
              <a:rPr lang="tr-TR" b="1" dirty="0"/>
              <a:t>ilerlemeye </a:t>
            </a:r>
            <a:r>
              <a:rPr lang="tr-TR" b="1" dirty="0" smtClean="0"/>
              <a:t>teşvik</a:t>
            </a:r>
            <a:endParaRPr lang="tr-TR" dirty="0"/>
          </a:p>
        </p:txBody>
      </p:sp>
    </p:spTree>
    <p:extLst>
      <p:ext uri="{BB962C8B-B14F-4D97-AF65-F5344CB8AC3E}">
        <p14:creationId xmlns:p14="http://schemas.microsoft.com/office/powerpoint/2010/main" val="14476387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3"/>
          </a:xfrm>
        </p:spPr>
        <p:txBody>
          <a:bodyPr>
            <a:normAutofit/>
          </a:bodyPr>
          <a:lstStyle/>
          <a:p>
            <a:r>
              <a:rPr lang="tr-TR" dirty="0"/>
              <a:t>“</a:t>
            </a:r>
            <a:r>
              <a:rPr lang="tr-TR" sz="2400" i="1" dirty="0"/>
              <a:t>Allah'ın sana verdiğinden (O'nun yolunda harcayarak) ahiret yurdunu iste; ama dünyadan da nasibini unutma</a:t>
            </a:r>
            <a:r>
              <a:rPr lang="tr-TR" sz="2400" dirty="0" smtClean="0"/>
              <a:t>.”</a:t>
            </a:r>
            <a:r>
              <a:rPr lang="en-US" sz="2400" dirty="0"/>
              <a:t> el-</a:t>
            </a:r>
            <a:r>
              <a:rPr lang="en-US" sz="2400" dirty="0" err="1"/>
              <a:t>Kasas</a:t>
            </a:r>
            <a:r>
              <a:rPr lang="en-US" sz="2400" dirty="0"/>
              <a:t> </a:t>
            </a:r>
            <a:r>
              <a:rPr lang="en-US" sz="2400" dirty="0" smtClean="0"/>
              <a:t>28/77</a:t>
            </a:r>
            <a:r>
              <a:rPr lang="tr-TR" sz="2400" dirty="0" smtClean="0"/>
              <a:t> </a:t>
            </a:r>
            <a:r>
              <a:rPr lang="tr-TR" sz="2400" dirty="0"/>
              <a:t>ilâhî </a:t>
            </a:r>
            <a:r>
              <a:rPr lang="tr-TR" sz="2400" dirty="0" smtClean="0"/>
              <a:t>beyanında asıl </a:t>
            </a:r>
            <a:r>
              <a:rPr lang="tr-TR" sz="2400" dirty="0"/>
              <a:t>hedef olarak ahiret gösterilmekle beraber dünyanın, hırsla istenmemek kaydıyla, yukarıda zikredilen gaye ve maslahatlara matuf olarak dikkate alınması istenmektedir</a:t>
            </a:r>
            <a:r>
              <a:rPr lang="tr-TR" sz="2400" dirty="0" smtClean="0"/>
              <a:t>.</a:t>
            </a:r>
          </a:p>
          <a:p>
            <a:r>
              <a:rPr lang="tr-TR" sz="2400" dirty="0"/>
              <a:t>“</a:t>
            </a:r>
            <a:r>
              <a:rPr lang="tr-TR" sz="2400" i="1" dirty="0"/>
              <a:t>Şüphesiz ki, bir kavim kendi durumunu değiştirmedikçe Allah (cc) onların durumunu değiştirmez</a:t>
            </a:r>
            <a:r>
              <a:rPr lang="tr-TR" sz="2400" dirty="0" smtClean="0"/>
              <a:t>.”</a:t>
            </a:r>
            <a:r>
              <a:rPr lang="en-US" sz="2400" dirty="0"/>
              <a:t> </a:t>
            </a:r>
            <a:r>
              <a:rPr lang="en-US" sz="2400" dirty="0" err="1"/>
              <a:t>er</a:t>
            </a:r>
            <a:r>
              <a:rPr lang="en-US" sz="2400" dirty="0"/>
              <a:t>-</a:t>
            </a:r>
            <a:r>
              <a:rPr lang="tr-TR" sz="2400" dirty="0" err="1"/>
              <a:t>Ra’d</a:t>
            </a:r>
            <a:r>
              <a:rPr lang="tr-TR" sz="2400" dirty="0"/>
              <a:t> </a:t>
            </a:r>
            <a:r>
              <a:rPr lang="tr-TR" sz="2400" dirty="0" smtClean="0"/>
              <a:t>13/11 </a:t>
            </a:r>
            <a:r>
              <a:rPr lang="tr-TR" sz="2400" dirty="0"/>
              <a:t>ayeti kerimesi gösterilen bu hedeflere ulaşmak için ciddi bir </a:t>
            </a:r>
            <a:r>
              <a:rPr lang="tr-TR" sz="2400" dirty="0" err="1"/>
              <a:t>kollektif</a:t>
            </a:r>
            <a:r>
              <a:rPr lang="tr-TR" sz="2400" dirty="0"/>
              <a:t> gayret harcanmasının gerekli olduğunu ifade etmektedir. </a:t>
            </a:r>
          </a:p>
          <a:p>
            <a:endParaRPr lang="tr-TR" dirty="0"/>
          </a:p>
        </p:txBody>
      </p:sp>
      <p:sp>
        <p:nvSpPr>
          <p:cNvPr id="3" name="Başlık 2"/>
          <p:cNvSpPr>
            <a:spLocks noGrp="1"/>
          </p:cNvSpPr>
          <p:nvPr>
            <p:ph type="title"/>
          </p:nvPr>
        </p:nvSpPr>
        <p:spPr/>
        <p:txBody>
          <a:bodyPr/>
          <a:lstStyle/>
          <a:p>
            <a:r>
              <a:rPr lang="tr-TR" b="1" dirty="0"/>
              <a:t>Çalışmaya ve maddî ilerlemeye teşvik</a:t>
            </a:r>
            <a:endParaRPr lang="tr-TR" dirty="0"/>
          </a:p>
        </p:txBody>
      </p:sp>
    </p:spTree>
    <p:extLst>
      <p:ext uri="{BB962C8B-B14F-4D97-AF65-F5344CB8AC3E}">
        <p14:creationId xmlns:p14="http://schemas.microsoft.com/office/powerpoint/2010/main" val="17553447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t>
            </a:r>
            <a:r>
              <a:rPr lang="tr-TR" sz="2400" i="1" dirty="0"/>
              <a:t>Allah'ın (cc) geçiminize dayanak kıldığı mallarınızı aklı </a:t>
            </a:r>
            <a:r>
              <a:rPr lang="tr-TR" sz="2400" i="1" dirty="0" err="1"/>
              <a:t>ermezlere</a:t>
            </a:r>
            <a:r>
              <a:rPr lang="tr-TR" sz="2400" i="1" dirty="0"/>
              <a:t> vermeyin. Kendilerine bunlardan yedirin, giydirin, onlara güzel söz söyleyin</a:t>
            </a:r>
            <a:r>
              <a:rPr lang="tr-TR" sz="2400" dirty="0"/>
              <a:t>” en-Nisâ 4/5.</a:t>
            </a:r>
          </a:p>
          <a:p>
            <a:r>
              <a:rPr lang="tr-TR" sz="2400" dirty="0"/>
              <a:t>“Kısıtlı olanlara ait (onların mülkiyetinde bulunan) mallar için “mallarınız” ifadesinin kullanılması “millî servet” kavramına, “</a:t>
            </a:r>
            <a:r>
              <a:rPr lang="tr-TR" sz="2400" b="1" dirty="0"/>
              <a:t>geçiminize dayanak kıldığı</a:t>
            </a:r>
            <a:r>
              <a:rPr lang="tr-TR" sz="2400" dirty="0"/>
              <a:t>” ifadesi de insan hayatında malın önemine işaret etmektedir.” </a:t>
            </a:r>
            <a:r>
              <a:rPr lang="tr-TR" sz="2400" dirty="0" smtClean="0"/>
              <a:t>Diyanet </a:t>
            </a:r>
            <a:r>
              <a:rPr lang="tr-TR" sz="2400" dirty="0"/>
              <a:t>İşleri Başkanlığı, </a:t>
            </a:r>
            <a:r>
              <a:rPr lang="tr-TR" sz="2400" i="1" dirty="0"/>
              <a:t>Kur’an Yolu Türkçe Meal ve Tefsiri</a:t>
            </a:r>
            <a:r>
              <a:rPr lang="tr-TR" sz="2400" dirty="0"/>
              <a:t>, Ankara, 2015, II, 12. </a:t>
            </a:r>
          </a:p>
        </p:txBody>
      </p:sp>
      <p:sp>
        <p:nvSpPr>
          <p:cNvPr id="3" name="Başlık 2"/>
          <p:cNvSpPr>
            <a:spLocks noGrp="1"/>
          </p:cNvSpPr>
          <p:nvPr>
            <p:ph type="title"/>
          </p:nvPr>
        </p:nvSpPr>
        <p:spPr/>
        <p:txBody>
          <a:bodyPr/>
          <a:lstStyle/>
          <a:p>
            <a:pPr lvl="0"/>
            <a:r>
              <a:rPr lang="tr-TR" b="1" dirty="0"/>
              <a:t>Millî servetin korunmasının </a:t>
            </a:r>
            <a:r>
              <a:rPr lang="tr-TR" b="1" dirty="0" smtClean="0"/>
              <a:t>emredilmesi</a:t>
            </a:r>
            <a:r>
              <a:rPr lang="tr-TR" dirty="0"/>
              <a:t/>
            </a:r>
            <a:br>
              <a:rPr lang="tr-TR" dirty="0"/>
            </a:br>
            <a:endParaRPr lang="tr-TR" dirty="0"/>
          </a:p>
        </p:txBody>
      </p:sp>
    </p:spTree>
    <p:extLst>
      <p:ext uri="{BB962C8B-B14F-4D97-AF65-F5344CB8AC3E}">
        <p14:creationId xmlns:p14="http://schemas.microsoft.com/office/powerpoint/2010/main" val="27029502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r>
              <a:rPr lang="tr-TR" b="1" dirty="0"/>
              <a:t>İnsanın Yeryüzünde Yetkili Kılınması ve Maddî İlerlemeye </a:t>
            </a:r>
            <a:r>
              <a:rPr lang="tr-TR" b="1" dirty="0" smtClean="0"/>
              <a:t>Teşvik</a:t>
            </a:r>
            <a:endParaRPr lang="tr-TR" dirty="0" smtClean="0"/>
          </a:p>
          <a:p>
            <a:r>
              <a:rPr lang="tr-TR" sz="2400" dirty="0" smtClean="0"/>
              <a:t>“</a:t>
            </a:r>
            <a:r>
              <a:rPr lang="tr-TR" sz="2400" i="1" dirty="0"/>
              <a:t>Şüphesiz dünya tatlı, yeşildir. Ve şüphesiz Allah (cc) sizi dünyaya halife kılmıştır. Ama ne yapacaksınız diye bakar. O halde dünyaya karşı dikkatli olun.</a:t>
            </a:r>
            <a:r>
              <a:rPr lang="tr-TR" sz="2400" dirty="0"/>
              <a:t>” </a:t>
            </a:r>
            <a:r>
              <a:rPr lang="tr-TR" sz="2400" dirty="0" smtClean="0"/>
              <a:t>Müslim</a:t>
            </a:r>
            <a:r>
              <a:rPr lang="tr-TR" sz="2400" dirty="0"/>
              <a:t>, “</a:t>
            </a:r>
            <a:r>
              <a:rPr lang="tr-TR" sz="2400" dirty="0" err="1"/>
              <a:t>Rikak</a:t>
            </a:r>
            <a:r>
              <a:rPr lang="tr-TR" sz="2400" dirty="0"/>
              <a:t>”, 99; </a:t>
            </a:r>
            <a:r>
              <a:rPr lang="tr-TR" sz="2400" dirty="0" err="1"/>
              <a:t>Tirmizî</a:t>
            </a:r>
            <a:r>
              <a:rPr lang="tr-TR" sz="2400" dirty="0"/>
              <a:t>, “</a:t>
            </a:r>
            <a:r>
              <a:rPr lang="tr-TR" sz="2400" dirty="0" err="1"/>
              <a:t>Fiten</a:t>
            </a:r>
            <a:r>
              <a:rPr lang="tr-TR" sz="2400" dirty="0"/>
              <a:t>”, </a:t>
            </a:r>
            <a:r>
              <a:rPr lang="tr-TR" sz="2400" dirty="0" smtClean="0"/>
              <a:t>26</a:t>
            </a:r>
          </a:p>
          <a:p>
            <a:r>
              <a:rPr lang="tr-TR" sz="2400" dirty="0"/>
              <a:t>Hadis dünyayı terk etmeye değil, tam aksine memur bulunduğumuz dünyayla </a:t>
            </a:r>
            <a:r>
              <a:rPr lang="tr-TR" sz="2400" dirty="0" err="1"/>
              <a:t>iştiğal</a:t>
            </a:r>
            <a:r>
              <a:rPr lang="tr-TR" sz="2400" dirty="0"/>
              <a:t> vazifesini mesuliyetinin bilincinde olarak ve dünyevî ve uhrevî maslahatlara riayet ederek yerine getirmeye işaret etmektedir.</a:t>
            </a:r>
          </a:p>
          <a:p>
            <a:endParaRPr lang="tr-TR" dirty="0"/>
          </a:p>
        </p:txBody>
      </p:sp>
      <p:sp>
        <p:nvSpPr>
          <p:cNvPr id="3" name="Başlık 2"/>
          <p:cNvSpPr>
            <a:spLocks noGrp="1"/>
          </p:cNvSpPr>
          <p:nvPr>
            <p:ph type="title"/>
          </p:nvPr>
        </p:nvSpPr>
        <p:spPr/>
        <p:txBody>
          <a:bodyPr/>
          <a:lstStyle/>
          <a:p>
            <a:pPr lvl="0"/>
            <a:r>
              <a:rPr lang="tr-TR" b="1" dirty="0"/>
              <a:t>KALKINMA İLE İLGİLİ HADİSLERİN </a:t>
            </a:r>
            <a:r>
              <a:rPr lang="tr-TR" b="1" dirty="0" smtClean="0"/>
              <a:t>TAHLİLİ</a:t>
            </a:r>
            <a:endParaRPr lang="tr-TR" dirty="0"/>
          </a:p>
        </p:txBody>
      </p:sp>
    </p:spTree>
    <p:extLst>
      <p:ext uri="{BB962C8B-B14F-4D97-AF65-F5344CB8AC3E}">
        <p14:creationId xmlns:p14="http://schemas.microsoft.com/office/powerpoint/2010/main" val="19260675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400" dirty="0"/>
              <a:t>“</a:t>
            </a:r>
            <a:r>
              <a:rPr lang="tr-TR" sz="2400" i="1" dirty="0"/>
              <a:t>Eğer </a:t>
            </a:r>
            <a:r>
              <a:rPr lang="tr-TR" sz="2400" i="1" dirty="0" err="1"/>
              <a:t>müslüman</a:t>
            </a:r>
            <a:r>
              <a:rPr lang="tr-TR" sz="2400" i="1" dirty="0"/>
              <a:t> bir kişi bir fidan diker, ondan bir insan, hayvan, yahut kuş yerse, bu mutlaka onun için kıyamet gününe kadar bir sadaka olur.</a:t>
            </a:r>
            <a:r>
              <a:rPr lang="tr-TR" sz="2400" dirty="0"/>
              <a:t>” Müslim, “</a:t>
            </a:r>
            <a:r>
              <a:rPr lang="tr-TR" sz="2400" dirty="0" err="1"/>
              <a:t>Musâkât</a:t>
            </a:r>
            <a:r>
              <a:rPr lang="tr-TR" sz="2400" dirty="0"/>
              <a:t>”, </a:t>
            </a:r>
            <a:r>
              <a:rPr lang="tr-TR" sz="2400" dirty="0" smtClean="0"/>
              <a:t>10. </a:t>
            </a:r>
          </a:p>
          <a:p>
            <a:pPr marL="45720" indent="0">
              <a:buNone/>
            </a:pPr>
            <a:endParaRPr lang="tr-TR" sz="2400" dirty="0"/>
          </a:p>
          <a:p>
            <a:r>
              <a:rPr lang="tr-TR" sz="2400" dirty="0" smtClean="0"/>
              <a:t>Hadiste </a:t>
            </a:r>
            <a:r>
              <a:rPr lang="tr-TR" sz="2400" dirty="0"/>
              <a:t>fidan dikmekle bile olsun insanlara faydalı olmanın sevabı vurgulanarak toplumun ihtiyaç duyduğu sahalarda yatırımlar yaparak topluma faydalı olmak, </a:t>
            </a:r>
            <a:r>
              <a:rPr lang="tr-TR" sz="2400" dirty="0" smtClean="0"/>
              <a:t>öncelikle teşvik </a:t>
            </a:r>
            <a:r>
              <a:rPr lang="tr-TR" sz="2400" dirty="0"/>
              <a:t>edilmiş olmaktadır. Nitekim </a:t>
            </a:r>
            <a:r>
              <a:rPr lang="tr-TR" sz="2400" dirty="0" err="1"/>
              <a:t>müslüman</a:t>
            </a:r>
            <a:r>
              <a:rPr lang="tr-TR" sz="2400" dirty="0"/>
              <a:t> toplumun ihtiyaç duyduğu her sektörde yatırım yapmak bir farz-ı </a:t>
            </a:r>
            <a:r>
              <a:rPr lang="tr-TR" sz="2400" dirty="0" err="1"/>
              <a:t>kifâye</a:t>
            </a:r>
            <a:r>
              <a:rPr lang="tr-TR" sz="2400" dirty="0"/>
              <a:t> olarak değerlendirilmiştir.</a:t>
            </a:r>
          </a:p>
          <a:p>
            <a:endParaRPr lang="tr-TR" dirty="0"/>
          </a:p>
        </p:txBody>
      </p:sp>
      <p:sp>
        <p:nvSpPr>
          <p:cNvPr id="3" name="Başlık 2"/>
          <p:cNvSpPr>
            <a:spLocks noGrp="1"/>
          </p:cNvSpPr>
          <p:nvPr>
            <p:ph type="title"/>
          </p:nvPr>
        </p:nvSpPr>
        <p:spPr/>
        <p:txBody>
          <a:bodyPr/>
          <a:lstStyle/>
          <a:p>
            <a:pPr lvl="0"/>
            <a:r>
              <a:rPr lang="tr-TR" b="1" dirty="0"/>
              <a:t>İnsanın Yeryüzünde Yetkili Kılınması ve Maddî İlerlemeye </a:t>
            </a:r>
            <a:r>
              <a:rPr lang="tr-TR" b="1" dirty="0" smtClean="0"/>
              <a:t>Teşvik</a:t>
            </a:r>
            <a:endParaRPr lang="tr-TR" dirty="0"/>
          </a:p>
        </p:txBody>
      </p:sp>
    </p:spTree>
    <p:extLst>
      <p:ext uri="{BB962C8B-B14F-4D97-AF65-F5344CB8AC3E}">
        <p14:creationId xmlns:p14="http://schemas.microsoft.com/office/powerpoint/2010/main" val="3706241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t>
            </a:r>
            <a:r>
              <a:rPr lang="tr-TR" sz="2400" i="1" dirty="0"/>
              <a:t>Salih kimse için, hayırlı mal ne güzeldir</a:t>
            </a:r>
            <a:r>
              <a:rPr lang="tr-TR" sz="2400" dirty="0"/>
              <a:t>” </a:t>
            </a:r>
            <a:r>
              <a:rPr lang="tr-TR" sz="2400" dirty="0" err="1" smtClean="0"/>
              <a:t>Buhârî</a:t>
            </a:r>
            <a:r>
              <a:rPr lang="tr-TR" sz="2400" dirty="0"/>
              <a:t>, </a:t>
            </a:r>
            <a:r>
              <a:rPr lang="tr-TR" sz="2400" i="1" dirty="0" smtClean="0"/>
              <a:t>el-</a:t>
            </a:r>
            <a:r>
              <a:rPr lang="tr-TR" sz="2400" i="1" dirty="0" err="1" smtClean="0"/>
              <a:t>Edebu’l</a:t>
            </a:r>
            <a:r>
              <a:rPr lang="tr-TR" sz="2400" i="1" dirty="0" smtClean="0"/>
              <a:t>-</a:t>
            </a:r>
            <a:r>
              <a:rPr lang="tr-TR" sz="2400" i="1" dirty="0" err="1" smtClean="0"/>
              <a:t>Mufred</a:t>
            </a:r>
            <a:endParaRPr lang="tr-TR" sz="2400" i="1" dirty="0" smtClean="0"/>
          </a:p>
          <a:p>
            <a:r>
              <a:rPr lang="tr-TR" sz="2400" dirty="0" err="1"/>
              <a:t>Resûlullah</a:t>
            </a:r>
            <a:r>
              <a:rPr lang="tr-TR" sz="2400" dirty="0"/>
              <a:t> (s), maddi zenginliğin ve dünya malının </a:t>
            </a:r>
            <a:r>
              <a:rPr lang="tr-TR" sz="2400" dirty="0" err="1"/>
              <a:t>salih</a:t>
            </a:r>
            <a:r>
              <a:rPr lang="tr-TR" sz="2400" dirty="0"/>
              <a:t> kimseler için aslında kötü olmadığını, bilakis topluma faydalı olabilecek büyük iyiliklere vesile olduğunu beyan </a:t>
            </a:r>
            <a:r>
              <a:rPr lang="tr-TR" sz="2400" dirty="0" smtClean="0"/>
              <a:t>etmişlerdir. </a:t>
            </a:r>
            <a:r>
              <a:rPr lang="tr-TR" sz="2400" dirty="0"/>
              <a:t>Nitekim bir diğer hadiste fakir muhacirlerin Hz. Peygamber’i (s) ziyaret ederek “</a:t>
            </a:r>
            <a:r>
              <a:rPr lang="tr-TR" sz="2400" i="1" dirty="0"/>
              <a:t>Zenginler sevapları aldı götürdüler</a:t>
            </a:r>
            <a:r>
              <a:rPr lang="tr-TR" sz="2400" dirty="0"/>
              <a:t>” demeleri, imkânsızlıktan dolayı yerine getiremedikleri sadaka gibi pek çok </a:t>
            </a:r>
            <a:r>
              <a:rPr lang="tr-TR" sz="2400" dirty="0" err="1"/>
              <a:t>mâli</a:t>
            </a:r>
            <a:r>
              <a:rPr lang="tr-TR" sz="2400" dirty="0"/>
              <a:t> ibadetlerden ötürüdür. </a:t>
            </a:r>
            <a:r>
              <a:rPr lang="tr-TR" sz="2400" dirty="0" smtClean="0"/>
              <a:t>Müslim</a:t>
            </a:r>
            <a:endParaRPr lang="tr-TR" sz="2400" dirty="0"/>
          </a:p>
        </p:txBody>
      </p:sp>
      <p:sp>
        <p:nvSpPr>
          <p:cNvPr id="3" name="Başlık 2"/>
          <p:cNvSpPr>
            <a:spLocks noGrp="1"/>
          </p:cNvSpPr>
          <p:nvPr>
            <p:ph type="title"/>
          </p:nvPr>
        </p:nvSpPr>
        <p:spPr/>
        <p:txBody>
          <a:bodyPr/>
          <a:lstStyle/>
          <a:p>
            <a:r>
              <a:rPr lang="tr-TR" dirty="0"/>
              <a:t>Malın doğru kullanıldığında hayırlı olması </a:t>
            </a:r>
          </a:p>
        </p:txBody>
      </p:sp>
    </p:spTree>
    <p:extLst>
      <p:ext uri="{BB962C8B-B14F-4D97-AF65-F5344CB8AC3E}">
        <p14:creationId xmlns:p14="http://schemas.microsoft.com/office/powerpoint/2010/main" val="1052708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t>
            </a:r>
            <a:r>
              <a:rPr lang="tr-TR" sz="2400" i="1" dirty="0"/>
              <a:t>Şüphesiz bu dünya malı, (sanki) yeşil renkli, yemesi tatlı bir </a:t>
            </a:r>
            <a:r>
              <a:rPr lang="tr-TR" sz="2400" i="1" dirty="0" smtClean="0"/>
              <a:t>meyvedir. Her </a:t>
            </a:r>
            <a:r>
              <a:rPr lang="tr-TR" sz="2400" i="1" dirty="0"/>
              <a:t>kim bu malı meşru dairede kazanır ve hak yolda harcarsa o kişi için </a:t>
            </a:r>
            <a:r>
              <a:rPr lang="tr-TR" sz="2400" b="1" i="1" dirty="0"/>
              <a:t>o mal ne güzel bir yardımcı olur</a:t>
            </a:r>
            <a:r>
              <a:rPr lang="tr-TR" sz="2400" dirty="0" smtClean="0"/>
              <a:t>.” </a:t>
            </a:r>
            <a:r>
              <a:rPr lang="tr-TR" sz="2400" dirty="0" err="1" smtClean="0"/>
              <a:t>Buhârî</a:t>
            </a:r>
            <a:r>
              <a:rPr lang="tr-TR" sz="2400" dirty="0"/>
              <a:t>, “</a:t>
            </a:r>
            <a:r>
              <a:rPr lang="tr-TR" sz="2400" dirty="0" err="1"/>
              <a:t>Rikâk</a:t>
            </a:r>
            <a:r>
              <a:rPr lang="tr-TR" sz="2400" dirty="0"/>
              <a:t>”, </a:t>
            </a:r>
            <a:r>
              <a:rPr lang="tr-TR" sz="2400" dirty="0" smtClean="0"/>
              <a:t>7; </a:t>
            </a:r>
            <a:r>
              <a:rPr lang="tr-TR" sz="2400" dirty="0"/>
              <a:t>Müslim, “Zekat”, 122</a:t>
            </a:r>
            <a:r>
              <a:rPr lang="tr-TR" sz="2400" dirty="0" smtClean="0"/>
              <a:t>.</a:t>
            </a:r>
          </a:p>
          <a:p>
            <a:pPr marL="45720" indent="0">
              <a:buNone/>
            </a:pPr>
            <a:endParaRPr lang="tr-TR" sz="2400" dirty="0"/>
          </a:p>
          <a:p>
            <a:r>
              <a:rPr lang="tr-TR" sz="2400" dirty="0" smtClean="0"/>
              <a:t>Maddi varlık ile topluma </a:t>
            </a:r>
            <a:r>
              <a:rPr lang="tr-TR" sz="2400" dirty="0"/>
              <a:t>yararlı projeler gerçekleştirilebilir, istihdam imkanları sağlanır ve ekonomi </a:t>
            </a:r>
            <a:r>
              <a:rPr lang="tr-TR" sz="2400" dirty="0" smtClean="0"/>
              <a:t>güçlenir.</a:t>
            </a:r>
            <a:endParaRPr lang="tr-TR" sz="2400" dirty="0"/>
          </a:p>
        </p:txBody>
      </p:sp>
      <p:sp>
        <p:nvSpPr>
          <p:cNvPr id="3" name="Başlık 2"/>
          <p:cNvSpPr>
            <a:spLocks noGrp="1"/>
          </p:cNvSpPr>
          <p:nvPr>
            <p:ph type="title"/>
          </p:nvPr>
        </p:nvSpPr>
        <p:spPr/>
        <p:txBody>
          <a:bodyPr/>
          <a:lstStyle/>
          <a:p>
            <a:r>
              <a:rPr lang="tr-TR" dirty="0"/>
              <a:t>Malın doğru kullanıldığında hayırlı olması </a:t>
            </a:r>
          </a:p>
        </p:txBody>
      </p:sp>
    </p:spTree>
    <p:extLst>
      <p:ext uri="{BB962C8B-B14F-4D97-AF65-F5344CB8AC3E}">
        <p14:creationId xmlns:p14="http://schemas.microsoft.com/office/powerpoint/2010/main" val="3403169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hayır yolunda, iyi amaçlara hizmet ettiğinde dünya malının çok büyük faziletlere vesile olduğuna dikkat çeken bir hadiste gıpta edilebilecek iki kişiden birisinin Allah’ın (cc) mal verip de bu malı hak yolunda infak eden kimse olduğu belirtilmiştir. </a:t>
            </a:r>
            <a:r>
              <a:rPr lang="tr-TR" sz="2400" dirty="0" err="1"/>
              <a:t>Buhârî</a:t>
            </a:r>
            <a:r>
              <a:rPr lang="tr-TR" sz="2400" dirty="0"/>
              <a:t>, “Zekât”, </a:t>
            </a:r>
            <a:r>
              <a:rPr lang="tr-TR" sz="2400" dirty="0" smtClean="0"/>
              <a:t>5</a:t>
            </a:r>
          </a:p>
          <a:p>
            <a:endParaRPr lang="tr-TR" sz="2400" dirty="0"/>
          </a:p>
          <a:p>
            <a:r>
              <a:rPr lang="tr-TR" sz="2400" dirty="0"/>
              <a:t>“</a:t>
            </a:r>
            <a:r>
              <a:rPr lang="tr-TR" sz="2400" i="1" dirty="0" err="1"/>
              <a:t>Allah'dan</a:t>
            </a:r>
            <a:r>
              <a:rPr lang="tr-TR" sz="2400" i="1" dirty="0"/>
              <a:t> korkan (takva sahibi) kimse için zenginlikte </a:t>
            </a:r>
            <a:r>
              <a:rPr lang="tr-TR" sz="2400" i="1" dirty="0" smtClean="0"/>
              <a:t>sakınca yoktur</a:t>
            </a:r>
            <a:r>
              <a:rPr lang="tr-TR" sz="2400" dirty="0"/>
              <a:t>” </a:t>
            </a:r>
            <a:r>
              <a:rPr lang="tr-TR" sz="2400" dirty="0" err="1" smtClean="0"/>
              <a:t>Buhârî</a:t>
            </a:r>
            <a:r>
              <a:rPr lang="tr-TR" sz="2400" dirty="0"/>
              <a:t>, </a:t>
            </a:r>
            <a:r>
              <a:rPr lang="tr-TR" sz="2400" i="1" dirty="0" smtClean="0"/>
              <a:t>el-</a:t>
            </a:r>
            <a:r>
              <a:rPr lang="tr-TR" sz="2400" i="1" dirty="0" err="1" smtClean="0"/>
              <a:t>Edebu’l</a:t>
            </a:r>
            <a:r>
              <a:rPr lang="tr-TR" sz="2400" i="1" dirty="0" smtClean="0"/>
              <a:t>-</a:t>
            </a:r>
            <a:r>
              <a:rPr lang="tr-TR" sz="2400" i="1" dirty="0" err="1" smtClean="0"/>
              <a:t>Mufred</a:t>
            </a:r>
            <a:endParaRPr lang="tr-TR" sz="2400" dirty="0"/>
          </a:p>
        </p:txBody>
      </p:sp>
      <p:sp>
        <p:nvSpPr>
          <p:cNvPr id="3" name="Başlık 2"/>
          <p:cNvSpPr>
            <a:spLocks noGrp="1"/>
          </p:cNvSpPr>
          <p:nvPr>
            <p:ph type="title"/>
          </p:nvPr>
        </p:nvSpPr>
        <p:spPr/>
        <p:txBody>
          <a:bodyPr/>
          <a:lstStyle/>
          <a:p>
            <a:r>
              <a:rPr lang="tr-TR" dirty="0"/>
              <a:t>Malın doğru kullanıldığında hayırlı olması </a:t>
            </a:r>
          </a:p>
        </p:txBody>
      </p:sp>
    </p:spTree>
    <p:extLst>
      <p:ext uri="{BB962C8B-B14F-4D97-AF65-F5344CB8AC3E}">
        <p14:creationId xmlns:p14="http://schemas.microsoft.com/office/powerpoint/2010/main" val="414125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u="sng" dirty="0"/>
              <a:t>ihtiyaçlar sınırsız</a:t>
            </a:r>
            <a:r>
              <a:rPr lang="tr-TR" sz="2400" dirty="0"/>
              <a:t>: “İnsanoğlunun bir ova / vadi dolusu altını olsa, bir ovayı / vadiyi daha ister. İnsanoğlunun karnını topraktan başka bir şey doyurmaz. Ve Allah tövbe edenlerin tövbesini kabul eder.” (Müslim</a:t>
            </a:r>
            <a:r>
              <a:rPr lang="tr-TR" sz="2400" dirty="0" smtClean="0"/>
              <a:t>)</a:t>
            </a:r>
          </a:p>
          <a:p>
            <a:pPr marL="45720" indent="0">
              <a:buNone/>
            </a:pPr>
            <a:endParaRPr lang="tr-TR" sz="2400" dirty="0"/>
          </a:p>
          <a:p>
            <a:r>
              <a:rPr lang="tr-TR" sz="2400" u="sng" dirty="0"/>
              <a:t>Tüketim fayda fonksiyonunun varsayımları</a:t>
            </a:r>
            <a:r>
              <a:rPr lang="tr-TR" sz="2400" dirty="0"/>
              <a:t>: Tüketim arttıkça fayda azalarak da olsa artıyor. Bir sınır yok. Ayrıca </a:t>
            </a:r>
            <a:r>
              <a:rPr lang="tr-TR" sz="2400" dirty="0" err="1"/>
              <a:t>diğergamlığı</a:t>
            </a:r>
            <a:r>
              <a:rPr lang="tr-TR" sz="2400" dirty="0"/>
              <a:t>, yardımlaşmayı (</a:t>
            </a:r>
            <a:r>
              <a:rPr lang="tr-TR" sz="2400" dirty="0" err="1"/>
              <a:t>altruistik</a:t>
            </a:r>
            <a:r>
              <a:rPr lang="tr-TR" sz="2400" dirty="0"/>
              <a:t> </a:t>
            </a:r>
            <a:r>
              <a:rPr lang="tr-TR" sz="2400" dirty="0" err="1"/>
              <a:t>behavior</a:t>
            </a:r>
            <a:r>
              <a:rPr lang="tr-TR" sz="2400" dirty="0"/>
              <a:t>) hesaba katmıyor</a:t>
            </a:r>
            <a:r>
              <a:rPr lang="tr-TR" sz="2400" dirty="0" smtClean="0"/>
              <a:t>.</a:t>
            </a:r>
          </a:p>
        </p:txBody>
      </p:sp>
      <p:sp>
        <p:nvSpPr>
          <p:cNvPr id="3" name="Başlık 2"/>
          <p:cNvSpPr>
            <a:spLocks noGrp="1"/>
          </p:cNvSpPr>
          <p:nvPr>
            <p:ph type="title"/>
          </p:nvPr>
        </p:nvSpPr>
        <p:spPr/>
        <p:txBody>
          <a:bodyPr/>
          <a:lstStyle/>
          <a:p>
            <a:r>
              <a:rPr lang="tr-TR" dirty="0"/>
              <a:t>İslam </a:t>
            </a:r>
            <a:r>
              <a:rPr lang="tr-TR" dirty="0" err="1"/>
              <a:t>İktİsadI</a:t>
            </a:r>
            <a:endParaRPr lang="tr-TR" dirty="0"/>
          </a:p>
        </p:txBody>
      </p:sp>
    </p:spTree>
    <p:extLst>
      <p:ext uri="{BB962C8B-B14F-4D97-AF65-F5344CB8AC3E}">
        <p14:creationId xmlns:p14="http://schemas.microsoft.com/office/powerpoint/2010/main" val="36708907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t>
            </a:r>
            <a:r>
              <a:rPr lang="tr-TR" sz="2400" i="1" dirty="0"/>
              <a:t>Yüksek el (veren el), alçak elden (alan elden) hayırlıdır. Sadakanın en faziletlisi, sadakanın sahibini zengin bırakan (ve fakirliğe </a:t>
            </a:r>
            <a:r>
              <a:rPr lang="tr-TR" sz="2400" i="1" dirty="0" smtClean="0"/>
              <a:t>düşürmeyen</a:t>
            </a:r>
            <a:r>
              <a:rPr lang="tr-TR" sz="2400" i="1" dirty="0"/>
              <a:t>) sadakadır</a:t>
            </a:r>
            <a:r>
              <a:rPr lang="tr-TR" sz="2400" dirty="0"/>
              <a:t>.” </a:t>
            </a:r>
            <a:r>
              <a:rPr lang="tr-TR" sz="2400" dirty="0" err="1"/>
              <a:t>Buhârî</a:t>
            </a:r>
            <a:r>
              <a:rPr lang="tr-TR" sz="2400" dirty="0"/>
              <a:t>, “Zekat”, </a:t>
            </a:r>
            <a:r>
              <a:rPr lang="tr-TR" sz="2400" dirty="0" smtClean="0"/>
              <a:t>18</a:t>
            </a:r>
          </a:p>
          <a:p>
            <a:pPr marL="45720" indent="0">
              <a:buNone/>
            </a:pPr>
            <a:endParaRPr lang="tr-TR" sz="2400" dirty="0" smtClean="0"/>
          </a:p>
          <a:p>
            <a:r>
              <a:rPr lang="tr-TR" sz="2400" dirty="0"/>
              <a:t>hadiste bir yandan yüksek el olmaya teşvik yapılmakta, diğer yandan infakta aşırıya gidip sadaka verenin kendisinin de fakir düşmemesi </a:t>
            </a:r>
            <a:r>
              <a:rPr lang="tr-TR" sz="2400" dirty="0" smtClean="0"/>
              <a:t>emredilmektedir.</a:t>
            </a:r>
            <a:endParaRPr lang="tr-TR" sz="2400" dirty="0"/>
          </a:p>
        </p:txBody>
      </p:sp>
      <p:sp>
        <p:nvSpPr>
          <p:cNvPr id="3" name="Başlık 2"/>
          <p:cNvSpPr>
            <a:spLocks noGrp="1"/>
          </p:cNvSpPr>
          <p:nvPr>
            <p:ph type="title"/>
          </p:nvPr>
        </p:nvSpPr>
        <p:spPr/>
        <p:txBody>
          <a:bodyPr/>
          <a:lstStyle/>
          <a:p>
            <a:r>
              <a:rPr lang="tr-TR" dirty="0"/>
              <a:t>Malın doğru kullanıldığında hayırlı olması </a:t>
            </a:r>
          </a:p>
        </p:txBody>
      </p:sp>
    </p:spTree>
    <p:extLst>
      <p:ext uri="{BB962C8B-B14F-4D97-AF65-F5344CB8AC3E}">
        <p14:creationId xmlns:p14="http://schemas.microsoft.com/office/powerpoint/2010/main" val="7193115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950289"/>
          </a:xfrm>
        </p:spPr>
        <p:txBody>
          <a:bodyPr>
            <a:normAutofit/>
          </a:bodyPr>
          <a:lstStyle/>
          <a:p>
            <a:r>
              <a:rPr lang="tr-TR" sz="2400" dirty="0"/>
              <a:t>Fakirlik, ancak imkânı olan kişilerin yapabileceği sadaka, zekat, yardımlaşma, hac gibi pek çok ibadeti yapmaya engel olduğu gibi, içinde bulunduğu duruma gereken rıza ve sabrı gösteremeyen insanlar için sakıncalı da olabilir. </a:t>
            </a:r>
            <a:endParaRPr lang="tr-TR" sz="2400" dirty="0" smtClean="0"/>
          </a:p>
          <a:p>
            <a:pPr marL="45720" indent="0">
              <a:buNone/>
            </a:pPr>
            <a:endParaRPr lang="tr-TR" sz="2400" dirty="0" smtClean="0"/>
          </a:p>
          <a:p>
            <a:r>
              <a:rPr lang="tr-TR" sz="2400" dirty="0" err="1"/>
              <a:t>Resûlullah</a:t>
            </a:r>
            <a:r>
              <a:rPr lang="tr-TR" sz="2400" dirty="0"/>
              <a:t> (s) dualarında fakirlikten Cenabı Hakk’a sığınmış, böylece fakirliğin bir takım sakıncalarına karşı ümmetini uyarmıştır: “</a:t>
            </a:r>
            <a:r>
              <a:rPr lang="tr-TR" sz="2400" i="1" dirty="0"/>
              <a:t>Allah’ım! Küfürden ve fakirlikten sana sığınırım</a:t>
            </a:r>
            <a:r>
              <a:rPr lang="tr-TR" sz="2400" dirty="0"/>
              <a:t>.” Bir adam: “Küfürle fakirliği eşit mi tutuyorsun?” dedi. </a:t>
            </a:r>
            <a:r>
              <a:rPr lang="tr-TR" sz="2400" dirty="0" err="1"/>
              <a:t>Resûlullah</a:t>
            </a:r>
            <a:r>
              <a:rPr lang="tr-TR" sz="2400" dirty="0"/>
              <a:t> (s): “Evet” buyurdular.” </a:t>
            </a:r>
            <a:r>
              <a:rPr lang="tr-TR" sz="2400" dirty="0" err="1"/>
              <a:t>Nesaî</a:t>
            </a:r>
            <a:r>
              <a:rPr lang="tr-TR" sz="2400" dirty="0"/>
              <a:t>, “</a:t>
            </a:r>
            <a:r>
              <a:rPr lang="tr-TR" sz="2400" dirty="0" err="1"/>
              <a:t>İstiâze</a:t>
            </a:r>
            <a:r>
              <a:rPr lang="tr-TR" sz="2400" dirty="0"/>
              <a:t>”, </a:t>
            </a:r>
            <a:r>
              <a:rPr lang="tr-TR" sz="2400" dirty="0" smtClean="0"/>
              <a:t>28</a:t>
            </a:r>
            <a:endParaRPr lang="tr-TR" dirty="0"/>
          </a:p>
        </p:txBody>
      </p:sp>
      <p:sp>
        <p:nvSpPr>
          <p:cNvPr id="3" name="Başlık 2"/>
          <p:cNvSpPr>
            <a:spLocks noGrp="1"/>
          </p:cNvSpPr>
          <p:nvPr>
            <p:ph type="title"/>
          </p:nvPr>
        </p:nvSpPr>
        <p:spPr/>
        <p:txBody>
          <a:bodyPr/>
          <a:lstStyle/>
          <a:p>
            <a:pPr lvl="0"/>
            <a:r>
              <a:rPr lang="en-US" b="1" dirty="0" err="1"/>
              <a:t>Fakirliğin</a:t>
            </a:r>
            <a:r>
              <a:rPr lang="en-US" b="1" dirty="0"/>
              <a:t> </a:t>
            </a:r>
            <a:r>
              <a:rPr lang="en-US" b="1" dirty="0" err="1"/>
              <a:t>ve</a:t>
            </a:r>
            <a:r>
              <a:rPr lang="en-US" b="1" dirty="0"/>
              <a:t> </a:t>
            </a:r>
            <a:r>
              <a:rPr lang="en-US" b="1" dirty="0" err="1"/>
              <a:t>Borcun</a:t>
            </a:r>
            <a:r>
              <a:rPr lang="en-US" b="1" dirty="0"/>
              <a:t> </a:t>
            </a:r>
            <a:r>
              <a:rPr lang="en-US" b="1" dirty="0" err="1" smtClean="0"/>
              <a:t>Sakıncaları</a:t>
            </a:r>
            <a:endParaRPr lang="tr-TR" dirty="0"/>
          </a:p>
        </p:txBody>
      </p:sp>
    </p:spTree>
    <p:extLst>
      <p:ext uri="{BB962C8B-B14F-4D97-AF65-F5344CB8AC3E}">
        <p14:creationId xmlns:p14="http://schemas.microsoft.com/office/powerpoint/2010/main" val="1667559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err="1"/>
              <a:t>Rasulullah</a:t>
            </a:r>
            <a:r>
              <a:rPr lang="tr-TR" sz="2400" dirty="0"/>
              <a:t> (s) namazdan sonra “</a:t>
            </a:r>
            <a:r>
              <a:rPr lang="tr-TR" sz="2400" i="1" dirty="0" err="1"/>
              <a:t>Allahım</a:t>
            </a:r>
            <a:r>
              <a:rPr lang="tr-TR" sz="2400" i="1" dirty="0"/>
              <a:t>, ben </a:t>
            </a:r>
            <a:r>
              <a:rPr lang="tr-TR" sz="2400" i="1" dirty="0" err="1"/>
              <a:t>günâhtan</a:t>
            </a:r>
            <a:r>
              <a:rPr lang="tr-TR" sz="2400" i="1" dirty="0"/>
              <a:t> ve borçtan sana sığınırım</a:t>
            </a:r>
            <a:r>
              <a:rPr lang="tr-TR" sz="2400" dirty="0"/>
              <a:t>" şeklinde dua ederdi. Bir kişi kendisine: </a:t>
            </a:r>
            <a:r>
              <a:rPr lang="tr-TR" sz="2400" dirty="0" err="1"/>
              <a:t>Yâ</a:t>
            </a:r>
            <a:r>
              <a:rPr lang="tr-TR" sz="2400" dirty="0"/>
              <a:t> </a:t>
            </a:r>
            <a:r>
              <a:rPr lang="tr-TR" sz="2400" dirty="0" err="1"/>
              <a:t>Rasulallah</a:t>
            </a:r>
            <a:r>
              <a:rPr lang="tr-TR" sz="2400" dirty="0"/>
              <a:t>! Borçtan Allah’a sığınmanız ne kadar çok oldu, deyince </a:t>
            </a:r>
            <a:r>
              <a:rPr lang="tr-TR" sz="2400" dirty="0" err="1"/>
              <a:t>Resûlullah</a:t>
            </a:r>
            <a:r>
              <a:rPr lang="tr-TR" sz="2400" dirty="0"/>
              <a:t>: “</a:t>
            </a:r>
            <a:r>
              <a:rPr lang="tr-TR" sz="2400" i="1" dirty="0"/>
              <a:t>İnsan borçlandığında konuşur da yalan söyler, söz verir ancak yerine getirmez</a:t>
            </a:r>
            <a:r>
              <a:rPr lang="tr-TR" sz="2400" dirty="0"/>
              <a:t>.” buyurmuştur. </a:t>
            </a:r>
            <a:r>
              <a:rPr lang="tr-TR" sz="2400" dirty="0" err="1"/>
              <a:t>Buhârî</a:t>
            </a:r>
            <a:r>
              <a:rPr lang="tr-TR" sz="2400" dirty="0"/>
              <a:t>, “İstikraz”, 11; Müslim, “</a:t>
            </a:r>
            <a:r>
              <a:rPr lang="tr-TR" sz="2400" dirty="0" err="1"/>
              <a:t>Mesâcid</a:t>
            </a:r>
            <a:r>
              <a:rPr lang="tr-TR" sz="2400" dirty="0"/>
              <a:t>”, 129.</a:t>
            </a:r>
          </a:p>
        </p:txBody>
      </p:sp>
      <p:sp>
        <p:nvSpPr>
          <p:cNvPr id="3" name="Başlık 2"/>
          <p:cNvSpPr>
            <a:spLocks noGrp="1"/>
          </p:cNvSpPr>
          <p:nvPr>
            <p:ph type="title"/>
          </p:nvPr>
        </p:nvSpPr>
        <p:spPr/>
        <p:txBody>
          <a:bodyPr/>
          <a:lstStyle/>
          <a:p>
            <a:r>
              <a:rPr lang="en-US" b="1" dirty="0" err="1"/>
              <a:t>Fakirliğin</a:t>
            </a:r>
            <a:r>
              <a:rPr lang="en-US" b="1" dirty="0"/>
              <a:t> </a:t>
            </a:r>
            <a:r>
              <a:rPr lang="en-US" b="1" dirty="0" err="1"/>
              <a:t>ve</a:t>
            </a:r>
            <a:r>
              <a:rPr lang="en-US" b="1" dirty="0"/>
              <a:t> </a:t>
            </a:r>
            <a:r>
              <a:rPr lang="en-US" b="1" dirty="0" err="1"/>
              <a:t>Borcun</a:t>
            </a:r>
            <a:r>
              <a:rPr lang="en-US" b="1" dirty="0"/>
              <a:t> </a:t>
            </a:r>
            <a:r>
              <a:rPr lang="en-US" b="1" dirty="0" err="1"/>
              <a:t>Sakıncaları</a:t>
            </a:r>
            <a:endParaRPr lang="tr-TR" dirty="0"/>
          </a:p>
        </p:txBody>
      </p:sp>
    </p:spTree>
    <p:extLst>
      <p:ext uri="{BB962C8B-B14F-4D97-AF65-F5344CB8AC3E}">
        <p14:creationId xmlns:p14="http://schemas.microsoft.com/office/powerpoint/2010/main" val="40280036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smtClean="0"/>
              <a:t>“</a:t>
            </a:r>
            <a:r>
              <a:rPr lang="tr-TR" sz="2400" i="1" dirty="0" smtClean="0"/>
              <a:t>Kuvvetli mümin, Allah’a (cc) zayıf müminden daha hayırlı ve daha makbuldür. Yine de her birinde hayır vardır. Sana fayda veren şeye çaba göster; </a:t>
            </a:r>
            <a:r>
              <a:rPr lang="tr-TR" sz="2400" i="1" dirty="0" err="1" smtClean="0"/>
              <a:t>Allah’dan</a:t>
            </a:r>
            <a:r>
              <a:rPr lang="tr-TR" sz="2400" i="1" dirty="0" smtClean="0"/>
              <a:t> yardım dile ve âciz olma…</a:t>
            </a:r>
            <a:r>
              <a:rPr lang="tr-TR" sz="2400" dirty="0" smtClean="0"/>
              <a:t>”.  Müslim, “Kader”, 34</a:t>
            </a:r>
          </a:p>
          <a:p>
            <a:endParaRPr lang="tr-TR" sz="2400" dirty="0" smtClean="0"/>
          </a:p>
          <a:p>
            <a:endParaRPr lang="tr-TR" sz="2400" dirty="0" smtClean="0"/>
          </a:p>
          <a:p>
            <a:r>
              <a:rPr lang="tr-TR" sz="2400" dirty="0" smtClean="0"/>
              <a:t>“</a:t>
            </a:r>
            <a:r>
              <a:rPr lang="tr-TR" sz="2400" i="1" dirty="0" smtClean="0"/>
              <a:t>Allah’ım, sıkıntıdan, üzüntüden, </a:t>
            </a:r>
            <a:r>
              <a:rPr lang="tr-TR" sz="2400" b="1" i="1" dirty="0" smtClean="0"/>
              <a:t>acizlikten, tembellikten, </a:t>
            </a:r>
            <a:r>
              <a:rPr lang="tr-TR" sz="2400" i="1" dirty="0" smtClean="0"/>
              <a:t>cimrilikten, </a:t>
            </a:r>
            <a:r>
              <a:rPr lang="tr-TR" sz="2400" b="1" i="1" dirty="0" smtClean="0"/>
              <a:t>borcun belimi bükmesinden ve insanların kahrından (baskısından) </a:t>
            </a:r>
            <a:r>
              <a:rPr lang="tr-TR" sz="2400" i="1" dirty="0" smtClean="0"/>
              <a:t>sana sığınırım.</a:t>
            </a:r>
            <a:r>
              <a:rPr lang="tr-TR" sz="2400" dirty="0" smtClean="0"/>
              <a:t>” </a:t>
            </a:r>
            <a:r>
              <a:rPr lang="tr-TR" sz="2400" dirty="0" err="1" smtClean="0"/>
              <a:t>Tirmizî</a:t>
            </a:r>
            <a:r>
              <a:rPr lang="tr-TR" sz="2400" dirty="0" smtClean="0"/>
              <a:t>, “</a:t>
            </a:r>
            <a:r>
              <a:rPr lang="tr-TR" sz="2400" dirty="0" err="1" smtClean="0"/>
              <a:t>Daavât</a:t>
            </a:r>
            <a:r>
              <a:rPr lang="tr-TR" sz="2400" dirty="0" smtClean="0"/>
              <a:t>”, 71; </a:t>
            </a:r>
            <a:r>
              <a:rPr lang="tr-TR" sz="2400" dirty="0" err="1" smtClean="0"/>
              <a:t>Buhârî</a:t>
            </a:r>
            <a:r>
              <a:rPr lang="tr-TR" sz="2400" dirty="0" smtClean="0"/>
              <a:t>, “</a:t>
            </a:r>
            <a:r>
              <a:rPr lang="tr-TR" sz="2400" dirty="0" err="1" smtClean="0"/>
              <a:t>Cihâd</a:t>
            </a:r>
            <a:r>
              <a:rPr lang="tr-TR" sz="2400" dirty="0" smtClean="0"/>
              <a:t>”, 25</a:t>
            </a:r>
            <a:endParaRPr lang="tr-TR" sz="2400" dirty="0"/>
          </a:p>
        </p:txBody>
      </p:sp>
      <p:sp>
        <p:nvSpPr>
          <p:cNvPr id="3" name="Başlık 2"/>
          <p:cNvSpPr>
            <a:spLocks noGrp="1"/>
          </p:cNvSpPr>
          <p:nvPr>
            <p:ph type="title"/>
          </p:nvPr>
        </p:nvSpPr>
        <p:spPr/>
        <p:txBody>
          <a:bodyPr/>
          <a:lstStyle/>
          <a:p>
            <a:pPr lvl="0"/>
            <a:r>
              <a:rPr lang="tr-TR" b="1" dirty="0" err="1" smtClean="0"/>
              <a:t>ÇalIşmanın</a:t>
            </a:r>
            <a:r>
              <a:rPr lang="tr-TR" b="1" dirty="0" smtClean="0"/>
              <a:t> </a:t>
            </a:r>
            <a:r>
              <a:rPr lang="tr-TR" b="1" dirty="0"/>
              <a:t>Önemi, </a:t>
            </a:r>
            <a:r>
              <a:rPr lang="tr-TR" b="1" dirty="0" err="1" smtClean="0"/>
              <a:t>Acİzlikten</a:t>
            </a:r>
            <a:r>
              <a:rPr lang="tr-TR" b="1" dirty="0" smtClean="0"/>
              <a:t> </a:t>
            </a:r>
            <a:r>
              <a:rPr lang="tr-TR" b="1" dirty="0"/>
              <a:t>ve Tembellikten </a:t>
            </a:r>
            <a:r>
              <a:rPr lang="tr-TR" b="1" dirty="0" smtClean="0"/>
              <a:t>Sakındırma</a:t>
            </a:r>
            <a:endParaRPr lang="tr-TR" dirty="0"/>
          </a:p>
        </p:txBody>
      </p:sp>
    </p:spTree>
    <p:extLst>
      <p:ext uri="{BB962C8B-B14F-4D97-AF65-F5344CB8AC3E}">
        <p14:creationId xmlns:p14="http://schemas.microsoft.com/office/powerpoint/2010/main" val="7744448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t>“</a:t>
            </a:r>
            <a:r>
              <a:rPr lang="tr-TR" sz="2400" i="1" dirty="0"/>
              <a:t>İki nimet vardır ki insanların çoğu bunları değerlendirme ve kıymetini bilme hususunda aldanmıştır. Bu iki nimet sağlık ve boş vakittir.</a:t>
            </a:r>
            <a:r>
              <a:rPr lang="tr-TR" sz="2400" dirty="0"/>
              <a:t>” </a:t>
            </a:r>
            <a:r>
              <a:rPr lang="tr-TR" sz="2400" dirty="0" err="1"/>
              <a:t>Buhârî</a:t>
            </a:r>
            <a:r>
              <a:rPr lang="tr-TR" sz="2400" dirty="0"/>
              <a:t>, “</a:t>
            </a:r>
            <a:r>
              <a:rPr lang="tr-TR" sz="2400" dirty="0" err="1"/>
              <a:t>Rikak</a:t>
            </a:r>
            <a:r>
              <a:rPr lang="tr-TR" sz="2400" dirty="0"/>
              <a:t>”, 1; </a:t>
            </a:r>
            <a:r>
              <a:rPr lang="tr-TR" sz="2400" dirty="0" err="1"/>
              <a:t>Tirmizî</a:t>
            </a:r>
            <a:r>
              <a:rPr lang="tr-TR" sz="2400" dirty="0"/>
              <a:t>, “</a:t>
            </a:r>
            <a:r>
              <a:rPr lang="tr-TR" sz="2400" dirty="0" err="1"/>
              <a:t>Zühd</a:t>
            </a:r>
            <a:r>
              <a:rPr lang="tr-TR" sz="2400" dirty="0"/>
              <a:t>”, 1; </a:t>
            </a:r>
            <a:r>
              <a:rPr lang="tr-TR" sz="2400" dirty="0" err="1"/>
              <a:t>İbn</a:t>
            </a:r>
            <a:r>
              <a:rPr lang="tr-TR" sz="2400" dirty="0"/>
              <a:t> </a:t>
            </a:r>
            <a:r>
              <a:rPr lang="tr-TR" sz="2400" dirty="0" err="1"/>
              <a:t>Mâce</a:t>
            </a:r>
            <a:r>
              <a:rPr lang="tr-TR" sz="2400" dirty="0"/>
              <a:t>, “</a:t>
            </a:r>
            <a:r>
              <a:rPr lang="tr-TR" sz="2400" dirty="0" err="1"/>
              <a:t>Zühd</a:t>
            </a:r>
            <a:r>
              <a:rPr lang="tr-TR" sz="2400" dirty="0"/>
              <a:t>”, 15.</a:t>
            </a:r>
          </a:p>
          <a:p>
            <a:endParaRPr lang="tr-TR" dirty="0"/>
          </a:p>
        </p:txBody>
      </p:sp>
      <p:sp>
        <p:nvSpPr>
          <p:cNvPr id="3" name="Başlık 2"/>
          <p:cNvSpPr>
            <a:spLocks noGrp="1"/>
          </p:cNvSpPr>
          <p:nvPr>
            <p:ph type="title"/>
          </p:nvPr>
        </p:nvSpPr>
        <p:spPr/>
        <p:txBody>
          <a:bodyPr/>
          <a:lstStyle/>
          <a:p>
            <a:r>
              <a:rPr lang="tr-TR" dirty="0" err="1" smtClean="0"/>
              <a:t>ZamanI</a:t>
            </a:r>
            <a:r>
              <a:rPr lang="tr-TR" dirty="0" smtClean="0"/>
              <a:t> </a:t>
            </a:r>
            <a:r>
              <a:rPr lang="tr-TR" dirty="0"/>
              <a:t>iyi değerlendirmek </a:t>
            </a:r>
          </a:p>
        </p:txBody>
      </p:sp>
    </p:spTree>
    <p:extLst>
      <p:ext uri="{BB962C8B-B14F-4D97-AF65-F5344CB8AC3E}">
        <p14:creationId xmlns:p14="http://schemas.microsoft.com/office/powerpoint/2010/main" val="29184649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 </a:t>
            </a:r>
            <a:r>
              <a:rPr lang="tr-TR" sz="2400" dirty="0" err="1"/>
              <a:t>Resûlullah</a:t>
            </a:r>
            <a:r>
              <a:rPr lang="tr-TR" sz="2400" dirty="0"/>
              <a:t> (s) </a:t>
            </a:r>
            <a:r>
              <a:rPr lang="tr-TR" sz="2400" dirty="0" smtClean="0"/>
              <a:t>ileride </a:t>
            </a:r>
            <a:r>
              <a:rPr lang="tr-TR" sz="2400" dirty="0"/>
              <a:t>bir kişinin el-</a:t>
            </a:r>
            <a:r>
              <a:rPr lang="tr-TR" sz="2400" dirty="0" err="1"/>
              <a:t>Hîre’den</a:t>
            </a:r>
            <a:r>
              <a:rPr lang="tr-TR" sz="2400" dirty="0"/>
              <a:t> hareket edip Allah'tan başka hiç kimseden korkmayarak </a:t>
            </a:r>
            <a:r>
              <a:rPr lang="tr-TR" sz="2400" dirty="0" err="1"/>
              <a:t>tâ</a:t>
            </a:r>
            <a:r>
              <a:rPr lang="tr-TR" sz="2400" dirty="0"/>
              <a:t> </a:t>
            </a:r>
            <a:r>
              <a:rPr lang="tr-TR" sz="2400" dirty="0" err="1"/>
              <a:t>Ka'be'yi</a:t>
            </a:r>
            <a:r>
              <a:rPr lang="tr-TR" sz="2400" dirty="0"/>
              <a:t> tavaf </a:t>
            </a:r>
            <a:r>
              <a:rPr lang="tr-TR" sz="2400" dirty="0" smtClean="0"/>
              <a:t>edeceğini ve </a:t>
            </a:r>
            <a:r>
              <a:rPr lang="tr-TR" sz="2400" dirty="0"/>
              <a:t>sadaka alacak kimse aranıp bulunamayacağını ifade </a:t>
            </a:r>
            <a:r>
              <a:rPr lang="tr-TR" sz="2400" dirty="0" smtClean="0"/>
              <a:t>etmiştir (Buhari). </a:t>
            </a:r>
            <a:r>
              <a:rPr lang="tr-TR" sz="2400" dirty="0"/>
              <a:t>Bahsi geçen hadis-i şerifte kalkınmadan beklenen iki önemli olguya dikkat çekilmektedir: </a:t>
            </a:r>
            <a:r>
              <a:rPr lang="tr-TR" sz="2400" i="1" dirty="0"/>
              <a:t>Toplumsal huzur ve güven</a:t>
            </a:r>
            <a:r>
              <a:rPr lang="tr-TR" sz="2400" dirty="0"/>
              <a:t> ile </a:t>
            </a:r>
            <a:r>
              <a:rPr lang="tr-TR" sz="2400" i="1" dirty="0"/>
              <a:t>toplumun tüm kesimlerine yayılmış refah seviyesi</a:t>
            </a:r>
            <a:r>
              <a:rPr lang="tr-TR" sz="2400" dirty="0"/>
              <a:t>. Aynı zamanda bu iki olgunun hedef olarak ele alınması gereğine de işaret edilmektedir. </a:t>
            </a:r>
          </a:p>
          <a:p>
            <a:endParaRPr lang="tr-TR" dirty="0"/>
          </a:p>
        </p:txBody>
      </p:sp>
      <p:sp>
        <p:nvSpPr>
          <p:cNvPr id="3" name="Başlık 2"/>
          <p:cNvSpPr>
            <a:spLocks noGrp="1"/>
          </p:cNvSpPr>
          <p:nvPr>
            <p:ph type="title"/>
          </p:nvPr>
        </p:nvSpPr>
        <p:spPr/>
        <p:txBody>
          <a:bodyPr/>
          <a:lstStyle/>
          <a:p>
            <a:pPr lvl="0"/>
            <a:r>
              <a:rPr lang="tr-TR" b="1" dirty="0"/>
              <a:t>Zenginliğin Tüm Topluma Yayılması ve Toplumsal </a:t>
            </a:r>
            <a:r>
              <a:rPr lang="tr-TR" b="1" dirty="0" smtClean="0"/>
              <a:t>Huzur</a:t>
            </a:r>
            <a:endParaRPr lang="tr-TR" dirty="0"/>
          </a:p>
        </p:txBody>
      </p:sp>
    </p:spTree>
    <p:extLst>
      <p:ext uri="{BB962C8B-B14F-4D97-AF65-F5344CB8AC3E}">
        <p14:creationId xmlns:p14="http://schemas.microsoft.com/office/powerpoint/2010/main" val="1134768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en-US" dirty="0"/>
              <a:t>Modern economic </a:t>
            </a:r>
            <a:r>
              <a:rPr lang="en-US" dirty="0" smtClean="0"/>
              <a:t>theory</a:t>
            </a:r>
            <a:r>
              <a:rPr lang="tr-TR" dirty="0" smtClean="0"/>
              <a:t> </a:t>
            </a:r>
            <a:r>
              <a:rPr lang="en-US" dirty="0" smtClean="0"/>
              <a:t>studies </a:t>
            </a:r>
            <a:r>
              <a:rPr lang="en-US" dirty="0"/>
              <a:t>consumer </a:t>
            </a:r>
            <a:r>
              <a:rPr lang="en-US" dirty="0" err="1"/>
              <a:t>behaviour</a:t>
            </a:r>
            <a:r>
              <a:rPr lang="en-US" dirty="0"/>
              <a:t> under the following premises.</a:t>
            </a:r>
          </a:p>
          <a:p>
            <a:r>
              <a:rPr lang="en-US" dirty="0" err="1"/>
              <a:t>i</a:t>
            </a:r>
            <a:r>
              <a:rPr lang="en-US" dirty="0"/>
              <a:t>) It is assumed that a consumer will decide what to consume and how much </a:t>
            </a:r>
            <a:r>
              <a:rPr lang="en-US" dirty="0" smtClean="0"/>
              <a:t>to</a:t>
            </a:r>
            <a:r>
              <a:rPr lang="tr-TR" dirty="0" smtClean="0"/>
              <a:t> </a:t>
            </a:r>
            <a:r>
              <a:rPr lang="en-US" dirty="0" smtClean="0"/>
              <a:t>consume </a:t>
            </a:r>
            <a:r>
              <a:rPr lang="en-US" dirty="0"/>
              <a:t>only to gain the material benefits and satisfaction.</a:t>
            </a:r>
          </a:p>
          <a:p>
            <a:r>
              <a:rPr lang="en-US" dirty="0"/>
              <a:t>ii) It is generally assumed that all his consumption is geared to satisfy his </a:t>
            </a:r>
            <a:r>
              <a:rPr lang="en-US" dirty="0" smtClean="0"/>
              <a:t>own</a:t>
            </a:r>
            <a:r>
              <a:rPr lang="tr-TR" dirty="0" smtClean="0"/>
              <a:t> </a:t>
            </a:r>
            <a:r>
              <a:rPr lang="en-US" dirty="0" smtClean="0"/>
              <a:t>needs</a:t>
            </a:r>
            <a:r>
              <a:rPr lang="en-US" dirty="0"/>
              <a:t>. He is not bothered to satisfy any one else's needs.</a:t>
            </a:r>
          </a:p>
          <a:p>
            <a:r>
              <a:rPr lang="en-US" dirty="0" smtClean="0"/>
              <a:t>Within </a:t>
            </a:r>
            <a:r>
              <a:rPr lang="en-US" dirty="0"/>
              <a:t>these premises, modern economists then explain what and how much </a:t>
            </a:r>
            <a:r>
              <a:rPr lang="en-US" dirty="0" smtClean="0"/>
              <a:t>a</a:t>
            </a:r>
            <a:r>
              <a:rPr lang="tr-TR" dirty="0" smtClean="0"/>
              <a:t> </a:t>
            </a:r>
            <a:r>
              <a:rPr lang="en-US" dirty="0" smtClean="0"/>
              <a:t>consumer </a:t>
            </a:r>
            <a:r>
              <a:rPr lang="en-US" dirty="0"/>
              <a:t>will consume and how much he will </a:t>
            </a:r>
            <a:r>
              <a:rPr lang="en-US" dirty="0" smtClean="0"/>
              <a:t>save. </a:t>
            </a:r>
            <a:r>
              <a:rPr lang="en-US" dirty="0"/>
              <a:t>These premises are described as axioms i.e. they are assumed </a:t>
            </a:r>
            <a:r>
              <a:rPr lang="en-US" dirty="0" smtClean="0"/>
              <a:t>to</a:t>
            </a:r>
            <a:r>
              <a:rPr lang="tr-TR" dirty="0" smtClean="0"/>
              <a:t> </a:t>
            </a:r>
            <a:r>
              <a:rPr lang="en-US" dirty="0" smtClean="0"/>
              <a:t>be </a:t>
            </a:r>
            <a:r>
              <a:rPr lang="en-US" dirty="0"/>
              <a:t>given in human nature. </a:t>
            </a:r>
            <a:r>
              <a:rPr lang="tr-TR" dirty="0" smtClean="0"/>
              <a:t>(</a:t>
            </a:r>
            <a:r>
              <a:rPr lang="en-US" dirty="0" smtClean="0"/>
              <a:t>Macro </a:t>
            </a:r>
            <a:r>
              <a:rPr lang="en-US" dirty="0"/>
              <a:t>Consumption Function in an Islamic </a:t>
            </a:r>
            <a:r>
              <a:rPr lang="en-US" dirty="0" smtClean="0"/>
              <a:t>Framework</a:t>
            </a:r>
            <a:r>
              <a:rPr lang="tr-TR" dirty="0" smtClean="0"/>
              <a:t>, </a:t>
            </a:r>
            <a:r>
              <a:rPr lang="tr-TR" dirty="0"/>
              <a:t>M. Fahim </a:t>
            </a:r>
            <a:r>
              <a:rPr lang="tr-TR" dirty="0" err="1" smtClean="0"/>
              <a:t>Khan</a:t>
            </a:r>
            <a:r>
              <a:rPr lang="tr-TR" dirty="0" smtClean="0"/>
              <a:t>,  </a:t>
            </a:r>
            <a:r>
              <a:rPr lang="tr-TR" i="1" dirty="0"/>
              <a:t>J. </a:t>
            </a:r>
            <a:r>
              <a:rPr lang="tr-TR" i="1" dirty="0" err="1"/>
              <a:t>Res</a:t>
            </a:r>
            <a:r>
              <a:rPr lang="tr-TR" i="1" dirty="0"/>
              <a:t>. </a:t>
            </a:r>
            <a:r>
              <a:rPr lang="tr-TR" i="1" dirty="0" err="1"/>
              <a:t>Islamic</a:t>
            </a:r>
            <a:r>
              <a:rPr lang="tr-TR" i="1" dirty="0"/>
              <a:t> </a:t>
            </a:r>
            <a:r>
              <a:rPr lang="tr-TR" i="1" dirty="0" err="1"/>
              <a:t>Econ</a:t>
            </a:r>
            <a:r>
              <a:rPr lang="tr-TR" i="1" dirty="0"/>
              <a:t>., </a:t>
            </a:r>
            <a:r>
              <a:rPr lang="tr-TR" dirty="0" err="1"/>
              <a:t>Vol</a:t>
            </a:r>
            <a:r>
              <a:rPr lang="tr-TR" dirty="0"/>
              <a:t>. 1, No. 2, </a:t>
            </a:r>
            <a:r>
              <a:rPr lang="tr-TR" dirty="0" err="1"/>
              <a:t>pp</a:t>
            </a:r>
            <a:r>
              <a:rPr lang="tr-TR" dirty="0"/>
              <a:t>. 3-25 </a:t>
            </a:r>
            <a:r>
              <a:rPr lang="tr-TR" dirty="0" smtClean="0"/>
              <a:t>(1984))</a:t>
            </a:r>
            <a:endParaRPr lang="tr-TR" dirty="0"/>
          </a:p>
        </p:txBody>
      </p:sp>
      <p:sp>
        <p:nvSpPr>
          <p:cNvPr id="3" name="Başlık 2"/>
          <p:cNvSpPr>
            <a:spLocks noGrp="1"/>
          </p:cNvSpPr>
          <p:nvPr>
            <p:ph type="title"/>
          </p:nvPr>
        </p:nvSpPr>
        <p:spPr/>
        <p:txBody>
          <a:bodyPr/>
          <a:lstStyle/>
          <a:p>
            <a:r>
              <a:rPr lang="tr-TR" u="sng" dirty="0"/>
              <a:t>Tüketim fayda fonksiyonunun varsayımları</a:t>
            </a:r>
            <a:endParaRPr lang="tr-TR" dirty="0"/>
          </a:p>
        </p:txBody>
      </p:sp>
    </p:spTree>
    <p:extLst>
      <p:ext uri="{BB962C8B-B14F-4D97-AF65-F5344CB8AC3E}">
        <p14:creationId xmlns:p14="http://schemas.microsoft.com/office/powerpoint/2010/main" val="3919483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smtClean="0"/>
              <a:t>İNSAN aceleci, mücadeleci, nankör, hırslı, cahil, zalim, cimri …</a:t>
            </a:r>
          </a:p>
          <a:p>
            <a:endParaRPr lang="tr-TR" sz="2400" dirty="0" smtClean="0"/>
          </a:p>
          <a:p>
            <a:r>
              <a:rPr lang="tr-TR" sz="2400" dirty="0"/>
              <a:t>Doğrusu insan çok zalim çok nankördür</a:t>
            </a:r>
            <a:r>
              <a:rPr lang="tr-TR" sz="2400" dirty="0" smtClean="0"/>
              <a:t>.(</a:t>
            </a:r>
            <a:r>
              <a:rPr lang="tr-TR" sz="2400" dirty="0"/>
              <a:t>İbrahim 34)</a:t>
            </a:r>
          </a:p>
          <a:p>
            <a:r>
              <a:rPr lang="tr-TR" sz="2400" dirty="0"/>
              <a:t>“İnsan hayrı istediği gibi şerri de ister. İnsan pek acelecidir.”(</a:t>
            </a:r>
            <a:r>
              <a:rPr lang="tr-TR" sz="2400" dirty="0" err="1"/>
              <a:t>isra</a:t>
            </a:r>
            <a:r>
              <a:rPr lang="tr-TR" sz="2400" dirty="0"/>
              <a:t> 11</a:t>
            </a:r>
            <a:r>
              <a:rPr lang="tr-TR" sz="2400" dirty="0" smtClean="0"/>
              <a:t>)</a:t>
            </a:r>
          </a:p>
          <a:p>
            <a:r>
              <a:rPr lang="tr-TR" sz="2400" dirty="0" smtClean="0"/>
              <a:t>“</a:t>
            </a:r>
            <a:r>
              <a:rPr lang="tr-TR" sz="2400" dirty="0"/>
              <a:t>Gerçekten insan, pek hırslı (ve sabırsız) yaratılmıştır. Kendisine </a:t>
            </a:r>
            <a:r>
              <a:rPr lang="tr-TR" sz="2400" dirty="0" err="1"/>
              <a:t>fenâlık</a:t>
            </a:r>
            <a:r>
              <a:rPr lang="tr-TR" sz="2400" dirty="0"/>
              <a:t> dokunduğunda, sızlanır, </a:t>
            </a:r>
            <a:r>
              <a:rPr lang="tr-TR" sz="2400" dirty="0" err="1"/>
              <a:t>feryâd</a:t>
            </a:r>
            <a:r>
              <a:rPr lang="tr-TR" sz="2400" dirty="0"/>
              <a:t> eder, ona imkân verildiğinde ise cimrileşir, pinti kesilir.” (el-</a:t>
            </a:r>
            <a:r>
              <a:rPr lang="tr-TR" sz="2400" dirty="0" err="1"/>
              <a:t>Meâric</a:t>
            </a:r>
            <a:r>
              <a:rPr lang="tr-TR" sz="2400" dirty="0"/>
              <a:t>, 19-21</a:t>
            </a:r>
            <a:r>
              <a:rPr lang="tr-TR" sz="2400" dirty="0" smtClean="0"/>
              <a:t>)</a:t>
            </a:r>
          </a:p>
        </p:txBody>
      </p:sp>
      <p:sp>
        <p:nvSpPr>
          <p:cNvPr id="3" name="Başlık 2"/>
          <p:cNvSpPr>
            <a:spLocks noGrp="1"/>
          </p:cNvSpPr>
          <p:nvPr>
            <p:ph type="title"/>
          </p:nvPr>
        </p:nvSpPr>
        <p:spPr/>
        <p:txBody>
          <a:bodyPr/>
          <a:lstStyle/>
          <a:p>
            <a:r>
              <a:rPr lang="tr-TR" dirty="0" smtClean="0"/>
              <a:t>İNSANIN TABİATI ve yaratılış </a:t>
            </a:r>
            <a:r>
              <a:rPr lang="tr-TR" dirty="0" err="1" smtClean="0"/>
              <a:t>özellİklerİ</a:t>
            </a:r>
            <a:endParaRPr lang="tr-TR" dirty="0"/>
          </a:p>
        </p:txBody>
      </p:sp>
    </p:spTree>
    <p:extLst>
      <p:ext uri="{BB962C8B-B14F-4D97-AF65-F5344CB8AC3E}">
        <p14:creationId xmlns:p14="http://schemas.microsoft.com/office/powerpoint/2010/main" val="2204472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s-ES" sz="2400" dirty="0"/>
              <a:t>Malı aşırı derecede </a:t>
            </a:r>
            <a:r>
              <a:rPr lang="es-ES" sz="2400" dirty="0" smtClean="0"/>
              <a:t>seviyorsunuz!</a:t>
            </a:r>
            <a:r>
              <a:rPr lang="tr-TR" sz="2400" dirty="0" smtClean="0"/>
              <a:t> </a:t>
            </a:r>
            <a:r>
              <a:rPr lang="es-ES" sz="2400" dirty="0" smtClean="0"/>
              <a:t>Fecr</a:t>
            </a:r>
            <a:r>
              <a:rPr lang="tr-TR" sz="2400" dirty="0" smtClean="0"/>
              <a:t> </a:t>
            </a:r>
            <a:r>
              <a:rPr lang="es-ES" sz="2400" dirty="0" smtClean="0"/>
              <a:t>20</a:t>
            </a:r>
            <a:endParaRPr lang="tr-TR" sz="2400" dirty="0" smtClean="0"/>
          </a:p>
          <a:p>
            <a:r>
              <a:rPr lang="tr-TR" sz="2400" dirty="0"/>
              <a:t>“Hakikaten biz bu Kur’an’da insanlar için her türlü misali sayıp dökmüşüzdür. Fakat insanoğlu tartışmaya her şeyden çok düşkündür.”(</a:t>
            </a:r>
            <a:r>
              <a:rPr lang="tr-TR" sz="2400" dirty="0" err="1"/>
              <a:t>Kehf</a:t>
            </a:r>
            <a:r>
              <a:rPr lang="tr-TR" sz="2400" dirty="0"/>
              <a:t> 54</a:t>
            </a:r>
            <a:r>
              <a:rPr lang="tr-TR" sz="2400" dirty="0" smtClean="0"/>
              <a:t>)</a:t>
            </a:r>
          </a:p>
          <a:p>
            <a:pPr marL="45720" indent="0">
              <a:buNone/>
            </a:pPr>
            <a:endParaRPr lang="tr-TR" sz="2400" dirty="0"/>
          </a:p>
          <a:p>
            <a:r>
              <a:rPr lang="tr-TR" sz="2400" dirty="0"/>
              <a:t>“Allah(cc) sizden (yükünüzü) hafifletmek ister. Çünkü insan zayıf yaratılmıştır.(nisa 28)</a:t>
            </a:r>
          </a:p>
          <a:p>
            <a:r>
              <a:rPr lang="tr-TR" sz="2400" dirty="0"/>
              <a:t>Doğrusu o, çok </a:t>
            </a:r>
            <a:r>
              <a:rPr lang="tr-TR" sz="2400" dirty="0" err="1"/>
              <a:t>zâlim</a:t>
            </a:r>
            <a:r>
              <a:rPr lang="tr-TR" sz="2400" dirty="0"/>
              <a:t> (ve) çok </a:t>
            </a:r>
            <a:r>
              <a:rPr lang="tr-TR" sz="2400" dirty="0" err="1"/>
              <a:t>câhildir</a:t>
            </a:r>
            <a:r>
              <a:rPr lang="tr-TR" sz="2400" dirty="0"/>
              <a:t>.” (el-</a:t>
            </a:r>
            <a:r>
              <a:rPr lang="tr-TR" sz="2400" dirty="0" err="1"/>
              <a:t>Ahzâb</a:t>
            </a:r>
            <a:r>
              <a:rPr lang="tr-TR" sz="2400" dirty="0"/>
              <a:t>, 72)</a:t>
            </a:r>
          </a:p>
          <a:p>
            <a:pPr marL="45720" indent="0">
              <a:buNone/>
            </a:pPr>
            <a:endParaRPr lang="tr-TR" dirty="0"/>
          </a:p>
        </p:txBody>
      </p:sp>
      <p:sp>
        <p:nvSpPr>
          <p:cNvPr id="3" name="Başlık 2"/>
          <p:cNvSpPr>
            <a:spLocks noGrp="1"/>
          </p:cNvSpPr>
          <p:nvPr>
            <p:ph type="title"/>
          </p:nvPr>
        </p:nvSpPr>
        <p:spPr/>
        <p:txBody>
          <a:bodyPr/>
          <a:lstStyle/>
          <a:p>
            <a:r>
              <a:rPr lang="tr-TR" dirty="0"/>
              <a:t>İNSANIN TABİATI ve yaratılış </a:t>
            </a:r>
            <a:r>
              <a:rPr lang="tr-TR" dirty="0" err="1"/>
              <a:t>özellİklerİ</a:t>
            </a:r>
            <a:endParaRPr lang="tr-TR" dirty="0"/>
          </a:p>
        </p:txBody>
      </p:sp>
    </p:spTree>
    <p:extLst>
      <p:ext uri="{BB962C8B-B14F-4D97-AF65-F5344CB8AC3E}">
        <p14:creationId xmlns:p14="http://schemas.microsoft.com/office/powerpoint/2010/main" val="986210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i="1" dirty="0" smtClean="0"/>
              <a:t>Çok özel yaratılan ve varlık aleminin kendi hizmetine verildiği insan, elbette başıboş bırakılmamış, iktisadi sahada olduğu gibi hayatın tüm sahalarında belli sorumluluklar üstlenmiştir. </a:t>
            </a:r>
          </a:p>
          <a:p>
            <a:r>
              <a:rPr lang="tr-TR" sz="2800" i="1" dirty="0" smtClean="0"/>
              <a:t>Hesap gününde hesap vereceği bilinci, insanı iktisadi hayatında meşru daire içinde kalmaya sevk eder, yanlış davranışlara karşı çok önemli bir caydırıcılık görevi üstlenir. </a:t>
            </a:r>
            <a:endParaRPr lang="tr-TR" sz="2800" i="1" dirty="0"/>
          </a:p>
        </p:txBody>
      </p:sp>
      <p:sp>
        <p:nvSpPr>
          <p:cNvPr id="3" name="Başlık 2"/>
          <p:cNvSpPr>
            <a:spLocks noGrp="1"/>
          </p:cNvSpPr>
          <p:nvPr>
            <p:ph type="title"/>
          </p:nvPr>
        </p:nvSpPr>
        <p:spPr/>
        <p:txBody>
          <a:bodyPr/>
          <a:lstStyle/>
          <a:p>
            <a:r>
              <a:rPr lang="tr-TR" dirty="0" smtClean="0"/>
              <a:t>İNSANIN SORUMLULUĞU</a:t>
            </a:r>
            <a:endParaRPr lang="tr-TR" dirty="0"/>
          </a:p>
        </p:txBody>
      </p:sp>
    </p:spTree>
    <p:extLst>
      <p:ext uri="{BB962C8B-B14F-4D97-AF65-F5344CB8AC3E}">
        <p14:creationId xmlns:p14="http://schemas.microsoft.com/office/powerpoint/2010/main" val="154573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138929"/>
          </a:xfrm>
        </p:spPr>
        <p:txBody>
          <a:bodyPr>
            <a:normAutofit/>
          </a:bodyPr>
          <a:lstStyle/>
          <a:p>
            <a:r>
              <a:rPr lang="tr-TR" sz="2400" dirty="0" smtClean="0"/>
              <a:t>insanı </a:t>
            </a:r>
            <a:r>
              <a:rPr lang="tr-TR" sz="2400" dirty="0"/>
              <a:t>eşsiz güzellikte </a:t>
            </a:r>
            <a:r>
              <a:rPr lang="tr-TR" sz="2400" dirty="0" smtClean="0"/>
              <a:t>yaratan Yüce </a:t>
            </a:r>
            <a:r>
              <a:rPr lang="tr-TR" sz="2400" dirty="0"/>
              <a:t>Allah (cc</a:t>
            </a:r>
            <a:r>
              <a:rPr lang="tr-TR" sz="2400" dirty="0" smtClean="0"/>
              <a:t>) </a:t>
            </a:r>
            <a:r>
              <a:rPr lang="tr-TR" sz="2400" dirty="0"/>
              <a:t>ona şeref vermiş ve onu yarattıklarının pek </a:t>
            </a:r>
            <a:r>
              <a:rPr lang="tr-TR" sz="2400" dirty="0" smtClean="0"/>
              <a:t>çoğundan üstün </a:t>
            </a:r>
            <a:r>
              <a:rPr lang="tr-TR" sz="2400" dirty="0"/>
              <a:t>kılmış</a:t>
            </a:r>
            <a:r>
              <a:rPr lang="tr-TR" sz="2400" dirty="0" smtClean="0"/>
              <a:t>, </a:t>
            </a:r>
            <a:r>
              <a:rPr lang="tr-TR" sz="2400" dirty="0"/>
              <a:t>çeşitli nimetlerle </a:t>
            </a:r>
            <a:r>
              <a:rPr lang="tr-TR" sz="2400" dirty="0" smtClean="0"/>
              <a:t>rızıklandırmış</a:t>
            </a:r>
            <a:r>
              <a:rPr lang="tr-TR" sz="2400" dirty="0"/>
              <a:t>, kainatı onun </a:t>
            </a:r>
            <a:r>
              <a:rPr lang="tr-TR" sz="2400" dirty="0" smtClean="0"/>
              <a:t>hizmetine vermiştir. </a:t>
            </a:r>
            <a:r>
              <a:rPr lang="tr-TR" sz="2400" dirty="0"/>
              <a:t>Yüce Yaratan, diğer canlılardan farklı olarak </a:t>
            </a:r>
            <a:r>
              <a:rPr lang="tr-TR" sz="2400" dirty="0" smtClean="0"/>
              <a:t>akıl </a:t>
            </a:r>
            <a:r>
              <a:rPr lang="tr-TR" sz="2400" dirty="0"/>
              <a:t>ve </a:t>
            </a:r>
            <a:r>
              <a:rPr lang="tr-TR" sz="2400" dirty="0" smtClean="0"/>
              <a:t>irade vermek </a:t>
            </a:r>
            <a:r>
              <a:rPr lang="tr-TR" sz="2400" dirty="0"/>
              <a:t>suretiyle insanı, çeşitli kabiliyetlerle donatmış; ona, verdiği </a:t>
            </a:r>
            <a:r>
              <a:rPr lang="tr-TR" sz="2400" dirty="0" smtClean="0"/>
              <a:t>kararı uygulayabilme </a:t>
            </a:r>
            <a:r>
              <a:rPr lang="tr-TR" sz="2400" dirty="0"/>
              <a:t>özgürlüğünü sunmuştur. Bütün bunları bahşettikten sonra</a:t>
            </a:r>
            <a:r>
              <a:rPr lang="tr-TR" sz="2400" dirty="0" smtClean="0"/>
              <a:t>, "</a:t>
            </a:r>
            <a:r>
              <a:rPr lang="tr-TR" sz="2400" dirty="0"/>
              <a:t>İnsan, kendisinin başıboş bırakılacağını mı zanneder." diyerek ona </a:t>
            </a:r>
            <a:r>
              <a:rPr lang="tr-TR" sz="2400" dirty="0" smtClean="0"/>
              <a:t>dünya hayatında </a:t>
            </a:r>
            <a:r>
              <a:rPr lang="tr-TR" sz="2400" dirty="0"/>
              <a:t>sorumsuz bırakılmayacağını bildirmiş</a:t>
            </a:r>
            <a:r>
              <a:rPr lang="tr-TR" sz="2400" dirty="0" smtClean="0"/>
              <a:t>, </a:t>
            </a:r>
            <a:r>
              <a:rPr lang="tr-TR" sz="2400" dirty="0"/>
              <a:t>kendisine çeşitli </a:t>
            </a:r>
            <a:r>
              <a:rPr lang="tr-TR" sz="2400" dirty="0" smtClean="0"/>
              <a:t>görevler yüklemiştir.</a:t>
            </a:r>
            <a:endParaRPr lang="tr-TR" sz="2400" dirty="0"/>
          </a:p>
        </p:txBody>
      </p:sp>
      <p:sp>
        <p:nvSpPr>
          <p:cNvPr id="3" name="Başlık 2"/>
          <p:cNvSpPr>
            <a:spLocks noGrp="1"/>
          </p:cNvSpPr>
          <p:nvPr>
            <p:ph type="title"/>
          </p:nvPr>
        </p:nvSpPr>
        <p:spPr/>
        <p:txBody>
          <a:bodyPr/>
          <a:lstStyle/>
          <a:p>
            <a:r>
              <a:rPr lang="tr-TR" dirty="0" smtClean="0"/>
              <a:t>İNSANIN SORUMLULUĞU</a:t>
            </a:r>
            <a:endParaRPr lang="tr-TR" dirty="0"/>
          </a:p>
        </p:txBody>
      </p:sp>
    </p:spTree>
    <p:extLst>
      <p:ext uri="{BB962C8B-B14F-4D97-AF65-F5344CB8AC3E}">
        <p14:creationId xmlns:p14="http://schemas.microsoft.com/office/powerpoint/2010/main" val="16933728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2018</TotalTime>
  <Words>3160</Words>
  <Application>Microsoft Office PowerPoint</Application>
  <PresentationFormat>Ekran Gösterisi (4:3)</PresentationFormat>
  <Paragraphs>182</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Kılavuz</vt:lpstr>
      <vt:lpstr>İSLAM İKTİSADI DÜŞÜNCESİ</vt:lpstr>
      <vt:lpstr>İslam İktİsadI Ne Demek?</vt:lpstr>
      <vt:lpstr>İslam İktİsadI Ne Demek?</vt:lpstr>
      <vt:lpstr>İslam İktİsadI</vt:lpstr>
      <vt:lpstr>Tüketim fayda fonksiyonunun varsayımları</vt:lpstr>
      <vt:lpstr>İNSANIN TABİATI ve yaratılış özellİklerİ</vt:lpstr>
      <vt:lpstr>İNSANIN TABİATI ve yaratılış özellİklerİ</vt:lpstr>
      <vt:lpstr>İNSANIN SORUMLULUĞU</vt:lpstr>
      <vt:lpstr>İNSANIN SORUMLULUĞU</vt:lpstr>
      <vt:lpstr>İNSANIN SORUMLULUĞU</vt:lpstr>
      <vt:lpstr>İNSANIN SORUMLULUĞU</vt:lpstr>
      <vt:lpstr>İNSANIN SORUMLULUĞU</vt:lpstr>
      <vt:lpstr>İNSANIN SORUMLULUĞU</vt:lpstr>
      <vt:lpstr>İNSANIN SORUMLULUĞU</vt:lpstr>
      <vt:lpstr>İNSANIN SORUMLULUĞU</vt:lpstr>
      <vt:lpstr>İNSANIN SORUMLULUĞU</vt:lpstr>
      <vt:lpstr>İslamın Mal ve Servete bakışı</vt:lpstr>
      <vt:lpstr>İslamın Mal ve Servete bakışı</vt:lpstr>
      <vt:lpstr>İslamın Mal ve Servete bakışı</vt:lpstr>
      <vt:lpstr>MEVLANA’NIN DÜNYAYA BAKIŞI</vt:lpstr>
      <vt:lpstr>İslamın Mal ve Servete bakışı</vt:lpstr>
      <vt:lpstr>İslamın Mal ve Servete bakışı</vt:lpstr>
      <vt:lpstr>KALKINMANIN ÖNEMİ</vt:lpstr>
      <vt:lpstr>KALKINMANIN BİLEŞENLERİ</vt:lpstr>
      <vt:lpstr>İSLAMDA KALKINMA</vt:lpstr>
      <vt:lpstr>KALKINMA İLE İLGİLİ AYETLERİN TAHLİLİ</vt:lpstr>
      <vt:lpstr>İnsanIn yeryüzünü İmar etme görevİ VE YERYÜZÜNDE YETKİLİ KILINMASI</vt:lpstr>
      <vt:lpstr>KAİNATTA HERŞEY İNSANIN SEFERBER EDİLMİŞTİR</vt:lpstr>
      <vt:lpstr>İnsanIn yeryüzünü İmar etme görevİ VE YERYÜZÜNDE YETKİLİ KILINMASI</vt:lpstr>
      <vt:lpstr>Dünyada güzel bir hayat, üstünlük ve emniyet vaad edilmesi </vt:lpstr>
      <vt:lpstr>Çalışmaya ve maddî ilerlemeye teşvik</vt:lpstr>
      <vt:lpstr>Çalışmaya ve maddî ilerlemeye teşvik</vt:lpstr>
      <vt:lpstr>Çalışmaya ve maddî ilerlemeye teşvik</vt:lpstr>
      <vt:lpstr>Millî servetin korunmasının emredilmesi </vt:lpstr>
      <vt:lpstr>KALKINMA İLE İLGİLİ HADİSLERİN TAHLİLİ</vt:lpstr>
      <vt:lpstr>İnsanın Yeryüzünde Yetkili Kılınması ve Maddî İlerlemeye Teşvik</vt:lpstr>
      <vt:lpstr>Malın doğru kullanıldığında hayırlı olması </vt:lpstr>
      <vt:lpstr>Malın doğru kullanıldığında hayırlı olması </vt:lpstr>
      <vt:lpstr>Malın doğru kullanıldığında hayırlı olması </vt:lpstr>
      <vt:lpstr>Malın doğru kullanıldığında hayırlı olması </vt:lpstr>
      <vt:lpstr>Fakirliğin ve Borcun Sakıncaları</vt:lpstr>
      <vt:lpstr>Fakirliğin ve Borcun Sakıncaları</vt:lpstr>
      <vt:lpstr>ÇalIşmanın Önemi, Acİzlikten ve Tembellikten Sakındırma</vt:lpstr>
      <vt:lpstr>ZamanI iyi değerlendirmek </vt:lpstr>
      <vt:lpstr>Zenginliğin Tüm Topluma Yayılması ve Toplumsal Huzur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İKTİSADI</dc:title>
  <dc:creator>pc</dc:creator>
  <cp:lastModifiedBy>pc</cp:lastModifiedBy>
  <cp:revision>137</cp:revision>
  <dcterms:created xsi:type="dcterms:W3CDTF">2019-02-08T12:26:05Z</dcterms:created>
  <dcterms:modified xsi:type="dcterms:W3CDTF">2019-03-05T13:25:36Z</dcterms:modified>
</cp:coreProperties>
</file>