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982" r:id="rId1"/>
    <p:sldMasterId id="2147483994" r:id="rId2"/>
  </p:sldMasterIdLst>
  <p:notesMasterIdLst>
    <p:notesMasterId r:id="rId29"/>
  </p:notesMasterIdLst>
  <p:sldIdLst>
    <p:sldId id="256" r:id="rId3"/>
    <p:sldId id="258" r:id="rId4"/>
    <p:sldId id="401" r:id="rId5"/>
    <p:sldId id="433" r:id="rId6"/>
    <p:sldId id="432" r:id="rId7"/>
    <p:sldId id="403" r:id="rId8"/>
    <p:sldId id="404" r:id="rId9"/>
    <p:sldId id="414" r:id="rId10"/>
    <p:sldId id="415" r:id="rId11"/>
    <p:sldId id="405" r:id="rId12"/>
    <p:sldId id="406" r:id="rId13"/>
    <p:sldId id="434" r:id="rId14"/>
    <p:sldId id="439" r:id="rId15"/>
    <p:sldId id="407" r:id="rId16"/>
    <p:sldId id="409" r:id="rId17"/>
    <p:sldId id="436" r:id="rId18"/>
    <p:sldId id="437" r:id="rId19"/>
    <p:sldId id="438" r:id="rId20"/>
    <p:sldId id="448" r:id="rId21"/>
    <p:sldId id="440" r:id="rId22"/>
    <p:sldId id="449" r:id="rId23"/>
    <p:sldId id="441" r:id="rId24"/>
    <p:sldId id="450" r:id="rId25"/>
    <p:sldId id="442" r:id="rId26"/>
    <p:sldId id="392" r:id="rId27"/>
    <p:sldId id="307" r:id="rId28"/>
  </p:sldIdLst>
  <p:sldSz cx="10691813"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924" y="72"/>
      </p:cViewPr>
      <p:guideLst>
        <p:guide orient="horz" pos="2160"/>
        <p:guide pos="33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DE0EB734-2EF1-41E3-A53F-9A6510E8E675}" type="datetimeFigureOut">
              <a:rPr lang="tr-TR" smtClean="0"/>
              <a:t>09.11.2021</a:t>
            </a:fld>
            <a:endParaRPr lang="tr-TR"/>
          </a:p>
        </p:txBody>
      </p:sp>
      <p:sp>
        <p:nvSpPr>
          <p:cNvPr id="4" name="Slayt Görüntüsü Yer Tutucusu 3"/>
          <p:cNvSpPr>
            <a:spLocks noGrp="1" noRot="1" noChangeAspect="1"/>
          </p:cNvSpPr>
          <p:nvPr>
            <p:ph type="sldImg" idx="2"/>
          </p:nvPr>
        </p:nvSpPr>
        <p:spPr>
          <a:xfrm>
            <a:off x="528638" y="744538"/>
            <a:ext cx="58007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14875"/>
            <a:ext cx="5486400" cy="4467225"/>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163"/>
            <a:ext cx="2971800" cy="4968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28163"/>
            <a:ext cx="2971800" cy="496887"/>
          </a:xfrm>
          <a:prstGeom prst="rect">
            <a:avLst/>
          </a:prstGeom>
        </p:spPr>
        <p:txBody>
          <a:bodyPr vert="horz" lIns="91440" tIns="45720" rIns="91440" bIns="45720" rtlCol="0" anchor="b"/>
          <a:lstStyle>
            <a:lvl1pPr algn="r">
              <a:defRPr sz="1200"/>
            </a:lvl1pPr>
          </a:lstStyle>
          <a:p>
            <a:fld id="{15B9A9A8-7E66-4E58-A0C8-808A825D350E}" type="slidenum">
              <a:rPr lang="tr-TR" smtClean="0"/>
              <a:t>‹#›</a:t>
            </a:fld>
            <a:endParaRPr lang="tr-TR"/>
          </a:p>
        </p:txBody>
      </p:sp>
    </p:spTree>
    <p:extLst>
      <p:ext uri="{BB962C8B-B14F-4D97-AF65-F5344CB8AC3E}">
        <p14:creationId xmlns:p14="http://schemas.microsoft.com/office/powerpoint/2010/main" val="1404192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36477" y="1122363"/>
            <a:ext cx="8018860" cy="2387600"/>
          </a:xfrm>
        </p:spPr>
        <p:txBody>
          <a:bodyPr anchor="b"/>
          <a:lstStyle>
            <a:lvl1pPr algn="ctr">
              <a:defRPr sz="5262"/>
            </a:lvl1pPr>
          </a:lstStyle>
          <a:p>
            <a:r>
              <a:rPr lang="tr-TR" smtClean="0"/>
              <a:t>Asıl başlık stili için tıklatın</a:t>
            </a:r>
            <a:endParaRPr lang="en-US" dirty="0"/>
          </a:p>
        </p:txBody>
      </p:sp>
      <p:sp>
        <p:nvSpPr>
          <p:cNvPr id="3" name="Subtitle 2"/>
          <p:cNvSpPr>
            <a:spLocks noGrp="1"/>
          </p:cNvSpPr>
          <p:nvPr>
            <p:ph type="subTitle" idx="1"/>
          </p:nvPr>
        </p:nvSpPr>
        <p:spPr>
          <a:xfrm>
            <a:off x="1336477" y="3602038"/>
            <a:ext cx="8018860" cy="1655762"/>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09.11.2021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76204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09.11.2021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28293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65125"/>
            <a:ext cx="2305422"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365125"/>
            <a:ext cx="6782619"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09.11.2021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0778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16981" y="2166365"/>
            <a:ext cx="9863197" cy="1739347"/>
          </a:xfrm>
        </p:spPr>
        <p:txBody>
          <a:bodyPr tIns="45720" bIns="45720" anchor="ctr">
            <a:normAutofit/>
          </a:bodyPr>
          <a:lstStyle>
            <a:lvl1pPr algn="ctr">
              <a:lnSpc>
                <a:spcPct val="80000"/>
              </a:lnSpc>
              <a:defRPr sz="5262" spc="132" baseline="0">
                <a:solidFill>
                  <a:schemeClr val="bg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304716" y="3913632"/>
            <a:ext cx="10090399" cy="457200"/>
          </a:xfrm>
        </p:spPr>
        <p:txBody>
          <a:bodyPr>
            <a:normAutofit/>
          </a:bodyPr>
          <a:lstStyle>
            <a:lvl1pPr marL="0" indent="0" algn="ctr">
              <a:spcBef>
                <a:spcPts val="0"/>
              </a:spcBef>
              <a:spcAft>
                <a:spcPts val="0"/>
              </a:spcAft>
              <a:buNone/>
              <a:defRPr sz="1754">
                <a:solidFill>
                  <a:srgbClr val="FFFFFF"/>
                </a:solidFill>
              </a:defRPr>
            </a:lvl1pPr>
            <a:lvl2pPr marL="400964" indent="0" algn="ctr">
              <a:buNone/>
              <a:defRPr sz="1754"/>
            </a:lvl2pPr>
            <a:lvl3pPr marL="801929" indent="0" algn="ctr">
              <a:buNone/>
              <a:defRPr sz="1754"/>
            </a:lvl3pPr>
            <a:lvl4pPr marL="1202893" indent="0" algn="ctr">
              <a:buNone/>
              <a:defRPr sz="1754"/>
            </a:lvl4pPr>
            <a:lvl5pPr marL="1603858" indent="0" algn="ctr">
              <a:buNone/>
              <a:defRPr sz="1754"/>
            </a:lvl5pPr>
            <a:lvl6pPr marL="2004822" indent="0" algn="ctr">
              <a:buNone/>
              <a:defRPr sz="1754"/>
            </a:lvl6pPr>
            <a:lvl7pPr marL="2405786" indent="0" algn="ctr">
              <a:buNone/>
              <a:defRPr sz="1754"/>
            </a:lvl7pPr>
            <a:lvl8pPr marL="2806751" indent="0" algn="ctr">
              <a:buNone/>
              <a:defRPr sz="1754"/>
            </a:lvl8pPr>
            <a:lvl9pPr marL="3207715" indent="0" algn="ctr">
              <a:buNone/>
              <a:defRPr sz="1754"/>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09.11.2021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343759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09.11.2021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36186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16981" y="2167128"/>
            <a:ext cx="9863197" cy="1737360"/>
          </a:xfrm>
        </p:spPr>
        <p:txBody>
          <a:bodyPr anchor="ctr">
            <a:noAutofit/>
          </a:bodyPr>
          <a:lstStyle>
            <a:lvl1pPr algn="ctr">
              <a:lnSpc>
                <a:spcPct val="80000"/>
              </a:lnSpc>
              <a:defRPr sz="5262" b="0" spc="132" baseline="0">
                <a:solidFill>
                  <a:schemeClr val="bg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04716" y="3913212"/>
            <a:ext cx="10087726" cy="457200"/>
          </a:xfrm>
        </p:spPr>
        <p:txBody>
          <a:bodyPr anchor="t">
            <a:normAutofit/>
          </a:bodyPr>
          <a:lstStyle>
            <a:lvl1pPr marL="0" indent="0" algn="ctr">
              <a:buNone/>
              <a:defRPr sz="1754">
                <a:solidFill>
                  <a:srgbClr val="FFFFFF"/>
                </a:solidFill>
              </a:defRPr>
            </a:lvl1pPr>
            <a:lvl2pPr marL="400964" indent="0">
              <a:buNone/>
              <a:defRPr sz="1579">
                <a:solidFill>
                  <a:schemeClr val="tx1">
                    <a:tint val="75000"/>
                  </a:schemeClr>
                </a:solidFill>
              </a:defRPr>
            </a:lvl2pPr>
            <a:lvl3pPr marL="801929" indent="0">
              <a:buNone/>
              <a:defRPr sz="1403">
                <a:solidFill>
                  <a:schemeClr val="tx1">
                    <a:tint val="75000"/>
                  </a:schemeClr>
                </a:solidFill>
              </a:defRPr>
            </a:lvl3pPr>
            <a:lvl4pPr marL="1202893" indent="0">
              <a:buNone/>
              <a:defRPr sz="1228">
                <a:solidFill>
                  <a:schemeClr val="tx1">
                    <a:tint val="75000"/>
                  </a:schemeClr>
                </a:solidFill>
              </a:defRPr>
            </a:lvl4pPr>
            <a:lvl5pPr marL="1603858" indent="0">
              <a:buNone/>
              <a:defRPr sz="1228">
                <a:solidFill>
                  <a:schemeClr val="tx1">
                    <a:tint val="75000"/>
                  </a:schemeClr>
                </a:solidFill>
              </a:defRPr>
            </a:lvl5pPr>
            <a:lvl6pPr marL="2004822" indent="0">
              <a:buNone/>
              <a:defRPr sz="1228">
                <a:solidFill>
                  <a:schemeClr val="tx1">
                    <a:tint val="75000"/>
                  </a:schemeClr>
                </a:solidFill>
              </a:defRPr>
            </a:lvl6pPr>
            <a:lvl7pPr marL="2405786" indent="0">
              <a:buNone/>
              <a:defRPr sz="1228">
                <a:solidFill>
                  <a:schemeClr val="tx1">
                    <a:tint val="75000"/>
                  </a:schemeClr>
                </a:solidFill>
              </a:defRPr>
            </a:lvl7pPr>
            <a:lvl8pPr marL="2806751" indent="0">
              <a:buNone/>
              <a:defRPr sz="1228">
                <a:solidFill>
                  <a:schemeClr val="tx1">
                    <a:tint val="75000"/>
                  </a:schemeClr>
                </a:solidFill>
              </a:defRPr>
            </a:lvl8pPr>
            <a:lvl9pPr marL="3207715" indent="0">
              <a:buNone/>
              <a:defRPr sz="1228">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tx2"/>
                </a:solidFill>
              </a:defRPr>
            </a:lvl1pPr>
          </a:lstStyle>
          <a:p>
            <a:fld id="{D06DE85E-D9ED-4BD3-B93A-FEBB02327D00}" type="datetimeFigureOut">
              <a:rPr lang="tr-TR" smtClean="0"/>
              <a:t>09.11.2021</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340457041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57030"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63761"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09.11.2021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85236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58490"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1058490" y="2656566"/>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64497"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64497" y="2656564"/>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09.11.2021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952887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09.11.2021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28375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09.11.2021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24665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058490" y="2120054"/>
            <a:ext cx="5372636" cy="4114800"/>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30608" y="2147487"/>
            <a:ext cx="2806601" cy="3432319"/>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09.11.2021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2263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09.11.2021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22557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22640" y="2211494"/>
            <a:ext cx="5372636" cy="3931920"/>
          </a:xfrm>
          <a:solidFill>
            <a:schemeClr val="tx2">
              <a:lumMod val="60000"/>
              <a:lumOff val="40000"/>
            </a:schemeClr>
          </a:solidFill>
        </p:spPr>
        <p:txBody>
          <a:bodyPr tIns="365760" anchor="t"/>
          <a:lstStyle>
            <a:lvl1pPr marL="0" indent="0" algn="ctr">
              <a:buNone/>
              <a:defRPr sz="2806">
                <a:solidFill>
                  <a:schemeClr val="tx1">
                    <a:lumMod val="50000"/>
                  </a:schemeClr>
                </a:solidFill>
              </a:defRPr>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32068" y="2150621"/>
            <a:ext cx="2806601" cy="3429000"/>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09.11.2021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933348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09.11.2021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31382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7909514" y="0"/>
            <a:ext cx="240565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033438" y="274638"/>
            <a:ext cx="2106775" cy="58975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274638"/>
            <a:ext cx="6992203" cy="5897562"/>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35062" y="6422855"/>
            <a:ext cx="2405654" cy="365125"/>
          </a:xfrm>
        </p:spPr>
        <p:txBody>
          <a:bodyPr/>
          <a:lstStyle/>
          <a:p>
            <a:fld id="{D06DE85E-D9ED-4BD3-B93A-FEBB02327D00}" type="datetimeFigureOut">
              <a:rPr lang="tr-TR" smtClean="0"/>
              <a:t>09.11.2021</a:t>
            </a:fld>
            <a:endParaRPr lang="tr-TR"/>
          </a:p>
        </p:txBody>
      </p:sp>
      <p:sp>
        <p:nvSpPr>
          <p:cNvPr id="5" name="Footer Placeholder 4"/>
          <p:cNvSpPr>
            <a:spLocks noGrp="1"/>
          </p:cNvSpPr>
          <p:nvPr>
            <p:ph type="ftr" sz="quarter" idx="11"/>
          </p:nvPr>
        </p:nvSpPr>
        <p:spPr>
          <a:xfrm>
            <a:off x="3311494" y="6422855"/>
            <a:ext cx="3753069" cy="365125"/>
          </a:xfrm>
        </p:spPr>
        <p:txBody>
          <a:bodyPr/>
          <a:lstStyle/>
          <a:p>
            <a:endParaRPr lang="tr-TR"/>
          </a:p>
        </p:txBody>
      </p:sp>
      <p:sp>
        <p:nvSpPr>
          <p:cNvPr id="6" name="Slide Number Placeholder 5"/>
          <p:cNvSpPr>
            <a:spLocks noGrp="1"/>
          </p:cNvSpPr>
          <p:nvPr>
            <p:ph type="sldNum" sz="quarter" idx="12"/>
          </p:nvPr>
        </p:nvSpPr>
        <p:spPr>
          <a:xfrm>
            <a:off x="7079686" y="6422855"/>
            <a:ext cx="771507" cy="365125"/>
          </a:xfrm>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872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3" y="1709739"/>
            <a:ext cx="9221689" cy="2852737"/>
          </a:xfrm>
        </p:spPr>
        <p:txBody>
          <a:bodyPr anchor="b"/>
          <a:lstStyle>
            <a:lvl1pPr>
              <a:defRPr sz="5262"/>
            </a:lvl1pPr>
          </a:lstStyle>
          <a:p>
            <a:r>
              <a:rPr lang="tr-TR" smtClean="0"/>
              <a:t>Asıl başlık stili için tıklatın</a:t>
            </a:r>
            <a:endParaRPr lang="en-US" dirty="0"/>
          </a:p>
        </p:txBody>
      </p:sp>
      <p:sp>
        <p:nvSpPr>
          <p:cNvPr id="3" name="Text Placeholder 2"/>
          <p:cNvSpPr>
            <a:spLocks noGrp="1"/>
          </p:cNvSpPr>
          <p:nvPr>
            <p:ph type="body" idx="1"/>
          </p:nvPr>
        </p:nvSpPr>
        <p:spPr>
          <a:xfrm>
            <a:off x="729493" y="4589464"/>
            <a:ext cx="9221689" cy="1500187"/>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06DE85E-D9ED-4BD3-B93A-FEBB02327D00}" type="datetimeFigureOut">
              <a:rPr lang="tr-TR" smtClean="0"/>
              <a:t>09.11.2021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7705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735062"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12730"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09.11.2021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2300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365126"/>
            <a:ext cx="9221689"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736455" y="1681163"/>
            <a:ext cx="4523138"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736455" y="2505075"/>
            <a:ext cx="452313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12730" y="1681163"/>
            <a:ext cx="4545413"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12730" y="2505075"/>
            <a:ext cx="4545413"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09.11.2021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1344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09.11.2021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8669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09.11.2021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1648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Content Placeholder 2"/>
          <p:cNvSpPr>
            <a:spLocks noGrp="1"/>
          </p:cNvSpPr>
          <p:nvPr>
            <p:ph idx="1"/>
          </p:nvPr>
        </p:nvSpPr>
        <p:spPr>
          <a:xfrm>
            <a:off x="4545413" y="987426"/>
            <a:ext cx="5412730" cy="487362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09.11.2021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61041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545413" y="987426"/>
            <a:ext cx="5412730" cy="4873625"/>
          </a:xfrm>
        </p:spPr>
        <p:txBody>
          <a:bodyPr anchor="t"/>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09.11.2021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5029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65126"/>
            <a:ext cx="9221689"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35062" y="1825625"/>
            <a:ext cx="9221689"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35062" y="6356351"/>
            <a:ext cx="2405658" cy="365125"/>
          </a:xfrm>
          <a:prstGeom prst="rect">
            <a:avLst/>
          </a:prstGeom>
        </p:spPr>
        <p:txBody>
          <a:bodyPr vert="horz" lIns="91440" tIns="45720" rIns="91440" bIns="45720" rtlCol="0" anchor="ctr"/>
          <a:lstStyle>
            <a:lvl1pPr algn="l">
              <a:defRPr sz="1052">
                <a:solidFill>
                  <a:schemeClr val="tx1">
                    <a:tint val="75000"/>
                  </a:schemeClr>
                </a:solidFill>
              </a:defRPr>
            </a:lvl1pPr>
          </a:lstStyle>
          <a:p>
            <a:fld id="{D06DE85E-D9ED-4BD3-B93A-FEBB02327D00}" type="datetimeFigureOut">
              <a:rPr lang="tr-TR" smtClean="0"/>
              <a:t>09.11.2021</a:t>
            </a:fld>
            <a:endParaRPr lang="tr-TR"/>
          </a:p>
        </p:txBody>
      </p:sp>
      <p:sp>
        <p:nvSpPr>
          <p:cNvPr id="5" name="Footer Placeholder 4"/>
          <p:cNvSpPr>
            <a:spLocks noGrp="1"/>
          </p:cNvSpPr>
          <p:nvPr>
            <p:ph type="ftr" sz="quarter" idx="3"/>
          </p:nvPr>
        </p:nvSpPr>
        <p:spPr>
          <a:xfrm>
            <a:off x="3541663" y="6356351"/>
            <a:ext cx="3608487" cy="365125"/>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6356351"/>
            <a:ext cx="2405658" cy="365125"/>
          </a:xfrm>
          <a:prstGeom prst="rect">
            <a:avLst/>
          </a:prstGeom>
        </p:spPr>
        <p:txBody>
          <a:bodyPr vert="horz" lIns="91440" tIns="45720" rIns="91440" bIns="45720" rtlCol="0" anchor="ctr"/>
          <a:lstStyle>
            <a:lvl1pPr algn="r">
              <a:defRPr sz="1052">
                <a:solidFill>
                  <a:schemeClr val="tx1">
                    <a:tint val="75000"/>
                  </a:schemeClr>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88790647"/>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24" y="176109"/>
            <a:ext cx="10689140"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54904" y="284176"/>
            <a:ext cx="8580180" cy="150876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54904" y="2011680"/>
            <a:ext cx="8580180" cy="420624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54331" y="6422855"/>
            <a:ext cx="2631643" cy="365125"/>
          </a:xfrm>
          <a:prstGeom prst="rect">
            <a:avLst/>
          </a:prstGeom>
        </p:spPr>
        <p:txBody>
          <a:bodyPr vert="horz" lIns="91440" tIns="45720" rIns="45720" bIns="45720" rtlCol="0" anchor="ctr"/>
          <a:lstStyle>
            <a:lvl1pPr algn="l">
              <a:defRPr sz="921">
                <a:solidFill>
                  <a:schemeClr val="tx1"/>
                </a:solidFill>
              </a:defRPr>
            </a:lvl1pPr>
          </a:lstStyle>
          <a:p>
            <a:fld id="{D06DE85E-D9ED-4BD3-B93A-FEBB02327D00}" type="datetimeFigureOut">
              <a:rPr lang="tr-TR" smtClean="0"/>
              <a:t>09.11.2021</a:t>
            </a:fld>
            <a:endParaRPr lang="tr-TR"/>
          </a:p>
        </p:txBody>
      </p:sp>
      <p:sp>
        <p:nvSpPr>
          <p:cNvPr id="5" name="Footer Placeholder 4"/>
          <p:cNvSpPr>
            <a:spLocks noGrp="1"/>
          </p:cNvSpPr>
          <p:nvPr>
            <p:ph type="ftr" sz="quarter" idx="3"/>
          </p:nvPr>
        </p:nvSpPr>
        <p:spPr>
          <a:xfrm>
            <a:off x="4907843" y="6422855"/>
            <a:ext cx="4423738" cy="365125"/>
          </a:xfrm>
          <a:prstGeom prst="rect">
            <a:avLst/>
          </a:prstGeom>
        </p:spPr>
        <p:txBody>
          <a:bodyPr vert="horz" lIns="91440" tIns="45720" rIns="91440" bIns="45720" rtlCol="0" anchor="ctr"/>
          <a:lstStyle>
            <a:lvl1pPr algn="r">
              <a:defRPr sz="921">
                <a:solidFill>
                  <a:schemeClr val="tx1"/>
                </a:solidFill>
              </a:defRPr>
            </a:lvl1pPr>
          </a:lstStyle>
          <a:p>
            <a:endParaRPr lang="tr-TR"/>
          </a:p>
        </p:txBody>
      </p:sp>
      <p:sp>
        <p:nvSpPr>
          <p:cNvPr id="6" name="Slide Number Placeholder 5"/>
          <p:cNvSpPr>
            <a:spLocks noGrp="1"/>
          </p:cNvSpPr>
          <p:nvPr>
            <p:ph type="sldNum" sz="quarter" idx="4"/>
          </p:nvPr>
        </p:nvSpPr>
        <p:spPr>
          <a:xfrm>
            <a:off x="9347380" y="6422855"/>
            <a:ext cx="829829" cy="365125"/>
          </a:xfrm>
          <a:prstGeom prst="rect">
            <a:avLst/>
          </a:prstGeom>
        </p:spPr>
        <p:txBody>
          <a:bodyPr vert="horz" lIns="45720" tIns="45720" rIns="91440" bIns="45720" rtlCol="0" anchor="ctr"/>
          <a:lstStyle>
            <a:lvl1pPr algn="l">
              <a:defRPr sz="1052" b="0">
                <a:solidFill>
                  <a:schemeClr val="tx1"/>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51853834"/>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801929" rtl="0" eaLnBrk="1" latinLnBrk="0" hangingPunct="1">
        <a:lnSpc>
          <a:spcPct val="85000"/>
        </a:lnSpc>
        <a:spcBef>
          <a:spcPct val="0"/>
        </a:spcBef>
        <a:buNone/>
        <a:defRPr sz="3508" kern="1200" cap="all" baseline="0">
          <a:solidFill>
            <a:schemeClr val="bg2"/>
          </a:solidFill>
          <a:latin typeface="+mj-lt"/>
          <a:ea typeface="+mj-ea"/>
          <a:cs typeface="+mj-cs"/>
        </a:defRPr>
      </a:lvl1pPr>
    </p:titleStyle>
    <p:bodyStyle>
      <a:lvl1pPr marL="160386" indent="-160386" algn="l" defTabSz="801929" rtl="0" eaLnBrk="1" latinLnBrk="0" hangingPunct="1">
        <a:lnSpc>
          <a:spcPct val="90000"/>
        </a:lnSpc>
        <a:spcBef>
          <a:spcPts val="1052"/>
        </a:spcBef>
        <a:spcAft>
          <a:spcPts val="175"/>
        </a:spcAft>
        <a:buClr>
          <a:schemeClr val="tx1"/>
        </a:buClr>
        <a:buFont typeface="Wingdings" pitchFamily="2" charset="2"/>
        <a:buChar char=""/>
        <a:defRPr sz="1929" kern="1200">
          <a:solidFill>
            <a:schemeClr val="tx1"/>
          </a:solidFill>
          <a:latin typeface="+mn-lt"/>
          <a:ea typeface="+mn-ea"/>
          <a:cs typeface="+mn-cs"/>
        </a:defRPr>
      </a:lvl1pPr>
      <a:lvl2pPr marL="360868" indent="-160386" algn="l" defTabSz="801929" rtl="0" eaLnBrk="1" latinLnBrk="0" hangingPunct="1">
        <a:lnSpc>
          <a:spcPct val="90000"/>
        </a:lnSpc>
        <a:spcBef>
          <a:spcPts val="175"/>
        </a:spcBef>
        <a:spcAft>
          <a:spcPts val="351"/>
        </a:spcAft>
        <a:buClr>
          <a:schemeClr val="tx1"/>
        </a:buClr>
        <a:buFont typeface="Wingdings" pitchFamily="2" charset="2"/>
        <a:buChar char=""/>
        <a:defRPr sz="1754" kern="1200">
          <a:solidFill>
            <a:schemeClr val="tx1"/>
          </a:solidFill>
          <a:latin typeface="+mn-lt"/>
          <a:ea typeface="+mn-ea"/>
          <a:cs typeface="+mn-cs"/>
        </a:defRPr>
      </a:lvl2pPr>
      <a:lvl3pPr marL="561350" indent="-160386" algn="l" defTabSz="801929" rtl="0" eaLnBrk="1" latinLnBrk="0" hangingPunct="1">
        <a:lnSpc>
          <a:spcPct val="90000"/>
        </a:lnSpc>
        <a:spcBef>
          <a:spcPts val="175"/>
        </a:spcBef>
        <a:spcAft>
          <a:spcPts val="351"/>
        </a:spcAft>
        <a:buClr>
          <a:schemeClr val="tx1"/>
        </a:buClr>
        <a:buFont typeface="Wingdings" pitchFamily="2" charset="2"/>
        <a:buChar char=""/>
        <a:defRPr sz="1579" kern="1200">
          <a:solidFill>
            <a:schemeClr val="tx1"/>
          </a:solidFill>
          <a:latin typeface="+mn-lt"/>
          <a:ea typeface="+mn-ea"/>
          <a:cs typeface="+mn-cs"/>
        </a:defRPr>
      </a:lvl3pPr>
      <a:lvl4pPr marL="761832"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4pPr>
      <a:lvl5pPr marL="962315"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5pPr>
      <a:lvl6pPr marL="1126594"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6pPr>
      <a:lvl7pPr marL="1290769"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7pPr>
      <a:lvl8pPr marL="1428633"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8pPr>
      <a:lvl9pPr marL="1584037"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45.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46.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88" y="0"/>
            <a:ext cx="10692000" cy="6876000"/>
          </a:xfrm>
          <a:prstGeom prst="rect">
            <a:avLst/>
          </a:prstGeom>
        </p:spPr>
      </p:pic>
      <p:sp>
        <p:nvSpPr>
          <p:cNvPr id="2" name="Unvan 1"/>
          <p:cNvSpPr>
            <a:spLocks noGrp="1"/>
          </p:cNvSpPr>
          <p:nvPr>
            <p:ph type="ctrTitle"/>
          </p:nvPr>
        </p:nvSpPr>
        <p:spPr>
          <a:xfrm>
            <a:off x="0" y="2078182"/>
            <a:ext cx="10691812" cy="2183686"/>
          </a:xfrm>
        </p:spPr>
        <p:txBody>
          <a:bodyPr>
            <a:noAutofit/>
          </a:bodyPr>
          <a:lstStyle/>
          <a:p>
            <a:r>
              <a:rPr lang="tr-TR" sz="2800" b="1" dirty="0" smtClean="0">
                <a:cs typeface="Arial" panose="020B0604020202020204" pitchFamily="34" charset="0"/>
              </a:rPr>
              <a:t> İSİF 307 HADİS III</a:t>
            </a:r>
            <a:br>
              <a:rPr lang="tr-TR" sz="2800" b="1" dirty="0" smtClean="0">
                <a:cs typeface="Arial" panose="020B0604020202020204" pitchFamily="34" charset="0"/>
              </a:rPr>
            </a:br>
            <a:r>
              <a:rPr lang="tr-TR" sz="2800" b="1" dirty="0" smtClean="0">
                <a:cs typeface="Arial" panose="020B0604020202020204" pitchFamily="34" charset="0"/>
              </a:rPr>
              <a:t> </a:t>
            </a:r>
            <a:r>
              <a:rPr lang="tr-TR" sz="2800" b="1" dirty="0" smtClean="0">
                <a:cs typeface="Arial" panose="020B0604020202020204" pitchFamily="34" charset="0"/>
              </a:rPr>
              <a:t>IX.HAFTA</a:t>
            </a:r>
            <a:r>
              <a:rPr lang="tr-TR" sz="2800" b="1" dirty="0" smtClean="0">
                <a:cs typeface="Arial" panose="020B0604020202020204" pitchFamily="34" charset="0"/>
              </a:rPr>
              <a:t/>
            </a:r>
            <a:br>
              <a:rPr lang="tr-TR" sz="2800" b="1" dirty="0" smtClean="0">
                <a:cs typeface="Arial" panose="020B0604020202020204" pitchFamily="34" charset="0"/>
              </a:rPr>
            </a:br>
            <a:r>
              <a:rPr lang="tr-TR" sz="2800" b="1" dirty="0" smtClean="0">
                <a:cs typeface="Arial" panose="020B0604020202020204" pitchFamily="34" charset="0"/>
              </a:rPr>
              <a:t>Dr. Mehmet ali </a:t>
            </a:r>
            <a:r>
              <a:rPr lang="tr-TR" sz="2800" b="1" dirty="0" err="1" smtClean="0">
                <a:cs typeface="Arial" panose="020B0604020202020204" pitchFamily="34" charset="0"/>
              </a:rPr>
              <a:t>çalgan</a:t>
            </a:r>
            <a:r>
              <a:rPr lang="tr-TR" sz="2800" b="1" dirty="0" smtClean="0">
                <a:cs typeface="Arial" panose="020B0604020202020204" pitchFamily="34" charset="0"/>
              </a:rPr>
              <a:t> </a:t>
            </a:r>
            <a:r>
              <a:rPr lang="tr-TR" sz="2800" b="1" dirty="0">
                <a:solidFill>
                  <a:srgbClr val="FF0000"/>
                </a:solidFill>
                <a:cs typeface="Arial" panose="020B0604020202020204" pitchFamily="34" charset="0"/>
              </a:rPr>
              <a:t/>
            </a:r>
            <a:br>
              <a:rPr lang="tr-TR" sz="2800" b="1" dirty="0">
                <a:solidFill>
                  <a:srgbClr val="FF0000"/>
                </a:solidFill>
                <a:cs typeface="Arial" panose="020B0604020202020204" pitchFamily="34" charset="0"/>
              </a:rPr>
            </a:br>
            <a:r>
              <a:rPr lang="tr-TR" sz="2800" b="1" dirty="0">
                <a:cs typeface="Arial" panose="020B0604020202020204" pitchFamily="34" charset="0"/>
              </a:rPr>
              <a:t/>
            </a:r>
            <a:br>
              <a:rPr lang="tr-TR" sz="2800" b="1" dirty="0">
                <a:cs typeface="Arial" panose="020B0604020202020204" pitchFamily="34" charset="0"/>
              </a:rPr>
            </a:br>
            <a:endParaRPr lang="tr-TR" sz="2800" b="1" dirty="0">
              <a:cs typeface="Arial" panose="020B0604020202020204" pitchFamily="34" charset="0"/>
            </a:endParaRPr>
          </a:p>
        </p:txBody>
      </p:sp>
      <p:sp>
        <p:nvSpPr>
          <p:cNvPr id="6" name="Metin kutusu 5"/>
          <p:cNvSpPr txBox="1"/>
          <p:nvPr/>
        </p:nvSpPr>
        <p:spPr>
          <a:xfrm>
            <a:off x="399011" y="3870038"/>
            <a:ext cx="9277004" cy="400110"/>
          </a:xfrm>
          <a:prstGeom prst="rect">
            <a:avLst/>
          </a:prstGeom>
          <a:noFill/>
        </p:spPr>
        <p:txBody>
          <a:bodyPr wrap="square" rtlCol="0">
            <a:spAutoFit/>
          </a:bodyPr>
          <a:lstStyle/>
          <a:p>
            <a:pPr algn="ctr"/>
            <a:r>
              <a:rPr lang="tr-TR" sz="2000" b="1" dirty="0" smtClean="0">
                <a:solidFill>
                  <a:schemeClr val="accent1">
                    <a:lumMod val="20000"/>
                    <a:lumOff val="80000"/>
                  </a:schemeClr>
                </a:solidFill>
              </a:rPr>
              <a:t>Şükü</a:t>
            </a:r>
            <a:r>
              <a:rPr lang="tr-TR" sz="2000" b="1" dirty="0" smtClean="0">
                <a:solidFill>
                  <a:schemeClr val="accent1">
                    <a:lumMod val="20000"/>
                    <a:lumOff val="80000"/>
                  </a:schemeClr>
                </a:solidFill>
              </a:rPr>
              <a:t>r-İman </a:t>
            </a:r>
            <a:r>
              <a:rPr lang="tr-TR" sz="2000" b="1" dirty="0" smtClean="0">
                <a:solidFill>
                  <a:schemeClr val="accent1">
                    <a:lumMod val="20000"/>
                    <a:lumOff val="80000"/>
                  </a:schemeClr>
                </a:solidFill>
              </a:rPr>
              <a:t>Bütünlüğü</a:t>
            </a:r>
            <a:endParaRPr lang="tr-TR" sz="2000" dirty="0">
              <a:solidFill>
                <a:srgbClr val="FF0000"/>
              </a:solidFill>
            </a:endParaRPr>
          </a:p>
        </p:txBody>
      </p:sp>
      <p:sp>
        <p:nvSpPr>
          <p:cNvPr id="5"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528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Mümin </a:t>
            </a:r>
            <a:r>
              <a:rPr lang="tr-TR" sz="2800" b="1" dirty="0">
                <a:solidFill>
                  <a:schemeClr val="accent1">
                    <a:lumMod val="75000"/>
                  </a:schemeClr>
                </a:solidFill>
                <a:latin typeface="Corbel" panose="020B0503020204020204" pitchFamily="34" charset="0"/>
                <a:ea typeface="Tahoma" pitchFamily="34" charset="0"/>
                <a:cs typeface="Tahoma" pitchFamily="34" charset="0"/>
              </a:rPr>
              <a:t>Kadirşinastır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3" y="2140148"/>
            <a:ext cx="9246128" cy="4804520"/>
          </a:xfrm>
          <a:prstGeom prst="rect">
            <a:avLst/>
          </a:prstGeom>
          <a:noFill/>
        </p:spPr>
        <p:txBody>
          <a:bodyPr wrap="square" rtlCol="0">
            <a:spAutoFit/>
          </a:bodyPr>
          <a:lstStyle/>
          <a:p>
            <a:pPr algn="just">
              <a:lnSpc>
                <a:spcPct val="150000"/>
              </a:lnSpc>
            </a:pP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Müminin </a:t>
            </a:r>
            <a:r>
              <a:rPr lang="tr-TR" sz="2800" dirty="0">
                <a:latin typeface="Arial" panose="020B0604020202020204" pitchFamily="34" charset="0"/>
                <a:cs typeface="Arial" panose="020B0604020202020204" pitchFamily="34" charset="0"/>
              </a:rPr>
              <a:t>durumu ne hoş ve hayret vericidir. Zira onun bütün işleri hayırlıdır. Bu duruma müminden başka hiç kimsede rastlanmaz. Mümin bir nimete nail olduğunda şükreder, bu onun için hayır olur. Darlık ve sıkıntıya düştüğünde ise sabreder, bu da onun için hayır olur</a:t>
            </a:r>
            <a:r>
              <a:rPr lang="tr-TR" sz="2800" dirty="0" smtClean="0">
                <a:latin typeface="Arial" panose="020B0604020202020204" pitchFamily="34" charset="0"/>
                <a:cs typeface="Arial" panose="020B0604020202020204" pitchFamily="34" charset="0"/>
              </a:rPr>
              <a:t>.</a:t>
            </a:r>
            <a:endParaRPr lang="tr-TR" sz="2800" dirty="0" smtClean="0">
              <a:latin typeface="Arial" panose="020B0604020202020204" pitchFamily="34" charset="0"/>
              <a:cs typeface="Arial" panose="020B0604020202020204" pitchFamily="34" charset="0"/>
            </a:endParaRPr>
          </a:p>
          <a:p>
            <a:pPr algn="just">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106047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07890" y="45129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Mümin Kadirşinastır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94259" y="1645920"/>
            <a:ext cx="9559637" cy="5183150"/>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Bir </a:t>
            </a:r>
            <a:r>
              <a:rPr lang="tr-TR" sz="2800" dirty="0">
                <a:latin typeface="Arial" panose="020B0604020202020204" pitchFamily="34" charset="0"/>
                <a:cs typeface="Arial" panose="020B0604020202020204" pitchFamily="34" charset="0"/>
              </a:rPr>
              <a:t>gün Allah </a:t>
            </a:r>
            <a:r>
              <a:rPr lang="tr-TR" sz="2800" dirty="0" err="1">
                <a:latin typeface="Arial" panose="020B0604020202020204" pitchFamily="34" charset="0"/>
                <a:cs typeface="Arial" panose="020B0604020202020204" pitchFamily="34" charset="0"/>
              </a:rPr>
              <a:t>Rasûlü</a:t>
            </a:r>
            <a:r>
              <a:rPr lang="tr-TR" sz="2800" dirty="0">
                <a:latin typeface="Arial" panose="020B0604020202020204" pitchFamily="34" charset="0"/>
                <a:cs typeface="Arial" panose="020B0604020202020204" pitchFamily="34" charset="0"/>
              </a:rPr>
              <a:t> Hz. </a:t>
            </a:r>
            <a:r>
              <a:rPr lang="tr-TR" sz="2800" dirty="0" err="1">
                <a:latin typeface="Arial" panose="020B0604020202020204" pitchFamily="34" charset="0"/>
                <a:cs typeface="Arial" panose="020B0604020202020204" pitchFamily="34" charset="0"/>
              </a:rPr>
              <a:t>Âişe</a:t>
            </a:r>
            <a:r>
              <a:rPr lang="tr-TR" sz="2800" dirty="0">
                <a:latin typeface="Arial" panose="020B0604020202020204" pitchFamily="34" charset="0"/>
                <a:cs typeface="Arial" panose="020B0604020202020204" pitchFamily="34" charset="0"/>
              </a:rPr>
              <a:t> ile beraberken ihtiyar bir hanım gelir. Peygamber Efendimiz ihtiyar kadına hâlini hatırını sorar, onunla ilgilenir. Yaşlı hanım gittikten sonra Hz. </a:t>
            </a:r>
            <a:r>
              <a:rPr lang="tr-TR" sz="2800" dirty="0" err="1">
                <a:latin typeface="Arial" panose="020B0604020202020204" pitchFamily="34" charset="0"/>
                <a:cs typeface="Arial" panose="020B0604020202020204" pitchFamily="34" charset="0"/>
              </a:rPr>
              <a:t>Âişe</a:t>
            </a:r>
            <a:r>
              <a:rPr lang="tr-TR" sz="2800" dirty="0">
                <a:latin typeface="Arial" panose="020B0604020202020204" pitchFamily="34" charset="0"/>
                <a:cs typeface="Arial" panose="020B0604020202020204" pitchFamily="34" charset="0"/>
              </a:rPr>
              <a:t> merak ederek, “Bu yaşlı hanım kimdi ya </a:t>
            </a:r>
            <a:r>
              <a:rPr lang="tr-TR" sz="2800" dirty="0" err="1">
                <a:latin typeface="Arial" panose="020B0604020202020204" pitchFamily="34" charset="0"/>
                <a:cs typeface="Arial" panose="020B0604020202020204" pitchFamily="34" charset="0"/>
              </a:rPr>
              <a:t>Rasûlallah</a:t>
            </a:r>
            <a:r>
              <a:rPr lang="tr-TR" sz="2800" dirty="0">
                <a:latin typeface="Arial" panose="020B0604020202020204" pitchFamily="34" charset="0"/>
                <a:cs typeface="Arial" panose="020B0604020202020204" pitchFamily="34" charset="0"/>
              </a:rPr>
              <a:t>?” diye sorunca </a:t>
            </a:r>
            <a:r>
              <a:rPr lang="tr-TR" sz="2800" dirty="0" err="1">
                <a:latin typeface="Arial" panose="020B0604020202020204" pitchFamily="34" charset="0"/>
                <a:cs typeface="Arial" panose="020B0604020202020204" pitchFamily="34" charset="0"/>
              </a:rPr>
              <a:t>Rasûlullah</a:t>
            </a:r>
            <a:r>
              <a:rPr lang="tr-TR" sz="2800" dirty="0">
                <a:latin typeface="Arial" panose="020B0604020202020204" pitchFamily="34" charset="0"/>
                <a:cs typeface="Arial" panose="020B0604020202020204" pitchFamily="34" charset="0"/>
              </a:rPr>
              <a:t> “Hatice’nin arkadaşı olup onun sağlığında bize gelip giderdi. </a:t>
            </a:r>
            <a:r>
              <a:rPr lang="tr-TR" sz="2800" b="1" dirty="0">
                <a:latin typeface="Arial" panose="020B0604020202020204" pitchFamily="34" charset="0"/>
                <a:cs typeface="Arial" panose="020B0604020202020204" pitchFamily="34" charset="0"/>
              </a:rPr>
              <a:t>Eski dostlukları korumak (gözetmek) imandandır</a:t>
            </a:r>
            <a:r>
              <a:rPr lang="tr-TR" sz="2800" dirty="0" smtClean="0">
                <a:latin typeface="Arial" panose="020B0604020202020204" pitchFamily="34" charset="0"/>
                <a:cs typeface="Arial" panose="020B0604020202020204" pitchFamily="34" charset="0"/>
              </a:rPr>
              <a:t>.” buyurur.</a:t>
            </a:r>
            <a:endParaRPr lang="tr-TR" sz="2800" dirty="0"/>
          </a:p>
          <a:p>
            <a:pPr algn="just">
              <a:lnSpc>
                <a:spcPct val="150000"/>
              </a:lnSpc>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6027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66652" y="533349"/>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Şükrün </a:t>
            </a:r>
            <a:r>
              <a:rPr lang="tr-TR" sz="2800" b="1" dirty="0">
                <a:solidFill>
                  <a:schemeClr val="accent1">
                    <a:lumMod val="75000"/>
                  </a:schemeClr>
                </a:solidFill>
                <a:latin typeface="Corbel" panose="020B0503020204020204" pitchFamily="34" charset="0"/>
                <a:ea typeface="Tahoma" pitchFamily="34" charset="0"/>
                <a:cs typeface="Tahoma" pitchFamily="34" charset="0"/>
              </a:rPr>
              <a:t>Getirileri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99430" y="1861235"/>
            <a:ext cx="9892762" cy="5021055"/>
          </a:xfrm>
          <a:prstGeom prst="rect">
            <a:avLst/>
          </a:prstGeom>
          <a:noFill/>
        </p:spPr>
        <p:txBody>
          <a:bodyPr wrap="square" rtlCol="0">
            <a:spAutoFit/>
          </a:bodyPr>
          <a:lstStyle/>
          <a:p>
            <a:pPr algn="just">
              <a:lnSpc>
                <a:spcPct val="150000"/>
              </a:lnSpc>
            </a:pPr>
            <a:r>
              <a:rPr lang="tr-TR" sz="2400" dirty="0" smtClean="0">
                <a:latin typeface="Arial" panose="020B0604020202020204" pitchFamily="34" charset="0"/>
                <a:cs typeface="Arial" panose="020B0604020202020204" pitchFamily="34" charset="0"/>
              </a:rPr>
              <a:t>“</a:t>
            </a:r>
            <a:r>
              <a:rPr lang="tr-TR" sz="2400" dirty="0">
                <a:latin typeface="Arial" panose="020B0604020202020204" pitchFamily="34" charset="0"/>
                <a:cs typeface="Arial" panose="020B0604020202020204" pitchFamily="34" charset="0"/>
              </a:rPr>
              <a:t>Bir kulun çocuğu vefat ettiği zaman Allah Teâlâ meleklerine: “Kulumun çocuğunu elinden aldınız öyle mi?” diye sorar. Onlar da: Evet, diye cevap verirler. Allah Teâlâ: “Kulumun gönül meyvesini mi kopardınız?” diye sorar. Melekler: Evet, diye cevap verirler. Allah Teâlâ tekrar: “O zaman kulum ne dedi?” diye sorar. Melekler: Sana </a:t>
            </a:r>
            <a:r>
              <a:rPr lang="tr-TR" sz="2400" dirty="0" err="1">
                <a:latin typeface="Arial" panose="020B0604020202020204" pitchFamily="34" charset="0"/>
                <a:cs typeface="Arial" panose="020B0604020202020204" pitchFamily="34" charset="0"/>
              </a:rPr>
              <a:t>hamdetti</a:t>
            </a:r>
            <a:r>
              <a:rPr lang="tr-TR" sz="2400" dirty="0">
                <a:latin typeface="Arial" panose="020B0604020202020204" pitchFamily="34" charset="0"/>
                <a:cs typeface="Arial" panose="020B0604020202020204" pitchFamily="34" charset="0"/>
              </a:rPr>
              <a:t> ve “Biz Allah’tan geldik, Allah’a döneceğiz” dedi, diye cevap verirler. O zaman Allah Teâlâ şöyle buyurur: “Kulum için cennette bir köşk yapın ve ona </a:t>
            </a:r>
            <a:r>
              <a:rPr lang="tr-TR" sz="2400" dirty="0" err="1">
                <a:latin typeface="Arial" panose="020B0604020202020204" pitchFamily="34" charset="0"/>
                <a:cs typeface="Arial" panose="020B0604020202020204" pitchFamily="34" charset="0"/>
              </a:rPr>
              <a:t>hamd</a:t>
            </a:r>
            <a:r>
              <a:rPr lang="tr-TR" sz="2400" dirty="0">
                <a:latin typeface="Arial" panose="020B0604020202020204" pitchFamily="34" charset="0"/>
                <a:cs typeface="Arial" panose="020B0604020202020204" pitchFamily="34" charset="0"/>
              </a:rPr>
              <a:t> köşkü adını verin</a:t>
            </a:r>
            <a:r>
              <a:rPr lang="tr-TR" sz="2400" dirty="0" smtClean="0">
                <a:latin typeface="Arial" panose="020B0604020202020204" pitchFamily="34" charset="0"/>
                <a:cs typeface="Arial" panose="020B0604020202020204" pitchFamily="34" charset="0"/>
              </a:rPr>
              <a:t>.”</a:t>
            </a:r>
            <a:endParaRPr lang="tr-TR" sz="2400" dirty="0">
              <a:latin typeface="Arial" panose="020B0604020202020204" pitchFamily="34" charset="0"/>
              <a:cs typeface="Arial" panose="020B0604020202020204" pitchFamily="34" charset="0"/>
            </a:endParaRPr>
          </a:p>
          <a:p>
            <a:pPr algn="just">
              <a:lnSpc>
                <a:spcPct val="150000"/>
              </a:lnSpc>
            </a:pPr>
            <a:endParaRPr lang="tr-TR" sz="24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274577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27463" y="79460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Anne </a:t>
            </a:r>
            <a:r>
              <a:rPr lang="tr-TR" sz="2800" b="1" dirty="0">
                <a:solidFill>
                  <a:schemeClr val="accent1">
                    <a:lumMod val="75000"/>
                  </a:schemeClr>
                </a:solidFill>
                <a:latin typeface="Corbel" panose="020B0503020204020204" pitchFamily="34" charset="0"/>
                <a:ea typeface="Tahoma" pitchFamily="34" charset="0"/>
                <a:cs typeface="Tahoma" pitchFamily="34" charset="0"/>
              </a:rPr>
              <a:t>ve Babaya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Vefâkâr</a:t>
            </a:r>
            <a:r>
              <a:rPr lang="tr-TR" sz="2800" b="1" dirty="0">
                <a:solidFill>
                  <a:schemeClr val="accent1">
                    <a:lumMod val="75000"/>
                  </a:schemeClr>
                </a:solidFill>
                <a:latin typeface="Corbel" panose="020B0503020204020204" pitchFamily="34" charset="0"/>
                <a:ea typeface="Tahoma" pitchFamily="34" charset="0"/>
                <a:cs typeface="Tahoma" pitchFamily="34" charset="0"/>
              </a:rPr>
              <a:t> Olmak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99582" y="1615202"/>
            <a:ext cx="10116018" cy="5958682"/>
          </a:xfrm>
          <a:prstGeom prst="rect">
            <a:avLst/>
          </a:prstGeom>
          <a:noFill/>
        </p:spPr>
        <p:txBody>
          <a:bodyPr wrap="square" rtlCol="0">
            <a:spAutoFit/>
          </a:bodyPr>
          <a:lstStyle/>
          <a:p>
            <a:endParaRPr lang="tr-TR" sz="2400" dirty="0" smtClean="0">
              <a:latin typeface="Arial" panose="020B0604020202020204" pitchFamily="34" charset="0"/>
              <a:cs typeface="Arial" panose="020B0604020202020204" pitchFamily="34" charset="0"/>
            </a:endParaRPr>
          </a:p>
          <a:p>
            <a:pPr>
              <a:lnSpc>
                <a:spcPct val="150000"/>
              </a:lnSpc>
            </a:pPr>
            <a:endParaRPr lang="tr-TR" sz="2800" dirty="0" smtClean="0">
              <a:latin typeface="Arial" panose="020B0604020202020204" pitchFamily="34" charset="0"/>
              <a:cs typeface="Arial" panose="020B0604020202020204" pitchFamily="34" charset="0"/>
            </a:endParaRPr>
          </a:p>
          <a:p>
            <a:pPr>
              <a:lnSpc>
                <a:spcPct val="150000"/>
              </a:lnSpc>
            </a:pPr>
            <a:r>
              <a:rPr lang="tr-TR" sz="3200" dirty="0" smtClean="0">
                <a:latin typeface="Arial" panose="020B0604020202020204" pitchFamily="34" charset="0"/>
                <a:cs typeface="Arial" panose="020B0604020202020204" pitchFamily="34" charset="0"/>
              </a:rPr>
              <a:t>Baba </a:t>
            </a:r>
            <a:r>
              <a:rPr lang="tr-TR" sz="3200" dirty="0">
                <a:latin typeface="Arial" panose="020B0604020202020204" pitchFamily="34" charset="0"/>
                <a:cs typeface="Arial" panose="020B0604020202020204" pitchFamily="34" charset="0"/>
              </a:rPr>
              <a:t>cennetin orta kapısıdır</a:t>
            </a:r>
            <a:r>
              <a:rPr lang="tr-TR" sz="3200" dirty="0" smtClean="0">
                <a:latin typeface="Arial" panose="020B0604020202020204" pitchFamily="34" charset="0"/>
                <a:cs typeface="Arial" panose="020B0604020202020204" pitchFamily="34" charset="0"/>
              </a:rPr>
              <a:t>.</a:t>
            </a:r>
          </a:p>
          <a:p>
            <a:pPr>
              <a:lnSpc>
                <a:spcPct val="150000"/>
              </a:lnSpc>
            </a:pPr>
            <a:endParaRPr lang="tr-TR" sz="3200" dirty="0" smtClean="0">
              <a:latin typeface="Arial" panose="020B0604020202020204" pitchFamily="34" charset="0"/>
              <a:cs typeface="Arial" panose="020B0604020202020204" pitchFamily="34" charset="0"/>
            </a:endParaRPr>
          </a:p>
          <a:p>
            <a:pPr>
              <a:lnSpc>
                <a:spcPct val="150000"/>
              </a:lnSpc>
            </a:pPr>
            <a:r>
              <a:rPr lang="tr-TR" sz="3200" dirty="0" smtClean="0">
                <a:latin typeface="Arial" panose="020B0604020202020204" pitchFamily="34" charset="0"/>
                <a:cs typeface="Arial" panose="020B0604020202020204" pitchFamily="34" charset="0"/>
              </a:rPr>
              <a:t>Rabbin </a:t>
            </a:r>
            <a:r>
              <a:rPr lang="tr-TR" sz="3200" dirty="0">
                <a:latin typeface="Arial" panose="020B0604020202020204" pitchFamily="34" charset="0"/>
                <a:cs typeface="Arial" panose="020B0604020202020204" pitchFamily="34" charset="0"/>
              </a:rPr>
              <a:t>rızası babanın rızasında, öfkesi ise yine babanın </a:t>
            </a:r>
            <a:r>
              <a:rPr lang="tr-TR" sz="3200" dirty="0" smtClean="0">
                <a:latin typeface="Arial" panose="020B0604020202020204" pitchFamily="34" charset="0"/>
                <a:cs typeface="Arial" panose="020B0604020202020204" pitchFamily="34" charset="0"/>
              </a:rPr>
              <a:t>öfkesindedir.</a:t>
            </a:r>
            <a:endParaRPr lang="tr-TR" sz="3200" dirty="0" smtClean="0">
              <a:latin typeface="Arial" panose="020B0604020202020204" pitchFamily="34" charset="0"/>
              <a:cs typeface="Arial" panose="020B0604020202020204" pitchFamily="34" charset="0"/>
            </a:endParaRPr>
          </a:p>
          <a:p>
            <a:pPr>
              <a:lnSpc>
                <a:spcPct val="150000"/>
              </a:lnSpc>
            </a:pPr>
            <a:endParaRPr lang="tr-TR" sz="2800" dirty="0" smtClean="0">
              <a:latin typeface="Arial" panose="020B0604020202020204" pitchFamily="34" charset="0"/>
              <a:cs typeface="Arial" panose="020B0604020202020204" pitchFamily="34" charset="0"/>
            </a:endParaRPr>
          </a:p>
          <a:p>
            <a:pPr>
              <a:lnSpc>
                <a:spcPct val="150000"/>
              </a:lnSpc>
            </a:pP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8005638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88274" y="96896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Anne ve Babaya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Vefâkâr</a:t>
            </a:r>
            <a:r>
              <a:rPr lang="tr-TR" sz="2800" b="1" dirty="0">
                <a:solidFill>
                  <a:schemeClr val="accent1">
                    <a:lumMod val="75000"/>
                  </a:schemeClr>
                </a:solidFill>
                <a:latin typeface="Corbel" panose="020B0503020204020204" pitchFamily="34" charset="0"/>
                <a:ea typeface="Tahoma" pitchFamily="34" charset="0"/>
                <a:cs typeface="Tahoma" pitchFamily="34" charset="0"/>
              </a:rPr>
              <a:t> Olmak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99524" y="2012333"/>
            <a:ext cx="9892762" cy="6124241"/>
          </a:xfrm>
          <a:prstGeom prst="rect">
            <a:avLst/>
          </a:prstGeom>
          <a:noFill/>
        </p:spPr>
        <p:txBody>
          <a:bodyPr wrap="square" rtlCol="0">
            <a:spAutoFit/>
          </a:bodyPr>
          <a:lstStyle/>
          <a:p>
            <a:pPr algn="just">
              <a:lnSpc>
                <a:spcPct val="150000"/>
              </a:lnSpc>
            </a:pPr>
            <a:endParaRPr lang="tr-TR" sz="2600" dirty="0" smtClean="0">
              <a:latin typeface="Arial" panose="020B0604020202020204" pitchFamily="34" charset="0"/>
              <a:cs typeface="Arial" panose="020B0604020202020204" pitchFamily="34" charset="0"/>
            </a:endParaRPr>
          </a:p>
          <a:p>
            <a:pPr algn="just">
              <a:lnSpc>
                <a:spcPct val="150000"/>
              </a:lnSpc>
            </a:pPr>
            <a:r>
              <a:rPr lang="tr-TR" sz="3200" dirty="0">
                <a:latin typeface="Arial" panose="020B0604020202020204" pitchFamily="34" charset="0"/>
                <a:cs typeface="Arial" panose="020B0604020202020204" pitchFamily="34" charset="0"/>
              </a:rPr>
              <a:t>“</a:t>
            </a:r>
            <a:r>
              <a:rPr lang="tr-TR" sz="3200" dirty="0" err="1">
                <a:latin typeface="Arial" panose="020B0604020202020204" pitchFamily="34" charset="0"/>
                <a:cs typeface="Arial" panose="020B0604020202020204" pitchFamily="34" charset="0"/>
              </a:rPr>
              <a:t>Rasûlullah’a</a:t>
            </a:r>
            <a:r>
              <a:rPr lang="tr-TR" sz="3200" dirty="0">
                <a:latin typeface="Arial" panose="020B0604020202020204" pitchFamily="34" charset="0"/>
                <a:cs typeface="Arial" panose="020B0604020202020204" pitchFamily="34" charset="0"/>
              </a:rPr>
              <a:t> hangi amelin yüce Allah’a daha sevimli olduğu sorulunca “vaktinde kılınan namaz” demiş, sonra hangisi diye sorulunca “ana babaya iyilik” demiş, sonra hangisi diye sorulunca “Allah yolunda </a:t>
            </a:r>
            <a:r>
              <a:rPr lang="tr-TR" sz="3200" dirty="0" err="1">
                <a:latin typeface="Arial" panose="020B0604020202020204" pitchFamily="34" charset="0"/>
                <a:cs typeface="Arial" panose="020B0604020202020204" pitchFamily="34" charset="0"/>
              </a:rPr>
              <a:t>cihad</a:t>
            </a:r>
            <a:r>
              <a:rPr lang="tr-TR" sz="3200" dirty="0">
                <a:latin typeface="Arial" panose="020B0604020202020204" pitchFamily="34" charset="0"/>
                <a:cs typeface="Arial" panose="020B0604020202020204" pitchFamily="34" charset="0"/>
              </a:rPr>
              <a:t>” demiştir.”</a:t>
            </a:r>
            <a:endParaRPr lang="tr-TR" sz="3200" dirty="0" smtClean="0">
              <a:latin typeface="Arial" panose="020B0604020202020204" pitchFamily="34" charset="0"/>
              <a:cs typeface="Arial" panose="020B0604020202020204" pitchFamily="34" charset="0"/>
            </a:endParaRPr>
          </a:p>
          <a:p>
            <a:pPr algn="just">
              <a:lnSpc>
                <a:spcPct val="150000"/>
              </a:lnSpc>
            </a:pPr>
            <a:r>
              <a:rPr lang="tr-TR" sz="2600" dirty="0" smtClean="0">
                <a:latin typeface="Arial" panose="020B0604020202020204" pitchFamily="34" charset="0"/>
                <a:cs typeface="Arial" panose="020B0604020202020204" pitchFamily="34" charset="0"/>
              </a:rPr>
              <a:t> </a:t>
            </a:r>
            <a:br>
              <a:rPr lang="tr-TR" sz="2600" dirty="0" smtClean="0">
                <a:latin typeface="Arial" panose="020B0604020202020204" pitchFamily="34" charset="0"/>
                <a:cs typeface="Arial" panose="020B0604020202020204" pitchFamily="34" charset="0"/>
              </a:rPr>
            </a:br>
            <a:r>
              <a:rPr lang="tr-TR" sz="2600" dirty="0" smtClean="0"/>
              <a:t/>
            </a:r>
            <a:br>
              <a:rPr lang="tr-TR" sz="2600" dirty="0" smtClean="0"/>
            </a:br>
            <a:endParaRPr lang="tr-TR" sz="2600" dirty="0"/>
          </a:p>
        </p:txBody>
      </p:sp>
    </p:spTree>
    <p:extLst>
      <p:ext uri="{BB962C8B-B14F-4D97-AF65-F5344CB8AC3E}">
        <p14:creationId xmlns:p14="http://schemas.microsoft.com/office/powerpoint/2010/main" val="3442261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785152"/>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Anne ve Babaya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Vefâkâr</a:t>
            </a:r>
            <a:r>
              <a:rPr lang="tr-TR" sz="2800" b="1" dirty="0">
                <a:solidFill>
                  <a:schemeClr val="accent1">
                    <a:lumMod val="75000"/>
                  </a:schemeClr>
                </a:solidFill>
                <a:latin typeface="Corbel" panose="020B0503020204020204" pitchFamily="34" charset="0"/>
                <a:ea typeface="Tahoma" pitchFamily="34" charset="0"/>
                <a:cs typeface="Tahoma" pitchFamily="34" charset="0"/>
              </a:rPr>
              <a:t> Olmak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83112" y="2064586"/>
            <a:ext cx="9925398" cy="4158190"/>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a:t>
            </a:r>
            <a:r>
              <a:rPr lang="tr-TR" sz="2800" dirty="0" err="1">
                <a:latin typeface="Arial" panose="020B0604020202020204" pitchFamily="34" charset="0"/>
                <a:cs typeface="Arial" panose="020B0604020202020204" pitchFamily="34" charset="0"/>
              </a:rPr>
              <a:t>Rasûlullah</a:t>
            </a:r>
            <a:r>
              <a:rPr lang="tr-TR" sz="2800" dirty="0">
                <a:latin typeface="Arial" panose="020B0604020202020204" pitchFamily="34" charset="0"/>
                <a:cs typeface="Arial" panose="020B0604020202020204" pitchFamily="34" charset="0"/>
              </a:rPr>
              <a:t> “Burnu yerde sürünsün, burnu yerde sürünsün, burnu yerde sürünsün.” deyince ‘Kimin ya </a:t>
            </a:r>
            <a:r>
              <a:rPr lang="tr-TR" sz="2800" dirty="0" err="1">
                <a:latin typeface="Arial" panose="020B0604020202020204" pitchFamily="34" charset="0"/>
                <a:cs typeface="Arial" panose="020B0604020202020204" pitchFamily="34" charset="0"/>
              </a:rPr>
              <a:t>Rasulallah</a:t>
            </a:r>
            <a:r>
              <a:rPr lang="tr-TR" sz="2800" dirty="0">
                <a:latin typeface="Arial" panose="020B0604020202020204" pitchFamily="34" charset="0"/>
                <a:cs typeface="Arial" panose="020B0604020202020204" pitchFamily="34" charset="0"/>
              </a:rPr>
              <a:t>?” diye sorulmuştur. Bunun üzerine Peygamberimiz sözünü şöyle açıklamıştır:  “Ana ve babasına yahut bunlardan birine yaşlılık zamanlarında kavuşup da cennete girmeyen kişi</a:t>
            </a:r>
            <a:r>
              <a:rPr lang="tr-TR" sz="2800" dirty="0" smtClean="0">
                <a:latin typeface="Arial" panose="020B0604020202020204" pitchFamily="34" charset="0"/>
                <a:cs typeface="Arial" panose="020B0604020202020204" pitchFamily="34" charset="0"/>
              </a:rPr>
              <a:t>.”</a:t>
            </a:r>
          </a:p>
          <a:p>
            <a:pPr algn="just">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3547889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971905"/>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Anne ve Babaya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Vefâkâr</a:t>
            </a:r>
            <a:r>
              <a:rPr lang="tr-TR" sz="2800" b="1" dirty="0">
                <a:solidFill>
                  <a:schemeClr val="accent1">
                    <a:lumMod val="75000"/>
                  </a:schemeClr>
                </a:solidFill>
                <a:latin typeface="Corbel" panose="020B0503020204020204" pitchFamily="34" charset="0"/>
                <a:ea typeface="Tahoma" pitchFamily="34" charset="0"/>
                <a:cs typeface="Tahoma" pitchFamily="34" charset="0"/>
              </a:rPr>
              <a:t> Olmak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83112" y="2325843"/>
            <a:ext cx="9925398" cy="4158190"/>
          </a:xfrm>
          <a:prstGeom prst="rect">
            <a:avLst/>
          </a:prstGeom>
          <a:noFill/>
        </p:spPr>
        <p:txBody>
          <a:bodyPr wrap="square" rtlCol="0">
            <a:spAutoFit/>
          </a:bodyPr>
          <a:lstStyle/>
          <a:p>
            <a:pPr algn="just">
              <a:lnSpc>
                <a:spcPct val="150000"/>
              </a:lnSpc>
            </a:pPr>
            <a:r>
              <a:rPr lang="tr-TR" sz="2800" dirty="0" err="1" smtClean="0">
                <a:latin typeface="Arial" panose="020B0604020202020204" pitchFamily="34" charset="0"/>
                <a:cs typeface="Arial" panose="020B0604020202020204" pitchFamily="34" charset="0"/>
              </a:rPr>
              <a:t>Rasûlullah</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büyük günahların en ağırları arasında Allah’a şirk koşmaktan hemen sonra ikinci sırada anne-babaya itaatsizliği zikretmiştir. </a:t>
            </a:r>
            <a:r>
              <a:rPr lang="tr-TR" sz="2800" dirty="0" smtClean="0">
                <a:latin typeface="Arial" panose="020B0604020202020204" pitchFamily="34" charset="0"/>
                <a:cs typeface="Arial" panose="020B0604020202020204" pitchFamily="34" charset="0"/>
              </a:rPr>
              <a:t> </a:t>
            </a:r>
          </a:p>
          <a:p>
            <a:pPr algn="just">
              <a:lnSpc>
                <a:spcPct val="150000"/>
              </a:lnSpc>
            </a:pPr>
            <a:r>
              <a:rPr lang="tr-TR" sz="2800" dirty="0">
                <a:latin typeface="Arial" panose="020B0604020202020204" pitchFamily="34" charset="0"/>
                <a:cs typeface="Arial" panose="020B0604020202020204" pitchFamily="34" charset="0"/>
              </a:rPr>
              <a:t>“İyiliklerin en güzeli, evlâdın baba dostlarının aileleri ile (dostluk) bağlarını sürdürmesi ve gözetmesidir.”</a:t>
            </a:r>
            <a:endParaRPr lang="tr-TR" sz="2800" dirty="0">
              <a:latin typeface="Arial" panose="020B0604020202020204" pitchFamily="34" charset="0"/>
              <a:cs typeface="Arial" panose="020B0604020202020204" pitchFamily="34" charset="0"/>
            </a:endParaRPr>
          </a:p>
          <a:p>
            <a:pPr algn="just">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722553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41578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Eşlere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Vefâkâr</a:t>
            </a:r>
            <a:r>
              <a:rPr lang="tr-TR" sz="2800" b="1" dirty="0">
                <a:solidFill>
                  <a:schemeClr val="accent1">
                    <a:lumMod val="75000"/>
                  </a:schemeClr>
                </a:solidFill>
                <a:latin typeface="Corbel" panose="020B0503020204020204" pitchFamily="34" charset="0"/>
                <a:ea typeface="Tahoma" pitchFamily="34" charset="0"/>
                <a:cs typeface="Tahoma" pitchFamily="34" charset="0"/>
              </a:rPr>
              <a:t> Olmak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83112" y="1724951"/>
            <a:ext cx="9925398" cy="5450851"/>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Peygamber </a:t>
            </a:r>
            <a:r>
              <a:rPr lang="tr-TR" sz="2800" dirty="0">
                <a:latin typeface="Arial" panose="020B0604020202020204" pitchFamily="34" charset="0"/>
                <a:cs typeface="Arial" panose="020B0604020202020204" pitchFamily="34" charset="0"/>
              </a:rPr>
              <a:t>Efendimiz sık sık Hz. Hatice’yi anar, bazen bir koyun kesip Hz. Hatice’nin arkadaşlarına bu koyunun etlerini </a:t>
            </a:r>
            <a:r>
              <a:rPr lang="tr-TR" sz="2800" dirty="0" smtClean="0">
                <a:latin typeface="Arial" panose="020B0604020202020204" pitchFamily="34" charset="0"/>
                <a:cs typeface="Arial" panose="020B0604020202020204" pitchFamily="34" charset="0"/>
              </a:rPr>
              <a:t>dağıtırdı.</a:t>
            </a:r>
          </a:p>
          <a:p>
            <a:pPr algn="just">
              <a:lnSpc>
                <a:spcPct val="150000"/>
              </a:lnSpc>
            </a:pPr>
            <a:r>
              <a:rPr lang="tr-TR" sz="2800" dirty="0">
                <a:latin typeface="Arial" panose="020B0604020202020204" pitchFamily="34" charset="0"/>
                <a:cs typeface="Arial" panose="020B0604020202020204" pitchFamily="34" charset="0"/>
              </a:rPr>
              <a:t>Hz. Hatice’nin kendisine yaptığı iyilikleri şöyle saymıştır: “Kimse bana inanmazken o bana inanmıştı, insanlar beni yalanlarken o beni tasdik etmişti, insanlar bana yardım etmezken o bana malıyla yardım etmişti</a:t>
            </a:r>
            <a:endParaRPr lang="tr-TR" sz="2800" dirty="0">
              <a:latin typeface="Arial" panose="020B0604020202020204" pitchFamily="34" charset="0"/>
              <a:cs typeface="Arial" panose="020B0604020202020204" pitchFamily="34" charset="0"/>
            </a:endParaRPr>
          </a:p>
          <a:p>
            <a:pPr algn="just">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7772740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41578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Eşlere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Vefâkâr</a:t>
            </a:r>
            <a:r>
              <a:rPr lang="tr-TR" sz="2800" b="1" dirty="0">
                <a:solidFill>
                  <a:schemeClr val="accent1">
                    <a:lumMod val="75000"/>
                  </a:schemeClr>
                </a:solidFill>
                <a:latin typeface="Corbel" panose="020B0503020204020204" pitchFamily="34" charset="0"/>
                <a:ea typeface="Tahoma" pitchFamily="34" charset="0"/>
                <a:cs typeface="Tahoma" pitchFamily="34" charset="0"/>
              </a:rPr>
              <a:t> Olmak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83112" y="1724951"/>
            <a:ext cx="9925398" cy="4158190"/>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a:t>
            </a:r>
            <a:r>
              <a:rPr lang="tr-TR" sz="2800" dirty="0">
                <a:latin typeface="Arial" panose="020B0604020202020204" pitchFamily="34" charset="0"/>
                <a:cs typeface="Arial" panose="020B0604020202020204" pitchFamily="34" charset="0"/>
              </a:rPr>
              <a:t>En hayırlınız hanımlarına karşı en hayırlı olanınızdır.”  </a:t>
            </a:r>
            <a:endParaRPr lang="tr-TR" sz="2800" dirty="0" smtClean="0">
              <a:latin typeface="Arial" panose="020B0604020202020204" pitchFamily="34" charset="0"/>
              <a:cs typeface="Arial" panose="020B0604020202020204" pitchFamily="34" charset="0"/>
            </a:endParaRP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“Müminlerin </a:t>
            </a:r>
            <a:r>
              <a:rPr lang="tr-TR" sz="2800" dirty="0">
                <a:latin typeface="Arial" panose="020B0604020202020204" pitchFamily="34" charset="0"/>
                <a:cs typeface="Arial" panose="020B0604020202020204" pitchFamily="34" charset="0"/>
              </a:rPr>
              <a:t>iman bakımından en mükemmel olanları, ahlâk bakımından en güzel olan ve ailelerine karşı en lütufkâr ve yumuşak olanlarıdır.</a:t>
            </a:r>
            <a:endParaRPr lang="tr-TR" sz="2800" dirty="0">
              <a:latin typeface="Arial" panose="020B0604020202020204" pitchFamily="34" charset="0"/>
              <a:cs typeface="Arial" panose="020B0604020202020204" pitchFamily="34" charset="0"/>
            </a:endParaRPr>
          </a:p>
          <a:p>
            <a:pPr algn="just">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8368004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343937"/>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Eşlere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Vefâkâr</a:t>
            </a:r>
            <a:r>
              <a:rPr lang="tr-TR" sz="2800" b="1" dirty="0">
                <a:solidFill>
                  <a:schemeClr val="accent1">
                    <a:lumMod val="75000"/>
                  </a:schemeClr>
                </a:solidFill>
                <a:latin typeface="Corbel" panose="020B0503020204020204" pitchFamily="34" charset="0"/>
                <a:ea typeface="Tahoma" pitchFamily="34" charset="0"/>
                <a:cs typeface="Tahoma" pitchFamily="34" charset="0"/>
              </a:rPr>
              <a:t> Olmak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83112" y="1502882"/>
            <a:ext cx="9925398" cy="6097182"/>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a:t>
            </a:r>
            <a:r>
              <a:rPr lang="tr-TR" sz="2800" dirty="0">
                <a:latin typeface="Arial" panose="020B0604020202020204" pitchFamily="34" charset="0"/>
                <a:cs typeface="Arial" panose="020B0604020202020204" pitchFamily="34" charset="0"/>
              </a:rPr>
              <a:t>Bana cehennem gösterildi. Cehennem halkının çoğunun </a:t>
            </a:r>
            <a:r>
              <a:rPr lang="tr-TR" sz="2800" dirty="0" err="1">
                <a:latin typeface="Arial" panose="020B0604020202020204" pitchFamily="34" charset="0"/>
                <a:cs typeface="Arial" panose="020B0604020202020204" pitchFamily="34" charset="0"/>
              </a:rPr>
              <a:t>küfr</a:t>
            </a:r>
            <a:r>
              <a:rPr lang="tr-TR" sz="2800" dirty="0">
                <a:latin typeface="Arial" panose="020B0604020202020204" pitchFamily="34" charset="0"/>
                <a:cs typeface="Arial" panose="020B0604020202020204" pitchFamily="34" charset="0"/>
              </a:rPr>
              <a:t> eden (nankör) kadınlar olduğunu gördüm.” Bunun üzerine: Onlar Allah'a mı </a:t>
            </a:r>
            <a:r>
              <a:rPr lang="tr-TR" sz="2800" dirty="0" err="1">
                <a:latin typeface="Arial" panose="020B0604020202020204" pitchFamily="34" charset="0"/>
                <a:cs typeface="Arial" panose="020B0604020202020204" pitchFamily="34" charset="0"/>
              </a:rPr>
              <a:t>küfr</a:t>
            </a:r>
            <a:r>
              <a:rPr lang="tr-TR" sz="2800" dirty="0">
                <a:latin typeface="Arial" panose="020B0604020202020204" pitchFamily="34" charset="0"/>
                <a:cs typeface="Arial" panose="020B0604020202020204" pitchFamily="34" charset="0"/>
              </a:rPr>
              <a:t> (inkâr) ederler? diye soruldu. Peygamberimiz (sav): “Onlar kocalarına nankör davranırlar, yapılan iyiliğe karşı nankörlük ederler. Birisine uzun bir zaman ihsan etsen de (iyi davransan da) sonra senden (hoşuna gitmeyen) bir şey görse (duygusal davranarak), “Ben senden hiç bir hayır görmedim” deyiverir.”.</a:t>
            </a:r>
            <a:endParaRPr lang="tr-TR" sz="2800" dirty="0">
              <a:latin typeface="Arial" panose="020B0604020202020204" pitchFamily="34" charset="0"/>
              <a:cs typeface="Arial" panose="020B0604020202020204" pitchFamily="34" charset="0"/>
            </a:endParaRPr>
          </a:p>
          <a:p>
            <a:pPr algn="just">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69756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DERS İZLENCESİ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5" y="2318273"/>
            <a:ext cx="5866410" cy="496996"/>
          </a:xfrm>
          <a:prstGeom prst="rect">
            <a:avLst/>
          </a:prstGeom>
          <a:noFill/>
        </p:spPr>
        <p:txBody>
          <a:bodyPr wrap="square" rtlCol="0">
            <a:spAutoFit/>
          </a:bodyPr>
          <a:lstStyle/>
          <a:p>
            <a:pPr lvl="1" algn="just">
              <a:lnSpc>
                <a:spcPct val="150000"/>
              </a:lnSpc>
              <a:buFont typeface="+mj-lt"/>
              <a:buAutoNum type="arabicPeriod"/>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ŞÜKÜR</a:t>
            </a:r>
            <a:endParaRPr lang="tr-TR" sz="20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133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4949" y="2269086"/>
            <a:ext cx="299085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41146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81764" y="832998"/>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VEFA</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2521131" y="2579505"/>
            <a:ext cx="6716224" cy="2123658"/>
          </a:xfrm>
          <a:prstGeom prst="rect">
            <a:avLst/>
          </a:prstGeom>
          <a:noFill/>
        </p:spPr>
        <p:txBody>
          <a:bodyPr wrap="square" rtlCol="0">
            <a:spAutoFit/>
          </a:bodyPr>
          <a:lstStyle/>
          <a:p>
            <a:pPr algn="just" rtl="1">
              <a:lnSpc>
                <a:spcPct val="150000"/>
              </a:lnSpc>
            </a:pPr>
            <a:r>
              <a:rPr lang="ar-SA" sz="5000" b="1" dirty="0">
                <a:latin typeface="Traditional Arabic" panose="02020603050405020304" pitchFamily="18" charset="-78"/>
                <a:cs typeface="Traditional Arabic" panose="02020603050405020304" pitchFamily="18" charset="-78"/>
              </a:rPr>
              <a:t>الْوالِدُ أَوْسطُ أَبْوابِ </a:t>
            </a:r>
            <a:r>
              <a:rPr lang="ar-SA" sz="5000" b="1" dirty="0" smtClean="0">
                <a:latin typeface="Traditional Arabic" panose="02020603050405020304" pitchFamily="18" charset="-78"/>
                <a:cs typeface="Traditional Arabic" panose="02020603050405020304" pitchFamily="18" charset="-78"/>
              </a:rPr>
              <a:t>الجَنَّةِ</a:t>
            </a:r>
            <a:endParaRPr lang="tr-TR" sz="5000" b="1" dirty="0" smtClean="0">
              <a:latin typeface="Traditional Arabic" panose="02020603050405020304" pitchFamily="18" charset="-78"/>
              <a:cs typeface="Traditional Arabic" panose="02020603050405020304" pitchFamily="18" charset="-78"/>
            </a:endParaRPr>
          </a:p>
          <a:p>
            <a:pPr algn="just" rtl="1">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8117182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42575" y="742354"/>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ŞÜKÜR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1567543" y="2801573"/>
            <a:ext cx="8113950" cy="2080698"/>
          </a:xfrm>
          <a:prstGeom prst="rect">
            <a:avLst/>
          </a:prstGeom>
          <a:noFill/>
        </p:spPr>
        <p:txBody>
          <a:bodyPr wrap="square" rtlCol="0">
            <a:spAutoFit/>
          </a:bodyPr>
          <a:lstStyle/>
          <a:p>
            <a:pPr algn="just" rtl="1">
              <a:lnSpc>
                <a:spcPct val="150000"/>
              </a:lnSpc>
            </a:pPr>
            <a:r>
              <a:rPr lang="ar-SA" sz="5000" b="1" dirty="0">
                <a:latin typeface="Traditional Arabic" panose="02020603050405020304" pitchFamily="18" charset="-78"/>
                <a:cs typeface="Traditional Arabic" panose="02020603050405020304" pitchFamily="18" charset="-78"/>
              </a:rPr>
              <a:t>مَنْ لاَ يَشْكُرِ النَّاسَ لاَ يَشْكُرِ </a:t>
            </a:r>
            <a:r>
              <a:rPr lang="ar-SA" sz="5000" b="1" dirty="0" smtClean="0">
                <a:latin typeface="Traditional Arabic" panose="02020603050405020304" pitchFamily="18" charset="-78"/>
                <a:cs typeface="Traditional Arabic" panose="02020603050405020304" pitchFamily="18" charset="-78"/>
              </a:rPr>
              <a:t>اللَّهَ</a:t>
            </a:r>
            <a:endParaRPr lang="tr-TR" sz="5000" b="1" dirty="0" smtClean="0">
              <a:latin typeface="Traditional Arabic" panose="02020603050405020304" pitchFamily="18" charset="-78"/>
              <a:cs typeface="Traditional Arabic" panose="02020603050405020304" pitchFamily="18" charset="-78"/>
            </a:endParaRPr>
          </a:p>
          <a:p>
            <a:pPr algn="just" rtl="1">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7762780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88052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KARDEŞLİK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1600636" y="2382461"/>
            <a:ext cx="7787379" cy="2123658"/>
          </a:xfrm>
          <a:prstGeom prst="rect">
            <a:avLst/>
          </a:prstGeom>
          <a:noFill/>
        </p:spPr>
        <p:txBody>
          <a:bodyPr wrap="square" rtlCol="0">
            <a:spAutoFit/>
          </a:bodyPr>
          <a:lstStyle/>
          <a:p>
            <a:pPr algn="just" rtl="1">
              <a:lnSpc>
                <a:spcPct val="150000"/>
              </a:lnSpc>
            </a:pPr>
            <a:r>
              <a:rPr lang="ar-SA" sz="5000" b="1" dirty="0">
                <a:latin typeface="Traditional Arabic" panose="02020603050405020304" pitchFamily="18" charset="-78"/>
                <a:cs typeface="Traditional Arabic" panose="02020603050405020304" pitchFamily="18" charset="-78"/>
              </a:rPr>
              <a:t>الْمُؤْمنُ للْمُؤْمِن كَالْبُنْيَانِ يَشدُّ بعْضُهُ </a:t>
            </a:r>
            <a:r>
              <a:rPr lang="ar-SA" sz="5000" b="1" dirty="0" smtClean="0">
                <a:latin typeface="Traditional Arabic" panose="02020603050405020304" pitchFamily="18" charset="-78"/>
                <a:cs typeface="Traditional Arabic" panose="02020603050405020304" pitchFamily="18" charset="-78"/>
              </a:rPr>
              <a:t>بَعْضاً</a:t>
            </a:r>
            <a:endParaRPr lang="tr-TR" sz="5000" b="1" dirty="0" smtClean="0">
              <a:latin typeface="Traditional Arabic" panose="02020603050405020304" pitchFamily="18" charset="-78"/>
              <a:cs typeface="Traditional Arabic" panose="02020603050405020304" pitchFamily="18" charset="-78"/>
            </a:endParaRPr>
          </a:p>
          <a:p>
            <a:pPr algn="just" rtl="1">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9588953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07890" y="298217"/>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VEFA</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42736" y="1729228"/>
            <a:ext cx="10006149" cy="5823454"/>
          </a:xfrm>
          <a:prstGeom prst="rect">
            <a:avLst/>
          </a:prstGeom>
          <a:noFill/>
        </p:spPr>
        <p:txBody>
          <a:bodyPr wrap="square" rtlCol="0">
            <a:spAutoFit/>
          </a:bodyPr>
          <a:lstStyle/>
          <a:p>
            <a:pPr algn="just" rtl="1">
              <a:lnSpc>
                <a:spcPct val="150000"/>
              </a:lnSpc>
            </a:pPr>
            <a:r>
              <a:rPr lang="ar-SA" sz="3600" b="1" dirty="0">
                <a:latin typeface="Traditional Arabic" panose="02020603050405020304" pitchFamily="18" charset="-78"/>
                <a:cs typeface="Traditional Arabic" panose="02020603050405020304" pitchFamily="18" charset="-78"/>
              </a:rPr>
              <a:t>معَنْ عَائِشَةَ (رَضِيَ اللَّهُ عَنْهَا) قَالَتْ: مَا غِرْتُ عَلَى أَحَدٍ مِنْ نِسَاءِ النَّبِيِّ (صَلَّى اللَّهُ عَلَيْهِ وَ سَلَّمْ) مَا غِرْتُ عَلَى خَدِيجَةَ وَمَا رَأَيْتُهَا، وَلَكِنْ كَانَ النَّبِيُّ (صَلَّى اللَّهُ عَلَيْهِ وَ سَلَّمْ) يُكْثِرُ ذِكْرَهَا، وَرُبَّمَا ذَبَحَ الشَّاةَ، ثُمَّ يُقَطِّعُهَا أَعْضَاءً، ثُمَّ يَبْعَثُهَا فِى صَدَائِقِ خَدِيجَةَ، فَرُبَّمَا قُلْتُ لَهُ: كَأَنَّهُ لَمْ يَكُنْ فِى الدُّنْيَا امْرَأَةٌ إِلاَّ خَدِيجَةُ، فَيَقُولُ: “إِنَّهَا كَانَتْ وَكَانَتْ</a:t>
            </a:r>
            <a:endParaRPr lang="tr-TR" sz="3600" b="1" dirty="0" smtClean="0">
              <a:latin typeface="Traditional Arabic" panose="02020603050405020304" pitchFamily="18" charset="-78"/>
              <a:cs typeface="Traditional Arabic" panose="02020603050405020304" pitchFamily="18" charset="-78"/>
            </a:endParaRPr>
          </a:p>
          <a:p>
            <a:pPr algn="just" rtl="1">
              <a:lnSpc>
                <a:spcPct val="150000"/>
              </a:lnSpc>
            </a:pPr>
            <a:r>
              <a:rPr lang="tr-TR" sz="3600" dirty="0" smtClean="0"/>
              <a:t/>
            </a:r>
            <a:br>
              <a:rPr lang="tr-TR" sz="3600" dirty="0" smtClean="0"/>
            </a:br>
            <a:endParaRPr lang="tr-TR" sz="36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293079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42575" y="742354"/>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MERHAMET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1567543" y="2801573"/>
            <a:ext cx="8113950" cy="2123658"/>
          </a:xfrm>
          <a:prstGeom prst="rect">
            <a:avLst/>
          </a:prstGeom>
          <a:noFill/>
        </p:spPr>
        <p:txBody>
          <a:bodyPr wrap="square" rtlCol="0">
            <a:spAutoFit/>
          </a:bodyPr>
          <a:lstStyle/>
          <a:p>
            <a:pPr algn="just" rtl="1">
              <a:lnSpc>
                <a:spcPct val="150000"/>
              </a:lnSpc>
            </a:pPr>
            <a:r>
              <a:rPr lang="ar-SA" sz="5000" b="1" dirty="0">
                <a:latin typeface="Traditional Arabic" panose="02020603050405020304" pitchFamily="18" charset="-78"/>
                <a:cs typeface="Traditional Arabic" panose="02020603050405020304" pitchFamily="18" charset="-78"/>
              </a:rPr>
              <a:t>مَن لا يَرْحمْ لاَ </a:t>
            </a:r>
            <a:r>
              <a:rPr lang="ar-SA" sz="5000" b="1" dirty="0" smtClean="0">
                <a:latin typeface="Traditional Arabic" panose="02020603050405020304" pitchFamily="18" charset="-78"/>
                <a:cs typeface="Traditional Arabic" panose="02020603050405020304" pitchFamily="18" charset="-78"/>
              </a:rPr>
              <a:t>يُرْحَمْ</a:t>
            </a:r>
            <a:endParaRPr lang="tr-TR" sz="5000" b="1" dirty="0" smtClean="0">
              <a:latin typeface="Traditional Arabic" panose="02020603050405020304" pitchFamily="18" charset="-78"/>
              <a:cs typeface="Traditional Arabic" panose="02020603050405020304" pitchFamily="18" charset="-78"/>
            </a:endParaRPr>
          </a:p>
          <a:p>
            <a:pPr algn="just" rtl="1">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8708576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261257" y="2343638"/>
            <a:ext cx="9772559" cy="2217082"/>
          </a:xfrm>
          <a:prstGeom prst="rect">
            <a:avLst/>
          </a:prstGeom>
          <a:noFill/>
        </p:spPr>
        <p:txBody>
          <a:bodyPr wrap="square" rtlCol="0">
            <a:spAutoFit/>
          </a:bodyPr>
          <a:lstStyle/>
          <a:p>
            <a:pPr algn="just">
              <a:lnSpc>
                <a:spcPct val="150000"/>
              </a:lnSpc>
              <a:spcBef>
                <a:spcPts val="600"/>
              </a:spcBef>
              <a:spcAft>
                <a:spcPts val="600"/>
              </a:spcAft>
            </a:pPr>
            <a:r>
              <a:rPr lang="tr-TR" sz="3200" dirty="0" smtClean="0">
                <a:latin typeface="Arial" panose="020B0604020202020204" pitchFamily="34" charset="0"/>
                <a:cs typeface="Arial" panose="020B0604020202020204" pitchFamily="34" charset="0"/>
              </a:rPr>
              <a:t>Kaynak: Kur’an </a:t>
            </a:r>
            <a:r>
              <a:rPr lang="tr-TR" sz="3200" dirty="0">
                <a:latin typeface="Arial" panose="020B0604020202020204" pitchFamily="34" charset="0"/>
                <a:cs typeface="Arial" panose="020B0604020202020204" pitchFamily="34" charset="0"/>
              </a:rPr>
              <a:t>ve Sünnette İman-Ahlak </a:t>
            </a:r>
            <a:r>
              <a:rPr lang="tr-TR" sz="3200" dirty="0" smtClean="0">
                <a:latin typeface="Arial" panose="020B0604020202020204" pitchFamily="34" charset="0"/>
                <a:cs typeface="Arial" panose="020B0604020202020204" pitchFamily="34" charset="0"/>
              </a:rPr>
              <a:t>Bütünlüğü, Mehmet Ali </a:t>
            </a:r>
            <a:r>
              <a:rPr lang="tr-TR" sz="3200" dirty="0" err="1" smtClean="0">
                <a:latin typeface="Arial" panose="020B0604020202020204" pitchFamily="34" charset="0"/>
                <a:cs typeface="Arial" panose="020B0604020202020204" pitchFamily="34" charset="0"/>
              </a:rPr>
              <a:t>Çalgan</a:t>
            </a:r>
            <a:r>
              <a:rPr lang="tr-TR" sz="3200" dirty="0" smtClean="0">
                <a:latin typeface="Arial" panose="020B0604020202020204" pitchFamily="34" charset="0"/>
                <a:cs typeface="Arial" panose="020B0604020202020204" pitchFamily="34" charset="0"/>
              </a:rPr>
              <a:t>, Diyanet İşleri Başkanlığı Yayınları</a:t>
            </a:r>
            <a:endParaRPr lang="tr-TR" sz="32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5694571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1028" name="Picture 4" descr="Resulullah (sav)'ın hadis hadis oruç günlüğü | Siyer-i Neb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950" y="11496"/>
            <a:ext cx="11351614" cy="6921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694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Şükür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65760" y="1724298"/>
            <a:ext cx="9836331" cy="7848302"/>
          </a:xfrm>
          <a:prstGeom prst="rect">
            <a:avLst/>
          </a:prstGeom>
          <a:noFill/>
        </p:spPr>
        <p:txBody>
          <a:bodyPr wrap="square" rtlCol="0">
            <a:spAutoFit/>
          </a:bodyPr>
          <a:lstStyle/>
          <a:p>
            <a:pPr algn="just">
              <a:lnSpc>
                <a:spcPct val="150000"/>
              </a:lnSpc>
            </a:pPr>
            <a:r>
              <a:rPr lang="fi-FI" sz="2800" dirty="0" smtClean="0">
                <a:latin typeface="Arial" panose="020B0604020202020204" pitchFamily="34" charset="0"/>
                <a:cs typeface="Arial" panose="020B0604020202020204" pitchFamily="34" charset="0"/>
              </a:rPr>
              <a:t>Şükür </a:t>
            </a:r>
            <a:r>
              <a:rPr lang="fi-FI" sz="2800" dirty="0">
                <a:latin typeface="Arial" panose="020B0604020202020204" pitchFamily="34" charset="0"/>
                <a:cs typeface="Arial" panose="020B0604020202020204" pitchFamily="34" charset="0"/>
              </a:rPr>
              <a:t>kelimesinin lügat mânâsı bir şeyi açmak, zıt anlamlısı olan küfür kelimesinin lügat mânâsı ise </a:t>
            </a:r>
            <a:r>
              <a:rPr lang="fi-FI" sz="2800" dirty="0" smtClean="0">
                <a:latin typeface="Arial" panose="020B0604020202020204" pitchFamily="34" charset="0"/>
                <a:cs typeface="Arial" panose="020B0604020202020204" pitchFamily="34" charset="0"/>
              </a:rPr>
              <a:t>örtmektir</a:t>
            </a:r>
            <a:endParaRPr lang="tr-TR" sz="2800" dirty="0" smtClean="0">
              <a:latin typeface="Arial" panose="020B0604020202020204" pitchFamily="34" charset="0"/>
              <a:cs typeface="Arial" panose="020B0604020202020204" pitchFamily="34" charset="0"/>
            </a:endParaRPr>
          </a:p>
          <a:p>
            <a:pPr algn="just">
              <a:lnSpc>
                <a:spcPct val="150000"/>
              </a:lnSpc>
            </a:pP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İman </a:t>
            </a:r>
            <a:r>
              <a:rPr lang="tr-TR" sz="2800" dirty="0">
                <a:latin typeface="Arial" panose="020B0604020202020204" pitchFamily="34" charset="0"/>
                <a:cs typeface="Arial" panose="020B0604020202020204" pitchFamily="34" charset="0"/>
              </a:rPr>
              <a:t>etmek, aslında şükretmek demektir, inkâr etmek de aslında nankörlük etmektir. </a:t>
            </a:r>
            <a:r>
              <a:rPr lang="tr-TR" sz="2800" dirty="0" smtClean="0">
                <a:latin typeface="Arial" panose="020B0604020202020204" pitchFamily="34" charset="0"/>
                <a:cs typeface="Arial" panose="020B0604020202020204" pitchFamily="34" charset="0"/>
              </a:rPr>
              <a:t>İman-ahlâk </a:t>
            </a:r>
            <a:r>
              <a:rPr lang="tr-TR" sz="2800" dirty="0">
                <a:latin typeface="Arial" panose="020B0604020202020204" pitchFamily="34" charset="0"/>
                <a:cs typeface="Arial" panose="020B0604020202020204" pitchFamily="34" charset="0"/>
              </a:rPr>
              <a:t>ilişkisi, şükür özelinde, eş anlamlılığa yakın seviyede, son derece iç içe geçmiş bir haldedir.</a:t>
            </a:r>
            <a:endParaRPr lang="tr-TR" sz="2800" dirty="0" smtClean="0">
              <a:latin typeface="Arial" panose="020B0604020202020204" pitchFamily="34" charset="0"/>
              <a:cs typeface="Arial" panose="020B0604020202020204" pitchFamily="34" charset="0"/>
            </a:endParaRPr>
          </a:p>
          <a:p>
            <a:pPr algn="just">
              <a:lnSpc>
                <a:spcPct val="150000"/>
              </a:lnSpc>
            </a:pPr>
            <a:endParaRPr lang="tr-TR" sz="2800" dirty="0" smtClean="0">
              <a:latin typeface="Arial" panose="020B0604020202020204" pitchFamily="34" charset="0"/>
              <a:cs typeface="Arial" panose="020B0604020202020204" pitchFamily="34" charset="0"/>
            </a:endParaRP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b="1" dirty="0" smtClean="0">
                <a:latin typeface="Arial" panose="020B0604020202020204" pitchFamily="34" charset="0"/>
                <a:cs typeface="Arial" panose="020B0604020202020204" pitchFamily="34" charset="0"/>
              </a:rPr>
              <a:t> </a:t>
            </a:r>
            <a:r>
              <a:rPr lang="tr-TR" sz="2800" dirty="0" smtClean="0">
                <a:latin typeface="Arial" panose="020B0604020202020204" pitchFamily="34" charset="0"/>
                <a:cs typeface="Arial" panose="020B0604020202020204" pitchFamily="34" charset="0"/>
              </a:rPr>
              <a:t/>
            </a:r>
            <a:br>
              <a:rPr lang="tr-TR" sz="2800" dirty="0" smtClean="0">
                <a:latin typeface="Arial" panose="020B0604020202020204" pitchFamily="34" charset="0"/>
                <a:cs typeface="Arial" panose="020B0604020202020204" pitchFamily="34" charset="0"/>
              </a:rPr>
            </a:br>
            <a:r>
              <a:rPr lang="tr-TR" sz="2800" dirty="0" smtClean="0"/>
              <a:t/>
            </a:r>
            <a:br>
              <a:rPr lang="tr-TR" sz="2800" dirty="0" smtClean="0"/>
            </a:br>
            <a:endParaRPr lang="tr-TR" sz="28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887700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68701" y="475332"/>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Şükür-İman </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Bütünlüğü</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02706" y="1520886"/>
            <a:ext cx="9886209" cy="5429179"/>
          </a:xfrm>
          <a:prstGeom prst="rect">
            <a:avLst/>
          </a:prstGeom>
          <a:noFill/>
        </p:spPr>
        <p:txBody>
          <a:bodyPr wrap="square" rtlCol="0">
            <a:spAutoFit/>
          </a:bodyPr>
          <a:lstStyle/>
          <a:p>
            <a:pPr algn="just">
              <a:lnSpc>
                <a:spcPct val="150000"/>
              </a:lnSpc>
            </a:pPr>
            <a:r>
              <a:rPr lang="tr-TR" sz="2600" dirty="0">
                <a:latin typeface="Arial" panose="020B0604020202020204" pitchFamily="34" charset="0"/>
                <a:cs typeface="Arial" panose="020B0604020202020204" pitchFamily="34" charset="0"/>
              </a:rPr>
              <a:t>Yapılan iyiliğe minnettarlığı ifade eden şükür erdeminin, imanla en yakından ilişkili olan ahlâkî erdem olduğu söylenebilir. Zira, şükürde nimeti vereni itiraf ve ikrar söz konusudur. Bu nedenle, </a:t>
            </a:r>
            <a:r>
              <a:rPr lang="tr-TR" sz="2600" dirty="0" err="1">
                <a:latin typeface="Arial" panose="020B0604020202020204" pitchFamily="34" charset="0"/>
                <a:cs typeface="Arial" panose="020B0604020202020204" pitchFamily="34" charset="0"/>
              </a:rPr>
              <a:t>Kur’ân</a:t>
            </a:r>
            <a:r>
              <a:rPr lang="tr-TR" sz="2600" dirty="0">
                <a:latin typeface="Arial" panose="020B0604020202020204" pitchFamily="34" charset="0"/>
                <a:cs typeface="Arial" panose="020B0604020202020204" pitchFamily="34" charset="0"/>
              </a:rPr>
              <a:t>-ı Kerîm’de şükür kelimesi pek çok defa, iman kelimesinin yerine, onun eş anlamlısı imiş gibi kullanılmış, insana bahşedilen sayısız nimetlerden sık sık örnekler verilip şükretmeye, dolayısıyla iman etmeye, insanlar çağrılmıştır. Şükrün zıttı olan küfür kelimesinde ise nimeti vereni gizleme ve yok sayma manası mevcuttur. </a:t>
            </a:r>
            <a:endParaRPr lang="tr-TR" sz="26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528244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079621" y="506109"/>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Şükür-İman Bütünlüğü</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551742" y="2049295"/>
            <a:ext cx="9875519" cy="3908762"/>
          </a:xfrm>
          <a:prstGeom prst="rect">
            <a:avLst/>
          </a:prstGeom>
          <a:noFill/>
        </p:spPr>
        <p:txBody>
          <a:bodyPr wrap="square" rtlCol="0">
            <a:spAutoFit/>
          </a:bodyPr>
          <a:lstStyle/>
          <a:p>
            <a:pPr>
              <a:lnSpc>
                <a:spcPct val="150000"/>
              </a:lnSpc>
            </a:pPr>
            <a:r>
              <a:rPr lang="tr-TR" dirty="0"/>
              <a:t>“</a:t>
            </a:r>
            <a:r>
              <a:rPr lang="tr-TR" sz="2800" dirty="0">
                <a:latin typeface="Arial" panose="020B0604020202020204" pitchFamily="34" charset="0"/>
                <a:cs typeface="Arial" panose="020B0604020202020204" pitchFamily="34" charset="0"/>
              </a:rPr>
              <a:t>Bunun için (ey insan), hem bana hem anne babana şükretmelisin (minnet duymalısın).” Lokman 31/14.</a:t>
            </a:r>
            <a:endParaRPr lang="en-US" sz="2800" dirty="0">
              <a:latin typeface="Arial" panose="020B0604020202020204" pitchFamily="34" charset="0"/>
              <a:cs typeface="Arial" panose="020B0604020202020204" pitchFamily="34" charset="0"/>
            </a:endParaRPr>
          </a:p>
          <a:p>
            <a:pPr>
              <a:lnSpc>
                <a:spcPct val="150000"/>
              </a:lnSpc>
            </a:pPr>
            <a:endParaRPr lang="tr-TR" sz="2800" dirty="0" smtClean="0">
              <a:latin typeface="Arial" panose="020B0604020202020204" pitchFamily="34" charset="0"/>
              <a:cs typeface="Arial" panose="020B0604020202020204" pitchFamily="34" charset="0"/>
            </a:endParaRPr>
          </a:p>
          <a:p>
            <a:pPr>
              <a:lnSpc>
                <a:spcPct val="150000"/>
              </a:lnSpc>
            </a:pPr>
            <a:r>
              <a:rPr lang="tr-TR" sz="2800" dirty="0" smtClean="0">
                <a:latin typeface="Arial" panose="020B0604020202020204" pitchFamily="34" charset="0"/>
                <a:cs typeface="Arial" panose="020B0604020202020204" pitchFamily="34" charset="0"/>
              </a:rPr>
              <a:t>İnsanlara </a:t>
            </a:r>
            <a:r>
              <a:rPr lang="tr-TR" sz="2800" dirty="0">
                <a:latin typeface="Arial" panose="020B0604020202020204" pitchFamily="34" charset="0"/>
                <a:cs typeface="Arial" panose="020B0604020202020204" pitchFamily="34" charset="0"/>
              </a:rPr>
              <a:t>teşekkür etmeyen, Allah’a da şükretmez</a:t>
            </a:r>
            <a:r>
              <a:rPr lang="tr-TR" sz="2800" dirty="0" smtClean="0">
                <a:latin typeface="Arial" panose="020B0604020202020204" pitchFamily="34" charset="0"/>
                <a:cs typeface="Arial" panose="020B0604020202020204" pitchFamily="34" charset="0"/>
              </a:rPr>
              <a:t>.</a:t>
            </a:r>
          </a:p>
          <a:p>
            <a:pPr>
              <a:lnSpc>
                <a:spcPct val="150000"/>
              </a:lnSpc>
            </a:pPr>
            <a:endParaRPr lang="en-US" sz="2800" dirty="0">
              <a:latin typeface="Arial" panose="020B0604020202020204" pitchFamily="34" charset="0"/>
              <a:cs typeface="Arial" panose="020B0604020202020204" pitchFamily="34" charset="0"/>
            </a:endParaRPr>
          </a:p>
          <a:p>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7307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Şükrün </a:t>
            </a:r>
            <a:r>
              <a:rPr lang="tr-TR" sz="2800" b="1" dirty="0">
                <a:solidFill>
                  <a:schemeClr val="accent1">
                    <a:lumMod val="75000"/>
                  </a:schemeClr>
                </a:solidFill>
                <a:latin typeface="Corbel" panose="020B0503020204020204" pitchFamily="34" charset="0"/>
                <a:ea typeface="Tahoma" pitchFamily="34" charset="0"/>
                <a:cs typeface="Tahoma" pitchFamily="34" charset="0"/>
              </a:rPr>
              <a:t>İmanla Eşleştirilmesi ve Birbirlerinin Yerine Kullanılmaları</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2" y="1891953"/>
            <a:ext cx="9742518" cy="3416320"/>
          </a:xfrm>
          <a:prstGeom prst="rect">
            <a:avLst/>
          </a:prstGeom>
          <a:noFill/>
        </p:spPr>
        <p:txBody>
          <a:bodyPr wrap="square" rtlCol="0">
            <a:spAutoFit/>
          </a:bodyPr>
          <a:lstStyle/>
          <a:p>
            <a:pPr>
              <a:lnSpc>
                <a:spcPct val="150000"/>
              </a:lnSpc>
            </a:pPr>
            <a:r>
              <a:rPr lang="tr-TR" sz="2400" dirty="0" smtClean="0">
                <a:latin typeface="Arial" panose="020B0604020202020204" pitchFamily="34" charset="0"/>
                <a:cs typeface="Arial" panose="020B0604020202020204" pitchFamily="34" charset="0"/>
              </a:rPr>
              <a:t>“</a:t>
            </a:r>
            <a:r>
              <a:rPr lang="tr-TR" sz="2400" dirty="0">
                <a:latin typeface="Arial" panose="020B0604020202020204" pitchFamily="34" charset="0"/>
                <a:cs typeface="Arial" panose="020B0604020202020204" pitchFamily="34" charset="0"/>
              </a:rPr>
              <a:t>Şüphesiz biz ona doğru yolu gösterdik; artık o isterse şükreden (</a:t>
            </a:r>
            <a:r>
              <a:rPr lang="tr-TR" sz="2400" dirty="0" err="1">
                <a:latin typeface="Arial" panose="020B0604020202020204" pitchFamily="34" charset="0"/>
                <a:cs typeface="Arial" panose="020B0604020202020204" pitchFamily="34" charset="0"/>
              </a:rPr>
              <a:t>şâkir</a:t>
            </a:r>
            <a:r>
              <a:rPr lang="tr-TR" sz="2400" dirty="0">
                <a:latin typeface="Arial" panose="020B0604020202020204" pitchFamily="34" charset="0"/>
                <a:cs typeface="Arial" panose="020B0604020202020204" pitchFamily="34" charset="0"/>
              </a:rPr>
              <a:t>) olur, isterse nankör (</a:t>
            </a:r>
            <a:r>
              <a:rPr lang="tr-TR" sz="2400" dirty="0" err="1">
                <a:latin typeface="Arial" panose="020B0604020202020204" pitchFamily="34" charset="0"/>
                <a:cs typeface="Arial" panose="020B0604020202020204" pitchFamily="34" charset="0"/>
              </a:rPr>
              <a:t>kefûr</a:t>
            </a:r>
            <a:r>
              <a:rPr lang="tr-TR" sz="2400" dirty="0">
                <a:latin typeface="Arial" panose="020B0604020202020204" pitchFamily="34" charset="0"/>
                <a:cs typeface="Arial" panose="020B0604020202020204" pitchFamily="34" charset="0"/>
              </a:rPr>
              <a:t>).” el-İnsan 76/3.</a:t>
            </a:r>
            <a:endParaRPr lang="en-US" sz="2400" dirty="0">
              <a:latin typeface="Arial" panose="020B0604020202020204" pitchFamily="34" charset="0"/>
              <a:cs typeface="Arial" panose="020B0604020202020204" pitchFamily="34" charset="0"/>
            </a:endParaRPr>
          </a:p>
          <a:p>
            <a:pPr algn="just">
              <a:lnSpc>
                <a:spcPct val="150000"/>
              </a:lnSpc>
            </a:pPr>
            <a:endParaRPr lang="tr-TR" sz="2400" dirty="0">
              <a:latin typeface="Arial" panose="020B0604020202020204" pitchFamily="34" charset="0"/>
              <a:cs typeface="Arial" panose="020B0604020202020204" pitchFamily="34" charset="0"/>
            </a:endParaRPr>
          </a:p>
          <a:p>
            <a:pPr algn="just">
              <a:lnSpc>
                <a:spcPct val="150000"/>
              </a:lnSpc>
            </a:pPr>
            <a:r>
              <a:rPr lang="tr-TR" dirty="0"/>
              <a:t>“</a:t>
            </a:r>
            <a:r>
              <a:rPr lang="tr-TR" sz="2400" dirty="0">
                <a:latin typeface="Arial" panose="020B0604020202020204" pitchFamily="34" charset="0"/>
                <a:cs typeface="Arial" panose="020B0604020202020204" pitchFamily="34" charset="0"/>
              </a:rPr>
              <a:t>Eğer şükrederseniz size (nimetimi) daha çok vereceğim, nankörlük ederseniz hiç şüphesiz azabım pek şiddetlidir!” İbrahim 14/7.</a:t>
            </a:r>
            <a:endParaRPr lang="en-US" sz="2400" dirty="0">
              <a:latin typeface="Arial" panose="020B0604020202020204" pitchFamily="34" charset="0"/>
              <a:cs typeface="Arial" panose="020B0604020202020204" pitchFamily="34" charset="0"/>
            </a:endParaRPr>
          </a:p>
          <a:p>
            <a:pPr algn="just">
              <a:lnSpc>
                <a:spcPct val="150000"/>
              </a:lnSpc>
            </a:pPr>
            <a:endParaRPr lang="tr-TR" sz="24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221557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Şükrün İmanla Eşleştirilmesi ve Birbirlerinin Yerine Kullanılmaları</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09332" y="1864474"/>
            <a:ext cx="9638014" cy="4616648"/>
          </a:xfrm>
          <a:prstGeom prst="rect">
            <a:avLst/>
          </a:prstGeom>
          <a:noFill/>
        </p:spPr>
        <p:txBody>
          <a:bodyPr wrap="square" rtlCol="0">
            <a:spAutoFit/>
          </a:bodyPr>
          <a:lstStyle/>
          <a:p>
            <a:pPr algn="just">
              <a:lnSpc>
                <a:spcPct val="150000"/>
              </a:lnSpc>
            </a:pPr>
            <a:r>
              <a:rPr lang="tr-TR" sz="2800" dirty="0"/>
              <a:t>“</a:t>
            </a:r>
            <a:r>
              <a:rPr lang="tr-TR" sz="2800" dirty="0" err="1">
                <a:latin typeface="Arial" panose="020B0604020202020204" pitchFamily="34" charset="0"/>
                <a:cs typeface="Arial" panose="020B0604020202020204" pitchFamily="34" charset="0"/>
              </a:rPr>
              <a:t>İblîs</a:t>
            </a:r>
            <a:r>
              <a:rPr lang="tr-TR" sz="2800" dirty="0">
                <a:latin typeface="Arial" panose="020B0604020202020204" pitchFamily="34" charset="0"/>
                <a:cs typeface="Arial" panose="020B0604020202020204" pitchFamily="34" charset="0"/>
              </a:rPr>
              <a:t> dedi ki: Bundan böyle benim sapmama izin vermene karşılık, ant içerim ki, ben de onları saptırmak için senin doğru yolunun üstüne oturacağım. Sonra elbette onlara önlerinden, arkalarından, sağlarından, sollarından sokulacağım ve sen onların çoklarını şükredenlerden bulmayacaksın.” el-</a:t>
            </a:r>
            <a:r>
              <a:rPr lang="tr-TR" sz="2800" dirty="0" err="1">
                <a:latin typeface="Arial" panose="020B0604020202020204" pitchFamily="34" charset="0"/>
                <a:cs typeface="Arial" panose="020B0604020202020204" pitchFamily="34" charset="0"/>
              </a:rPr>
              <a:t>Aʿrâf</a:t>
            </a:r>
            <a:r>
              <a:rPr lang="tr-TR" sz="2800" dirty="0">
                <a:latin typeface="Arial" panose="020B0604020202020204" pitchFamily="34" charset="0"/>
                <a:cs typeface="Arial" panose="020B0604020202020204" pitchFamily="34" charset="0"/>
              </a:rPr>
              <a:t> 7/16-7.</a:t>
            </a:r>
            <a:endParaRPr lang="en-US" sz="2800" dirty="0">
              <a:latin typeface="Arial" panose="020B0604020202020204" pitchFamily="34" charset="0"/>
              <a:cs typeface="Arial" panose="020B0604020202020204" pitchFamily="34" charset="0"/>
            </a:endParaRPr>
          </a:p>
          <a:p>
            <a:pPr algn="just">
              <a:lnSpc>
                <a:spcPct val="150000"/>
              </a:lnSpc>
            </a:pPr>
            <a:endParaRPr lang="tr-TR" sz="2800" dirty="0"/>
          </a:p>
        </p:txBody>
      </p:sp>
    </p:spTree>
    <p:extLst>
      <p:ext uri="{BB962C8B-B14F-4D97-AF65-F5344CB8AC3E}">
        <p14:creationId xmlns:p14="http://schemas.microsoft.com/office/powerpoint/2010/main" val="661375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203223" y="521066"/>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Şükür</a:t>
            </a:r>
            <a:r>
              <a:rPr lang="tr-TR" sz="2800" b="1" dirty="0">
                <a:solidFill>
                  <a:schemeClr val="accent1">
                    <a:lumMod val="75000"/>
                  </a:schemeClr>
                </a:solidFill>
                <a:latin typeface="Corbel" panose="020B0503020204020204" pitchFamily="34" charset="0"/>
                <a:ea typeface="Tahoma" pitchFamily="34" charset="0"/>
                <a:cs typeface="Tahoma" pitchFamily="34" charset="0"/>
              </a:rPr>
              <a:t>, Kişiyi İmana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Sevkeder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08764" y="1833077"/>
            <a:ext cx="9997830" cy="4524315"/>
          </a:xfrm>
          <a:prstGeom prst="rect">
            <a:avLst/>
          </a:prstGeom>
          <a:noFill/>
        </p:spPr>
        <p:txBody>
          <a:bodyPr wrap="square" rtlCol="0">
            <a:spAutoFit/>
          </a:bodyPr>
          <a:lstStyle/>
          <a:p>
            <a:pPr>
              <a:lnSpc>
                <a:spcPct val="150000"/>
              </a:lnSpc>
            </a:pPr>
            <a:r>
              <a:rPr lang="tr-TR" sz="2400" dirty="0">
                <a:latin typeface="Arial" panose="020B0604020202020204" pitchFamily="34" charset="0"/>
                <a:cs typeface="Arial" panose="020B0604020202020204" pitchFamily="34" charset="0"/>
              </a:rPr>
              <a:t>“</a:t>
            </a:r>
            <a:r>
              <a:rPr lang="tr-TR" sz="2400" dirty="0">
                <a:latin typeface="Arial" panose="020B0604020202020204" pitchFamily="34" charset="0"/>
                <a:cs typeface="Arial" panose="020B0604020202020204" pitchFamily="34" charset="0"/>
              </a:rPr>
              <a:t>Gökleri ve yeri yaratan, gökten su indirip onunla size rızık olarak türlü türlü ürünler çıkaran Allah’tır; izni ile denizde yüzüp gitmeleri için gemileri emrinize veren, nehirleri sizin için faydalı olacak şekilde yaratan O’dur. Düzenli seyreden güneşi ve ayı sizin için yararlı kılan, gece ile gündüzü faydalanacağınız biçimde yaratan O’dur. </a:t>
            </a:r>
            <a:r>
              <a:rPr lang="tr-TR" sz="2400" b="1" dirty="0">
                <a:latin typeface="Arial" panose="020B0604020202020204" pitchFamily="34" charset="0"/>
                <a:cs typeface="Arial" panose="020B0604020202020204" pitchFamily="34" charset="0"/>
              </a:rPr>
              <a:t>O size istediğiniz her şeyi verdi. Allah’ın nimetlerini saymaya kalksanız başa çıkamazsınız. Şu bir gerçek ki insanoğlu çok zalim, çok nankördür!”</a:t>
            </a:r>
            <a:r>
              <a:rPr lang="en-US" sz="2400" b="1" dirty="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İbrahim </a:t>
            </a:r>
            <a:r>
              <a:rPr lang="tr-TR" sz="2400" dirty="0" smtClean="0">
                <a:latin typeface="Arial" panose="020B0604020202020204" pitchFamily="34" charset="0"/>
                <a:cs typeface="Arial" panose="020B0604020202020204" pitchFamily="34" charset="0"/>
              </a:rPr>
              <a:t>14/32-4.</a:t>
            </a:r>
            <a:endParaRPr lang="en-US" sz="2400" dirty="0">
              <a:latin typeface="Arial" panose="020B0604020202020204" pitchFamily="34" charset="0"/>
              <a:cs typeface="Arial" panose="020B0604020202020204" pitchFamily="34" charset="0"/>
            </a:endParaRPr>
          </a:p>
          <a:p>
            <a:pPr>
              <a:lnSpc>
                <a:spcPct val="150000"/>
              </a:lnSpc>
            </a:pPr>
            <a:endParaRPr lang="tr-TR" sz="24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818050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658226"/>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Nankörlük</a:t>
            </a:r>
            <a:r>
              <a:rPr lang="tr-TR" sz="2800" b="1" dirty="0">
                <a:solidFill>
                  <a:schemeClr val="accent1">
                    <a:lumMod val="75000"/>
                  </a:schemeClr>
                </a:solidFill>
                <a:latin typeface="Corbel" panose="020B0503020204020204" pitchFamily="34" charset="0"/>
                <a:ea typeface="Tahoma" pitchFamily="34" charset="0"/>
                <a:cs typeface="Tahoma" pitchFamily="34" charset="0"/>
              </a:rPr>
              <a:t>, İmanı Zedeler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34890" y="2004764"/>
            <a:ext cx="9932516" cy="1870512"/>
          </a:xfrm>
          <a:prstGeom prst="rect">
            <a:avLst/>
          </a:prstGeom>
          <a:noFill/>
        </p:spPr>
        <p:txBody>
          <a:bodyPr wrap="square" rtlCol="0">
            <a:spAutoFit/>
          </a:bodyPr>
          <a:lstStyle/>
          <a:p>
            <a:pPr>
              <a:lnSpc>
                <a:spcPct val="150000"/>
              </a:lnSpc>
            </a:pPr>
            <a:endParaRPr lang="tr-TR" sz="2400" dirty="0" smtClean="0">
              <a:latin typeface="Arial" panose="020B0604020202020204" pitchFamily="34" charset="0"/>
              <a:cs typeface="Arial" panose="020B0604020202020204" pitchFamily="34" charset="0"/>
            </a:endParaRPr>
          </a:p>
          <a:p>
            <a:pPr>
              <a:lnSpc>
                <a:spcPct val="150000"/>
              </a:lnSpc>
            </a:pPr>
            <a:r>
              <a:rPr lang="tr-TR" sz="3200" dirty="0" smtClean="0">
                <a:latin typeface="Arial" panose="020B0604020202020204" pitchFamily="34" charset="0"/>
                <a:cs typeface="Arial" panose="020B0604020202020204" pitchFamily="34" charset="0"/>
              </a:rPr>
              <a:t>İnsanlara </a:t>
            </a:r>
            <a:r>
              <a:rPr lang="tr-TR" sz="3200" dirty="0">
                <a:latin typeface="Arial" panose="020B0604020202020204" pitchFamily="34" charset="0"/>
                <a:cs typeface="Arial" panose="020B0604020202020204" pitchFamily="34" charset="0"/>
              </a:rPr>
              <a:t>teşekkür etmeyen, Allah’a da şükretmez</a:t>
            </a:r>
            <a:r>
              <a:rPr lang="tr-TR" sz="2400" dirty="0">
                <a:latin typeface="Arial" panose="020B0604020202020204" pitchFamily="34" charset="0"/>
                <a:cs typeface="Arial" panose="020B0604020202020204" pitchFamily="34" charset="0"/>
              </a:rPr>
              <a:t>.</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5100469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Şeritli">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Şeritli">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Şeritli">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3204</TotalTime>
  <Words>1253</Words>
  <Application>Microsoft Office PowerPoint</Application>
  <PresentationFormat>Özel</PresentationFormat>
  <Paragraphs>108</Paragraphs>
  <Slides>26</Slides>
  <Notes>0</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26</vt:i4>
      </vt:variant>
    </vt:vector>
  </HeadingPairs>
  <TitlesOfParts>
    <vt:vector size="36" baseType="lpstr">
      <vt:lpstr>Arial</vt:lpstr>
      <vt:lpstr>Calibri</vt:lpstr>
      <vt:lpstr>Calibri Light</vt:lpstr>
      <vt:lpstr>Corbel</vt:lpstr>
      <vt:lpstr>Shonar Bangla</vt:lpstr>
      <vt:lpstr>Tahoma</vt:lpstr>
      <vt:lpstr>Traditional Arabic</vt:lpstr>
      <vt:lpstr>Wingdings</vt:lpstr>
      <vt:lpstr>Office Teması</vt:lpstr>
      <vt:lpstr>Şeritli</vt:lpstr>
      <vt:lpstr> İSİF 307 HADİS III  IX.HAFTA Dr. Mehmet ali çalgan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Adıyaman Üniversitesi  Enformatik Bölüm Başkanlığı  Uzaktan Eğitim  Bilgisayar Teknolojileri Dersi</dc:title>
  <dc:creator>Ferdi DOĞAN</dc:creator>
  <cp:lastModifiedBy>sony</cp:lastModifiedBy>
  <cp:revision>362</cp:revision>
  <dcterms:created xsi:type="dcterms:W3CDTF">2019-09-14T09:59:13Z</dcterms:created>
  <dcterms:modified xsi:type="dcterms:W3CDTF">2021-11-09T18:25:13Z</dcterms:modified>
</cp:coreProperties>
</file>