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8">
  <p:sldMasterIdLst>
    <p:sldMasterId id="2147483982" r:id="rId1"/>
    <p:sldMasterId id="2147483994" r:id="rId2"/>
  </p:sldMasterIdLst>
  <p:notesMasterIdLst>
    <p:notesMasterId r:id="rId31"/>
  </p:notesMasterIdLst>
  <p:sldIdLst>
    <p:sldId id="256" r:id="rId3"/>
    <p:sldId id="258" r:id="rId4"/>
    <p:sldId id="401" r:id="rId5"/>
    <p:sldId id="433" r:id="rId6"/>
    <p:sldId id="432" r:id="rId7"/>
    <p:sldId id="403" r:id="rId8"/>
    <p:sldId id="404" r:id="rId9"/>
    <p:sldId id="414" r:id="rId10"/>
    <p:sldId id="415" r:id="rId11"/>
    <p:sldId id="405" r:id="rId12"/>
    <p:sldId id="406" r:id="rId13"/>
    <p:sldId id="434" r:id="rId14"/>
    <p:sldId id="439" r:id="rId15"/>
    <p:sldId id="407" r:id="rId16"/>
    <p:sldId id="409" r:id="rId17"/>
    <p:sldId id="436" r:id="rId18"/>
    <p:sldId id="437" r:id="rId19"/>
    <p:sldId id="438" r:id="rId20"/>
    <p:sldId id="440" r:id="rId21"/>
    <p:sldId id="441" r:id="rId22"/>
    <p:sldId id="442" r:id="rId23"/>
    <p:sldId id="443" r:id="rId24"/>
    <p:sldId id="444" r:id="rId25"/>
    <p:sldId id="445" r:id="rId26"/>
    <p:sldId id="446" r:id="rId27"/>
    <p:sldId id="447" r:id="rId28"/>
    <p:sldId id="392" r:id="rId29"/>
    <p:sldId id="307" r:id="rId30"/>
  </p:sldIdLst>
  <p:sldSz cx="10691813" cy="6858000"/>
  <p:notesSz cx="6858000"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367">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924" y="72"/>
      </p:cViewPr>
      <p:guideLst>
        <p:guide orient="horz" pos="2160"/>
        <p:guide pos="3367"/>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968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96888"/>
          </a:xfrm>
          <a:prstGeom prst="rect">
            <a:avLst/>
          </a:prstGeom>
        </p:spPr>
        <p:txBody>
          <a:bodyPr vert="horz" lIns="91440" tIns="45720" rIns="91440" bIns="45720" rtlCol="0"/>
          <a:lstStyle>
            <a:lvl1pPr algn="r">
              <a:defRPr sz="1200"/>
            </a:lvl1pPr>
          </a:lstStyle>
          <a:p>
            <a:fld id="{DE0EB734-2EF1-41E3-A53F-9A6510E8E675}" type="datetimeFigureOut">
              <a:rPr lang="tr-TR" smtClean="0"/>
              <a:t>03.11.2021</a:t>
            </a:fld>
            <a:endParaRPr lang="tr-TR"/>
          </a:p>
        </p:txBody>
      </p:sp>
      <p:sp>
        <p:nvSpPr>
          <p:cNvPr id="4" name="Slayt Görüntüsü Yer Tutucusu 3"/>
          <p:cNvSpPr>
            <a:spLocks noGrp="1" noRot="1" noChangeAspect="1"/>
          </p:cNvSpPr>
          <p:nvPr>
            <p:ph type="sldImg" idx="2"/>
          </p:nvPr>
        </p:nvSpPr>
        <p:spPr>
          <a:xfrm>
            <a:off x="528638" y="744538"/>
            <a:ext cx="5800725" cy="3722687"/>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714875"/>
            <a:ext cx="5486400" cy="4467225"/>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9428163"/>
            <a:ext cx="2971800" cy="4968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9428163"/>
            <a:ext cx="2971800" cy="496887"/>
          </a:xfrm>
          <a:prstGeom prst="rect">
            <a:avLst/>
          </a:prstGeom>
        </p:spPr>
        <p:txBody>
          <a:bodyPr vert="horz" lIns="91440" tIns="45720" rIns="91440" bIns="45720" rtlCol="0" anchor="b"/>
          <a:lstStyle>
            <a:lvl1pPr algn="r">
              <a:defRPr sz="1200"/>
            </a:lvl1pPr>
          </a:lstStyle>
          <a:p>
            <a:fld id="{15B9A9A8-7E66-4E58-A0C8-808A825D350E}" type="slidenum">
              <a:rPr lang="tr-TR" smtClean="0"/>
              <a:t>‹#›</a:t>
            </a:fld>
            <a:endParaRPr lang="tr-TR"/>
          </a:p>
        </p:txBody>
      </p:sp>
    </p:spTree>
    <p:extLst>
      <p:ext uri="{BB962C8B-B14F-4D97-AF65-F5344CB8AC3E}">
        <p14:creationId xmlns:p14="http://schemas.microsoft.com/office/powerpoint/2010/main" val="14041925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336477" y="1122363"/>
            <a:ext cx="8018860" cy="2387600"/>
          </a:xfrm>
        </p:spPr>
        <p:txBody>
          <a:bodyPr anchor="b"/>
          <a:lstStyle>
            <a:lvl1pPr algn="ctr">
              <a:defRPr sz="5262"/>
            </a:lvl1pPr>
          </a:lstStyle>
          <a:p>
            <a:r>
              <a:rPr lang="tr-TR" smtClean="0"/>
              <a:t>Asıl başlık stili için tıklatın</a:t>
            </a:r>
            <a:endParaRPr lang="en-US" dirty="0"/>
          </a:p>
        </p:txBody>
      </p:sp>
      <p:sp>
        <p:nvSpPr>
          <p:cNvPr id="3" name="Subtitle 2"/>
          <p:cNvSpPr>
            <a:spLocks noGrp="1"/>
          </p:cNvSpPr>
          <p:nvPr>
            <p:ph type="subTitle" idx="1"/>
          </p:nvPr>
        </p:nvSpPr>
        <p:spPr>
          <a:xfrm>
            <a:off x="1336477" y="3602038"/>
            <a:ext cx="8018860" cy="1655762"/>
          </a:xfrm>
        </p:spPr>
        <p:txBody>
          <a:bodyPr/>
          <a:lstStyle>
            <a:lvl1pPr marL="0" indent="0" algn="ctr">
              <a:buNone/>
              <a:defRPr sz="2105"/>
            </a:lvl1pPr>
            <a:lvl2pPr marL="400964" indent="0" algn="ctr">
              <a:buNone/>
              <a:defRPr sz="1754"/>
            </a:lvl2pPr>
            <a:lvl3pPr marL="801929" indent="0" algn="ctr">
              <a:buNone/>
              <a:defRPr sz="1579"/>
            </a:lvl3pPr>
            <a:lvl4pPr marL="1202893" indent="0" algn="ctr">
              <a:buNone/>
              <a:defRPr sz="1403"/>
            </a:lvl4pPr>
            <a:lvl5pPr marL="1603858" indent="0" algn="ctr">
              <a:buNone/>
              <a:defRPr sz="1403"/>
            </a:lvl5pPr>
            <a:lvl6pPr marL="2004822" indent="0" algn="ctr">
              <a:buNone/>
              <a:defRPr sz="1403"/>
            </a:lvl6pPr>
            <a:lvl7pPr marL="2405786" indent="0" algn="ctr">
              <a:buNone/>
              <a:defRPr sz="1403"/>
            </a:lvl7pPr>
            <a:lvl8pPr marL="2806751" indent="0" algn="ctr">
              <a:buNone/>
              <a:defRPr sz="1403"/>
            </a:lvl8pPr>
            <a:lvl9pPr marL="3207715" indent="0" algn="ctr">
              <a:buNone/>
              <a:defRPr sz="1403"/>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7620485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282938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365125"/>
            <a:ext cx="2305422"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365125"/>
            <a:ext cx="6782619"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077849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16981" y="2166365"/>
            <a:ext cx="9863197" cy="1739347"/>
          </a:xfrm>
        </p:spPr>
        <p:txBody>
          <a:bodyPr tIns="45720" bIns="45720" anchor="ctr">
            <a:normAutofit/>
          </a:bodyPr>
          <a:lstStyle>
            <a:lvl1pPr algn="ctr">
              <a:lnSpc>
                <a:spcPct val="80000"/>
              </a:lnSpc>
              <a:defRPr sz="5262" spc="132" baseline="0">
                <a:solidFill>
                  <a:schemeClr val="bg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304716" y="3913632"/>
            <a:ext cx="10090399" cy="457200"/>
          </a:xfrm>
        </p:spPr>
        <p:txBody>
          <a:bodyPr>
            <a:normAutofit/>
          </a:bodyPr>
          <a:lstStyle>
            <a:lvl1pPr marL="0" indent="0" algn="ctr">
              <a:spcBef>
                <a:spcPts val="0"/>
              </a:spcBef>
              <a:spcAft>
                <a:spcPts val="0"/>
              </a:spcAft>
              <a:buNone/>
              <a:defRPr sz="1754">
                <a:solidFill>
                  <a:srgbClr val="FFFFFF"/>
                </a:solidFill>
              </a:defRPr>
            </a:lvl1pPr>
            <a:lvl2pPr marL="400964" indent="0" algn="ctr">
              <a:buNone/>
              <a:defRPr sz="1754"/>
            </a:lvl2pPr>
            <a:lvl3pPr marL="801929" indent="0" algn="ctr">
              <a:buNone/>
              <a:defRPr sz="1754"/>
            </a:lvl3pPr>
            <a:lvl4pPr marL="1202893" indent="0" algn="ctr">
              <a:buNone/>
              <a:defRPr sz="1754"/>
            </a:lvl4pPr>
            <a:lvl5pPr marL="1603858" indent="0" algn="ctr">
              <a:buNone/>
              <a:defRPr sz="1754"/>
            </a:lvl5pPr>
            <a:lvl6pPr marL="2004822" indent="0" algn="ctr">
              <a:buNone/>
              <a:defRPr sz="1754"/>
            </a:lvl6pPr>
            <a:lvl7pPr marL="2405786" indent="0" algn="ctr">
              <a:buNone/>
              <a:defRPr sz="1754"/>
            </a:lvl7pPr>
            <a:lvl8pPr marL="2806751" indent="0" algn="ctr">
              <a:buNone/>
              <a:defRPr sz="1754"/>
            </a:lvl8pPr>
            <a:lvl9pPr marL="3207715" indent="0" algn="ctr">
              <a:buNone/>
              <a:defRPr sz="1754"/>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34375954"/>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361868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7" name="Rectangle 6"/>
          <p:cNvSpPr/>
          <p:nvPr/>
        </p:nvSpPr>
        <p:spPr>
          <a:xfrm>
            <a:off x="-6001" y="2059012"/>
            <a:ext cx="10695030"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001" y="3887812"/>
            <a:ext cx="10695030"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16981" y="2167128"/>
            <a:ext cx="9863197" cy="1737360"/>
          </a:xfrm>
        </p:spPr>
        <p:txBody>
          <a:bodyPr anchor="ctr">
            <a:noAutofit/>
          </a:bodyPr>
          <a:lstStyle>
            <a:lvl1pPr algn="ctr">
              <a:lnSpc>
                <a:spcPct val="80000"/>
              </a:lnSpc>
              <a:defRPr sz="5262" b="0" spc="132" baseline="0">
                <a:solidFill>
                  <a:schemeClr val="bg1"/>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304716" y="3913212"/>
            <a:ext cx="10087726" cy="457200"/>
          </a:xfrm>
        </p:spPr>
        <p:txBody>
          <a:bodyPr anchor="t">
            <a:normAutofit/>
          </a:bodyPr>
          <a:lstStyle>
            <a:lvl1pPr marL="0" indent="0" algn="ctr">
              <a:buNone/>
              <a:defRPr sz="1754">
                <a:solidFill>
                  <a:srgbClr val="FFFFFF"/>
                </a:solidFill>
              </a:defRPr>
            </a:lvl1pPr>
            <a:lvl2pPr marL="400964" indent="0">
              <a:buNone/>
              <a:defRPr sz="1579">
                <a:solidFill>
                  <a:schemeClr val="tx1">
                    <a:tint val="75000"/>
                  </a:schemeClr>
                </a:solidFill>
              </a:defRPr>
            </a:lvl2pPr>
            <a:lvl3pPr marL="801929" indent="0">
              <a:buNone/>
              <a:defRPr sz="1403">
                <a:solidFill>
                  <a:schemeClr val="tx1">
                    <a:tint val="75000"/>
                  </a:schemeClr>
                </a:solidFill>
              </a:defRPr>
            </a:lvl3pPr>
            <a:lvl4pPr marL="1202893" indent="0">
              <a:buNone/>
              <a:defRPr sz="1228">
                <a:solidFill>
                  <a:schemeClr val="tx1">
                    <a:tint val="75000"/>
                  </a:schemeClr>
                </a:solidFill>
              </a:defRPr>
            </a:lvl4pPr>
            <a:lvl5pPr marL="1603858" indent="0">
              <a:buNone/>
              <a:defRPr sz="1228">
                <a:solidFill>
                  <a:schemeClr val="tx1">
                    <a:tint val="75000"/>
                  </a:schemeClr>
                </a:solidFill>
              </a:defRPr>
            </a:lvl5pPr>
            <a:lvl6pPr marL="2004822" indent="0">
              <a:buNone/>
              <a:defRPr sz="1228">
                <a:solidFill>
                  <a:schemeClr val="tx1">
                    <a:tint val="75000"/>
                  </a:schemeClr>
                </a:solidFill>
              </a:defRPr>
            </a:lvl6pPr>
            <a:lvl7pPr marL="2405786" indent="0">
              <a:buNone/>
              <a:defRPr sz="1228">
                <a:solidFill>
                  <a:schemeClr val="tx1">
                    <a:tint val="75000"/>
                  </a:schemeClr>
                </a:solidFill>
              </a:defRPr>
            </a:lvl7pPr>
            <a:lvl8pPr marL="2806751" indent="0">
              <a:buNone/>
              <a:defRPr sz="1228">
                <a:solidFill>
                  <a:schemeClr val="tx1">
                    <a:tint val="75000"/>
                  </a:schemeClr>
                </a:solidFill>
              </a:defRPr>
            </a:lvl8pPr>
            <a:lvl9pPr marL="3207715" indent="0">
              <a:buNone/>
              <a:defRPr sz="1228">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lvl1pPr>
              <a:defRPr>
                <a:solidFill>
                  <a:schemeClr val="tx2"/>
                </a:solidFill>
              </a:defRPr>
            </a:lvl1p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tr-TR"/>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340457041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57030"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63761" y="2011680"/>
            <a:ext cx="4169807" cy="420624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85236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58490"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1058490" y="2656566"/>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64497" y="1913470"/>
            <a:ext cx="4169807" cy="743094"/>
          </a:xfrm>
        </p:spPr>
        <p:txBody>
          <a:bodyPr anchor="ctr">
            <a:normAutofit/>
          </a:bodyPr>
          <a:lstStyle>
            <a:lvl1pPr marL="0" indent="0">
              <a:buNone/>
              <a:defRPr sz="1842"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64497" y="2656564"/>
            <a:ext cx="4169807" cy="3566160"/>
          </a:xfrm>
        </p:spPr>
        <p:txBody>
          <a:bodyPr/>
          <a:lstStyle>
            <a:lvl1pPr>
              <a:defRPr sz="1929"/>
            </a:lvl1pPr>
            <a:lvl2pPr>
              <a:defRPr sz="1754"/>
            </a:lvl2pPr>
            <a:lvl3pPr>
              <a:defRPr sz="1579"/>
            </a:lvl3pPr>
            <a:lvl4pPr>
              <a:defRPr sz="1403"/>
            </a:lvl4pPr>
            <a:lvl5pPr>
              <a:defRPr sz="1403"/>
            </a:lvl5pPr>
            <a:lvl6pPr>
              <a:defRPr sz="1403"/>
            </a:lvl6pPr>
            <a:lvl7pPr>
              <a:defRPr sz="1403"/>
            </a:lvl7pPr>
            <a:lvl8pPr>
              <a:defRPr sz="1403"/>
            </a:lvl8pPr>
            <a:lvl9pPr>
              <a:defRPr sz="1403"/>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03.11.2021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9528875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03.11.2021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283751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03.11.2021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2466558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1058490" y="2120054"/>
            <a:ext cx="5372636" cy="4114800"/>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30608" y="2147487"/>
            <a:ext cx="2806601" cy="3432319"/>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22639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5225574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22640" y="2211494"/>
            <a:ext cx="5372636" cy="3931920"/>
          </a:xfrm>
          <a:solidFill>
            <a:schemeClr val="tx2">
              <a:lumMod val="60000"/>
              <a:lumOff val="40000"/>
            </a:schemeClr>
          </a:solidFill>
        </p:spPr>
        <p:txBody>
          <a:bodyPr tIns="365760" anchor="t"/>
          <a:lstStyle>
            <a:lvl1pPr marL="0" indent="0" algn="ctr">
              <a:buNone/>
              <a:defRPr sz="2806">
                <a:solidFill>
                  <a:schemeClr val="tx1">
                    <a:lumMod val="50000"/>
                  </a:schemeClr>
                </a:solidFill>
              </a:defRPr>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32068" y="2150621"/>
            <a:ext cx="2806601" cy="3429000"/>
          </a:xfrm>
        </p:spPr>
        <p:txBody>
          <a:bodyPr>
            <a:normAutofit/>
          </a:bodyPr>
          <a:lstStyle>
            <a:lvl1pPr marL="0" indent="0">
              <a:lnSpc>
                <a:spcPct val="95000"/>
              </a:lnSpc>
              <a:buNone/>
              <a:defRPr sz="1579"/>
            </a:lvl1pPr>
            <a:lvl2pPr marL="400964" indent="0">
              <a:buNone/>
              <a:defRPr sz="1052"/>
            </a:lvl2pPr>
            <a:lvl3pPr marL="801929" indent="0">
              <a:buNone/>
              <a:defRPr sz="877"/>
            </a:lvl3pPr>
            <a:lvl4pPr marL="1202893" indent="0">
              <a:buNone/>
              <a:defRPr sz="789"/>
            </a:lvl4pPr>
            <a:lvl5pPr marL="1603858" indent="0">
              <a:buNone/>
              <a:defRPr sz="789"/>
            </a:lvl5pPr>
            <a:lvl6pPr marL="2004822" indent="0">
              <a:buNone/>
              <a:defRPr sz="789"/>
            </a:lvl6pPr>
            <a:lvl7pPr marL="2405786" indent="0">
              <a:buNone/>
              <a:defRPr sz="789"/>
            </a:lvl7pPr>
            <a:lvl8pPr marL="2806751" indent="0">
              <a:buNone/>
              <a:defRPr sz="789"/>
            </a:lvl8pPr>
            <a:lvl9pPr marL="3207715" indent="0">
              <a:buNone/>
              <a:defRPr sz="789"/>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93334827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43138292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7909514" y="0"/>
            <a:ext cx="2405658"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033438" y="274638"/>
            <a:ext cx="2106775" cy="58975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735062" y="274638"/>
            <a:ext cx="6992203" cy="5897562"/>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735062" y="6422855"/>
            <a:ext cx="2405654" cy="365125"/>
          </a:xfrm>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a:xfrm>
            <a:off x="3311494" y="6422855"/>
            <a:ext cx="3753069" cy="365125"/>
          </a:xfrm>
        </p:spPr>
        <p:txBody>
          <a:bodyPr/>
          <a:lstStyle/>
          <a:p>
            <a:endParaRPr lang="tr-TR"/>
          </a:p>
        </p:txBody>
      </p:sp>
      <p:sp>
        <p:nvSpPr>
          <p:cNvPr id="6" name="Slide Number Placeholder 5"/>
          <p:cNvSpPr>
            <a:spLocks noGrp="1"/>
          </p:cNvSpPr>
          <p:nvPr>
            <p:ph type="sldNum" sz="quarter" idx="12"/>
          </p:nvPr>
        </p:nvSpPr>
        <p:spPr>
          <a:xfrm>
            <a:off x="7079686" y="6422855"/>
            <a:ext cx="771507" cy="365125"/>
          </a:xfrm>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87298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9493" y="1709739"/>
            <a:ext cx="9221689" cy="2852737"/>
          </a:xfrm>
        </p:spPr>
        <p:txBody>
          <a:bodyPr anchor="b"/>
          <a:lstStyle>
            <a:lvl1pPr>
              <a:defRPr sz="5262"/>
            </a:lvl1pPr>
          </a:lstStyle>
          <a:p>
            <a:r>
              <a:rPr lang="tr-TR" smtClean="0"/>
              <a:t>Asıl başlık stili için tıklatın</a:t>
            </a:r>
            <a:endParaRPr lang="en-US" dirty="0"/>
          </a:p>
        </p:txBody>
      </p:sp>
      <p:sp>
        <p:nvSpPr>
          <p:cNvPr id="3" name="Text Placeholder 2"/>
          <p:cNvSpPr>
            <a:spLocks noGrp="1"/>
          </p:cNvSpPr>
          <p:nvPr>
            <p:ph type="body" idx="1"/>
          </p:nvPr>
        </p:nvSpPr>
        <p:spPr>
          <a:xfrm>
            <a:off x="729493" y="4589464"/>
            <a:ext cx="9221689" cy="1500187"/>
          </a:xfrm>
        </p:spPr>
        <p:txBody>
          <a:bodyPr/>
          <a:lstStyle>
            <a:lvl1pPr marL="0" indent="0">
              <a:buNone/>
              <a:defRPr sz="2105">
                <a:solidFill>
                  <a:schemeClr val="tx1">
                    <a:tint val="75000"/>
                  </a:schemeClr>
                </a:solidFill>
              </a:defRPr>
            </a:lvl1pPr>
            <a:lvl2pPr marL="400964" indent="0">
              <a:buNone/>
              <a:defRPr sz="1754">
                <a:solidFill>
                  <a:schemeClr val="tx1">
                    <a:tint val="75000"/>
                  </a:schemeClr>
                </a:solidFill>
              </a:defRPr>
            </a:lvl2pPr>
            <a:lvl3pPr marL="801929" indent="0">
              <a:buNone/>
              <a:defRPr sz="1579">
                <a:solidFill>
                  <a:schemeClr val="tx1">
                    <a:tint val="75000"/>
                  </a:schemeClr>
                </a:solidFill>
              </a:defRPr>
            </a:lvl3pPr>
            <a:lvl4pPr marL="1202893" indent="0">
              <a:buNone/>
              <a:defRPr sz="1403">
                <a:solidFill>
                  <a:schemeClr val="tx1">
                    <a:tint val="75000"/>
                  </a:schemeClr>
                </a:solidFill>
              </a:defRPr>
            </a:lvl4pPr>
            <a:lvl5pPr marL="1603858" indent="0">
              <a:buNone/>
              <a:defRPr sz="1403">
                <a:solidFill>
                  <a:schemeClr val="tx1">
                    <a:tint val="75000"/>
                  </a:schemeClr>
                </a:solidFill>
              </a:defRPr>
            </a:lvl5pPr>
            <a:lvl6pPr marL="2004822" indent="0">
              <a:buNone/>
              <a:defRPr sz="1403">
                <a:solidFill>
                  <a:schemeClr val="tx1">
                    <a:tint val="75000"/>
                  </a:schemeClr>
                </a:solidFill>
              </a:defRPr>
            </a:lvl6pPr>
            <a:lvl7pPr marL="2405786" indent="0">
              <a:buNone/>
              <a:defRPr sz="1403">
                <a:solidFill>
                  <a:schemeClr val="tx1">
                    <a:tint val="75000"/>
                  </a:schemeClr>
                </a:solidFill>
              </a:defRPr>
            </a:lvl7pPr>
            <a:lvl8pPr marL="2806751" indent="0">
              <a:buNone/>
              <a:defRPr sz="1403">
                <a:solidFill>
                  <a:schemeClr val="tx1">
                    <a:tint val="75000"/>
                  </a:schemeClr>
                </a:solidFill>
              </a:defRPr>
            </a:lvl8pPr>
            <a:lvl9pPr marL="3207715" indent="0">
              <a:buNone/>
              <a:defRPr sz="1403">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06DE85E-D9ED-4BD3-B93A-FEBB02327D00}" type="datetimeFigureOut">
              <a:rPr lang="tr-TR" smtClean="0"/>
              <a:t>03.11.2021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770524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735062"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412730" y="1825625"/>
            <a:ext cx="4544021"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6DE85E-D9ED-4BD3-B93A-FEBB02327D00}" type="datetimeFigureOut">
              <a:rPr lang="tr-TR" smtClean="0"/>
              <a:t>03.11.2021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623000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736455" y="365126"/>
            <a:ext cx="9221689"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736455" y="1681163"/>
            <a:ext cx="4523138"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4" name="Content Placeholder 3"/>
          <p:cNvSpPr>
            <a:spLocks noGrp="1"/>
          </p:cNvSpPr>
          <p:nvPr>
            <p:ph sz="half" idx="2"/>
          </p:nvPr>
        </p:nvSpPr>
        <p:spPr>
          <a:xfrm>
            <a:off x="736455" y="2505075"/>
            <a:ext cx="452313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412730" y="1681163"/>
            <a:ext cx="4545413" cy="823912"/>
          </a:xfrm>
        </p:spPr>
        <p:txBody>
          <a:bodyPr anchor="b"/>
          <a:lstStyle>
            <a:lvl1pPr marL="0" indent="0">
              <a:buNone/>
              <a:defRPr sz="2105" b="1"/>
            </a:lvl1pPr>
            <a:lvl2pPr marL="400964" indent="0">
              <a:buNone/>
              <a:defRPr sz="1754" b="1"/>
            </a:lvl2pPr>
            <a:lvl3pPr marL="801929" indent="0">
              <a:buNone/>
              <a:defRPr sz="1579" b="1"/>
            </a:lvl3pPr>
            <a:lvl4pPr marL="1202893" indent="0">
              <a:buNone/>
              <a:defRPr sz="1403" b="1"/>
            </a:lvl4pPr>
            <a:lvl5pPr marL="1603858" indent="0">
              <a:buNone/>
              <a:defRPr sz="1403" b="1"/>
            </a:lvl5pPr>
            <a:lvl6pPr marL="2004822" indent="0">
              <a:buNone/>
              <a:defRPr sz="1403" b="1"/>
            </a:lvl6pPr>
            <a:lvl7pPr marL="2405786" indent="0">
              <a:buNone/>
              <a:defRPr sz="1403" b="1"/>
            </a:lvl7pPr>
            <a:lvl8pPr marL="2806751" indent="0">
              <a:buNone/>
              <a:defRPr sz="1403" b="1"/>
            </a:lvl8pPr>
            <a:lvl9pPr marL="3207715" indent="0">
              <a:buNone/>
              <a:defRPr sz="1403" b="1"/>
            </a:lvl9pPr>
          </a:lstStyle>
          <a:p>
            <a:pPr lvl="0"/>
            <a:r>
              <a:rPr lang="tr-TR" smtClean="0"/>
              <a:t>Asıl metin stillerini düzenle</a:t>
            </a:r>
          </a:p>
        </p:txBody>
      </p:sp>
      <p:sp>
        <p:nvSpPr>
          <p:cNvPr id="6" name="Content Placeholder 5"/>
          <p:cNvSpPr>
            <a:spLocks noGrp="1"/>
          </p:cNvSpPr>
          <p:nvPr>
            <p:ph sz="quarter" idx="4"/>
          </p:nvPr>
        </p:nvSpPr>
        <p:spPr>
          <a:xfrm>
            <a:off x="5412730" y="2505075"/>
            <a:ext cx="4545413"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6DE85E-D9ED-4BD3-B93A-FEBB02327D00}" type="datetimeFigureOut">
              <a:rPr lang="tr-TR" smtClean="0"/>
              <a:t>03.11.2021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13446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6DE85E-D9ED-4BD3-B93A-FEBB02327D00}" type="datetimeFigureOut">
              <a:rPr lang="tr-TR" smtClean="0"/>
              <a:t>03.11.2021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086699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6DE85E-D9ED-4BD3-B93A-FEBB02327D00}" type="datetimeFigureOut">
              <a:rPr lang="tr-TR" smtClean="0"/>
              <a:t>03.11.2021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2116482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Content Placeholder 2"/>
          <p:cNvSpPr>
            <a:spLocks noGrp="1"/>
          </p:cNvSpPr>
          <p:nvPr>
            <p:ph idx="1"/>
          </p:nvPr>
        </p:nvSpPr>
        <p:spPr>
          <a:xfrm>
            <a:off x="4545413" y="987426"/>
            <a:ext cx="5412730" cy="4873625"/>
          </a:xfrm>
        </p:spPr>
        <p:txBody>
          <a:bodyPr/>
          <a:lstStyle>
            <a:lvl1pPr>
              <a:defRPr sz="2806"/>
            </a:lvl1pPr>
            <a:lvl2pPr>
              <a:defRPr sz="2456"/>
            </a:lvl2pPr>
            <a:lvl3pPr>
              <a:defRPr sz="2105"/>
            </a:lvl3pPr>
            <a:lvl4pPr>
              <a:defRPr sz="1754"/>
            </a:lvl4pPr>
            <a:lvl5pPr>
              <a:defRPr sz="1754"/>
            </a:lvl5pPr>
            <a:lvl6pPr>
              <a:defRPr sz="1754"/>
            </a:lvl6pPr>
            <a:lvl7pPr>
              <a:defRPr sz="1754"/>
            </a:lvl7pPr>
            <a:lvl8pPr>
              <a:defRPr sz="1754"/>
            </a:lvl8pPr>
            <a:lvl9pPr>
              <a:defRPr sz="1754"/>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3610418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736455" y="457200"/>
            <a:ext cx="3448388" cy="1600200"/>
          </a:xfrm>
        </p:spPr>
        <p:txBody>
          <a:bodyPr anchor="b"/>
          <a:lstStyle>
            <a:lvl1pPr>
              <a:defRPr sz="2806"/>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545413" y="987426"/>
            <a:ext cx="5412730" cy="4873625"/>
          </a:xfrm>
        </p:spPr>
        <p:txBody>
          <a:bodyPr anchor="t"/>
          <a:lstStyle>
            <a:lvl1pPr marL="0" indent="0">
              <a:buNone/>
              <a:defRPr sz="2806"/>
            </a:lvl1pPr>
            <a:lvl2pPr marL="400964" indent="0">
              <a:buNone/>
              <a:defRPr sz="2456"/>
            </a:lvl2pPr>
            <a:lvl3pPr marL="801929" indent="0">
              <a:buNone/>
              <a:defRPr sz="2105"/>
            </a:lvl3pPr>
            <a:lvl4pPr marL="1202893" indent="0">
              <a:buNone/>
              <a:defRPr sz="1754"/>
            </a:lvl4pPr>
            <a:lvl5pPr marL="1603858" indent="0">
              <a:buNone/>
              <a:defRPr sz="1754"/>
            </a:lvl5pPr>
            <a:lvl6pPr marL="2004822" indent="0">
              <a:buNone/>
              <a:defRPr sz="1754"/>
            </a:lvl6pPr>
            <a:lvl7pPr marL="2405786" indent="0">
              <a:buNone/>
              <a:defRPr sz="1754"/>
            </a:lvl7pPr>
            <a:lvl8pPr marL="2806751" indent="0">
              <a:buNone/>
              <a:defRPr sz="1754"/>
            </a:lvl8pPr>
            <a:lvl9pPr marL="3207715" indent="0">
              <a:buNone/>
              <a:defRPr sz="1754"/>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736455" y="2057400"/>
            <a:ext cx="3448388" cy="3811588"/>
          </a:xfrm>
        </p:spPr>
        <p:txBody>
          <a:bodyPr/>
          <a:lstStyle>
            <a:lvl1pPr marL="0" indent="0">
              <a:buNone/>
              <a:defRPr sz="1403"/>
            </a:lvl1pPr>
            <a:lvl2pPr marL="400964" indent="0">
              <a:buNone/>
              <a:defRPr sz="1228"/>
            </a:lvl2pPr>
            <a:lvl3pPr marL="801929" indent="0">
              <a:buNone/>
              <a:defRPr sz="1052"/>
            </a:lvl3pPr>
            <a:lvl4pPr marL="1202893" indent="0">
              <a:buNone/>
              <a:defRPr sz="877"/>
            </a:lvl4pPr>
            <a:lvl5pPr marL="1603858" indent="0">
              <a:buNone/>
              <a:defRPr sz="877"/>
            </a:lvl5pPr>
            <a:lvl6pPr marL="2004822" indent="0">
              <a:buNone/>
              <a:defRPr sz="877"/>
            </a:lvl6pPr>
            <a:lvl7pPr marL="2405786" indent="0">
              <a:buNone/>
              <a:defRPr sz="877"/>
            </a:lvl7pPr>
            <a:lvl8pPr marL="2806751" indent="0">
              <a:buNone/>
              <a:defRPr sz="877"/>
            </a:lvl8pPr>
            <a:lvl9pPr marL="3207715" indent="0">
              <a:buNone/>
              <a:defRPr sz="877"/>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D06DE85E-D9ED-4BD3-B93A-FEBB02327D00}" type="datetimeFigureOut">
              <a:rPr lang="tr-TR" smtClean="0"/>
              <a:t>03.11.2021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4437E64-06FD-4918-AE87-89664F1D7848}" type="slidenum">
              <a:rPr lang="tr-TR" smtClean="0"/>
              <a:t>‹#›</a:t>
            </a:fld>
            <a:endParaRPr lang="tr-TR"/>
          </a:p>
        </p:txBody>
      </p:sp>
    </p:spTree>
    <p:extLst>
      <p:ext uri="{BB962C8B-B14F-4D97-AF65-F5344CB8AC3E}">
        <p14:creationId xmlns:p14="http://schemas.microsoft.com/office/powerpoint/2010/main" val="1850299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365126"/>
            <a:ext cx="9221689"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735062" y="1825625"/>
            <a:ext cx="9221689"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35062" y="6356351"/>
            <a:ext cx="2405658" cy="365125"/>
          </a:xfrm>
          <a:prstGeom prst="rect">
            <a:avLst/>
          </a:prstGeom>
        </p:spPr>
        <p:txBody>
          <a:bodyPr vert="horz" lIns="91440" tIns="45720" rIns="91440" bIns="45720" rtlCol="0" anchor="ctr"/>
          <a:lstStyle>
            <a:lvl1pPr algn="l">
              <a:defRPr sz="1052">
                <a:solidFill>
                  <a:schemeClr val="tx1">
                    <a:tint val="75000"/>
                  </a:schemeClr>
                </a:solidFill>
              </a:defRPr>
            </a:lvl1pPr>
          </a:lstStyle>
          <a:p>
            <a:fld id="{D06DE85E-D9ED-4BD3-B93A-FEBB02327D00}" type="datetimeFigureOut">
              <a:rPr lang="tr-TR" smtClean="0"/>
              <a:t>03.11.2021</a:t>
            </a:fld>
            <a:endParaRPr lang="tr-TR"/>
          </a:p>
        </p:txBody>
      </p:sp>
      <p:sp>
        <p:nvSpPr>
          <p:cNvPr id="5" name="Footer Placeholder 4"/>
          <p:cNvSpPr>
            <a:spLocks noGrp="1"/>
          </p:cNvSpPr>
          <p:nvPr>
            <p:ph type="ftr" sz="quarter" idx="3"/>
          </p:nvPr>
        </p:nvSpPr>
        <p:spPr>
          <a:xfrm>
            <a:off x="3541663" y="6356351"/>
            <a:ext cx="3608487" cy="365125"/>
          </a:xfrm>
          <a:prstGeom prst="rect">
            <a:avLst/>
          </a:prstGeom>
        </p:spPr>
        <p:txBody>
          <a:bodyPr vert="horz" lIns="91440" tIns="45720" rIns="91440" bIns="45720" rtlCol="0" anchor="ctr"/>
          <a:lstStyle>
            <a:lvl1pPr algn="ctr">
              <a:defRPr sz="1052">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7551093" y="6356351"/>
            <a:ext cx="2405658" cy="365125"/>
          </a:xfrm>
          <a:prstGeom prst="rect">
            <a:avLst/>
          </a:prstGeom>
        </p:spPr>
        <p:txBody>
          <a:bodyPr vert="horz" lIns="91440" tIns="45720" rIns="91440" bIns="45720" rtlCol="0" anchor="ctr"/>
          <a:lstStyle>
            <a:lvl1pPr algn="r">
              <a:defRPr sz="1052">
                <a:solidFill>
                  <a:schemeClr val="tx1">
                    <a:tint val="75000"/>
                  </a:schemeClr>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88790647"/>
      </p:ext>
    </p:extLst>
  </p:cSld>
  <p:clrMap bg1="lt1" tx1="dk1" bg2="lt2" tx2="dk2" accent1="accent1" accent2="accent2" accent3="accent3" accent4="accent4" accent5="accent5" accent6="accent6" hlink="hlink" folHlink="folHlink"/>
  <p:sldLayoutIdLst>
    <p:sldLayoutId id="2147483983" r:id="rId1"/>
    <p:sldLayoutId id="2147483984" r:id="rId2"/>
    <p:sldLayoutId id="2147483985" r:id="rId3"/>
    <p:sldLayoutId id="2147483986" r:id="rId4"/>
    <p:sldLayoutId id="2147483987" r:id="rId5"/>
    <p:sldLayoutId id="2147483988" r:id="rId6"/>
    <p:sldLayoutId id="2147483989" r:id="rId7"/>
    <p:sldLayoutId id="2147483990" r:id="rId8"/>
    <p:sldLayoutId id="2147483991" r:id="rId9"/>
    <p:sldLayoutId id="2147483992" r:id="rId10"/>
    <p:sldLayoutId id="2147483993" r:id="rId11"/>
  </p:sldLayoutIdLst>
  <p:txStyles>
    <p:titleStyle>
      <a:lvl1pPr algn="l" defTabSz="801929" rtl="0" eaLnBrk="1" latinLnBrk="0" hangingPunct="1">
        <a:lnSpc>
          <a:spcPct val="90000"/>
        </a:lnSpc>
        <a:spcBef>
          <a:spcPct val="0"/>
        </a:spcBef>
        <a:buNone/>
        <a:defRPr sz="3859" kern="1200">
          <a:solidFill>
            <a:schemeClr val="tx1"/>
          </a:solidFill>
          <a:latin typeface="+mj-lt"/>
          <a:ea typeface="+mj-ea"/>
          <a:cs typeface="+mj-cs"/>
        </a:defRPr>
      </a:lvl1pPr>
    </p:titleStyle>
    <p:bodyStyle>
      <a:lvl1pPr marL="200482" indent="-200482" algn="l" defTabSz="801929" rtl="0" eaLnBrk="1" latinLnBrk="0" hangingPunct="1">
        <a:lnSpc>
          <a:spcPct val="90000"/>
        </a:lnSpc>
        <a:spcBef>
          <a:spcPts val="877"/>
        </a:spcBef>
        <a:buFont typeface="Arial" panose="020B0604020202020204" pitchFamily="34" charset="0"/>
        <a:buChar char="•"/>
        <a:defRPr sz="2456" kern="1200">
          <a:solidFill>
            <a:schemeClr val="tx1"/>
          </a:solidFill>
          <a:latin typeface="+mn-lt"/>
          <a:ea typeface="+mn-ea"/>
          <a:cs typeface="+mn-cs"/>
        </a:defRPr>
      </a:lvl1pPr>
      <a:lvl2pPr marL="601447" indent="-200482" algn="l" defTabSz="801929" rtl="0" eaLnBrk="1" latinLnBrk="0" hangingPunct="1">
        <a:lnSpc>
          <a:spcPct val="90000"/>
        </a:lnSpc>
        <a:spcBef>
          <a:spcPts val="439"/>
        </a:spcBef>
        <a:buFont typeface="Arial" panose="020B0604020202020204" pitchFamily="34" charset="0"/>
        <a:buChar char="•"/>
        <a:defRPr sz="2105" kern="1200">
          <a:solidFill>
            <a:schemeClr val="tx1"/>
          </a:solidFill>
          <a:latin typeface="+mn-lt"/>
          <a:ea typeface="+mn-ea"/>
          <a:cs typeface="+mn-cs"/>
        </a:defRPr>
      </a:lvl2pPr>
      <a:lvl3pPr marL="1002411" indent="-200482" algn="l" defTabSz="801929" rtl="0" eaLnBrk="1" latinLnBrk="0" hangingPunct="1">
        <a:lnSpc>
          <a:spcPct val="90000"/>
        </a:lnSpc>
        <a:spcBef>
          <a:spcPts val="439"/>
        </a:spcBef>
        <a:buFont typeface="Arial" panose="020B0604020202020204" pitchFamily="34" charset="0"/>
        <a:buChar char="•"/>
        <a:defRPr sz="1754" kern="1200">
          <a:solidFill>
            <a:schemeClr val="tx1"/>
          </a:solidFill>
          <a:latin typeface="+mn-lt"/>
          <a:ea typeface="+mn-ea"/>
          <a:cs typeface="+mn-cs"/>
        </a:defRPr>
      </a:lvl3pPr>
      <a:lvl4pPr marL="1403375"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4pPr>
      <a:lvl5pPr marL="1804340"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5pPr>
      <a:lvl6pPr marL="2205304"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6pPr>
      <a:lvl7pPr marL="2606269"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7pPr>
      <a:lvl8pPr marL="3007233"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8pPr>
      <a:lvl9pPr marL="3408197" indent="-200482" algn="l" defTabSz="801929" rtl="0" eaLnBrk="1" latinLnBrk="0" hangingPunct="1">
        <a:lnSpc>
          <a:spcPct val="90000"/>
        </a:lnSpc>
        <a:spcBef>
          <a:spcPts val="439"/>
        </a:spcBef>
        <a:buFont typeface="Arial" panose="020B0604020202020204" pitchFamily="34" charset="0"/>
        <a:buChar char="•"/>
        <a:defRPr sz="1579"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24" y="176109"/>
            <a:ext cx="10689140"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54904" y="284176"/>
            <a:ext cx="8580180" cy="150876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54904" y="2011680"/>
            <a:ext cx="8580180" cy="420624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54331" y="6422855"/>
            <a:ext cx="2631643" cy="365125"/>
          </a:xfrm>
          <a:prstGeom prst="rect">
            <a:avLst/>
          </a:prstGeom>
        </p:spPr>
        <p:txBody>
          <a:bodyPr vert="horz" lIns="91440" tIns="45720" rIns="45720" bIns="45720" rtlCol="0" anchor="ctr"/>
          <a:lstStyle>
            <a:lvl1pPr algn="l">
              <a:defRPr sz="921">
                <a:solidFill>
                  <a:schemeClr val="tx1"/>
                </a:solidFill>
              </a:defRPr>
            </a:lvl1pPr>
          </a:lstStyle>
          <a:p>
            <a:fld id="{D06DE85E-D9ED-4BD3-B93A-FEBB02327D00}" type="datetimeFigureOut">
              <a:rPr lang="tr-TR" smtClean="0"/>
              <a:t>03.11.2021</a:t>
            </a:fld>
            <a:endParaRPr lang="tr-TR"/>
          </a:p>
        </p:txBody>
      </p:sp>
      <p:sp>
        <p:nvSpPr>
          <p:cNvPr id="5" name="Footer Placeholder 4"/>
          <p:cNvSpPr>
            <a:spLocks noGrp="1"/>
          </p:cNvSpPr>
          <p:nvPr>
            <p:ph type="ftr" sz="quarter" idx="3"/>
          </p:nvPr>
        </p:nvSpPr>
        <p:spPr>
          <a:xfrm>
            <a:off x="4907843" y="6422855"/>
            <a:ext cx="4423738" cy="365125"/>
          </a:xfrm>
          <a:prstGeom prst="rect">
            <a:avLst/>
          </a:prstGeom>
        </p:spPr>
        <p:txBody>
          <a:bodyPr vert="horz" lIns="91440" tIns="45720" rIns="91440" bIns="45720" rtlCol="0" anchor="ctr"/>
          <a:lstStyle>
            <a:lvl1pPr algn="r">
              <a:defRPr sz="921">
                <a:solidFill>
                  <a:schemeClr val="tx1"/>
                </a:solidFill>
              </a:defRPr>
            </a:lvl1pPr>
          </a:lstStyle>
          <a:p>
            <a:endParaRPr lang="tr-TR"/>
          </a:p>
        </p:txBody>
      </p:sp>
      <p:sp>
        <p:nvSpPr>
          <p:cNvPr id="6" name="Slide Number Placeholder 5"/>
          <p:cNvSpPr>
            <a:spLocks noGrp="1"/>
          </p:cNvSpPr>
          <p:nvPr>
            <p:ph type="sldNum" sz="quarter" idx="4"/>
          </p:nvPr>
        </p:nvSpPr>
        <p:spPr>
          <a:xfrm>
            <a:off x="9347380" y="6422855"/>
            <a:ext cx="829829" cy="365125"/>
          </a:xfrm>
          <a:prstGeom prst="rect">
            <a:avLst/>
          </a:prstGeom>
        </p:spPr>
        <p:txBody>
          <a:bodyPr vert="horz" lIns="45720" tIns="45720" rIns="91440" bIns="45720" rtlCol="0" anchor="ctr"/>
          <a:lstStyle>
            <a:lvl1pPr algn="l">
              <a:defRPr sz="1052" b="0">
                <a:solidFill>
                  <a:schemeClr val="tx1"/>
                </a:solidFill>
              </a:defRPr>
            </a:lvl1pPr>
          </a:lstStyle>
          <a:p>
            <a:fld id="{74437E64-06FD-4918-AE87-89664F1D7848}" type="slidenum">
              <a:rPr lang="tr-TR" smtClean="0"/>
              <a:t>‹#›</a:t>
            </a:fld>
            <a:endParaRPr lang="tr-TR"/>
          </a:p>
        </p:txBody>
      </p:sp>
    </p:spTree>
    <p:extLst>
      <p:ext uri="{BB962C8B-B14F-4D97-AF65-F5344CB8AC3E}">
        <p14:creationId xmlns:p14="http://schemas.microsoft.com/office/powerpoint/2010/main" val="651853834"/>
      </p:ext>
    </p:extLst>
  </p:cSld>
  <p:clrMap bg1="dk1" tx1="lt1" bg2="dk2" tx2="lt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801929" rtl="0" eaLnBrk="1" latinLnBrk="0" hangingPunct="1">
        <a:lnSpc>
          <a:spcPct val="85000"/>
        </a:lnSpc>
        <a:spcBef>
          <a:spcPct val="0"/>
        </a:spcBef>
        <a:buNone/>
        <a:defRPr sz="3508" kern="1200" cap="all" baseline="0">
          <a:solidFill>
            <a:schemeClr val="bg2"/>
          </a:solidFill>
          <a:latin typeface="+mj-lt"/>
          <a:ea typeface="+mj-ea"/>
          <a:cs typeface="+mj-cs"/>
        </a:defRPr>
      </a:lvl1pPr>
    </p:titleStyle>
    <p:bodyStyle>
      <a:lvl1pPr marL="160386" indent="-160386" algn="l" defTabSz="801929" rtl="0" eaLnBrk="1" latinLnBrk="0" hangingPunct="1">
        <a:lnSpc>
          <a:spcPct val="90000"/>
        </a:lnSpc>
        <a:spcBef>
          <a:spcPts val="1052"/>
        </a:spcBef>
        <a:spcAft>
          <a:spcPts val="175"/>
        </a:spcAft>
        <a:buClr>
          <a:schemeClr val="tx1"/>
        </a:buClr>
        <a:buFont typeface="Wingdings" pitchFamily="2" charset="2"/>
        <a:buChar char=""/>
        <a:defRPr sz="1929" kern="1200">
          <a:solidFill>
            <a:schemeClr val="tx1"/>
          </a:solidFill>
          <a:latin typeface="+mn-lt"/>
          <a:ea typeface="+mn-ea"/>
          <a:cs typeface="+mn-cs"/>
        </a:defRPr>
      </a:lvl1pPr>
      <a:lvl2pPr marL="360868" indent="-160386" algn="l" defTabSz="801929" rtl="0" eaLnBrk="1" latinLnBrk="0" hangingPunct="1">
        <a:lnSpc>
          <a:spcPct val="90000"/>
        </a:lnSpc>
        <a:spcBef>
          <a:spcPts val="175"/>
        </a:spcBef>
        <a:spcAft>
          <a:spcPts val="351"/>
        </a:spcAft>
        <a:buClr>
          <a:schemeClr val="tx1"/>
        </a:buClr>
        <a:buFont typeface="Wingdings" pitchFamily="2" charset="2"/>
        <a:buChar char=""/>
        <a:defRPr sz="1754" kern="1200">
          <a:solidFill>
            <a:schemeClr val="tx1"/>
          </a:solidFill>
          <a:latin typeface="+mn-lt"/>
          <a:ea typeface="+mn-ea"/>
          <a:cs typeface="+mn-cs"/>
        </a:defRPr>
      </a:lvl2pPr>
      <a:lvl3pPr marL="561350" indent="-160386" algn="l" defTabSz="801929" rtl="0" eaLnBrk="1" latinLnBrk="0" hangingPunct="1">
        <a:lnSpc>
          <a:spcPct val="90000"/>
        </a:lnSpc>
        <a:spcBef>
          <a:spcPts val="175"/>
        </a:spcBef>
        <a:spcAft>
          <a:spcPts val="351"/>
        </a:spcAft>
        <a:buClr>
          <a:schemeClr val="tx1"/>
        </a:buClr>
        <a:buFont typeface="Wingdings" pitchFamily="2" charset="2"/>
        <a:buChar char=""/>
        <a:defRPr sz="1579" kern="1200">
          <a:solidFill>
            <a:schemeClr val="tx1"/>
          </a:solidFill>
          <a:latin typeface="+mn-lt"/>
          <a:ea typeface="+mn-ea"/>
          <a:cs typeface="+mn-cs"/>
        </a:defRPr>
      </a:lvl3pPr>
      <a:lvl4pPr marL="761832"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4pPr>
      <a:lvl5pPr marL="962315" indent="-160386"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5pPr>
      <a:lvl6pPr marL="1126594"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6pPr>
      <a:lvl7pPr marL="1290769"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7pPr>
      <a:lvl8pPr marL="1428633"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8pPr>
      <a:lvl9pPr marL="1584037" indent="-200482" algn="l" defTabSz="801929" rtl="0" eaLnBrk="1" latinLnBrk="0" hangingPunct="1">
        <a:lnSpc>
          <a:spcPct val="90000"/>
        </a:lnSpc>
        <a:spcBef>
          <a:spcPts val="175"/>
        </a:spcBef>
        <a:spcAft>
          <a:spcPts val="351"/>
        </a:spcAft>
        <a:buClr>
          <a:schemeClr val="tx1"/>
        </a:buClr>
        <a:buFont typeface="Wingdings" pitchFamily="2" charset="2"/>
        <a:buChar char=""/>
        <a:defRPr sz="1403" kern="1200">
          <a:solidFill>
            <a:schemeClr val="tx1"/>
          </a:solidFill>
          <a:latin typeface="+mn-lt"/>
          <a:ea typeface="+mn-ea"/>
          <a:cs typeface="+mn-cs"/>
        </a:defRPr>
      </a:lvl9pPr>
    </p:bodyStyle>
    <p:otherStyle>
      <a:defPPr>
        <a:defRPr lang="en-US"/>
      </a:defPPr>
      <a:lvl1pPr marL="0" algn="l" defTabSz="801929" rtl="0" eaLnBrk="1" latinLnBrk="0" hangingPunct="1">
        <a:defRPr sz="1579" kern="1200">
          <a:solidFill>
            <a:schemeClr val="tx1"/>
          </a:solidFill>
          <a:latin typeface="+mn-lt"/>
          <a:ea typeface="+mn-ea"/>
          <a:cs typeface="+mn-cs"/>
        </a:defRPr>
      </a:lvl1pPr>
      <a:lvl2pPr marL="400964" algn="l" defTabSz="801929" rtl="0" eaLnBrk="1" latinLnBrk="0" hangingPunct="1">
        <a:defRPr sz="1579" kern="1200">
          <a:solidFill>
            <a:schemeClr val="tx1"/>
          </a:solidFill>
          <a:latin typeface="+mn-lt"/>
          <a:ea typeface="+mn-ea"/>
          <a:cs typeface="+mn-cs"/>
        </a:defRPr>
      </a:lvl2pPr>
      <a:lvl3pPr marL="801929" algn="l" defTabSz="801929" rtl="0" eaLnBrk="1" latinLnBrk="0" hangingPunct="1">
        <a:defRPr sz="1579" kern="1200">
          <a:solidFill>
            <a:schemeClr val="tx1"/>
          </a:solidFill>
          <a:latin typeface="+mn-lt"/>
          <a:ea typeface="+mn-ea"/>
          <a:cs typeface="+mn-cs"/>
        </a:defRPr>
      </a:lvl3pPr>
      <a:lvl4pPr marL="1202893" algn="l" defTabSz="801929" rtl="0" eaLnBrk="1" latinLnBrk="0" hangingPunct="1">
        <a:defRPr sz="1579" kern="1200">
          <a:solidFill>
            <a:schemeClr val="tx1"/>
          </a:solidFill>
          <a:latin typeface="+mn-lt"/>
          <a:ea typeface="+mn-ea"/>
          <a:cs typeface="+mn-cs"/>
        </a:defRPr>
      </a:lvl4pPr>
      <a:lvl5pPr marL="1603858" algn="l" defTabSz="801929" rtl="0" eaLnBrk="1" latinLnBrk="0" hangingPunct="1">
        <a:defRPr sz="1579" kern="1200">
          <a:solidFill>
            <a:schemeClr val="tx1"/>
          </a:solidFill>
          <a:latin typeface="+mn-lt"/>
          <a:ea typeface="+mn-ea"/>
          <a:cs typeface="+mn-cs"/>
        </a:defRPr>
      </a:lvl5pPr>
      <a:lvl6pPr marL="2004822" algn="l" defTabSz="801929" rtl="0" eaLnBrk="1" latinLnBrk="0" hangingPunct="1">
        <a:defRPr sz="1579" kern="1200">
          <a:solidFill>
            <a:schemeClr val="tx1"/>
          </a:solidFill>
          <a:latin typeface="+mn-lt"/>
          <a:ea typeface="+mn-ea"/>
          <a:cs typeface="+mn-cs"/>
        </a:defRPr>
      </a:lvl6pPr>
      <a:lvl7pPr marL="2405786" algn="l" defTabSz="801929" rtl="0" eaLnBrk="1" latinLnBrk="0" hangingPunct="1">
        <a:defRPr sz="1579" kern="1200">
          <a:solidFill>
            <a:schemeClr val="tx1"/>
          </a:solidFill>
          <a:latin typeface="+mn-lt"/>
          <a:ea typeface="+mn-ea"/>
          <a:cs typeface="+mn-cs"/>
        </a:defRPr>
      </a:lvl7pPr>
      <a:lvl8pPr marL="2806751" algn="l" defTabSz="801929" rtl="0" eaLnBrk="1" latinLnBrk="0" hangingPunct="1">
        <a:defRPr sz="1579" kern="1200">
          <a:solidFill>
            <a:schemeClr val="tx1"/>
          </a:solidFill>
          <a:latin typeface="+mn-lt"/>
          <a:ea typeface="+mn-ea"/>
          <a:cs typeface="+mn-cs"/>
        </a:defRPr>
      </a:lvl8pPr>
      <a:lvl9pPr marL="3207715" algn="l" defTabSz="801929" rtl="0" eaLnBrk="1" latinLnBrk="0" hangingPunct="1">
        <a:defRPr sz="157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28.xml"/><Relationship Id="rId1" Type="http://schemas.openxmlformats.org/officeDocument/2006/relationships/tags" Target="../tags/tag2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0.xml"/><Relationship Id="rId1" Type="http://schemas.openxmlformats.org/officeDocument/2006/relationships/tags" Target="../tags/tag29.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2.xml"/><Relationship Id="rId1" Type="http://schemas.openxmlformats.org/officeDocument/2006/relationships/tags" Target="../tags/tag3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4.xml"/><Relationship Id="rId1" Type="http://schemas.openxmlformats.org/officeDocument/2006/relationships/tags" Target="../tags/tag3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image" Target="../media/image3.png"/><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6.xml"/><Relationship Id="rId1" Type="http://schemas.openxmlformats.org/officeDocument/2006/relationships/tags" Target="../tags/tag35.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38.xml"/><Relationship Id="rId1" Type="http://schemas.openxmlformats.org/officeDocument/2006/relationships/tags" Target="../tags/tag3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0.xml"/><Relationship Id="rId1" Type="http://schemas.openxmlformats.org/officeDocument/2006/relationships/tags" Target="../tags/tag39.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2.xml"/></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4.xml"/><Relationship Id="rId1" Type="http://schemas.openxmlformats.org/officeDocument/2006/relationships/tags" Target="../tags/tag43.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6.xml"/><Relationship Id="rId1" Type="http://schemas.openxmlformats.org/officeDocument/2006/relationships/tags" Target="../tags/tag45.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7.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48.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7.xml"/><Relationship Id="rId1" Type="http://schemas.openxmlformats.org/officeDocument/2006/relationships/tags" Target="../tags/tag6.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6.xml"/><Relationship Id="rId1" Type="http://schemas.openxmlformats.org/officeDocument/2006/relationships/tags" Target="../tags/tag1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88" y="0"/>
            <a:ext cx="10692000" cy="6876000"/>
          </a:xfrm>
          <a:prstGeom prst="rect">
            <a:avLst/>
          </a:prstGeom>
        </p:spPr>
      </p:pic>
      <p:sp>
        <p:nvSpPr>
          <p:cNvPr id="2" name="Unvan 1"/>
          <p:cNvSpPr>
            <a:spLocks noGrp="1"/>
          </p:cNvSpPr>
          <p:nvPr>
            <p:ph type="ctrTitle"/>
          </p:nvPr>
        </p:nvSpPr>
        <p:spPr>
          <a:xfrm>
            <a:off x="0" y="2078182"/>
            <a:ext cx="10691812" cy="2183686"/>
          </a:xfrm>
        </p:spPr>
        <p:txBody>
          <a:bodyPr>
            <a:noAutofit/>
          </a:bodyPr>
          <a:lstStyle/>
          <a:p>
            <a:r>
              <a:rPr lang="tr-TR" sz="2800" b="1" dirty="0" smtClean="0">
                <a:cs typeface="Arial" panose="020B0604020202020204" pitchFamily="34" charset="0"/>
              </a:rPr>
              <a:t> İSİF 307 HADİS III</a:t>
            </a:r>
            <a:br>
              <a:rPr lang="tr-TR" sz="2800" b="1" dirty="0" smtClean="0">
                <a:cs typeface="Arial" panose="020B0604020202020204" pitchFamily="34" charset="0"/>
              </a:rPr>
            </a:br>
            <a:r>
              <a:rPr lang="tr-TR" sz="2800" b="1" dirty="0" smtClean="0">
                <a:cs typeface="Arial" panose="020B0604020202020204" pitchFamily="34" charset="0"/>
              </a:rPr>
              <a:t> VIII.HAFTA</a:t>
            </a:r>
            <a:br>
              <a:rPr lang="tr-TR" sz="2800" b="1" dirty="0" smtClean="0">
                <a:cs typeface="Arial" panose="020B0604020202020204" pitchFamily="34" charset="0"/>
              </a:rPr>
            </a:br>
            <a:r>
              <a:rPr lang="tr-TR" sz="2800" b="1" dirty="0" smtClean="0">
                <a:cs typeface="Arial" panose="020B0604020202020204" pitchFamily="34" charset="0"/>
              </a:rPr>
              <a:t>Dr. Mehmet ali </a:t>
            </a:r>
            <a:r>
              <a:rPr lang="tr-TR" sz="2800" b="1" dirty="0" err="1" smtClean="0">
                <a:cs typeface="Arial" panose="020B0604020202020204" pitchFamily="34" charset="0"/>
              </a:rPr>
              <a:t>çalgan</a:t>
            </a:r>
            <a:r>
              <a:rPr lang="tr-TR" sz="2800" b="1" dirty="0" smtClean="0">
                <a:cs typeface="Arial" panose="020B0604020202020204" pitchFamily="34" charset="0"/>
              </a:rPr>
              <a:t> </a:t>
            </a:r>
            <a:r>
              <a:rPr lang="tr-TR" sz="2800" b="1" dirty="0">
                <a:solidFill>
                  <a:srgbClr val="FF0000"/>
                </a:solidFill>
                <a:cs typeface="Arial" panose="020B0604020202020204" pitchFamily="34" charset="0"/>
              </a:rPr>
              <a:t/>
            </a:r>
            <a:br>
              <a:rPr lang="tr-TR" sz="2800" b="1" dirty="0">
                <a:solidFill>
                  <a:srgbClr val="FF0000"/>
                </a:solidFill>
                <a:cs typeface="Arial" panose="020B0604020202020204" pitchFamily="34" charset="0"/>
              </a:rPr>
            </a:br>
            <a:r>
              <a:rPr lang="tr-TR" sz="2800" b="1" dirty="0">
                <a:cs typeface="Arial" panose="020B0604020202020204" pitchFamily="34" charset="0"/>
              </a:rPr>
              <a:t/>
            </a:r>
            <a:br>
              <a:rPr lang="tr-TR" sz="2800" b="1" dirty="0">
                <a:cs typeface="Arial" panose="020B0604020202020204" pitchFamily="34" charset="0"/>
              </a:rPr>
            </a:br>
            <a:endParaRPr lang="tr-TR" sz="2800" b="1" dirty="0">
              <a:cs typeface="Arial" panose="020B0604020202020204" pitchFamily="34" charset="0"/>
            </a:endParaRPr>
          </a:p>
        </p:txBody>
      </p:sp>
      <p:sp>
        <p:nvSpPr>
          <p:cNvPr id="6" name="Metin kutusu 5"/>
          <p:cNvSpPr txBox="1"/>
          <p:nvPr/>
        </p:nvSpPr>
        <p:spPr>
          <a:xfrm>
            <a:off x="399011" y="3870038"/>
            <a:ext cx="9277004" cy="400110"/>
          </a:xfrm>
          <a:prstGeom prst="rect">
            <a:avLst/>
          </a:prstGeom>
          <a:noFill/>
        </p:spPr>
        <p:txBody>
          <a:bodyPr wrap="square" rtlCol="0">
            <a:spAutoFit/>
          </a:bodyPr>
          <a:lstStyle/>
          <a:p>
            <a:pPr algn="ctr"/>
            <a:r>
              <a:rPr lang="tr-TR" sz="2000" b="1" dirty="0" smtClean="0">
                <a:solidFill>
                  <a:schemeClr val="accent1">
                    <a:lumMod val="20000"/>
                    <a:lumOff val="80000"/>
                  </a:schemeClr>
                </a:solidFill>
              </a:rPr>
              <a:t>Sabır-İman Bütünlüğü</a:t>
            </a:r>
            <a:endParaRPr lang="tr-TR" sz="2000" dirty="0">
              <a:solidFill>
                <a:srgbClr val="FF0000"/>
              </a:solidFill>
            </a:endParaRPr>
          </a:p>
        </p:txBody>
      </p:sp>
      <p:sp>
        <p:nvSpPr>
          <p:cNvPr id="5"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5280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22960" y="96442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Mümin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Sabırlıdır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3" y="2140148"/>
            <a:ext cx="9246128" cy="3511859"/>
          </a:xfrm>
          <a:prstGeom prst="rect">
            <a:avLst/>
          </a:prstGeom>
          <a:noFill/>
        </p:spPr>
        <p:txBody>
          <a:bodyPr wrap="square" rtlCol="0">
            <a:spAutoFit/>
          </a:bodyPr>
          <a:lstStyle/>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Allah kimin hayrını dilerse ona musibet verir.”  hadisinin, Ebu Ubeyd’e göre </a:t>
            </a:r>
            <a:r>
              <a:rPr lang="tr-TR" sz="2800" dirty="0" err="1">
                <a:latin typeface="Arial" panose="020B0604020202020204" pitchFamily="34" charset="0"/>
                <a:cs typeface="Arial" panose="020B0604020202020204" pitchFamily="34" charset="0"/>
              </a:rPr>
              <a:t>mânası</a:t>
            </a:r>
            <a:r>
              <a:rPr lang="tr-TR" sz="2800" dirty="0">
                <a:latin typeface="Arial" panose="020B0604020202020204" pitchFamily="34" charset="0"/>
                <a:cs typeface="Arial" panose="020B0604020202020204" pitchFamily="34" charset="0"/>
              </a:rPr>
              <a:t> şudur: Kula musibet verilir ki bu sebeple mükâfatlandırılsın.</a:t>
            </a:r>
            <a:endParaRPr lang="tr-TR" sz="2800" dirty="0" smtClean="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1060471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07890" y="45129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İnkârcı </a:t>
            </a:r>
            <a:r>
              <a:rPr lang="tr-TR" sz="2800" b="1" dirty="0">
                <a:solidFill>
                  <a:schemeClr val="accent1">
                    <a:lumMod val="75000"/>
                  </a:schemeClr>
                </a:solidFill>
                <a:latin typeface="Corbel" panose="020B0503020204020204" pitchFamily="34" charset="0"/>
                <a:ea typeface="Tahoma" pitchFamily="34" charset="0"/>
                <a:cs typeface="Tahoma" pitchFamily="34" charset="0"/>
              </a:rPr>
              <a:t>Sabırsızdır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4259" y="1645920"/>
            <a:ext cx="9559637" cy="5909310"/>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Gerçekten insan pek tahammülsüz bir tabiatta (</a:t>
            </a:r>
            <a:r>
              <a:rPr lang="tr-TR" sz="2800" dirty="0" err="1">
                <a:latin typeface="Arial" panose="020B0604020202020204" pitchFamily="34" charset="0"/>
                <a:cs typeface="Arial" panose="020B0604020202020204" pitchFamily="34" charset="0"/>
              </a:rPr>
              <a:t>helû</a:t>
            </a:r>
            <a:r>
              <a:rPr lang="tr-TR" sz="2800" dirty="0">
                <a:latin typeface="Arial" panose="020B0604020202020204" pitchFamily="34" charset="0"/>
                <a:cs typeface="Arial" panose="020B0604020202020204" pitchFamily="34" charset="0"/>
              </a:rPr>
              <a:t>‘) yaratılmıştır. Başına bir fenalık geldi mi sızlanır durur (</a:t>
            </a:r>
            <a:r>
              <a:rPr lang="tr-TR" sz="2800" dirty="0" err="1">
                <a:latin typeface="Arial" panose="020B0604020202020204" pitchFamily="34" charset="0"/>
                <a:cs typeface="Arial" panose="020B0604020202020204" pitchFamily="34" charset="0"/>
              </a:rPr>
              <a:t>cezû</a:t>
            </a:r>
            <a:r>
              <a:rPr lang="tr-TR" sz="2800" dirty="0">
                <a:latin typeface="Arial" panose="020B0604020202020204" pitchFamily="34" charset="0"/>
                <a:cs typeface="Arial" panose="020B0604020202020204" pitchFamily="34" charset="0"/>
              </a:rPr>
              <a:t>’). Ama ona bir nimet nasip olursa kendisinden başkasını yararlandırmaz. Ancak namaz kılanlar başka.” el-</a:t>
            </a:r>
            <a:r>
              <a:rPr lang="tr-TR" sz="2800" dirty="0" err="1">
                <a:latin typeface="Arial" panose="020B0604020202020204" pitchFamily="34" charset="0"/>
                <a:cs typeface="Arial" panose="020B0604020202020204" pitchFamily="34" charset="0"/>
              </a:rPr>
              <a:t>Mearic</a:t>
            </a:r>
            <a:r>
              <a:rPr lang="tr-TR" sz="2800" dirty="0">
                <a:latin typeface="Arial" panose="020B0604020202020204" pitchFamily="34" charset="0"/>
                <a:cs typeface="Arial" panose="020B0604020202020204" pitchFamily="34" charset="0"/>
              </a:rPr>
              <a:t> 70/19-22</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“(Yas tutma maksadıyla) Elleriyle yanaklarını döven, yakalarını yırtan ve </a:t>
            </a:r>
            <a:r>
              <a:rPr lang="tr-TR" sz="2800" dirty="0" err="1">
                <a:latin typeface="Arial" panose="020B0604020202020204" pitchFamily="34" charset="0"/>
                <a:cs typeface="Arial" panose="020B0604020202020204" pitchFamily="34" charset="0"/>
              </a:rPr>
              <a:t>câhiliye</a:t>
            </a:r>
            <a:r>
              <a:rPr lang="tr-TR" sz="2800" dirty="0">
                <a:latin typeface="Arial" panose="020B0604020202020204" pitchFamily="34" charset="0"/>
                <a:cs typeface="Arial" panose="020B0604020202020204" pitchFamily="34" charset="0"/>
              </a:rPr>
              <a:t> âdetini devam ettirerek feryat eden kimse bizden değildir.”</a:t>
            </a:r>
            <a:r>
              <a:rPr lang="en-US" sz="2800" dirty="0">
                <a:latin typeface="Arial" panose="020B0604020202020204" pitchFamily="34" charset="0"/>
                <a:cs typeface="Arial" panose="020B0604020202020204" pitchFamily="34" charset="0"/>
              </a:rPr>
              <a:t> </a:t>
            </a:r>
            <a:endParaRPr lang="tr-TR" sz="2800" dirty="0"/>
          </a:p>
          <a:p>
            <a:pPr algn="just">
              <a:lnSpc>
                <a:spcPct val="150000"/>
              </a:lnSpc>
            </a:pPr>
            <a:endParaRPr lang="en-US"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160275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868031"/>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Sabır </a:t>
            </a:r>
            <a:r>
              <a:rPr lang="tr-TR" sz="2800" b="1" dirty="0">
                <a:solidFill>
                  <a:schemeClr val="accent1">
                    <a:lumMod val="75000"/>
                  </a:schemeClr>
                </a:solidFill>
                <a:latin typeface="Corbel" panose="020B0503020204020204" pitchFamily="34" charset="0"/>
                <a:ea typeface="Tahoma" pitchFamily="34" charset="0"/>
                <a:cs typeface="Tahoma" pitchFamily="34" charset="0"/>
              </a:rPr>
              <a:t>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430" y="2103774"/>
            <a:ext cx="9892762" cy="3970318"/>
          </a:xfrm>
          <a:prstGeom prst="rect">
            <a:avLst/>
          </a:prstGeom>
          <a:noFill/>
        </p:spPr>
        <p:txBody>
          <a:bodyPr wrap="square" rtlCol="0">
            <a:spAutoFit/>
          </a:bodyPr>
          <a:lstStyle/>
          <a:p>
            <a:pPr algn="just">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Asra yemin ederim ki, İnsan gerçekten ziyandadır. Ancak iman edip </a:t>
            </a:r>
            <a:r>
              <a:rPr lang="tr-TR" sz="2400" dirty="0" err="1">
                <a:latin typeface="Arial" panose="020B0604020202020204" pitchFamily="34" charset="0"/>
                <a:cs typeface="Arial" panose="020B0604020202020204" pitchFamily="34" charset="0"/>
              </a:rPr>
              <a:t>salih</a:t>
            </a:r>
            <a:r>
              <a:rPr lang="tr-TR" sz="2400" dirty="0">
                <a:latin typeface="Arial" panose="020B0604020202020204" pitchFamily="34" charset="0"/>
                <a:cs typeface="Arial" panose="020B0604020202020204" pitchFamily="34" charset="0"/>
              </a:rPr>
              <a:t> amel işleyenler, birbirlerine hakkı ve sabrı tavsiye edenler müstesnadır</a:t>
            </a:r>
            <a:r>
              <a:rPr lang="tr-TR" sz="2400" dirty="0" smtClean="0">
                <a:latin typeface="Arial" panose="020B0604020202020204" pitchFamily="34" charset="0"/>
                <a:cs typeface="Arial" panose="020B0604020202020204" pitchFamily="34" charset="0"/>
              </a:rPr>
              <a:t>.”</a:t>
            </a:r>
            <a:r>
              <a:rPr lang="en-US" sz="2400" dirty="0" smtClean="0">
                <a:latin typeface="Arial" panose="020B0604020202020204" pitchFamily="34" charset="0"/>
                <a:cs typeface="Arial" panose="020B0604020202020204" pitchFamily="34" charset="0"/>
              </a:rPr>
              <a:t> </a:t>
            </a:r>
            <a:endParaRPr lang="tr-TR" sz="2400" dirty="0" smtClean="0">
              <a:latin typeface="Arial" panose="020B0604020202020204" pitchFamily="34" charset="0"/>
              <a:cs typeface="Arial" panose="020B0604020202020204" pitchFamily="34" charset="0"/>
            </a:endParaRPr>
          </a:p>
          <a:p>
            <a:pPr algn="just">
              <a:lnSpc>
                <a:spcPct val="150000"/>
              </a:lnSpc>
            </a:pPr>
            <a:endParaRPr lang="tr-TR" sz="2400" dirty="0" smtClean="0">
              <a:latin typeface="Arial" panose="020B0604020202020204" pitchFamily="34" charset="0"/>
              <a:cs typeface="Arial" panose="020B0604020202020204" pitchFamily="34" charset="0"/>
            </a:endParaRPr>
          </a:p>
          <a:p>
            <a:pPr algn="just">
              <a:lnSpc>
                <a:spcPct val="150000"/>
              </a:lnSpc>
            </a:pPr>
            <a:r>
              <a:rPr lang="tr-TR" sz="2400" dirty="0"/>
              <a:t>“</a:t>
            </a:r>
            <a:r>
              <a:rPr lang="tr-TR" sz="2400" dirty="0">
                <a:latin typeface="Arial" panose="020B0604020202020204" pitchFamily="34" charset="0"/>
                <a:cs typeface="Arial" panose="020B0604020202020204" pitchFamily="34" charset="0"/>
              </a:rPr>
              <a:t>Kim sabrederse, Allah ona dayanma gücü verir. Kimseye sabırdan daha hayırlı ve daha geniş bir ikram verilmemiştir.»</a:t>
            </a:r>
          </a:p>
          <a:p>
            <a:pPr algn="just">
              <a:lnSpc>
                <a:spcPct val="150000"/>
              </a:lnSpc>
            </a:pP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74577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927463" y="79460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SABIR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582" y="1615202"/>
            <a:ext cx="10116018" cy="6235681"/>
          </a:xfrm>
          <a:prstGeom prst="rect">
            <a:avLst/>
          </a:prstGeom>
          <a:noFill/>
        </p:spPr>
        <p:txBody>
          <a:bodyPr wrap="square" rtlCol="0">
            <a:spAutoFit/>
          </a:bodyPr>
          <a:lstStyle/>
          <a:p>
            <a:endParaRPr lang="tr-TR" sz="2400" dirty="0" smtClean="0">
              <a:latin typeface="Arial" panose="020B0604020202020204" pitchFamily="34" charset="0"/>
              <a:cs typeface="Arial" panose="020B0604020202020204" pitchFamily="34" charset="0"/>
            </a:endParaRPr>
          </a:p>
          <a:p>
            <a:pPr>
              <a:lnSpc>
                <a:spcPct val="150000"/>
              </a:lnSpc>
            </a:pPr>
            <a:r>
              <a:rPr lang="tr-TR" sz="2800" dirty="0">
                <a:latin typeface="Arial" panose="020B0604020202020204" pitchFamily="34" charset="0"/>
                <a:cs typeface="Arial" panose="020B0604020202020204" pitchFamily="34" charset="0"/>
              </a:rPr>
              <a:t>“Fakat o, sarp yolu göze alamadı. O sarp yol nedir, bilir misin? Köle </a:t>
            </a:r>
            <a:r>
              <a:rPr lang="tr-TR" sz="2800" dirty="0" err="1">
                <a:latin typeface="Arial" panose="020B0604020202020204" pitchFamily="34" charset="0"/>
                <a:cs typeface="Arial" panose="020B0604020202020204" pitchFamily="34" charset="0"/>
              </a:rPr>
              <a:t>âzat</a:t>
            </a:r>
            <a:r>
              <a:rPr lang="tr-TR" sz="2800" dirty="0">
                <a:latin typeface="Arial" panose="020B0604020202020204" pitchFamily="34" charset="0"/>
                <a:cs typeface="Arial" panose="020B0604020202020204" pitchFamily="34" charset="0"/>
              </a:rPr>
              <a:t> etmektir. Veya bir kıtlık gününde yakını olan bir yetimi yahut aç açık bir yoksulu doyurmaktır. Sonra iman edip birbirlerine sabrı ve merhameti tavsiye edenlerden olmaktır. İşte bunlar hakkın ve erdemin yanında olanlardır. </a:t>
            </a:r>
            <a:r>
              <a:rPr lang="tr-TR" sz="2800" dirty="0" err="1">
                <a:latin typeface="Arial" panose="020B0604020202020204" pitchFamily="34" charset="0"/>
                <a:cs typeface="Arial" panose="020B0604020202020204" pitchFamily="34" charset="0"/>
              </a:rPr>
              <a:t>Beled</a:t>
            </a:r>
            <a:r>
              <a:rPr lang="tr-TR" sz="2800" dirty="0">
                <a:latin typeface="Arial" panose="020B0604020202020204" pitchFamily="34" charset="0"/>
                <a:cs typeface="Arial" panose="020B0604020202020204" pitchFamily="34" charset="0"/>
              </a:rPr>
              <a:t> 90/8-18</a:t>
            </a:r>
            <a:endParaRPr lang="tr-TR" sz="2800" dirty="0" smtClean="0">
              <a:latin typeface="Arial" panose="020B0604020202020204" pitchFamily="34" charset="0"/>
              <a:cs typeface="Arial" panose="020B0604020202020204" pitchFamily="34" charset="0"/>
            </a:endParaRPr>
          </a:p>
          <a:p>
            <a:pPr>
              <a:lnSpc>
                <a:spcPct val="150000"/>
              </a:lnSpc>
            </a:pPr>
            <a:endParaRPr lang="tr-TR" sz="2800" dirty="0" smtClean="0">
              <a:latin typeface="Arial" panose="020B0604020202020204" pitchFamily="34" charset="0"/>
              <a:cs typeface="Arial" panose="020B0604020202020204" pitchFamily="34" charset="0"/>
            </a:endParaRPr>
          </a:p>
          <a:p>
            <a:pPr>
              <a:lnSpc>
                <a:spcPct val="150000"/>
              </a:lnSpc>
            </a:pP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005638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88274" y="96896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99524" y="2012333"/>
            <a:ext cx="9892762" cy="3908249"/>
          </a:xfrm>
          <a:prstGeom prst="rect">
            <a:avLst/>
          </a:prstGeom>
          <a:noFill/>
        </p:spPr>
        <p:txBody>
          <a:bodyPr wrap="square" rtlCol="0">
            <a:spAutoFit/>
          </a:bodyPr>
          <a:lstStyle/>
          <a:p>
            <a:pPr algn="just">
              <a:lnSpc>
                <a:spcPct val="150000"/>
              </a:lnSpc>
            </a:pPr>
            <a:endParaRPr lang="tr-TR" sz="2600" dirty="0" smtClean="0">
              <a:latin typeface="Arial" panose="020B0604020202020204" pitchFamily="34" charset="0"/>
              <a:cs typeface="Arial" panose="020B0604020202020204" pitchFamily="34" charset="0"/>
            </a:endParaRPr>
          </a:p>
          <a:p>
            <a:pPr algn="just">
              <a:lnSpc>
                <a:spcPct val="150000"/>
              </a:lnSpc>
            </a:pPr>
            <a:r>
              <a:rPr lang="tr-TR" sz="3200" dirty="0">
                <a:latin typeface="Arial" panose="020B0604020202020204" pitchFamily="34" charset="0"/>
                <a:cs typeface="Arial" panose="020B0604020202020204" pitchFamily="34" charset="0"/>
              </a:rPr>
              <a:t>“Cennet nefsin hoşuna gitmeyen şeylerle, cehennem de nefsin hoşuna giden şeylerle perdelenmiştir</a:t>
            </a:r>
            <a:r>
              <a:rPr lang="tr-TR" sz="3200" dirty="0" smtClean="0">
                <a:latin typeface="Arial" panose="020B0604020202020204" pitchFamily="34" charset="0"/>
                <a:cs typeface="Arial" panose="020B0604020202020204" pitchFamily="34" charset="0"/>
              </a:rPr>
              <a:t>.”</a:t>
            </a:r>
          </a:p>
          <a:p>
            <a:pPr algn="just">
              <a:lnSpc>
                <a:spcPct val="150000"/>
              </a:lnSpc>
            </a:pPr>
            <a:r>
              <a:rPr lang="tr-TR" sz="2600" dirty="0" smtClean="0">
                <a:latin typeface="Arial" panose="020B0604020202020204" pitchFamily="34" charset="0"/>
                <a:cs typeface="Arial" panose="020B0604020202020204" pitchFamily="34" charset="0"/>
              </a:rPr>
              <a:t> </a:t>
            </a:r>
            <a:br>
              <a:rPr lang="tr-TR" sz="2600" dirty="0" smtClean="0">
                <a:latin typeface="Arial" panose="020B0604020202020204" pitchFamily="34" charset="0"/>
                <a:cs typeface="Arial" panose="020B0604020202020204" pitchFamily="34" charset="0"/>
              </a:rPr>
            </a:br>
            <a:r>
              <a:rPr lang="tr-TR" sz="2600" dirty="0" smtClean="0"/>
              <a:t/>
            </a:r>
            <a:br>
              <a:rPr lang="tr-TR" sz="2600" dirty="0" smtClean="0"/>
            </a:br>
            <a:endParaRPr lang="tr-TR" sz="2600" dirty="0"/>
          </a:p>
        </p:txBody>
      </p:sp>
    </p:spTree>
    <p:extLst>
      <p:ext uri="{BB962C8B-B14F-4D97-AF65-F5344CB8AC3E}">
        <p14:creationId xmlns:p14="http://schemas.microsoft.com/office/powerpoint/2010/main" val="3442261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5450851"/>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Ey iman edenler! Sabır ve namazla yardım dileyin. Şüphesiz </a:t>
            </a:r>
            <a:r>
              <a:rPr lang="tr-TR" sz="2800" b="1" dirty="0">
                <a:latin typeface="Arial" panose="020B0604020202020204" pitchFamily="34" charset="0"/>
                <a:cs typeface="Arial" panose="020B0604020202020204" pitchFamily="34" charset="0"/>
              </a:rPr>
              <a:t>Allah sabredenlerin yanındadır</a:t>
            </a:r>
            <a:r>
              <a:rPr lang="tr-TR" sz="2800" dirty="0">
                <a:latin typeface="Arial" panose="020B0604020202020204" pitchFamily="34" charset="0"/>
                <a:cs typeface="Arial" panose="020B0604020202020204" pitchFamily="34" charset="0"/>
              </a:rPr>
              <a:t>.” el-Bakara 2/153.</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t>
            </a:r>
            <a:r>
              <a:rPr lang="tr-TR" sz="2800" b="1" dirty="0">
                <a:latin typeface="Arial" panose="020B0604020202020204" pitchFamily="34" charset="0"/>
                <a:cs typeface="Arial" panose="020B0604020202020204" pitchFamily="34" charset="0"/>
              </a:rPr>
              <a:t>Allah, sabredenleri sever</a:t>
            </a:r>
            <a:r>
              <a:rPr lang="tr-TR" sz="2800" dirty="0">
                <a:latin typeface="Arial" panose="020B0604020202020204" pitchFamily="34" charset="0"/>
                <a:cs typeface="Arial" panose="020B0604020202020204" pitchFamily="34" charset="0"/>
              </a:rPr>
              <a:t>.” </a:t>
            </a:r>
            <a:r>
              <a:rPr lang="tr-TR" sz="2800" dirty="0" err="1">
                <a:latin typeface="Arial" panose="020B0604020202020204" pitchFamily="34" charset="0"/>
                <a:cs typeface="Arial" panose="020B0604020202020204" pitchFamily="34" charset="0"/>
              </a:rPr>
              <a:t>Âl</a:t>
            </a:r>
            <a:r>
              <a:rPr lang="tr-TR" sz="2800" dirty="0">
                <a:latin typeface="Arial" panose="020B0604020202020204" pitchFamily="34" charset="0"/>
                <a:cs typeface="Arial" panose="020B0604020202020204" pitchFamily="34" charset="0"/>
              </a:rPr>
              <a:t>-i </a:t>
            </a:r>
            <a:r>
              <a:rPr lang="tr-TR" sz="2800" dirty="0" err="1">
                <a:latin typeface="Arial" panose="020B0604020202020204" pitchFamily="34" charset="0"/>
                <a:cs typeface="Arial" panose="020B0604020202020204" pitchFamily="34" charset="0"/>
              </a:rPr>
              <a:t>İmrân</a:t>
            </a:r>
            <a:r>
              <a:rPr lang="tr-TR" sz="2800" dirty="0">
                <a:latin typeface="Arial" panose="020B0604020202020204" pitchFamily="34" charset="0"/>
                <a:cs typeface="Arial" panose="020B0604020202020204" pitchFamily="34" charset="0"/>
              </a:rPr>
              <a:t> 3/146, el-</a:t>
            </a:r>
            <a:r>
              <a:rPr lang="tr-TR" sz="2800" dirty="0" err="1">
                <a:latin typeface="Arial" panose="020B0604020202020204" pitchFamily="34" charset="0"/>
                <a:cs typeface="Arial" panose="020B0604020202020204" pitchFamily="34" charset="0"/>
              </a:rPr>
              <a:t>Enfâl</a:t>
            </a:r>
            <a:r>
              <a:rPr lang="tr-TR" sz="2800" dirty="0">
                <a:latin typeface="Arial" panose="020B0604020202020204" pitchFamily="34" charset="0"/>
                <a:cs typeface="Arial" panose="020B0604020202020204" pitchFamily="34" charset="0"/>
              </a:rPr>
              <a:t> 8/46.</a:t>
            </a:r>
          </a:p>
          <a:p>
            <a:pPr algn="just">
              <a:lnSpc>
                <a:spcPct val="150000"/>
              </a:lnSpc>
            </a:pPr>
            <a:endParaRPr lang="tr-TR" sz="2800" dirty="0">
              <a:latin typeface="Arial" panose="020B0604020202020204" pitchFamily="34" charset="0"/>
              <a:cs typeface="Arial" panose="020B0604020202020204" pitchFamily="34" charset="0"/>
            </a:endParaRPr>
          </a:p>
          <a:p>
            <a:pPr algn="just">
              <a:lnSpc>
                <a:spcPct val="150000"/>
              </a:lnSpc>
            </a:pPr>
            <a:r>
              <a:rPr lang="tr-TR" sz="2800" dirty="0">
                <a:latin typeface="Arial" panose="020B0604020202020204" pitchFamily="34" charset="0"/>
                <a:cs typeface="Arial" panose="020B0604020202020204" pitchFamily="34" charset="0"/>
              </a:rPr>
              <a:t>“</a:t>
            </a:r>
            <a:r>
              <a:rPr lang="tr-TR" sz="2800" b="1" dirty="0">
                <a:latin typeface="Arial" panose="020B0604020202020204" pitchFamily="34" charset="0"/>
                <a:cs typeface="Arial" panose="020B0604020202020204" pitchFamily="34" charset="0"/>
              </a:rPr>
              <a:t>Sabredenlere mükâfatları hesapsız verilecektir</a:t>
            </a:r>
            <a:r>
              <a:rPr lang="tr-TR" sz="2800" dirty="0">
                <a:latin typeface="Arial" panose="020B0604020202020204" pitchFamily="34" charset="0"/>
                <a:cs typeface="Arial" panose="020B0604020202020204" pitchFamily="34" charset="0"/>
              </a:rPr>
              <a:t>.” ez-</a:t>
            </a:r>
            <a:r>
              <a:rPr lang="tr-TR" sz="2800" dirty="0" err="1">
                <a:latin typeface="Arial" panose="020B0604020202020204" pitchFamily="34" charset="0"/>
                <a:cs typeface="Arial" panose="020B0604020202020204" pitchFamily="34" charset="0"/>
              </a:rPr>
              <a:t>Zümer</a:t>
            </a:r>
            <a:r>
              <a:rPr lang="tr-TR" sz="2800" dirty="0">
                <a:latin typeface="Arial" panose="020B0604020202020204" pitchFamily="34" charset="0"/>
                <a:cs typeface="Arial" panose="020B0604020202020204" pitchFamily="34" charset="0"/>
              </a:rPr>
              <a:t> 39/10.</a:t>
            </a: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547889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971905"/>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325843"/>
            <a:ext cx="9925398" cy="3511859"/>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Allah’ın takdirine razı olması, Âdemoğlunun saadetindendir. Yüce Allah’tan hayırlı olanı istemeyi bırakması ve Allah’ın takdirine öfkelenmesi ise Âdemoğlunun </a:t>
            </a:r>
            <a:r>
              <a:rPr lang="tr-TR" sz="2800" dirty="0" err="1">
                <a:latin typeface="Arial" panose="020B0604020202020204" pitchFamily="34" charset="0"/>
                <a:cs typeface="Arial" panose="020B0604020202020204" pitchFamily="34" charset="0"/>
              </a:rPr>
              <a:t>şekâvetindendir</a:t>
            </a:r>
            <a:r>
              <a:rPr lang="tr-TR" sz="2800" dirty="0">
                <a:latin typeface="Arial" panose="020B0604020202020204" pitchFamily="34" charset="0"/>
                <a:cs typeface="Arial" panose="020B0604020202020204" pitchFamily="34" charset="0"/>
              </a:rPr>
              <a:t> (bedbahtlığındandır).” </a:t>
            </a: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22553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5450851"/>
          </a:xfrm>
          <a:prstGeom prst="rect">
            <a:avLst/>
          </a:prstGeom>
          <a:noFill/>
        </p:spPr>
        <p:txBody>
          <a:bodyPr wrap="square" rtlCol="0">
            <a:spAutoFit/>
          </a:bodyPr>
          <a:lstStyle/>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Kim ölen üç çocuğu (sebebiyle sabreder ve sabrına mukabil onlar) dolayısıyla mükâfatını (yüce Allah’tan) beklerse, cennete girer.” </a:t>
            </a: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a:t>
            </a:r>
            <a:r>
              <a:rPr lang="tr-TR" sz="2800" dirty="0">
                <a:latin typeface="Arial" panose="020B0604020202020204" pitchFamily="34" charset="0"/>
                <a:cs typeface="Arial" panose="020B0604020202020204" pitchFamily="34" charset="0"/>
              </a:rPr>
              <a:t>Kimin iki sevgili gözünü alırım da o, mükâfatını benden bekleyerek buna sabrederse onun için cennetin dışında hiç bir karşılığa razı olmam</a:t>
            </a:r>
            <a:r>
              <a:rPr lang="tr-TR" sz="2800">
                <a:latin typeface="Arial" panose="020B0604020202020204" pitchFamily="34" charset="0"/>
                <a:cs typeface="Arial" panose="020B0604020202020204" pitchFamily="34" charset="0"/>
              </a:rPr>
              <a:t>.” </a:t>
            </a:r>
            <a:endParaRPr lang="tr-TR" sz="2800" dirty="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7772740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1724951"/>
            <a:ext cx="9925398" cy="5450851"/>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“Bir kadın </a:t>
            </a:r>
            <a:r>
              <a:rPr lang="tr-TR" sz="2800" dirty="0" err="1">
                <a:latin typeface="Arial" panose="020B0604020202020204" pitchFamily="34" charset="0"/>
                <a:cs typeface="Arial" panose="020B0604020202020204" pitchFamily="34" charset="0"/>
              </a:rPr>
              <a:t>Rasûlullah’a</a:t>
            </a:r>
            <a:r>
              <a:rPr lang="tr-TR" sz="2800" dirty="0">
                <a:latin typeface="Arial" panose="020B0604020202020204" pitchFamily="34" charset="0"/>
                <a:cs typeface="Arial" panose="020B0604020202020204" pitchFamily="34" charset="0"/>
              </a:rPr>
              <a:t> gelerek “Bende sara hastalığı var, bu yüzden (nöbet geçirdiğimde) üzerim açılıyor. Benim için yüce Allah’a dua eder misin?” demiştir. Hz. Peygamber (sav) ona “İstersen sabredersin, böylece cenneti (cennette yüksek bir mertebeyi) kazanırsın. İstersen Allah’a sana afiyet vermesi için dua ederim.” demiş, bunun üzerine kadın sabretmeyi tercih </a:t>
            </a:r>
            <a:r>
              <a:rPr lang="tr-TR" sz="2800" dirty="0" smtClean="0">
                <a:latin typeface="Arial" panose="020B0604020202020204" pitchFamily="34" charset="0"/>
                <a:cs typeface="Arial" panose="020B0604020202020204" pitchFamily="34" charset="0"/>
              </a:rPr>
              <a:t>etmiştir.</a:t>
            </a:r>
            <a:endParaRPr lang="tr-TR" sz="2800" dirty="0">
              <a:latin typeface="Arial" panose="020B0604020202020204" pitchFamily="34" charset="0"/>
              <a:cs typeface="Arial" panose="020B0604020202020204" pitchFamily="34" charset="0"/>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368004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096179"/>
            <a:ext cx="9925398" cy="3234860"/>
          </a:xfrm>
          <a:prstGeom prst="rect">
            <a:avLst/>
          </a:prstGeom>
          <a:noFill/>
        </p:spPr>
        <p:txBody>
          <a:bodyPr wrap="square" rtlCol="0">
            <a:spAutoFit/>
          </a:bodyPr>
          <a:lstStyle/>
          <a:p>
            <a:pPr algn="just" rtl="1">
              <a:lnSpc>
                <a:spcPct val="150000"/>
              </a:lnSpc>
            </a:pPr>
            <a:r>
              <a:rPr lang="ar-SA" sz="5000" b="1" dirty="0" smtClean="0">
                <a:latin typeface="Traditional Arabic" panose="02020603050405020304" pitchFamily="18" charset="-78"/>
                <a:cs typeface="Traditional Arabic" panose="02020603050405020304" pitchFamily="18" charset="-78"/>
              </a:rPr>
              <a:t>مَنْ </a:t>
            </a:r>
            <a:r>
              <a:rPr lang="ar-SA" sz="5000" b="1" dirty="0">
                <a:latin typeface="Traditional Arabic" panose="02020603050405020304" pitchFamily="18" charset="-78"/>
                <a:cs typeface="Traditional Arabic" panose="02020603050405020304" pitchFamily="18" charset="-78"/>
              </a:rPr>
              <a:t>يَتَصَبَّرْ يُصَبِّرْهُ اللَّهُ. وَمَا أُعْطِىَ أَحَدٌ عَطَاءً خَيْراً وَأَوْسَعَ مِنَ </a:t>
            </a:r>
            <a:r>
              <a:rPr lang="ar-SA" sz="5000" b="1" dirty="0" smtClean="0">
                <a:latin typeface="Traditional Arabic" panose="02020603050405020304" pitchFamily="18" charset="-78"/>
                <a:cs typeface="Traditional Arabic" panose="02020603050405020304" pitchFamily="18" charset="-78"/>
              </a:rPr>
              <a:t>الصَّبْرِ</a:t>
            </a:r>
            <a:endParaRPr lang="tr-TR" sz="5000" dirty="0">
              <a:latin typeface="Traditional Arabic" panose="02020603050405020304" pitchFamily="18" charset="-78"/>
              <a:cs typeface="Traditional Arabic" panose="02020603050405020304" pitchFamily="18" charset="-78"/>
            </a:endParaRPr>
          </a:p>
          <a:p>
            <a:pPr algn="just">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17182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964424"/>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DERS İZLENCESİ</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5" y="2318273"/>
            <a:ext cx="5866410" cy="496996"/>
          </a:xfrm>
          <a:prstGeom prst="rect">
            <a:avLst/>
          </a:prstGeom>
          <a:noFill/>
        </p:spPr>
        <p:txBody>
          <a:bodyPr wrap="square" rtlCol="0">
            <a:spAutoFit/>
          </a:bodyPr>
          <a:lstStyle/>
          <a:p>
            <a:pPr lvl="1" algn="just">
              <a:lnSpc>
                <a:spcPct val="150000"/>
              </a:lnSpc>
              <a:buFont typeface="+mj-lt"/>
              <a:buAutoNum type="arabicPeriod"/>
            </a:pPr>
            <a:r>
              <a:rPr lang="tr-TR" sz="2000" dirty="0">
                <a:latin typeface="Arial" panose="020B0604020202020204" pitchFamily="34" charset="0"/>
                <a:cs typeface="Arial" panose="020B0604020202020204" pitchFamily="34" charset="0"/>
              </a:rPr>
              <a:t>	</a:t>
            </a:r>
            <a:r>
              <a:rPr lang="tr-TR" sz="2000" dirty="0" smtClean="0">
                <a:latin typeface="Arial" panose="020B0604020202020204" pitchFamily="34" charset="0"/>
                <a:cs typeface="Arial" panose="020B0604020202020204" pitchFamily="34" charset="0"/>
              </a:rPr>
              <a:t>SABIR</a:t>
            </a:r>
            <a:endParaRPr lang="tr-TR" sz="20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3314"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74949" y="2269086"/>
            <a:ext cx="2990850" cy="3352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434114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096179"/>
            <a:ext cx="9925398" cy="3927357"/>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مَا يُصِيبُ الْمُسْلِمَ مِنْ نَصَبٍ وَلاَ وَصَبٍ وَلاَ هَمٍّ وَلاَ حَزَن وَلاَ أَذًى وَلاَ غمٍّ، حتَّى الشَّوْكَةُ يُشَاكُها إِلاَّ كفَّر اللَّه بهَا مِنْ خطَايَاه</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9588953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096179"/>
            <a:ext cx="9925398" cy="2080698"/>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مَنْ يُرِدِ اللَّهُ بِهِ خَيْراً يُصِبْ </a:t>
            </a:r>
            <a:r>
              <a:rPr lang="ar-SA" sz="5000" b="1" dirty="0" smtClean="0">
                <a:latin typeface="Traditional Arabic" panose="02020603050405020304" pitchFamily="18" charset="-78"/>
                <a:cs typeface="Traditional Arabic" panose="02020603050405020304" pitchFamily="18" charset="-78"/>
              </a:rPr>
              <a:t>مِنْهُ</a:t>
            </a:r>
            <a:endParaRPr lang="tr-TR" sz="5000" b="1" dirty="0" smtClean="0">
              <a:latin typeface="Traditional Arabic" panose="02020603050405020304" pitchFamily="18" charset="-78"/>
              <a:cs typeface="Traditional Arabic" panose="02020603050405020304" pitchFamily="18" charset="-78"/>
            </a:endParaRPr>
          </a:p>
          <a:p>
            <a:pPr algn="just" rtl="1">
              <a:lnSpc>
                <a:spcPct val="150000"/>
              </a:lnSpc>
            </a:pP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7085768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096179"/>
            <a:ext cx="9925398" cy="2773195"/>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لَيْسَ الشديدُ بالصُّرَعةِ إِنمَّا الشديدُ الَّذي يمْلِكُ نَفسَهُ عِنْد الْغَضَبِ</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6163185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291672" y="959711"/>
            <a:ext cx="9925398" cy="6081345"/>
          </a:xfrm>
          <a:prstGeom prst="rect">
            <a:avLst/>
          </a:prstGeom>
          <a:noFill/>
        </p:spPr>
        <p:txBody>
          <a:bodyPr wrap="square" rtlCol="0">
            <a:spAutoFit/>
          </a:bodyPr>
          <a:lstStyle/>
          <a:p>
            <a:pPr algn="just" rtl="1">
              <a:lnSpc>
                <a:spcPct val="150000"/>
              </a:lnSpc>
            </a:pPr>
            <a:r>
              <a:rPr lang="ar-SA" sz="4400" b="1" dirty="0">
                <a:latin typeface="Traditional Arabic" panose="02020603050405020304" pitchFamily="18" charset="-78"/>
                <a:cs typeface="Traditional Arabic" panose="02020603050405020304" pitchFamily="18" charset="-78"/>
              </a:rPr>
              <a:t> مَرَّ النَّبِيُّ صَلّى اللهُ عَلَيْهِ وسَلَّم بِامْرَأَةٍ تَبْكِي عِنْدَ قَبْرٍ فَقَال: " اتَّقِي الله وَاصْبِرِي"فَقَالَتْ: إِلَيْكَ عَنِّي، فَإِنِّكَ لَمْ تُصَبْ بمُصِيبتى، وَلَمْ تعْرفْهُ، فَقيلَ لَها: إِنَّه النَّبِيُّ صَلّى اللهُ عَلَيْهِ وسَلَّم، فَأَتتْ بَابَ النَّبِّي صَلّى اللهُ عَلَيْهِ وسَلَّم، فلَمْ تَجِد عِنْدَهُ بَوَّابينَ، فَقالتْ: لَمْ أَعْرِفْكَ، فقالَ:"إِنَّما الصَّبْرُ عِنْدَ الصَّدْمَةِ الأولَى" متفقٌ عَلَيهِ.</a:t>
            </a:r>
            <a:r>
              <a:rPr lang="tr-TR" sz="4400" dirty="0" smtClean="0"/>
              <a:t/>
            </a:r>
            <a:br>
              <a:rPr lang="tr-TR" sz="4400" dirty="0" smtClean="0"/>
            </a:br>
            <a:endParaRPr lang="tr-TR" sz="4400" dirty="0"/>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241438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Metin kutusu 6"/>
          <p:cNvSpPr txBox="1"/>
          <p:nvPr/>
        </p:nvSpPr>
        <p:spPr>
          <a:xfrm>
            <a:off x="383112" y="1345390"/>
            <a:ext cx="9925398" cy="5536900"/>
          </a:xfrm>
          <a:prstGeom prst="rect">
            <a:avLst/>
          </a:prstGeom>
          <a:noFill/>
        </p:spPr>
        <p:txBody>
          <a:bodyPr wrap="square" rtlCol="0">
            <a:spAutoFit/>
          </a:bodyPr>
          <a:lstStyle/>
          <a:p>
            <a:pPr algn="just" rtl="1">
              <a:lnSpc>
                <a:spcPct val="150000"/>
              </a:lnSpc>
            </a:pPr>
            <a:r>
              <a:rPr lang="ar-SA" sz="4000" b="1" dirty="0">
                <a:latin typeface="Traditional Arabic" panose="02020603050405020304" pitchFamily="18" charset="-78"/>
                <a:cs typeface="Traditional Arabic" panose="02020603050405020304" pitchFamily="18" charset="-78"/>
              </a:rPr>
              <a:t>ألاَ أريكَ امْرَأَةً مِن أَهْلِ الجَنَّة؟ فَقُلت: بلَى، قَالَ: هذِهِ المْرأَةُ السوْداءُ أَتَتِ النبيَّ صَلّى اللهُ عَلَيْهِ وسَلَّم فقالَتْ: إِنِّي أُصْرَعُ، وإِنِّي أَتكَشَّفُ، فَادْعُ اللَّه تَعَالَى لِي قَالَ: "إِن شئْتِ صَبَرْتِ ولكِ الْجنَّةُ، وإِنْ شِئْتِ دعَوْتُ اللَّه تَعالَى أَنْ يُعافِيَكِ"فقَالتْ: أَصْبرُ، فَقالت: إِنِّي أَتَكشَّفُ، فَادْعُ اللَّه أَنْ لا أَتكشَّفَ، فَدَعَا لَهَا. متَّفقٌ عليْهِ.</a:t>
            </a:r>
            <a:r>
              <a:rPr lang="tr-TR" sz="4000" dirty="0" smtClean="0"/>
              <a:t/>
            </a:r>
            <a:br>
              <a:rPr lang="tr-TR" sz="4000" dirty="0" smtClean="0"/>
            </a:br>
            <a:endParaRPr lang="tr-TR" sz="4000" dirty="0"/>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42089575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096179"/>
            <a:ext cx="9925398" cy="2773195"/>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لَيْسَ الشديدُ بالصُّرَعةِ إِنمَّا الشديدُ الَّذي يمْلِكُ نَفسَهُ عِنْد الْغَضَبِ</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19286483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415783"/>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Sabır Felâha, </a:t>
            </a:r>
            <a:r>
              <a:rPr lang="tr-TR" sz="2800" b="1" dirty="0" err="1">
                <a:solidFill>
                  <a:schemeClr val="accent1">
                    <a:lumMod val="75000"/>
                  </a:schemeClr>
                </a:solidFill>
                <a:latin typeface="Corbel" panose="020B0503020204020204" pitchFamily="34" charset="0"/>
                <a:ea typeface="Tahoma" pitchFamily="34" charset="0"/>
                <a:cs typeface="Tahoma" pitchFamily="34" charset="0"/>
              </a:rPr>
              <a:t>Rızâ-yı</a:t>
            </a:r>
            <a:r>
              <a:rPr lang="tr-TR" sz="2800" b="1" dirty="0">
                <a:solidFill>
                  <a:schemeClr val="accent1">
                    <a:lumMod val="75000"/>
                  </a:schemeClr>
                </a:solidFill>
                <a:latin typeface="Corbel" panose="020B0503020204020204" pitchFamily="34" charset="0"/>
                <a:ea typeface="Tahoma" pitchFamily="34" charset="0"/>
                <a:cs typeface="Tahoma" pitchFamily="34" charset="0"/>
              </a:rPr>
              <a:t> İlâhîye ve Cennete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Vesiledir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83112" y="2096179"/>
            <a:ext cx="9925398" cy="2773195"/>
          </a:xfrm>
          <a:prstGeom prst="rect">
            <a:avLst/>
          </a:prstGeom>
          <a:noFill/>
        </p:spPr>
        <p:txBody>
          <a:bodyPr wrap="square" rtlCol="0">
            <a:spAutoFit/>
          </a:bodyPr>
          <a:lstStyle/>
          <a:p>
            <a:pPr algn="just" rtl="1">
              <a:lnSpc>
                <a:spcPct val="150000"/>
              </a:lnSpc>
            </a:pPr>
            <a:r>
              <a:rPr lang="ar-SA" sz="5000" b="1" dirty="0">
                <a:latin typeface="Traditional Arabic" panose="02020603050405020304" pitchFamily="18" charset="-78"/>
                <a:cs typeface="Traditional Arabic" panose="02020603050405020304" pitchFamily="18" charset="-78"/>
              </a:rPr>
              <a:t>لَيْسَ الشديدُ بالصُّرَعةِ إِنمَّا الشديدُ الَّذي يمْلِكُ نَفسَهُ عِنْد الْغَضَبِ</a:t>
            </a:r>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36312994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7" name="Metin kutusu 6"/>
          <p:cNvSpPr txBox="1"/>
          <p:nvPr/>
        </p:nvSpPr>
        <p:spPr>
          <a:xfrm>
            <a:off x="261257" y="2343638"/>
            <a:ext cx="9772559" cy="2217082"/>
          </a:xfrm>
          <a:prstGeom prst="rect">
            <a:avLst/>
          </a:prstGeom>
          <a:noFill/>
        </p:spPr>
        <p:txBody>
          <a:bodyPr wrap="square" rtlCol="0">
            <a:spAutoFit/>
          </a:bodyPr>
          <a:lstStyle/>
          <a:p>
            <a:pPr algn="just">
              <a:lnSpc>
                <a:spcPct val="150000"/>
              </a:lnSpc>
              <a:spcBef>
                <a:spcPts val="600"/>
              </a:spcBef>
              <a:spcAft>
                <a:spcPts val="600"/>
              </a:spcAft>
            </a:pPr>
            <a:r>
              <a:rPr lang="tr-TR" sz="3200" dirty="0" smtClean="0">
                <a:latin typeface="Arial" panose="020B0604020202020204" pitchFamily="34" charset="0"/>
                <a:cs typeface="Arial" panose="020B0604020202020204" pitchFamily="34" charset="0"/>
              </a:rPr>
              <a:t>Kaynak: Kur’an </a:t>
            </a:r>
            <a:r>
              <a:rPr lang="tr-TR" sz="3200" dirty="0">
                <a:latin typeface="Arial" panose="020B0604020202020204" pitchFamily="34" charset="0"/>
                <a:cs typeface="Arial" panose="020B0604020202020204" pitchFamily="34" charset="0"/>
              </a:rPr>
              <a:t>ve Sünnette İman-Ahlak </a:t>
            </a:r>
            <a:r>
              <a:rPr lang="tr-TR" sz="3200" dirty="0" smtClean="0">
                <a:latin typeface="Arial" panose="020B0604020202020204" pitchFamily="34" charset="0"/>
                <a:cs typeface="Arial" panose="020B0604020202020204" pitchFamily="34" charset="0"/>
              </a:rPr>
              <a:t>Bütünlüğü, Mehmet Ali </a:t>
            </a:r>
            <a:r>
              <a:rPr lang="tr-TR" sz="3200" dirty="0" err="1" smtClean="0">
                <a:latin typeface="Arial" panose="020B0604020202020204" pitchFamily="34" charset="0"/>
                <a:cs typeface="Arial" panose="020B0604020202020204" pitchFamily="34" charset="0"/>
              </a:rPr>
              <a:t>Çalgan</a:t>
            </a:r>
            <a:r>
              <a:rPr lang="tr-TR" sz="3200" dirty="0" smtClean="0">
                <a:latin typeface="Arial" panose="020B0604020202020204" pitchFamily="34" charset="0"/>
                <a:cs typeface="Arial" panose="020B0604020202020204" pitchFamily="34" charset="0"/>
              </a:rPr>
              <a:t>, Diyanet İşleri Başkanlığı Yayınları</a:t>
            </a:r>
            <a:endParaRPr lang="tr-TR" sz="32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5694571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8" name="Altbilgi Yer Tutucusu 1"/>
          <p:cNvSpPr>
            <a:spLocks noGrp="1"/>
          </p:cNvSpPr>
          <p:nvPr>
            <p:ph type="ftr" sz="quarter" idx="11"/>
            <p:custDataLst>
              <p:tags r:id="rId1"/>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pic>
        <p:nvPicPr>
          <p:cNvPr id="1028" name="Picture 4" descr="Resulullah (sav)'ın hadis hadis oruç günlüğü | Siyer-i Nebi"/>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1950" y="11496"/>
            <a:ext cx="11351614" cy="69217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64694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744583"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Sabır-İman </a:t>
            </a:r>
            <a:r>
              <a:rPr lang="tr-TR" sz="2800" b="1" dirty="0">
                <a:solidFill>
                  <a:schemeClr val="accent1">
                    <a:lumMod val="75000"/>
                  </a:schemeClr>
                </a:solidFill>
                <a:latin typeface="Corbel" panose="020B0503020204020204" pitchFamily="34" charset="0"/>
                <a:ea typeface="Tahoma" pitchFamily="34" charset="0"/>
                <a:cs typeface="Tahoma" pitchFamily="34" charset="0"/>
              </a:rPr>
              <a:t>Bütünlüğü</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65760" y="1724298"/>
            <a:ext cx="9836331" cy="5447645"/>
          </a:xfrm>
          <a:prstGeom prst="rect">
            <a:avLst/>
          </a:prstGeom>
          <a:noFill/>
        </p:spPr>
        <p:txBody>
          <a:bodyPr wrap="square" rtlCol="0">
            <a:spAutoFit/>
          </a:bodyPr>
          <a:lstStyle/>
          <a:p>
            <a:pPr algn="just">
              <a:lnSpc>
                <a:spcPct val="150000"/>
              </a:lnSpc>
            </a:pPr>
            <a:endParaRPr lang="tr-TR" sz="2400" dirty="0" smtClean="0">
              <a:latin typeface="Arial" panose="020B0604020202020204" pitchFamily="34" charset="0"/>
              <a:cs typeface="Arial" panose="020B0604020202020204" pitchFamily="34" charset="0"/>
            </a:endParaRPr>
          </a:p>
          <a:p>
            <a:pPr algn="just">
              <a:lnSpc>
                <a:spcPct val="150000"/>
              </a:lnSpc>
            </a:pPr>
            <a:r>
              <a:rPr lang="fi-FI" sz="2800" dirty="0" smtClean="0">
                <a:latin typeface="Arial" panose="020B0604020202020204" pitchFamily="34" charset="0"/>
                <a:cs typeface="Arial" panose="020B0604020202020204" pitchFamily="34" charset="0"/>
              </a:rPr>
              <a:t>İman</a:t>
            </a:r>
            <a:r>
              <a:rPr lang="fi-FI" sz="2800" dirty="0">
                <a:latin typeface="Arial" panose="020B0604020202020204" pitchFamily="34" charset="0"/>
                <a:cs typeface="Arial" panose="020B0604020202020204" pitchFamily="34" charset="0"/>
              </a:rPr>
              <a:t>, sabır ve </a:t>
            </a:r>
            <a:r>
              <a:rPr lang="fi-FI" sz="2800" dirty="0" smtClean="0">
                <a:latin typeface="Arial" panose="020B0604020202020204" pitchFamily="34" charset="0"/>
                <a:cs typeface="Arial" panose="020B0604020202020204" pitchFamily="34" charset="0"/>
              </a:rPr>
              <a:t>cömertliktir</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a:latin typeface="Arial" panose="020B0604020202020204" pitchFamily="34" charset="0"/>
                <a:cs typeface="Arial" panose="020B0604020202020204" pitchFamily="34" charset="0"/>
              </a:rPr>
              <a:t>sabır, “akıl ve dinin gerektirdiği şekilde nefsi zapt etmek</a:t>
            </a:r>
            <a:r>
              <a:rPr lang="tr-TR" sz="2800" dirty="0" smtClean="0">
                <a:latin typeface="Arial" panose="020B0604020202020204" pitchFamily="34" charset="0"/>
                <a:cs typeface="Arial" panose="020B0604020202020204" pitchFamily="34" charset="0"/>
              </a:rPr>
              <a:t>”</a:t>
            </a:r>
          </a:p>
          <a:p>
            <a:pPr algn="just">
              <a:lnSpc>
                <a:spcPct val="150000"/>
              </a:lnSpc>
            </a:pP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Sabır </a:t>
            </a:r>
            <a:r>
              <a:rPr lang="tr-TR" sz="2800" dirty="0">
                <a:latin typeface="Arial" panose="020B0604020202020204" pitchFamily="34" charset="0"/>
                <a:cs typeface="Arial" panose="020B0604020202020204" pitchFamily="34" charset="0"/>
              </a:rPr>
              <a:t>nefse göre istenmeyen şeylere (ibadetler ve musibetler) ve istenen şeylere (günahlar) karşı olur.</a:t>
            </a:r>
          </a:p>
          <a:p>
            <a:pPr algn="just">
              <a:lnSpc>
                <a:spcPct val="150000"/>
              </a:lnSpc>
            </a:pPr>
            <a:r>
              <a:rPr lang="tr-TR" sz="2800" b="1" dirty="0" smtClean="0">
                <a:latin typeface="Arial" panose="020B0604020202020204" pitchFamily="34" charset="0"/>
                <a:cs typeface="Arial" panose="020B0604020202020204" pitchFamily="34" charset="0"/>
              </a:rPr>
              <a:t> </a:t>
            </a:r>
            <a:r>
              <a:rPr lang="tr-TR" sz="2800" dirty="0" smtClean="0">
                <a:latin typeface="Arial" panose="020B0604020202020204" pitchFamily="34" charset="0"/>
                <a:cs typeface="Arial" panose="020B0604020202020204" pitchFamily="34" charset="0"/>
              </a:rPr>
              <a:t/>
            </a:r>
            <a:br>
              <a:rPr lang="tr-TR" sz="2800"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sz="20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887700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SABIR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987740"/>
            <a:ext cx="9246128" cy="4385816"/>
          </a:xfrm>
          <a:prstGeom prst="rect">
            <a:avLst/>
          </a:prstGeom>
          <a:noFill/>
        </p:spPr>
        <p:txBody>
          <a:bodyPr wrap="square" rtlCol="0">
            <a:spAutoFit/>
          </a:bodyPr>
          <a:lstStyle/>
          <a:p>
            <a:pPr algn="just">
              <a:lnSpc>
                <a:spcPct val="150000"/>
              </a:lnSpc>
            </a:pPr>
            <a:r>
              <a:rPr lang="tr-TR" sz="2800" dirty="0">
                <a:latin typeface="Arial" panose="020B0604020202020204" pitchFamily="34" charset="0"/>
                <a:cs typeface="Arial" panose="020B0604020202020204" pitchFamily="34" charset="0"/>
              </a:rPr>
              <a:t>nefsin arzularına karşı gösterilen sabra </a:t>
            </a:r>
            <a:r>
              <a:rPr lang="tr-TR" sz="2800" b="1" dirty="0">
                <a:latin typeface="Arial" panose="020B0604020202020204" pitchFamily="34" charset="0"/>
                <a:cs typeface="Arial" panose="020B0604020202020204" pitchFamily="34" charset="0"/>
              </a:rPr>
              <a:t>iffet</a:t>
            </a:r>
            <a:r>
              <a:rPr lang="tr-TR" sz="2800" dirty="0">
                <a:latin typeface="Arial" panose="020B0604020202020204" pitchFamily="34" charset="0"/>
                <a:cs typeface="Arial" panose="020B0604020202020204" pitchFamily="34" charset="0"/>
              </a:rPr>
              <a:t>,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savaş </a:t>
            </a:r>
            <a:r>
              <a:rPr lang="tr-TR" sz="2800" dirty="0">
                <a:latin typeface="Arial" panose="020B0604020202020204" pitchFamily="34" charset="0"/>
                <a:cs typeface="Arial" panose="020B0604020202020204" pitchFamily="34" charset="0"/>
              </a:rPr>
              <a:t>gibi zorluklarda gösterilen sabra </a:t>
            </a:r>
            <a:r>
              <a:rPr lang="tr-TR" sz="2800" b="1" dirty="0">
                <a:latin typeface="Arial" panose="020B0604020202020204" pitchFamily="34" charset="0"/>
                <a:cs typeface="Arial" panose="020B0604020202020204" pitchFamily="34" charset="0"/>
              </a:rPr>
              <a:t>şecaat</a:t>
            </a:r>
            <a:r>
              <a:rPr lang="tr-TR" sz="2800" dirty="0">
                <a:latin typeface="Arial" panose="020B0604020202020204" pitchFamily="34" charset="0"/>
                <a:cs typeface="Arial" panose="020B0604020202020204" pitchFamily="34" charset="0"/>
              </a:rPr>
              <a:t>, </a:t>
            </a:r>
            <a:endParaRPr lang="tr-TR" sz="2800" dirty="0" smtClean="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öfkeye </a:t>
            </a:r>
            <a:r>
              <a:rPr lang="tr-TR" sz="2800" dirty="0">
                <a:latin typeface="Arial" panose="020B0604020202020204" pitchFamily="34" charset="0"/>
                <a:cs typeface="Arial" panose="020B0604020202020204" pitchFamily="34" charset="0"/>
              </a:rPr>
              <a:t>hâkim olma konusunda gösterilen sabra </a:t>
            </a:r>
            <a:r>
              <a:rPr lang="tr-TR" sz="2800" b="1" dirty="0" err="1">
                <a:latin typeface="Arial" panose="020B0604020202020204" pitchFamily="34" charset="0"/>
                <a:cs typeface="Arial" panose="020B0604020202020204" pitchFamily="34" charset="0"/>
              </a:rPr>
              <a:t>hilim</a:t>
            </a:r>
            <a:r>
              <a:rPr lang="tr-TR" sz="2800" dirty="0" smtClean="0">
                <a:latin typeface="Arial" panose="020B0604020202020204" pitchFamily="34" charset="0"/>
                <a:cs typeface="Arial" panose="020B0604020202020204" pitchFamily="34" charset="0"/>
              </a:rPr>
              <a:t>,</a:t>
            </a:r>
          </a:p>
          <a:p>
            <a:pPr algn="just">
              <a:lnSpc>
                <a:spcPct val="150000"/>
              </a:lnSpc>
            </a:pPr>
            <a:r>
              <a:rPr lang="tr-TR" sz="2800" dirty="0" smtClean="0">
                <a:latin typeface="Arial" panose="020B0604020202020204" pitchFamily="34" charset="0"/>
                <a:cs typeface="Arial" panose="020B0604020202020204" pitchFamily="34" charset="0"/>
              </a:rPr>
              <a:t>dünyevî </a:t>
            </a:r>
            <a:r>
              <a:rPr lang="tr-TR" sz="2800" dirty="0">
                <a:latin typeface="Arial" panose="020B0604020202020204" pitchFamily="34" charset="0"/>
                <a:cs typeface="Arial" panose="020B0604020202020204" pitchFamily="34" charset="0"/>
              </a:rPr>
              <a:t>olarak az bir varlıkla yetinme konusunda gösterilen sabra </a:t>
            </a:r>
            <a:r>
              <a:rPr lang="tr-TR" sz="2800" b="1" dirty="0">
                <a:latin typeface="Arial" panose="020B0604020202020204" pitchFamily="34" charset="0"/>
                <a:cs typeface="Arial" panose="020B0604020202020204" pitchFamily="34" charset="0"/>
              </a:rPr>
              <a:t>kanaat</a:t>
            </a:r>
            <a:r>
              <a:rPr lang="tr-TR" sz="2800" dirty="0">
                <a:latin typeface="Arial" panose="020B0604020202020204" pitchFamily="34" charset="0"/>
                <a:cs typeface="Arial" panose="020B0604020202020204" pitchFamily="34" charset="0"/>
              </a:rPr>
              <a:t> denir. Dolayısıyla, imanın ahlâkının çoğunun sabır kapsamında olduğu </a:t>
            </a:r>
            <a:r>
              <a:rPr lang="tr-TR" sz="2800" dirty="0" smtClean="0">
                <a:latin typeface="Arial" panose="020B0604020202020204" pitchFamily="34" charset="0"/>
                <a:cs typeface="Arial" panose="020B0604020202020204" pitchFamily="34" charset="0"/>
              </a:rPr>
              <a:t>görülür</a:t>
            </a:r>
            <a:endParaRPr lang="tr-TR" sz="2800" dirty="0">
              <a:latin typeface="Arial" panose="020B0604020202020204" pitchFamily="34" charset="0"/>
              <a:cs typeface="Arial" panose="020B0604020202020204" pitchFamily="34" charset="0"/>
            </a:endParaRPr>
          </a:p>
          <a:p>
            <a:pPr algn="just">
              <a:lnSpc>
                <a:spcPct val="150000"/>
              </a:lnSpc>
            </a:pP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3528244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079621" y="506109"/>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İman</a:t>
            </a:r>
            <a:r>
              <a:rPr lang="tr-TR" sz="2800" b="1" dirty="0">
                <a:solidFill>
                  <a:schemeClr val="accent1">
                    <a:lumMod val="75000"/>
                  </a:schemeClr>
                </a:solidFill>
                <a:latin typeface="Corbel" panose="020B0503020204020204" pitchFamily="34" charset="0"/>
                <a:ea typeface="Tahoma" pitchFamily="34" charset="0"/>
                <a:cs typeface="Tahoma" pitchFamily="34" charset="0"/>
              </a:rPr>
              <a:t>, Kişiyi Sabırlı Yapar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9491" y="1691321"/>
            <a:ext cx="9875519" cy="4555093"/>
          </a:xfrm>
          <a:prstGeom prst="rect">
            <a:avLst/>
          </a:prstGeom>
          <a:noFill/>
        </p:spPr>
        <p:txBody>
          <a:bodyPr wrap="square" rtlCol="0">
            <a:spAutoFit/>
          </a:bodyPr>
          <a:lstStyle/>
          <a:p>
            <a:pPr>
              <a:lnSpc>
                <a:spcPct val="150000"/>
              </a:lnSpc>
            </a:pPr>
            <a:r>
              <a:rPr lang="tr-TR" sz="2800" dirty="0" smtClean="0">
                <a:latin typeface="Arial" panose="020B0604020202020204" pitchFamily="34" charset="0"/>
                <a:cs typeface="Arial" panose="020B0604020202020204" pitchFamily="34" charset="0"/>
              </a:rPr>
              <a:t>“</a:t>
            </a:r>
            <a:r>
              <a:rPr lang="tr-TR" sz="2800" dirty="0" err="1" smtClean="0">
                <a:latin typeface="Arial" panose="020B0604020202020204" pitchFamily="34" charset="0"/>
                <a:cs typeface="Arial" panose="020B0604020202020204" pitchFamily="34" charset="0"/>
              </a:rPr>
              <a:t>Andolsun</a:t>
            </a:r>
            <a:r>
              <a:rPr lang="tr-TR" sz="2800" dirty="0" smtClean="0">
                <a:latin typeface="Arial" panose="020B0604020202020204" pitchFamily="34" charset="0"/>
                <a:cs typeface="Arial" panose="020B0604020202020204" pitchFamily="34" charset="0"/>
              </a:rPr>
              <a:t> </a:t>
            </a:r>
            <a:r>
              <a:rPr lang="tr-TR" sz="2800" dirty="0">
                <a:latin typeface="Arial" panose="020B0604020202020204" pitchFamily="34" charset="0"/>
                <a:cs typeface="Arial" panose="020B0604020202020204" pitchFamily="34" charset="0"/>
              </a:rPr>
              <a:t>ki sizi biraz korku ve açlıkla; mâllardan, canlardan ve ürünlerden eksiltmekle sınayacağız. Sabredenleri müjdele! Onlar, başlarına bir musibet geldiğinde, “</a:t>
            </a:r>
            <a:r>
              <a:rPr lang="tr-TR" sz="2800" b="1" dirty="0">
                <a:latin typeface="Arial" panose="020B0604020202020204" pitchFamily="34" charset="0"/>
                <a:cs typeface="Arial" panose="020B0604020202020204" pitchFamily="34" charset="0"/>
              </a:rPr>
              <a:t>Doğrusu biz Allah’a </a:t>
            </a:r>
            <a:r>
              <a:rPr lang="tr-TR" sz="2800" b="1" dirty="0" err="1">
                <a:latin typeface="Arial" panose="020B0604020202020204" pitchFamily="34" charset="0"/>
                <a:cs typeface="Arial" panose="020B0604020202020204" pitchFamily="34" charset="0"/>
              </a:rPr>
              <a:t>aidiz</a:t>
            </a:r>
            <a:r>
              <a:rPr lang="tr-TR" sz="2800" b="1" dirty="0">
                <a:latin typeface="Arial" panose="020B0604020202020204" pitchFamily="34" charset="0"/>
                <a:cs typeface="Arial" panose="020B0604020202020204" pitchFamily="34" charset="0"/>
              </a:rPr>
              <a:t> ve kuşkusuz O’na döneceğiz</a:t>
            </a:r>
            <a:r>
              <a:rPr lang="tr-TR" sz="2800" dirty="0">
                <a:latin typeface="Arial" panose="020B0604020202020204" pitchFamily="34" charset="0"/>
                <a:cs typeface="Arial" panose="020B0604020202020204" pitchFamily="34" charset="0"/>
              </a:rPr>
              <a:t>” derler. İşte rablerinin </a:t>
            </a:r>
            <a:r>
              <a:rPr lang="tr-TR" sz="2800" dirty="0" err="1">
                <a:latin typeface="Arial" panose="020B0604020202020204" pitchFamily="34" charset="0"/>
                <a:cs typeface="Arial" panose="020B0604020202020204" pitchFamily="34" charset="0"/>
              </a:rPr>
              <a:t>lutufları</a:t>
            </a:r>
            <a:r>
              <a:rPr lang="tr-TR" sz="2800" dirty="0">
                <a:latin typeface="Arial" panose="020B0604020202020204" pitchFamily="34" charset="0"/>
                <a:cs typeface="Arial" panose="020B0604020202020204" pitchFamily="34" charset="0"/>
              </a:rPr>
              <a:t> ve rahmeti bunlar içindir ve işte doğru yola ulaşmış olanlar da bunlardır.” el-Bakara 2/155-7.</a:t>
            </a:r>
            <a:endParaRPr lang="en-US" sz="2800" dirty="0">
              <a:latin typeface="Arial" panose="020B0604020202020204" pitchFamily="34" charset="0"/>
              <a:cs typeface="Arial" panose="020B0604020202020204" pitchFamily="34" charset="0"/>
            </a:endParaRPr>
          </a:p>
          <a:p>
            <a:r>
              <a:rPr lang="tr-TR" sz="2000" dirty="0" smtClean="0"/>
              <a:t/>
            </a:r>
            <a:br>
              <a:rPr lang="tr-TR" sz="2000" dirty="0" smtClean="0"/>
            </a:br>
            <a:endParaRPr lang="tr-TR"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2873077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 Kişiyi Sabırlı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Yapar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498762" y="1891953"/>
            <a:ext cx="9742518" cy="3347840"/>
          </a:xfrm>
          <a:prstGeom prst="rect">
            <a:avLst/>
          </a:prstGeom>
          <a:noFill/>
        </p:spPr>
        <p:txBody>
          <a:bodyPr wrap="square" rtlCol="0">
            <a:spAutoFit/>
          </a:bodyPr>
          <a:lstStyle/>
          <a:p>
            <a:pPr algn="just">
              <a:lnSpc>
                <a:spcPct val="150000"/>
              </a:lnSpc>
            </a:pPr>
            <a:r>
              <a:rPr lang="tr-TR" sz="2400" dirty="0">
                <a:latin typeface="Arial" panose="020B0604020202020204" pitchFamily="34" charset="0"/>
                <a:cs typeface="Arial" panose="020B0604020202020204" pitchFamily="34" charset="0"/>
              </a:rPr>
              <a:t>“Ey Allah’ım, …bize öyle bir </a:t>
            </a:r>
            <a:r>
              <a:rPr lang="tr-TR" sz="2400" dirty="0" err="1">
                <a:latin typeface="Arial" panose="020B0604020202020204" pitchFamily="34" charset="0"/>
                <a:cs typeface="Arial" panose="020B0604020202020204" pitchFamily="34" charset="0"/>
              </a:rPr>
              <a:t>yakîn</a:t>
            </a:r>
            <a:r>
              <a:rPr lang="tr-TR" sz="2400" dirty="0">
                <a:latin typeface="Arial" panose="020B0604020202020204" pitchFamily="34" charset="0"/>
                <a:cs typeface="Arial" panose="020B0604020202020204" pitchFamily="34" charset="0"/>
              </a:rPr>
              <a:t> (sağlam inanç) nasip et ki bize dünyanın musibetlerini hafif göstersin…” </a:t>
            </a:r>
            <a:endParaRPr lang="tr-TR" sz="2400" dirty="0" smtClean="0">
              <a:latin typeface="Arial" panose="020B0604020202020204" pitchFamily="34" charset="0"/>
              <a:cs typeface="Arial" panose="020B0604020202020204" pitchFamily="34" charset="0"/>
            </a:endParaRPr>
          </a:p>
          <a:p>
            <a:pPr algn="just">
              <a:lnSpc>
                <a:spcPct val="150000"/>
              </a:lnSpc>
            </a:pPr>
            <a:r>
              <a:rPr lang="tr-TR" sz="2400" dirty="0" smtClean="0">
                <a:latin typeface="Arial" panose="020B0604020202020204" pitchFamily="34" charset="0"/>
                <a:cs typeface="Arial" panose="020B0604020202020204" pitchFamily="34" charset="0"/>
              </a:rPr>
              <a:t>Bu </a:t>
            </a:r>
            <a:r>
              <a:rPr lang="tr-TR" sz="2400" dirty="0">
                <a:latin typeface="Arial" panose="020B0604020202020204" pitchFamily="34" charset="0"/>
                <a:cs typeface="Arial" panose="020B0604020202020204" pitchFamily="34" charset="0"/>
              </a:rPr>
              <a:t>dünyanın geçiciliğini, ahirette bu dünyadaki musibetlerin mükâfatının alınacağını, yüce Allah’ın sevdiği kullarına, bir hikmete </a:t>
            </a:r>
            <a:r>
              <a:rPr lang="tr-TR" sz="2400" dirty="0" err="1">
                <a:latin typeface="Arial" panose="020B0604020202020204" pitchFamily="34" charset="0"/>
                <a:cs typeface="Arial" panose="020B0604020202020204" pitchFamily="34" charset="0"/>
              </a:rPr>
              <a:t>binâen</a:t>
            </a:r>
            <a:r>
              <a:rPr lang="tr-TR" sz="2400" dirty="0">
                <a:latin typeface="Arial" panose="020B0604020202020204" pitchFamily="34" charset="0"/>
                <a:cs typeface="Arial" panose="020B0604020202020204" pitchFamily="34" charset="0"/>
              </a:rPr>
              <a:t> musibet verdiğini bilen, ilâhî hikmete ve adâlete tam güvenen bir müminin musibetlere bakış açısı elbette çok farklı olacaktır</a:t>
            </a:r>
            <a:r>
              <a:rPr lang="tr-TR" sz="2400" dirty="0" smtClean="0">
                <a:latin typeface="Arial" panose="020B0604020202020204" pitchFamily="34" charset="0"/>
                <a:cs typeface="Arial" panose="020B0604020202020204" pitchFamily="34" charset="0"/>
              </a:rPr>
              <a:t>.</a:t>
            </a: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2215573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3"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855638" y="551536"/>
            <a:ext cx="8532377" cy="1043367"/>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İman, Kişiyi Sabırlı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Yapar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526898" y="2622454"/>
            <a:ext cx="9638014" cy="5173852"/>
          </a:xfrm>
          <a:prstGeom prst="rect">
            <a:avLst/>
          </a:prstGeom>
          <a:noFill/>
        </p:spPr>
        <p:txBody>
          <a:bodyPr wrap="square" rtlCol="0">
            <a:spAutoFit/>
          </a:bodyPr>
          <a:lstStyle/>
          <a:p>
            <a:pPr algn="just">
              <a:lnSpc>
                <a:spcPct val="150000"/>
              </a:lnSpc>
            </a:pPr>
            <a:r>
              <a:rPr lang="tr-TR" sz="3200" dirty="0" smtClean="0">
                <a:latin typeface="Arial" panose="020B0604020202020204" pitchFamily="34" charset="0"/>
                <a:cs typeface="Arial" panose="020B0604020202020204" pitchFamily="34" charset="0"/>
              </a:rPr>
              <a:t>“</a:t>
            </a:r>
            <a:r>
              <a:rPr lang="tr-TR" sz="3200" dirty="0">
                <a:latin typeface="Arial" panose="020B0604020202020204" pitchFamily="34" charset="0"/>
                <a:cs typeface="Arial" panose="020B0604020202020204" pitchFamily="34" charset="0"/>
              </a:rPr>
              <a:t>Sabır ve namazla Allah’tan yardım isteyin. Şüphesiz bunlar, Allah’a huşû ile boyun eğenlerden başkasına ağır gelir. Onlar kesinlikle rablerine kavuşacaklarını ve O’na döneceklerini bilen kimselerdir.” </a:t>
            </a:r>
            <a:endParaRPr lang="en-US" sz="3200" dirty="0">
              <a:latin typeface="Arial" panose="020B0604020202020204" pitchFamily="34" charset="0"/>
              <a:cs typeface="Arial" panose="020B0604020202020204" pitchFamily="34" charset="0"/>
            </a:endParaRPr>
          </a:p>
          <a:p>
            <a:pPr algn="just">
              <a:lnSpc>
                <a:spcPct val="150000"/>
              </a:lnSpc>
            </a:pPr>
            <a:r>
              <a:rPr lang="tr-TR" sz="2800" dirty="0" smtClean="0">
                <a:latin typeface="Arial" panose="020B0604020202020204" pitchFamily="34" charset="0"/>
                <a:cs typeface="Arial" panose="020B0604020202020204" pitchFamily="34" charset="0"/>
              </a:rPr>
              <a:t> </a:t>
            </a:r>
          </a:p>
          <a:p>
            <a:pPr algn="just">
              <a:lnSpc>
                <a:spcPct val="150000"/>
              </a:lnSpc>
            </a:pPr>
            <a:r>
              <a:rPr lang="tr-TR" sz="2800" dirty="0" smtClean="0">
                <a:latin typeface="Arial" panose="020B0604020202020204" pitchFamily="34" charset="0"/>
                <a:cs typeface="Arial" panose="020B0604020202020204" pitchFamily="34" charset="0"/>
              </a:rPr>
              <a:t>  </a:t>
            </a:r>
            <a:r>
              <a:rPr lang="tr-TR" dirty="0" smtClean="0">
                <a:latin typeface="Arial" panose="020B0604020202020204" pitchFamily="34" charset="0"/>
                <a:cs typeface="Arial" panose="020B0604020202020204" pitchFamily="34" charset="0"/>
              </a:rPr>
              <a:t/>
            </a:r>
            <a:br>
              <a:rPr lang="tr-TR" dirty="0" smtClean="0">
                <a:latin typeface="Arial" panose="020B0604020202020204" pitchFamily="34" charset="0"/>
                <a:cs typeface="Arial" panose="020B0604020202020204" pitchFamily="34" charset="0"/>
              </a:rPr>
            </a:br>
            <a:r>
              <a:rPr lang="tr-TR" sz="2000" dirty="0" smtClean="0"/>
              <a:t/>
            </a:r>
            <a:br>
              <a:rPr lang="tr-TR" sz="2000" dirty="0" smtClean="0"/>
            </a:br>
            <a:endParaRPr lang="tr-TR" dirty="0"/>
          </a:p>
        </p:txBody>
      </p:sp>
    </p:spTree>
    <p:extLst>
      <p:ext uri="{BB962C8B-B14F-4D97-AF65-F5344CB8AC3E}">
        <p14:creationId xmlns:p14="http://schemas.microsoft.com/office/powerpoint/2010/main" val="6613750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203223"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Mümin </a:t>
            </a:r>
            <a:r>
              <a:rPr lang="tr-TR" sz="2800" b="1" dirty="0">
                <a:solidFill>
                  <a:schemeClr val="accent1">
                    <a:lumMod val="75000"/>
                  </a:schemeClr>
                </a:solidFill>
                <a:latin typeface="Corbel" panose="020B0503020204020204" pitchFamily="34" charset="0"/>
                <a:ea typeface="Tahoma" pitchFamily="34" charset="0"/>
                <a:cs typeface="Tahoma" pitchFamily="34" charset="0"/>
              </a:rPr>
              <a:t>Sabırlıdır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08764" y="2043953"/>
            <a:ext cx="9997830" cy="3636060"/>
          </a:xfrm>
          <a:prstGeom prst="rect">
            <a:avLst/>
          </a:prstGeom>
          <a:noFill/>
        </p:spPr>
        <p:txBody>
          <a:bodyPr wrap="square" rtlCol="0">
            <a:spAutoFit/>
          </a:bodyPr>
          <a:lstStyle/>
          <a:p>
            <a:pPr>
              <a:lnSpc>
                <a:spcPct val="150000"/>
              </a:lnSpc>
            </a:pPr>
            <a:r>
              <a:rPr lang="tr-TR" sz="2800" dirty="0">
                <a:latin typeface="Arial" panose="020B0604020202020204" pitchFamily="34" charset="0"/>
                <a:cs typeface="Arial" panose="020B0604020202020204" pitchFamily="34" charset="0"/>
              </a:rPr>
              <a:t>“</a:t>
            </a:r>
            <a:r>
              <a:rPr lang="tr-TR" sz="2800" dirty="0" err="1">
                <a:latin typeface="Arial" panose="020B0604020202020204" pitchFamily="34" charset="0"/>
                <a:cs typeface="Arial" panose="020B0604020202020204" pitchFamily="34" charset="0"/>
              </a:rPr>
              <a:t>Rasûlullah’a</a:t>
            </a:r>
            <a:r>
              <a:rPr lang="tr-TR" sz="2800" dirty="0">
                <a:latin typeface="Arial" panose="020B0604020202020204" pitchFamily="34" charset="0"/>
                <a:cs typeface="Arial" panose="020B0604020202020204" pitchFamily="34" charset="0"/>
              </a:rPr>
              <a:t> (sav), “Allah katında amellerin en sevimlisi hangisidir?” diye sorulunca “Az da olsa devamlı olanıdır.” </a:t>
            </a:r>
            <a:r>
              <a:rPr lang="tr-TR" sz="2800" dirty="0" smtClean="0">
                <a:latin typeface="Arial" panose="020B0604020202020204" pitchFamily="34" charset="0"/>
                <a:cs typeface="Arial" panose="020B0604020202020204" pitchFamily="34" charset="0"/>
              </a:rPr>
              <a:t>buyurmuştur. (AZİM VE SEBAT)</a:t>
            </a:r>
            <a:endParaRPr lang="en-US" sz="2800" dirty="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
            </a:r>
            <a:br>
              <a:rPr lang="tr-TR" sz="2400" dirty="0" smtClean="0">
                <a:latin typeface="Arial" panose="020B0604020202020204" pitchFamily="34" charset="0"/>
                <a:cs typeface="Arial" panose="020B0604020202020204" pitchFamily="34" charset="0"/>
              </a:rPr>
            </a:br>
            <a:r>
              <a:rPr lang="tr-TR" sz="2400" dirty="0"/>
              <a:t/>
            </a:r>
            <a:br>
              <a:rPr lang="tr-TR" sz="2400" dirty="0"/>
            </a:br>
            <a:endParaRPr lang="tr-TR" sz="2400" dirty="0"/>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818050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p:cNvPicPr>
          <p:nvPr/>
        </p:nvPicPr>
        <p:blipFill>
          <a:blip r:embed="rId4" cstate="print">
            <a:extLst>
              <a:ext uri="{28A0092B-C50C-407E-A947-70E740481C1C}">
                <a14:useLocalDpi xmlns:a14="http://schemas.microsoft.com/office/drawing/2010/main" val="0"/>
              </a:ext>
            </a:extLst>
          </a:blip>
          <a:stretch>
            <a:fillRect/>
          </a:stretch>
        </p:blipFill>
        <p:spPr>
          <a:xfrm>
            <a:off x="-1" y="6290"/>
            <a:ext cx="10691813" cy="6876000"/>
          </a:xfrm>
          <a:prstGeom prst="rect">
            <a:avLst/>
          </a:prstGeom>
        </p:spPr>
      </p:pic>
      <p:sp>
        <p:nvSpPr>
          <p:cNvPr id="5" name="Yuvarlatılmış Dikdörtgen 4"/>
          <p:cNvSpPr/>
          <p:nvPr>
            <p:custDataLst>
              <p:tags r:id="rId1"/>
            </p:custDataLst>
          </p:nvPr>
        </p:nvSpPr>
        <p:spPr>
          <a:xfrm>
            <a:off x="1146425" y="658226"/>
            <a:ext cx="8208912" cy="1008112"/>
          </a:xfrm>
          <a:prstGeom prst="roundRect">
            <a:avLst/>
          </a:prstGeom>
          <a:effectLst>
            <a:outerShdw blurRad="546100" dist="114300" dir="3600000" sx="98000" sy="98000" algn="ctr" rotWithShape="0">
              <a:srgbClr val="000000">
                <a:alpha val="99000"/>
              </a:srgbClr>
            </a:outerShdw>
          </a:effectLst>
        </p:spPr>
        <p:style>
          <a:lnRef idx="2">
            <a:schemeClr val="accent1"/>
          </a:lnRef>
          <a:fillRef idx="1">
            <a:schemeClr val="lt1"/>
          </a:fillRef>
          <a:effectRef idx="0">
            <a:schemeClr val="accent1"/>
          </a:effectRef>
          <a:fontRef idx="minor">
            <a:schemeClr val="dk1"/>
          </a:fontRef>
        </p:style>
        <p:txBody>
          <a:bodyPr rtlCol="0" anchor="ctr" anchorCtr="0"/>
          <a:lstStyle/>
          <a:p>
            <a:pPr algn="ctr"/>
            <a:r>
              <a:rPr lang="tr-TR" sz="2800" b="1" dirty="0">
                <a:solidFill>
                  <a:schemeClr val="accent1">
                    <a:lumMod val="75000"/>
                  </a:schemeClr>
                </a:solidFill>
                <a:latin typeface="Corbel" panose="020B0503020204020204" pitchFamily="34" charset="0"/>
                <a:ea typeface="Tahoma" pitchFamily="34" charset="0"/>
                <a:cs typeface="Tahoma" pitchFamily="34" charset="0"/>
              </a:rPr>
              <a:t>Mümin </a:t>
            </a:r>
            <a:r>
              <a:rPr lang="tr-TR" sz="2800" b="1" dirty="0" smtClean="0">
                <a:solidFill>
                  <a:schemeClr val="accent1">
                    <a:lumMod val="75000"/>
                  </a:schemeClr>
                </a:solidFill>
                <a:latin typeface="Corbel" panose="020B0503020204020204" pitchFamily="34" charset="0"/>
                <a:ea typeface="Tahoma" pitchFamily="34" charset="0"/>
                <a:cs typeface="Tahoma" pitchFamily="34" charset="0"/>
              </a:rPr>
              <a:t>Sabırlıdır</a:t>
            </a:r>
            <a:endParaRPr lang="tr-TR" sz="2800" b="1" dirty="0">
              <a:solidFill>
                <a:srgbClr val="FF0000"/>
              </a:solidFill>
              <a:latin typeface="Corbel" panose="020B0503020204020204" pitchFamily="34" charset="0"/>
              <a:ea typeface="Tahoma" pitchFamily="34" charset="0"/>
              <a:cs typeface="Tahoma" pitchFamily="34" charset="0"/>
            </a:endParaRPr>
          </a:p>
        </p:txBody>
      </p:sp>
      <p:sp>
        <p:nvSpPr>
          <p:cNvPr id="7" name="Metin kutusu 6"/>
          <p:cNvSpPr txBox="1"/>
          <p:nvPr/>
        </p:nvSpPr>
        <p:spPr>
          <a:xfrm>
            <a:off x="334890" y="2004764"/>
            <a:ext cx="9932516" cy="4455835"/>
          </a:xfrm>
          <a:prstGeom prst="rect">
            <a:avLst/>
          </a:prstGeom>
          <a:noFill/>
        </p:spPr>
        <p:txBody>
          <a:bodyPr wrap="square" rtlCol="0">
            <a:spAutoFit/>
          </a:bodyPr>
          <a:lstStyle/>
          <a:p>
            <a:pPr>
              <a:lnSpc>
                <a:spcPct val="150000"/>
              </a:lnSpc>
            </a:pPr>
            <a:r>
              <a:rPr lang="tr-TR" sz="2400" dirty="0" smtClean="0">
                <a:latin typeface="Arial" panose="020B0604020202020204" pitchFamily="34" charset="0"/>
                <a:cs typeface="Arial" panose="020B0604020202020204" pitchFamily="34" charset="0"/>
              </a:rPr>
              <a:t>“</a:t>
            </a:r>
            <a:r>
              <a:rPr lang="tr-TR" sz="2400" dirty="0">
                <a:latin typeface="Arial" panose="020B0604020202020204" pitchFamily="34" charset="0"/>
                <a:cs typeface="Arial" panose="020B0604020202020204" pitchFamily="34" charset="0"/>
              </a:rPr>
              <a:t>Müminin durumu ne hoş ve hayret vericidir. Zira onun bütün işleri hayırlıdır. Bu duruma müminden başka hiç kimsede rastlanmaz. Mümin bir nimete nail olduğunda şükreder, bu onun için hayır olur. Darlık ve sıkıntıya düştüğünde ise sabreder, bu da onun için hayır olur</a:t>
            </a:r>
            <a:r>
              <a:rPr lang="tr-TR" sz="2400" dirty="0" smtClean="0">
                <a:latin typeface="Arial" panose="020B0604020202020204" pitchFamily="34" charset="0"/>
                <a:cs typeface="Arial" panose="020B0604020202020204" pitchFamily="34" charset="0"/>
              </a:rPr>
              <a:t>.</a:t>
            </a:r>
          </a:p>
          <a:p>
            <a:pPr>
              <a:lnSpc>
                <a:spcPct val="150000"/>
              </a:lnSpc>
            </a:pPr>
            <a:endParaRPr lang="tr-TR" sz="2400" dirty="0" smtClean="0">
              <a:latin typeface="Arial" panose="020B0604020202020204" pitchFamily="34" charset="0"/>
              <a:cs typeface="Arial" panose="020B0604020202020204" pitchFamily="34" charset="0"/>
            </a:endParaRPr>
          </a:p>
          <a:p>
            <a:pPr>
              <a:lnSpc>
                <a:spcPct val="150000"/>
              </a:lnSpc>
            </a:pPr>
            <a:r>
              <a:rPr lang="tr-TR" sz="2400" dirty="0" smtClean="0">
                <a:latin typeface="Arial" panose="020B0604020202020204" pitchFamily="34" charset="0"/>
                <a:cs typeface="Arial" panose="020B0604020202020204" pitchFamily="34" charset="0"/>
              </a:rPr>
              <a:t>Sabırda </a:t>
            </a:r>
            <a:r>
              <a:rPr lang="tr-TR" sz="2400" dirty="0">
                <a:latin typeface="Arial" panose="020B0604020202020204" pitchFamily="34" charset="0"/>
                <a:cs typeface="Arial" panose="020B0604020202020204" pitchFamily="34" charset="0"/>
              </a:rPr>
              <a:t>yüce Allah’ın takdirine rıza, şükürde ise yüce Allah’ın</a:t>
            </a:r>
            <a:r>
              <a:rPr lang="tr-TR" sz="2400" dirty="0" smtClean="0">
                <a:latin typeface="Arial" panose="020B0604020202020204" pitchFamily="34" charset="0"/>
                <a:cs typeface="Arial" panose="020B0604020202020204" pitchFamily="34" charset="0"/>
              </a:rPr>
              <a:t> takdirine </a:t>
            </a:r>
            <a:r>
              <a:rPr lang="tr-TR" sz="2400" dirty="0">
                <a:latin typeface="Arial" panose="020B0604020202020204" pitchFamily="34" charset="0"/>
                <a:cs typeface="Arial" panose="020B0604020202020204" pitchFamily="34" charset="0"/>
              </a:rPr>
              <a:t>teşekkür </a:t>
            </a:r>
            <a:r>
              <a:rPr lang="tr-TR" sz="2400" dirty="0" smtClean="0">
                <a:latin typeface="Arial" panose="020B0604020202020204" pitchFamily="34" charset="0"/>
                <a:cs typeface="Arial" panose="020B0604020202020204" pitchFamily="34" charset="0"/>
              </a:rPr>
              <a:t>vardır.</a:t>
            </a:r>
            <a:r>
              <a:rPr lang="tr-TR" sz="2400" dirty="0">
                <a:latin typeface="Arial" panose="020B0604020202020204" pitchFamily="34" charset="0"/>
                <a:cs typeface="Arial" panose="020B0604020202020204" pitchFamily="34" charset="0"/>
              </a:rPr>
              <a:t/>
            </a:r>
            <a:br>
              <a:rPr lang="tr-TR" sz="2400" dirty="0">
                <a:latin typeface="Arial" panose="020B0604020202020204" pitchFamily="34" charset="0"/>
                <a:cs typeface="Arial" panose="020B0604020202020204" pitchFamily="34" charset="0"/>
              </a:rPr>
            </a:br>
            <a:endParaRPr lang="tr-TR" sz="2400" dirty="0">
              <a:latin typeface="Arial" panose="020B0604020202020204" pitchFamily="34" charset="0"/>
              <a:cs typeface="Arial" panose="020B0604020202020204" pitchFamily="34" charset="0"/>
            </a:endParaRPr>
          </a:p>
        </p:txBody>
      </p:sp>
      <p:sp>
        <p:nvSpPr>
          <p:cNvPr id="8" name="Altbilgi Yer Tutucusu 1"/>
          <p:cNvSpPr>
            <a:spLocks noGrp="1"/>
          </p:cNvSpPr>
          <p:nvPr>
            <p:ph type="ftr" sz="quarter" idx="11"/>
            <p:custDataLst>
              <p:tags r:id="rId2"/>
            </p:custDataLst>
          </p:nvPr>
        </p:nvSpPr>
        <p:spPr>
          <a:xfrm>
            <a:off x="-189" y="6458843"/>
            <a:ext cx="10692001" cy="291090"/>
          </a:xfrm>
        </p:spPr>
        <p:txBody>
          <a:bodyPr/>
          <a:lstStyle/>
          <a:p>
            <a:pPr algn="ctr"/>
            <a:r>
              <a:rPr lang="tr-TR" sz="1050" dirty="0">
                <a:solidFill>
                  <a:schemeClr val="tx2">
                    <a:lumMod val="75000"/>
                  </a:schemeClr>
                </a:solidFill>
                <a:latin typeface="Shonar Bangla"/>
                <a:cs typeface="Shonar Bangla"/>
              </a:rPr>
              <a:t>© </a:t>
            </a:r>
            <a:r>
              <a:rPr lang="tr-TR" sz="1050" dirty="0" smtClean="0">
                <a:solidFill>
                  <a:schemeClr val="tx2">
                    <a:lumMod val="75000"/>
                  </a:schemeClr>
                </a:solidFill>
                <a:latin typeface="Shonar Bangla"/>
                <a:cs typeface="Shonar Bangla"/>
              </a:rPr>
              <a:t> </a:t>
            </a:r>
            <a:r>
              <a:rPr lang="tr-TR" sz="1050" dirty="0" smtClean="0">
                <a:solidFill>
                  <a:schemeClr val="tx2">
                    <a:lumMod val="75000"/>
                  </a:schemeClr>
                </a:solidFill>
              </a:rPr>
              <a:t>Adıyaman Üniversitesi Uzaktan Eğitim ve Araştırma Merkezi</a:t>
            </a:r>
            <a:endParaRPr lang="tr-TR" sz="1050" dirty="0">
              <a:solidFill>
                <a:schemeClr val="tx2">
                  <a:lumMod val="75000"/>
                </a:schemeClr>
              </a:solidFill>
            </a:endParaRPr>
          </a:p>
        </p:txBody>
      </p:sp>
    </p:spTree>
    <p:extLst>
      <p:ext uri="{BB962C8B-B14F-4D97-AF65-F5344CB8AC3E}">
        <p14:creationId xmlns:p14="http://schemas.microsoft.com/office/powerpoint/2010/main" val="151004699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6&quot;/&gt;&lt;/TableIndex&gt;&lt;/ShapeTextInfo&gt;"/>
  <p:tag name="PRESENTER_SHAPEINFO" val="&lt;ThreeDShapeInfo&gt;&lt;uuid val=&quot;{1943355C-DDB7-4DD5-A6AB-A05A8DD2CF9A}&quot;/&gt;&lt;isInvalidForFieldText val=&quot;0&quot;/&gt;&lt;Image&gt;&lt;filename val=&quot;C:\Users\PAMUK\AppData\Local\Temp\PR\data\asimages\{1943355C-DDB7-4DD5-A6AB-A05A8DD2CF9A}_2.png&quot;/&gt;&lt;left val=&quot;3&quot;/&gt;&lt;top val=&quot;-9&quot;/&gt;&lt;width val=&quot;723&quot;/&gt;&lt;height val=&quot;167&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65&quot;/&gt;&lt;/TableIndex&gt;&lt;/ShapeTextInfo&gt;"/>
</p:tagLst>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Şeritli">
  <a:themeElements>
    <a:clrScheme name="Mavi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Şeritli">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Şeritli">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3110</TotalTime>
  <Words>1275</Words>
  <Application>Microsoft Office PowerPoint</Application>
  <PresentationFormat>Özel</PresentationFormat>
  <Paragraphs>113</Paragraphs>
  <Slides>28</Slides>
  <Notes>0</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28</vt:i4>
      </vt:variant>
    </vt:vector>
  </HeadingPairs>
  <TitlesOfParts>
    <vt:vector size="38" baseType="lpstr">
      <vt:lpstr>Arial</vt:lpstr>
      <vt:lpstr>Calibri</vt:lpstr>
      <vt:lpstr>Calibri Light</vt:lpstr>
      <vt:lpstr>Corbel</vt:lpstr>
      <vt:lpstr>Shonar Bangla</vt:lpstr>
      <vt:lpstr>Tahoma</vt:lpstr>
      <vt:lpstr>Traditional Arabic</vt:lpstr>
      <vt:lpstr>Wingdings</vt:lpstr>
      <vt:lpstr>Office Teması</vt:lpstr>
      <vt:lpstr>Şeritli</vt:lpstr>
      <vt:lpstr> İSİF 307 HADİS III  VIII.HAFTA Dr. Mehmet ali çalgan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Adıyaman Üniversitesi  Enformatik Bölüm Başkanlığı  Uzaktan Eğitim  Bilgisayar Teknolojileri Dersi</dc:title>
  <dc:creator>Ferdi DOĞAN</dc:creator>
  <cp:lastModifiedBy>sony</cp:lastModifiedBy>
  <cp:revision>349</cp:revision>
  <dcterms:created xsi:type="dcterms:W3CDTF">2019-09-14T09:59:13Z</dcterms:created>
  <dcterms:modified xsi:type="dcterms:W3CDTF">2021-11-03T08:18:07Z</dcterms:modified>
</cp:coreProperties>
</file>